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app0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package/2006/relationships/metadata/extended-properties" Target="docProps/app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6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6" r:id="rId27"/>
    <p:sldId id="287" r:id="rId28"/>
    <p:sldId id="289" r:id="rId29"/>
    <p:sldId id="290" r:id="rId30"/>
    <p:sldId id="291" r:id="rId31"/>
    <p:sldId id="307" r:id="rId32"/>
    <p:sldId id="292" r:id="rId33"/>
    <p:sldId id="293" r:id="rId34"/>
    <p:sldId id="294" r:id="rId35"/>
    <p:sldId id="295" r:id="rId36"/>
    <p:sldId id="308" r:id="rId37"/>
    <p:sldId id="296" r:id="rId38"/>
    <p:sldId id="297" r:id="rId39"/>
    <p:sldId id="299" r:id="rId40"/>
    <p:sldId id="300" r:id="rId41"/>
    <p:sldId id="301" r:id="rId42"/>
    <p:sldId id="302" r:id="rId43"/>
    <p:sldId id="303" r:id="rId44"/>
    <p:sldId id="304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7FC"/>
    <a:srgbClr val="324F82"/>
    <a:srgbClr val="F9C402"/>
    <a:srgbClr val="FBD01E"/>
    <a:srgbClr val="F3E348"/>
    <a:srgbClr val="FFEDC7"/>
    <a:srgbClr val="233A5B"/>
    <a:srgbClr val="FFF8E7"/>
    <a:srgbClr val="1A1A1A"/>
    <a:srgbClr val="E031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5" autoAdjust="0"/>
    <p:restoredTop sz="94696" autoAdjust="0"/>
  </p:normalViewPr>
  <p:slideViewPr>
    <p:cSldViewPr snapToGrid="0" snapToObjects="1">
      <p:cViewPr varScale="1">
        <p:scale>
          <a:sx n="156" d="100"/>
          <a:sy n="156" d="100"/>
        </p:scale>
        <p:origin x="112" y="1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6EB9F-821C-3043-9B29-83C5977F5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675" y="588234"/>
            <a:ext cx="11015569" cy="73579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000">
                <a:solidFill>
                  <a:srgbClr val="F4F7FC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337200-5D83-FE46-9E69-B6B1D353C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569252"/>
            <a:ext cx="9144000" cy="488148"/>
          </a:xfrm>
        </p:spPr>
        <p:txBody>
          <a:bodyPr>
            <a:normAutofit/>
          </a:bodyPr>
          <a:lstStyle>
            <a:lvl1pPr marL="0" indent="0" algn="l">
              <a:buNone/>
              <a:defRPr sz="2400" b="0">
                <a:solidFill>
                  <a:srgbClr val="F9C402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9A7C7-1ADA-474D-B8F0-3471D14F8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E5A21-E3F8-414E-8783-9B787CEE9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A10B1-3C39-5B4F-85DD-4E44D8BDB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409551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44" y="5520430"/>
            <a:ext cx="3247256" cy="93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85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rgbClr val="324F82"/>
                </a:solidFill>
                <a:latin typeface="Trebuchet MS" panose="020B070302020209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B24F9-04F1-C843-9D71-56C5C0245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560" y="1020740"/>
            <a:ext cx="10515600" cy="4351338"/>
          </a:xfrm>
        </p:spPr>
        <p:txBody>
          <a:bodyPr/>
          <a:lstStyle>
            <a:lvl1pPr>
              <a:defRPr>
                <a:solidFill>
                  <a:srgbClr val="324F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324F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324F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324F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324F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559EF-BAB7-0E42-9E60-A03A3B0DD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/>
              <a:t>4/6/2023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BB6D2-A026-D74A-8C2A-7AD33F225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14738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7BF5EA-1FF6-EB48-B367-10F16FE22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491ED-FFB7-904F-8814-ED29EAA42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7/20/2023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6F4AD-BD6B-CE47-88CB-D79105849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E305052-7E31-8548-802E-BBA9CB132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Title Placeholder 7">
            <a:extLst>
              <a:ext uri="{FF2B5EF4-FFF2-40B4-BE49-F238E27FC236}">
                <a16:creationId xmlns:a16="http://schemas.microsoft.com/office/drawing/2014/main" id="{A9FF2A29-0C17-AD44-9B62-E2C61042D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650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93" r:id="rId3"/>
    <p:sldLayoutId id="2147483692" r:id="rId4"/>
    <p:sldLayoutId id="2147483691" r:id="rId5"/>
    <p:sldLayoutId id="2147483690" r:id="rId6"/>
    <p:sldLayoutId id="2147483689" r:id="rId7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rgbClr val="FBD01E"/>
          </a:solidFill>
          <a:latin typeface="Trebuchet MS" panose="020B0703020202090204" pitchFamily="34" charset="0"/>
          <a:ea typeface="+mj-ea"/>
          <a:cs typeface="Gill Sans" panose="020B0502020104020203" pitchFamily="34" charset="-79"/>
        </a:defRPr>
      </a:lvl1pPr>
    </p:titleStyle>
    <p:bodyStyle>
      <a:lvl1pPr marL="128588" indent="-128588" algn="l" defTabSz="514350" rtl="0" eaLnBrk="1" latinLnBrk="0" hangingPunct="1">
        <a:lnSpc>
          <a:spcPts val="2400"/>
        </a:lnSpc>
        <a:spcBef>
          <a:spcPts val="1600"/>
        </a:spcBef>
        <a:buFont typeface="Arial" panose="020B0604020202020204" pitchFamily="34" charset="0"/>
        <a:buChar char="•"/>
        <a:defRPr sz="1800" b="0" i="0" kern="1200" baseline="0">
          <a:solidFill>
            <a:srgbClr val="F4F7F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63" indent="-128588" algn="l" defTabSz="514350" rtl="0" eaLnBrk="1" latinLnBrk="0" hangingPunct="1">
        <a:lnSpc>
          <a:spcPts val="2400"/>
        </a:lnSpc>
        <a:spcBef>
          <a:spcPts val="1600"/>
        </a:spcBef>
        <a:buFont typeface="Arial" panose="020B0604020202020204" pitchFamily="34" charset="0"/>
        <a:buChar char="•"/>
        <a:defRPr sz="1800" b="0" i="0" kern="1200" baseline="0">
          <a:solidFill>
            <a:srgbClr val="F4F7F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38" indent="-128588" algn="l" defTabSz="514350" rtl="0" eaLnBrk="1" latinLnBrk="0" hangingPunct="1">
        <a:lnSpc>
          <a:spcPts val="2400"/>
        </a:lnSpc>
        <a:spcBef>
          <a:spcPts val="1600"/>
        </a:spcBef>
        <a:buFont typeface="Arial" panose="020B0604020202020204" pitchFamily="34" charset="0"/>
        <a:buChar char="•"/>
        <a:defRPr sz="1800" b="0" i="0" kern="1200" baseline="0">
          <a:solidFill>
            <a:srgbClr val="F4F7F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113" indent="-128588" algn="l" defTabSz="514350" rtl="0" eaLnBrk="1" latinLnBrk="0" hangingPunct="1">
        <a:lnSpc>
          <a:spcPts val="2400"/>
        </a:lnSpc>
        <a:spcBef>
          <a:spcPts val="1600"/>
        </a:spcBef>
        <a:buFont typeface="Arial" panose="020B0604020202020204" pitchFamily="34" charset="0"/>
        <a:buChar char="•"/>
        <a:defRPr sz="1800" b="0" i="0" kern="1200" baseline="0">
          <a:solidFill>
            <a:srgbClr val="F4F7F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88" indent="-128588" algn="l" defTabSz="514350" rtl="0" eaLnBrk="1" latinLnBrk="0" hangingPunct="1">
        <a:lnSpc>
          <a:spcPts val="2400"/>
        </a:lnSpc>
        <a:spcBef>
          <a:spcPts val="1600"/>
        </a:spcBef>
        <a:buFont typeface="Arial" panose="020B0604020202020204" pitchFamily="34" charset="0"/>
        <a:buChar char="•"/>
        <a:defRPr sz="1800" b="0" i="0" kern="1200" baseline="0">
          <a:solidFill>
            <a:srgbClr val="F4F7F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6EB9F-821C-3043-9B29-83C5977F5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675" y="588234"/>
            <a:ext cx="11015569" cy="735794"/>
          </a:xfrm>
          <a:prstGeom prst="rect">
            <a:avLst/>
          </a:prstGeom>
        </p:spPr>
        <p:txBody>
          <a:bodyPr/>
          <a:lstStyle/>
          <a:p>
            <a:pPr marL="0" lvl="0" indent="0">
              <a:buNone/>
            </a:pPr>
            <a:r>
              <a:t>Wales Public Health Rapid Overview Dashboard Screenshots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337200-5D83-FE46-9E69-B6B1D353C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569252"/>
            <a:ext cx="9144000" cy="488148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br/>
            <a:br/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System Ability to Respond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7AB6F7-544E-148D-C462-7754BCAEF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1713"/>
            <a:ext cx="12192000" cy="409457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System Ability to Respond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5547CD-9F29-AA34-BA24-842A535AF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8438"/>
            <a:ext cx="12192000" cy="41011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System Ability to Respond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65A5D8-1A30-9686-88B9-7D1793017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6402"/>
            <a:ext cx="12192000" cy="400519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System Ability to Respond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F311DF-5C33-916F-68F3-C2228B9EE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3162"/>
            <a:ext cx="12192000" cy="44316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System Ability to Respond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78A586-A9D8-055F-D2AF-6354EA90A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3464"/>
            <a:ext cx="12192000" cy="443107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System Ability to Respond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9A22E6-54CD-856F-DCE8-8BE2F7391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6265"/>
            <a:ext cx="12192000" cy="410546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System Ability to Respond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E00273-8D1E-2AEA-23D0-3EB1364A5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2642"/>
            <a:ext cx="12192000" cy="407271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System Ability to Respond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2EBAD3-EEDD-424A-8EC1-E563760C2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3924"/>
            <a:ext cx="12192000" cy="441015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Excess mortality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1DD661-1790-C12E-83C3-C75E519A9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8761"/>
            <a:ext cx="12192000" cy="438047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Excess mortality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A723F-A6BE-A33F-384B-6905CCBEA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8103"/>
            <a:ext cx="12192000" cy="444179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rPr lang="en-GB"/>
              <a:t>Communicable disease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093405-0911-CBE5-268B-3900309CF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060" y="1615841"/>
            <a:ext cx="11143862" cy="362631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Excess mortality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0A1E63-1152-7293-9B03-2C8E70296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7285"/>
            <a:ext cx="12192000" cy="504343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Excess mortality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425376-1F0F-06B5-7990-87478C4BD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5886"/>
            <a:ext cx="12192000" cy="506622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Excess mortality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A00EEF-8575-50C3-44C9-D77DCC197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3380"/>
            <a:ext cx="12192000" cy="447124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Excess mortality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C406FE-0057-8C8A-4216-2EE54761B2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2560"/>
            <a:ext cx="12192000" cy="443288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Excess mortality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910F4E-7B4D-4E93-25ED-642594A79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3126"/>
            <a:ext cx="12192000" cy="451174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Excess mortality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A569E7-E3B6-28C7-2F26-D696BA270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0242"/>
            <a:ext cx="12192000" cy="455751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Healthy Behaviours and Wellbeing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DA995E-3459-B899-6B35-3B2B62888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5127"/>
            <a:ext cx="12192000" cy="410774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Healthy Behaviours and Wellbeing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C1EAB5-336B-F5B6-B61D-FA342CB22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9265"/>
            <a:ext cx="12192000" cy="397946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Healthy Behaviours and Wellbeing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21F461-EB8B-30EF-E29A-AA1544F25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2172"/>
            <a:ext cx="12192000" cy="41336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Healthy Behaviours and Wellbeing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D77F2B-6E0E-D257-930C-F86E61FAB4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9341"/>
            <a:ext cx="12192000" cy="42393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Communicable disease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3C0F07-5BC5-438B-02AF-2A7E0BB5E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88" y="1727117"/>
            <a:ext cx="10540512" cy="3403765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Healthy Behaviours and Wellbeing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7BCEEB-9A4A-D9FB-C967-CF9D7A5E2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9732"/>
            <a:ext cx="12192000" cy="431853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Healthy Behaviours and Wellbeing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4A1F20-C785-73B1-4BD6-27541FD76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3313"/>
            <a:ext cx="12192000" cy="459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828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Healthy Behaviours and Wellbeing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AFAAB3-D6C5-EAC1-D98B-20121C0BA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1241"/>
            <a:ext cx="12192000" cy="449551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Healthy Behaviours and Wellbeing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40A42-4DD7-09DF-6C7D-AC347908B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2846"/>
            <a:ext cx="12192000" cy="4432307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Healthy Behaviours and Wellbeing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C6C0D8-028E-EE8E-71A4-189D255C2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4862"/>
            <a:ext cx="12192000" cy="4528275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Healthy Behaviours and Wellbeing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E88658-5FBE-2EF8-739F-DE9AAE5B0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3763"/>
            <a:ext cx="12192000" cy="4370473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Healthy Behaviours and Wellbeing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9CE878-C8E4-CFBF-9007-D9A575EFF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1042"/>
            <a:ext cx="12192000" cy="395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7983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Wider Determinants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51CBDF-EEB1-97E5-817D-FCD106A3C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8030"/>
            <a:ext cx="12192000" cy="440194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Wider Determinants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85C888-BF7D-6B16-DD8A-E03E9B056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7120"/>
            <a:ext cx="12192000" cy="408376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Wider Determinants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BD2DB7-39CF-C04F-1B2D-9074ED34F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3768"/>
            <a:ext cx="12192000" cy="39904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Communicable disease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C984DD-F249-5D22-7D94-BF03D0FB7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12" y="1216136"/>
            <a:ext cx="10906812" cy="3959202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Wider Determinants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36452F-221C-D3CD-1177-EB28F8ADA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7849"/>
            <a:ext cx="12192000" cy="4042302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Wider Determinants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EF394D-78BE-2F61-1518-F7278FFC5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3068"/>
            <a:ext cx="12192000" cy="4111863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Wider Determinants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3A3F72-99DE-449E-E09D-FF7AF2F7D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2820"/>
            <a:ext cx="12192000" cy="3992359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Wider Determinants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CE9C61-E936-6C68-6B29-1E9AFE728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4341"/>
            <a:ext cx="12192000" cy="4009318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Wider Determinants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16B840-15D0-9FBB-55AA-D8DF30F51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9591"/>
            <a:ext cx="12192000" cy="453881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Communicable disease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09C022-FBB9-0E57-52C0-EE9E974E6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278" y="1336609"/>
            <a:ext cx="10428385" cy="388584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Communicable disease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49C6A8-BC43-EB07-8C8A-666D1FC84C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7521"/>
            <a:ext cx="12192000" cy="44429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Communicable disease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028576-8A2B-54E2-473B-92DDF96B4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84" y="857386"/>
            <a:ext cx="11290232" cy="482698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System Ability to Respond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249689-BB2F-BF45-2FA2-27568C36E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6985"/>
            <a:ext cx="12192000" cy="396403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8E45-0772-954C-8D4B-6E6808DFE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768" y="342298"/>
            <a:ext cx="10515600" cy="5150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t>System Ability to Respond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D76DDE-593E-9F68-C79C-9095533FC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6014"/>
            <a:ext cx="12192000" cy="398597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smic Lat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w Cen MT-Rockwell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smic Latte" id="{689C1CBC-A372-ED4C-A38C-441AC706A1A4}" vid="{44785AA0-04C0-4846-AC8A-8123607AC8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137</Words>
  <Application>Microsoft Office PowerPoint</Application>
  <PresentationFormat>Widescreen</PresentationFormat>
  <Paragraphs>45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Arial</vt:lpstr>
      <vt:lpstr>Rockwell</vt:lpstr>
      <vt:lpstr>Trebuchet MS</vt:lpstr>
      <vt:lpstr>Cosmic Latte</vt:lpstr>
      <vt:lpstr>Wales Public Health Rapid Overview Dashboard Screenshots</vt:lpstr>
      <vt:lpstr>Communicable disease</vt:lpstr>
      <vt:lpstr>Communicable disease</vt:lpstr>
      <vt:lpstr>Communicable disease</vt:lpstr>
      <vt:lpstr>Communicable disease</vt:lpstr>
      <vt:lpstr>Communicable disease</vt:lpstr>
      <vt:lpstr>Communicable disease</vt:lpstr>
      <vt:lpstr>System Ability to Respond</vt:lpstr>
      <vt:lpstr>System Ability to Respond</vt:lpstr>
      <vt:lpstr>System Ability to Respond</vt:lpstr>
      <vt:lpstr>System Ability to Respond</vt:lpstr>
      <vt:lpstr>System Ability to Respond</vt:lpstr>
      <vt:lpstr>System Ability to Respond</vt:lpstr>
      <vt:lpstr>System Ability to Respond</vt:lpstr>
      <vt:lpstr>System Ability to Respond</vt:lpstr>
      <vt:lpstr>System Ability to Respond</vt:lpstr>
      <vt:lpstr>System Ability to Respond</vt:lpstr>
      <vt:lpstr>Excess mortality</vt:lpstr>
      <vt:lpstr>Excess mortality</vt:lpstr>
      <vt:lpstr>Excess mortality</vt:lpstr>
      <vt:lpstr>Excess mortality</vt:lpstr>
      <vt:lpstr>Excess mortality</vt:lpstr>
      <vt:lpstr>Excess mortality</vt:lpstr>
      <vt:lpstr>Excess mortality</vt:lpstr>
      <vt:lpstr>Excess mortality</vt:lpstr>
      <vt:lpstr>Healthy Behaviours and Wellbeing</vt:lpstr>
      <vt:lpstr>Healthy Behaviours and Wellbeing</vt:lpstr>
      <vt:lpstr>Healthy Behaviours and Wellbeing</vt:lpstr>
      <vt:lpstr>Healthy Behaviours and Wellbeing</vt:lpstr>
      <vt:lpstr>Healthy Behaviours and Wellbeing</vt:lpstr>
      <vt:lpstr>Healthy Behaviours and Wellbeing</vt:lpstr>
      <vt:lpstr>Healthy Behaviours and Wellbeing</vt:lpstr>
      <vt:lpstr>Healthy Behaviours and Wellbeing</vt:lpstr>
      <vt:lpstr>Healthy Behaviours and Wellbeing</vt:lpstr>
      <vt:lpstr>Healthy Behaviours and Wellbeing</vt:lpstr>
      <vt:lpstr>Healthy Behaviours and Wellbeing</vt:lpstr>
      <vt:lpstr>Wider Determinants</vt:lpstr>
      <vt:lpstr>Wider Determinants</vt:lpstr>
      <vt:lpstr>Wider Determinants</vt:lpstr>
      <vt:lpstr>Wider Determinants</vt:lpstr>
      <vt:lpstr>Wider Determinants</vt:lpstr>
      <vt:lpstr>Wider Determinants</vt:lpstr>
      <vt:lpstr>Wider Determinants</vt:lpstr>
      <vt:lpstr>Wider Determinants</vt:lpstr>
    </vt:vector>
  </TitlesOfParts>
  <LinksUpToDate>false</LinksUpToDate>
  <SharedDoc>false</SharedDoc>
  <HyperlinksChanged>false</HyperlinksChanged>
  <AppVersion>16.0000</AppVersion>
</Properties>
</file>

<file path=docProps/app0.xml><?xml version="1.0" encoding="utf-8"?>
<Properties xmlns="http://schemas.openxmlformats.org/officeDocument/2006/extended-properties" xmlns:vt="http://schemas.openxmlformats.org/officeDocument/2006/docPropsVTypes">
  <TotalTime>227</TotalTime>
  <Words>24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Gill Sans</vt:lpstr>
      <vt:lpstr>Rockwell</vt:lpstr>
      <vt:lpstr>Trebuchet MS</vt:lpstr>
      <vt:lpstr>Cosmic Latte</vt:lpstr>
      <vt:lpstr>Slides 1</vt:lpstr>
      <vt:lpstr>Test 2 Sub heading</vt:lpstr>
      <vt:lpstr>New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Wales Public Health Rapid Overview Dashboard Screenshots</dc:title>
  <dc:creator>Arthur Duncan-Jones (Public Health Wales - No. 2 Capital Quarter)</dc:creator>
  <cp:keywords/>
  <cp:lastModifiedBy>Arthur Duncan-Jones (Public Health Wales - No. 2 Capital Quarter)</cp:lastModifiedBy>
  <cp:revision>2</cp:revision>
  <dcterms:created xsi:type="dcterms:W3CDTF">2023-07-04T08:13:45Z</dcterms:created>
  <dcterms:modified xsi:type="dcterms:W3CDTF">2023-07-20T10:24:35Z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biblio-config">
    <vt:lpwstr>True</vt:lpwstr>
  </property>
  <property fmtid="{D5CDD505-2E9C-101B-9397-08002B2CF9AE}" pid="3" name="header-includes">
    <vt:lpwstr/>
  </property>
  <property fmtid="{D5CDD505-2E9C-101B-9397-08002B2CF9AE}" pid="4" name="include-after">
    <vt:lpwstr/>
  </property>
  <property fmtid="{D5CDD505-2E9C-101B-9397-08002B2CF9AE}" pid="5" name="include-before">
    <vt:lpwstr/>
  </property>
  <property fmtid="{D5CDD505-2E9C-101B-9397-08002B2CF9AE}" pid="6" name="labels">
    <vt:lpwstr/>
  </property>
  <property fmtid="{D5CDD505-2E9C-101B-9397-08002B2CF9AE}" pid="7" name="toc-title">
    <vt:lpwstr>Table of contents</vt:lpwstr>
  </property>
</Properties>
</file>