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8288000" cy="10287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odec Pro" panose="020B0604020202020204" charset="0"/>
      <p:regular r:id="rId15"/>
    </p:embeddedFont>
    <p:embeddedFont>
      <p:font typeface="Messina Sans 1" panose="020B0604020202020204" charset="0"/>
      <p:regular r:id="rId16"/>
    </p:embeddedFont>
    <p:embeddedFont>
      <p:font typeface="Messina Sans 2" panose="020B0604020202020204" charset="0"/>
      <p:regular r:id="rId17"/>
    </p:embeddedFont>
    <p:embeddedFont>
      <p:font typeface="Montserrat Ultra-Bold" panose="020B0604020202020204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DA0EAD-D697-E20C-A2B8-E0430B7424E5}" v="1" dt="2024-01-24T10:39:50.270"/>
    <p1510:client id="{4BFEE1FD-3615-D92A-859B-905958DB3CFC}" v="20" dt="2024-01-25T12:53:31.921"/>
    <p1510:client id="{8C4E66C2-6F1E-09C3-5E3D-298A6FB46F3E}" v="155" dt="2024-01-25T09:22:11.897"/>
    <p1510:client id="{A7982253-75EC-A59B-466E-C05AC292EC76}" v="2" dt="2024-01-25T07:43:22.6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8" y="5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63" Type="http://schemas.openxmlformats.org/officeDocument/2006/relationships/image" Target="../media/image62.png"/><Relationship Id="rId68" Type="http://schemas.openxmlformats.org/officeDocument/2006/relationships/image" Target="../media/image67.png"/><Relationship Id="rId16" Type="http://schemas.openxmlformats.org/officeDocument/2006/relationships/image" Target="../media/image15.png"/><Relationship Id="rId11" Type="http://schemas.openxmlformats.org/officeDocument/2006/relationships/image" Target="../media/image10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3" Type="http://schemas.openxmlformats.org/officeDocument/2006/relationships/image" Target="../media/image52.png"/><Relationship Id="rId58" Type="http://schemas.openxmlformats.org/officeDocument/2006/relationships/image" Target="../media/image57.png"/><Relationship Id="rId74" Type="http://schemas.openxmlformats.org/officeDocument/2006/relationships/image" Target="../media/image73.png"/><Relationship Id="rId79" Type="http://schemas.openxmlformats.org/officeDocument/2006/relationships/image" Target="../media/image78.png"/><Relationship Id="rId5" Type="http://schemas.openxmlformats.org/officeDocument/2006/relationships/image" Target="../media/image4.png"/><Relationship Id="rId61" Type="http://schemas.openxmlformats.org/officeDocument/2006/relationships/image" Target="../media/image60.png"/><Relationship Id="rId82" Type="http://schemas.openxmlformats.org/officeDocument/2006/relationships/image" Target="../media/image81.png"/><Relationship Id="rId19" Type="http://schemas.openxmlformats.org/officeDocument/2006/relationships/image" Target="../media/image1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56" Type="http://schemas.openxmlformats.org/officeDocument/2006/relationships/image" Target="../media/image55.png"/><Relationship Id="rId64" Type="http://schemas.openxmlformats.org/officeDocument/2006/relationships/image" Target="../media/image63.png"/><Relationship Id="rId69" Type="http://schemas.openxmlformats.org/officeDocument/2006/relationships/image" Target="../media/image68.png"/><Relationship Id="rId77" Type="http://schemas.openxmlformats.org/officeDocument/2006/relationships/image" Target="../media/image76.png"/><Relationship Id="rId8" Type="http://schemas.openxmlformats.org/officeDocument/2006/relationships/image" Target="../media/image7.png"/><Relationship Id="rId51" Type="http://schemas.openxmlformats.org/officeDocument/2006/relationships/image" Target="../media/image50.png"/><Relationship Id="rId72" Type="http://schemas.openxmlformats.org/officeDocument/2006/relationships/image" Target="../media/image71.png"/><Relationship Id="rId80" Type="http://schemas.openxmlformats.org/officeDocument/2006/relationships/image" Target="../media/image79.png"/><Relationship Id="rId3" Type="http://schemas.openxmlformats.org/officeDocument/2006/relationships/image" Target="../media/image2.sv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59" Type="http://schemas.openxmlformats.org/officeDocument/2006/relationships/image" Target="../media/image58.png"/><Relationship Id="rId67" Type="http://schemas.openxmlformats.org/officeDocument/2006/relationships/image" Target="../media/image66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Relationship Id="rId54" Type="http://schemas.openxmlformats.org/officeDocument/2006/relationships/image" Target="../media/image53.png"/><Relationship Id="rId62" Type="http://schemas.openxmlformats.org/officeDocument/2006/relationships/image" Target="../media/image61.png"/><Relationship Id="rId70" Type="http://schemas.openxmlformats.org/officeDocument/2006/relationships/image" Target="../media/image69.png"/><Relationship Id="rId75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57" Type="http://schemas.openxmlformats.org/officeDocument/2006/relationships/image" Target="../media/image56.png"/><Relationship Id="rId10" Type="http://schemas.openxmlformats.org/officeDocument/2006/relationships/image" Target="../media/image9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52" Type="http://schemas.openxmlformats.org/officeDocument/2006/relationships/image" Target="../media/image51.png"/><Relationship Id="rId60" Type="http://schemas.openxmlformats.org/officeDocument/2006/relationships/image" Target="../media/image59.png"/><Relationship Id="rId65" Type="http://schemas.openxmlformats.org/officeDocument/2006/relationships/image" Target="../media/image64.png"/><Relationship Id="rId73" Type="http://schemas.openxmlformats.org/officeDocument/2006/relationships/image" Target="../media/image72.png"/><Relationship Id="rId78" Type="http://schemas.openxmlformats.org/officeDocument/2006/relationships/image" Target="../media/image77.png"/><Relationship Id="rId81" Type="http://schemas.openxmlformats.org/officeDocument/2006/relationships/image" Target="../media/image8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9" Type="http://schemas.openxmlformats.org/officeDocument/2006/relationships/image" Target="../media/image38.png"/><Relationship Id="rId34" Type="http://schemas.openxmlformats.org/officeDocument/2006/relationships/image" Target="../media/image33.png"/><Relationship Id="rId50" Type="http://schemas.openxmlformats.org/officeDocument/2006/relationships/image" Target="../media/image49.png"/><Relationship Id="rId55" Type="http://schemas.openxmlformats.org/officeDocument/2006/relationships/image" Target="../media/image54.png"/><Relationship Id="rId76" Type="http://schemas.openxmlformats.org/officeDocument/2006/relationships/image" Target="../media/image75.png"/><Relationship Id="rId7" Type="http://schemas.openxmlformats.org/officeDocument/2006/relationships/image" Target="../media/image6.png"/><Relationship Id="rId71" Type="http://schemas.openxmlformats.org/officeDocument/2006/relationships/image" Target="../media/image70.png"/><Relationship Id="rId2" Type="http://schemas.openxmlformats.org/officeDocument/2006/relationships/image" Target="../media/image1.png"/><Relationship Id="rId29" Type="http://schemas.openxmlformats.org/officeDocument/2006/relationships/image" Target="../media/image28.png"/><Relationship Id="rId24" Type="http://schemas.openxmlformats.org/officeDocument/2006/relationships/image" Target="../media/image23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66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svg"/><Relationship Id="rId3" Type="http://schemas.openxmlformats.org/officeDocument/2006/relationships/image" Target="../media/image2.svg"/><Relationship Id="rId7" Type="http://schemas.openxmlformats.org/officeDocument/2006/relationships/image" Target="../media/image8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11" Type="http://schemas.openxmlformats.org/officeDocument/2006/relationships/image" Target="../media/image87.svg"/><Relationship Id="rId5" Type="http://schemas.openxmlformats.org/officeDocument/2006/relationships/image" Target="../media/image4.png"/><Relationship Id="rId10" Type="http://schemas.openxmlformats.org/officeDocument/2006/relationships/image" Target="../media/image86.png"/><Relationship Id="rId4" Type="http://schemas.openxmlformats.org/officeDocument/2006/relationships/image" Target="../media/image3.png"/><Relationship Id="rId9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svg"/><Relationship Id="rId3" Type="http://schemas.openxmlformats.org/officeDocument/2006/relationships/image" Target="../media/image2.svg"/><Relationship Id="rId7" Type="http://schemas.openxmlformats.org/officeDocument/2006/relationships/image" Target="../media/image8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svg"/><Relationship Id="rId3" Type="http://schemas.openxmlformats.org/officeDocument/2006/relationships/image" Target="../media/image2.svg"/><Relationship Id="rId7" Type="http://schemas.openxmlformats.org/officeDocument/2006/relationships/image" Target="../media/image8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svg"/><Relationship Id="rId3" Type="http://schemas.openxmlformats.org/officeDocument/2006/relationships/image" Target="../media/image2.svg"/><Relationship Id="rId7" Type="http://schemas.openxmlformats.org/officeDocument/2006/relationships/image" Target="../media/image90.svg"/><Relationship Id="rId12" Type="http://schemas.openxmlformats.org/officeDocument/2006/relationships/image" Target="../media/image95.png"/><Relationship Id="rId17" Type="http://schemas.openxmlformats.org/officeDocument/2006/relationships/image" Target="../media/image100.svg"/><Relationship Id="rId2" Type="http://schemas.openxmlformats.org/officeDocument/2006/relationships/image" Target="../media/image1.png"/><Relationship Id="rId16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11" Type="http://schemas.openxmlformats.org/officeDocument/2006/relationships/image" Target="../media/image94.svg"/><Relationship Id="rId5" Type="http://schemas.openxmlformats.org/officeDocument/2006/relationships/image" Target="../media/image4.png"/><Relationship Id="rId15" Type="http://schemas.openxmlformats.org/officeDocument/2006/relationships/image" Target="../media/image98.svg"/><Relationship Id="rId10" Type="http://schemas.openxmlformats.org/officeDocument/2006/relationships/image" Target="../media/image93.png"/><Relationship Id="rId4" Type="http://schemas.openxmlformats.org/officeDocument/2006/relationships/image" Target="../media/image3.png"/><Relationship Id="rId9" Type="http://schemas.openxmlformats.org/officeDocument/2006/relationships/image" Target="../media/image92.svg"/><Relationship Id="rId14" Type="http://schemas.openxmlformats.org/officeDocument/2006/relationships/image" Target="../media/image9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2.svg"/><Relationship Id="rId7" Type="http://schemas.openxmlformats.org/officeDocument/2006/relationships/image" Target="../media/image10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11" Type="http://schemas.openxmlformats.org/officeDocument/2006/relationships/image" Target="../media/image107.svg"/><Relationship Id="rId5" Type="http://schemas.openxmlformats.org/officeDocument/2006/relationships/image" Target="../media/image101.png"/><Relationship Id="rId10" Type="http://schemas.openxmlformats.org/officeDocument/2006/relationships/image" Target="../media/image106.png"/><Relationship Id="rId4" Type="http://schemas.openxmlformats.org/officeDocument/2006/relationships/image" Target="../media/image3.png"/><Relationship Id="rId9" Type="http://schemas.openxmlformats.org/officeDocument/2006/relationships/image" Target="../media/image10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144000" y="0"/>
            <a:ext cx="9144000" cy="10287000"/>
            <a:chOff x="0" y="0"/>
            <a:chExt cx="4506394" cy="506969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506394" cy="5069693"/>
            </a:xfrm>
            <a:custGeom>
              <a:avLst/>
              <a:gdLst/>
              <a:ahLst/>
              <a:cxnLst/>
              <a:rect l="l" t="t" r="r" b="b"/>
              <a:pathLst>
                <a:path w="4506394" h="5069693">
                  <a:moveTo>
                    <a:pt x="0" y="0"/>
                  </a:moveTo>
                  <a:lnTo>
                    <a:pt x="4506394" y="0"/>
                  </a:lnTo>
                  <a:lnTo>
                    <a:pt x="4506394" y="5069693"/>
                  </a:lnTo>
                  <a:lnTo>
                    <a:pt x="0" y="5069693"/>
                  </a:lnTo>
                  <a:close/>
                </a:path>
              </a:pathLst>
            </a:custGeom>
            <a:solidFill>
              <a:srgbClr val="39DCDE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506394" cy="51077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9144000" cy="10287000"/>
            <a:chOff x="0" y="0"/>
            <a:chExt cx="4506394" cy="506969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506394" cy="5069693"/>
            </a:xfrm>
            <a:custGeom>
              <a:avLst/>
              <a:gdLst/>
              <a:ahLst/>
              <a:cxnLst/>
              <a:rect l="l" t="t" r="r" b="b"/>
              <a:pathLst>
                <a:path w="4506394" h="5069693">
                  <a:moveTo>
                    <a:pt x="0" y="0"/>
                  </a:moveTo>
                  <a:lnTo>
                    <a:pt x="4506394" y="0"/>
                  </a:lnTo>
                  <a:lnTo>
                    <a:pt x="4506394" y="5069693"/>
                  </a:lnTo>
                  <a:lnTo>
                    <a:pt x="0" y="5069693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4506394" cy="51077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208627" y="123366"/>
            <a:ext cx="1301410" cy="658621"/>
            <a:chOff x="0" y="0"/>
            <a:chExt cx="1735213" cy="878161"/>
          </a:xfrm>
        </p:grpSpPr>
        <p:sp>
          <p:nvSpPr>
            <p:cNvPr id="9" name="TextBox 9"/>
            <p:cNvSpPr txBox="1"/>
            <p:nvPr/>
          </p:nvSpPr>
          <p:spPr>
            <a:xfrm>
              <a:off x="106247" y="291535"/>
              <a:ext cx="1160396" cy="5088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220"/>
                </a:lnSpc>
              </a:pPr>
              <a:r>
                <a:rPr lang="en-US" sz="2179" spc="-196">
                  <a:solidFill>
                    <a:srgbClr val="B4E51A">
                      <a:alpha val="0"/>
                    </a:srgbClr>
                  </a:solidFill>
                  <a:latin typeface="Montserrat Ultra-Bold"/>
                </a:rPr>
                <a:t>cymrucan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258131"/>
              <a:ext cx="1281630" cy="6200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656"/>
                </a:lnSpc>
              </a:pPr>
              <a:r>
                <a:rPr lang="en-US" sz="2179" spc="-115">
                  <a:solidFill>
                    <a:srgbClr val="0E6CDD"/>
                  </a:solidFill>
                  <a:latin typeface="Montserrat Ultra-Bold"/>
                </a:rPr>
                <a:t>Cymru</a:t>
              </a:r>
              <a:r>
                <a:rPr lang="en-US" sz="2179" spc="-115">
                  <a:solidFill>
                    <a:srgbClr val="B4E51A"/>
                  </a:solidFill>
                  <a:latin typeface="Montserrat Ultra-Bold"/>
                </a:rPr>
                <a:t>Can</a:t>
              </a:r>
            </a:p>
          </p:txBody>
        </p:sp>
        <p:sp>
          <p:nvSpPr>
            <p:cNvPr id="11" name="Freeform 11"/>
            <p:cNvSpPr/>
            <p:nvPr/>
          </p:nvSpPr>
          <p:spPr>
            <a:xfrm>
              <a:off x="259898" y="0"/>
              <a:ext cx="334281" cy="287063"/>
            </a:xfrm>
            <a:custGeom>
              <a:avLst/>
              <a:gdLst/>
              <a:ahLst/>
              <a:cxnLst/>
              <a:rect l="l" t="t" r="r" b="b"/>
              <a:pathLst>
                <a:path w="334281" h="287063">
                  <a:moveTo>
                    <a:pt x="0" y="0"/>
                  </a:moveTo>
                  <a:lnTo>
                    <a:pt x="334281" y="0"/>
                  </a:lnTo>
                  <a:lnTo>
                    <a:pt x="334281" y="287063"/>
                  </a:lnTo>
                  <a:lnTo>
                    <a:pt x="0" y="2870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1295226" y="227006"/>
              <a:ext cx="439987" cy="592516"/>
            </a:xfrm>
            <a:custGeom>
              <a:avLst/>
              <a:gdLst/>
              <a:ahLst/>
              <a:cxnLst/>
              <a:rect l="l" t="t" r="r" b="b"/>
              <a:pathLst>
                <a:path w="439987" h="592516">
                  <a:moveTo>
                    <a:pt x="0" y="0"/>
                  </a:moveTo>
                  <a:lnTo>
                    <a:pt x="439987" y="0"/>
                  </a:lnTo>
                  <a:lnTo>
                    <a:pt x="439987" y="592515"/>
                  </a:lnTo>
                  <a:lnTo>
                    <a:pt x="0" y="5925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843" r="-843" b="-1408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3" name="Freeform 13"/>
          <p:cNvSpPr/>
          <p:nvPr/>
        </p:nvSpPr>
        <p:spPr>
          <a:xfrm>
            <a:off x="16130394" y="123366"/>
            <a:ext cx="2029349" cy="649152"/>
          </a:xfrm>
          <a:custGeom>
            <a:avLst/>
            <a:gdLst/>
            <a:ahLst/>
            <a:cxnLst/>
            <a:rect l="l" t="t" r="r" b="b"/>
            <a:pathLst>
              <a:path w="2029349" h="649152">
                <a:moveTo>
                  <a:pt x="0" y="0"/>
                </a:moveTo>
                <a:lnTo>
                  <a:pt x="2029349" y="0"/>
                </a:lnTo>
                <a:lnTo>
                  <a:pt x="2029349" y="649153"/>
                </a:lnTo>
                <a:lnTo>
                  <a:pt x="0" y="6491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4" name="Group 14"/>
          <p:cNvGrpSpPr/>
          <p:nvPr/>
        </p:nvGrpSpPr>
        <p:grpSpPr>
          <a:xfrm>
            <a:off x="9755796" y="418104"/>
            <a:ext cx="7503504" cy="9450792"/>
            <a:chOff x="0" y="0"/>
            <a:chExt cx="10004672" cy="12601055"/>
          </a:xfrm>
        </p:grpSpPr>
        <p:sp>
          <p:nvSpPr>
            <p:cNvPr id="15" name="Freeform 15"/>
            <p:cNvSpPr/>
            <p:nvPr/>
          </p:nvSpPr>
          <p:spPr>
            <a:xfrm>
              <a:off x="7052668" y="8157928"/>
              <a:ext cx="1260515" cy="1106001"/>
            </a:xfrm>
            <a:custGeom>
              <a:avLst/>
              <a:gdLst/>
              <a:ahLst/>
              <a:cxnLst/>
              <a:rect l="l" t="t" r="r" b="b"/>
              <a:pathLst>
                <a:path w="1260515" h="1106001">
                  <a:moveTo>
                    <a:pt x="0" y="0"/>
                  </a:moveTo>
                  <a:lnTo>
                    <a:pt x="1260514" y="0"/>
                  </a:lnTo>
                  <a:lnTo>
                    <a:pt x="1260514" y="1106000"/>
                  </a:lnTo>
                  <a:lnTo>
                    <a:pt x="0" y="110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4611" t="-1595" b="-26900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5662193" y="9303045"/>
              <a:ext cx="1861627" cy="1489536"/>
            </a:xfrm>
            <a:custGeom>
              <a:avLst/>
              <a:gdLst/>
              <a:ahLst/>
              <a:cxnLst/>
              <a:rect l="l" t="t" r="r" b="b"/>
              <a:pathLst>
                <a:path w="1861627" h="1489536">
                  <a:moveTo>
                    <a:pt x="0" y="0"/>
                  </a:moveTo>
                  <a:lnTo>
                    <a:pt x="1861627" y="0"/>
                  </a:lnTo>
                  <a:lnTo>
                    <a:pt x="1861627" y="1489536"/>
                  </a:lnTo>
                  <a:lnTo>
                    <a:pt x="0" y="14895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17"/>
            <p:cNvSpPr/>
            <p:nvPr/>
          </p:nvSpPr>
          <p:spPr>
            <a:xfrm>
              <a:off x="7563508" y="10086930"/>
              <a:ext cx="1401400" cy="917519"/>
            </a:xfrm>
            <a:custGeom>
              <a:avLst/>
              <a:gdLst/>
              <a:ahLst/>
              <a:cxnLst/>
              <a:rect l="l" t="t" r="r" b="b"/>
              <a:pathLst>
                <a:path w="1401400" h="917519">
                  <a:moveTo>
                    <a:pt x="0" y="0"/>
                  </a:moveTo>
                  <a:lnTo>
                    <a:pt x="1401399" y="0"/>
                  </a:lnTo>
                  <a:lnTo>
                    <a:pt x="1401399" y="917519"/>
                  </a:lnTo>
                  <a:lnTo>
                    <a:pt x="0" y="9175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t="-11421" b="-24235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198857" y="8630554"/>
              <a:ext cx="1916088" cy="1509343"/>
            </a:xfrm>
            <a:custGeom>
              <a:avLst/>
              <a:gdLst/>
              <a:ahLst/>
              <a:cxnLst/>
              <a:rect l="l" t="t" r="r" b="b"/>
              <a:pathLst>
                <a:path w="1916088" h="1509343">
                  <a:moveTo>
                    <a:pt x="0" y="0"/>
                  </a:moveTo>
                  <a:lnTo>
                    <a:pt x="1916088" y="0"/>
                  </a:lnTo>
                  <a:lnTo>
                    <a:pt x="1916088" y="1509343"/>
                  </a:lnTo>
                  <a:lnTo>
                    <a:pt x="0" y="15093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t="-10305" b="-1311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977805" y="8780504"/>
              <a:ext cx="1183179" cy="806921"/>
            </a:xfrm>
            <a:custGeom>
              <a:avLst/>
              <a:gdLst/>
              <a:ahLst/>
              <a:cxnLst/>
              <a:rect l="l" t="t" r="r" b="b"/>
              <a:pathLst>
                <a:path w="1183179" h="806921">
                  <a:moveTo>
                    <a:pt x="0" y="0"/>
                  </a:moveTo>
                  <a:lnTo>
                    <a:pt x="1183179" y="0"/>
                  </a:lnTo>
                  <a:lnTo>
                    <a:pt x="1183179" y="806921"/>
                  </a:lnTo>
                  <a:lnTo>
                    <a:pt x="0" y="806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 t="-20067" b="-17514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4659036" y="5842675"/>
              <a:ext cx="933267" cy="1130895"/>
            </a:xfrm>
            <a:custGeom>
              <a:avLst/>
              <a:gdLst/>
              <a:ahLst/>
              <a:cxnLst/>
              <a:rect l="l" t="t" r="r" b="b"/>
              <a:pathLst>
                <a:path w="933267" h="1130895">
                  <a:moveTo>
                    <a:pt x="0" y="0"/>
                  </a:moveTo>
                  <a:lnTo>
                    <a:pt x="933267" y="0"/>
                  </a:lnTo>
                  <a:lnTo>
                    <a:pt x="933267" y="1130895"/>
                  </a:lnTo>
                  <a:lnTo>
                    <a:pt x="0" y="11308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 l="-18259" r="-18259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9232253" y="11041392"/>
              <a:ext cx="659212" cy="642411"/>
            </a:xfrm>
            <a:custGeom>
              <a:avLst/>
              <a:gdLst/>
              <a:ahLst/>
              <a:cxnLst/>
              <a:rect l="l" t="t" r="r" b="b"/>
              <a:pathLst>
                <a:path w="659212" h="642411">
                  <a:moveTo>
                    <a:pt x="0" y="0"/>
                  </a:moveTo>
                  <a:lnTo>
                    <a:pt x="659212" y="0"/>
                  </a:lnTo>
                  <a:lnTo>
                    <a:pt x="659212" y="642411"/>
                  </a:lnTo>
                  <a:lnTo>
                    <a:pt x="0" y="6424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/>
              <a:stretch>
                <a:fillRect l="-9372" t="-11045" r="-9372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9017063" y="10086390"/>
              <a:ext cx="925934" cy="918058"/>
            </a:xfrm>
            <a:custGeom>
              <a:avLst/>
              <a:gdLst/>
              <a:ahLst/>
              <a:cxnLst/>
              <a:rect l="l" t="t" r="r" b="b"/>
              <a:pathLst>
                <a:path w="925934" h="918058">
                  <a:moveTo>
                    <a:pt x="0" y="0"/>
                  </a:moveTo>
                  <a:lnTo>
                    <a:pt x="925934" y="0"/>
                  </a:lnTo>
                  <a:lnTo>
                    <a:pt x="925934" y="918059"/>
                  </a:lnTo>
                  <a:lnTo>
                    <a:pt x="0" y="9180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5665138" y="8157928"/>
              <a:ext cx="1335374" cy="1106001"/>
            </a:xfrm>
            <a:custGeom>
              <a:avLst/>
              <a:gdLst/>
              <a:ahLst/>
              <a:cxnLst/>
              <a:rect l="l" t="t" r="r" b="b"/>
              <a:pathLst>
                <a:path w="1335374" h="1106001">
                  <a:moveTo>
                    <a:pt x="0" y="0"/>
                  </a:moveTo>
                  <a:lnTo>
                    <a:pt x="1335374" y="0"/>
                  </a:lnTo>
                  <a:lnTo>
                    <a:pt x="1335374" y="1106000"/>
                  </a:lnTo>
                  <a:lnTo>
                    <a:pt x="0" y="110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/>
              <a:stretch>
                <a:fillRect l="-988" t="-18085" b="-125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6427130" y="7189000"/>
              <a:ext cx="1794912" cy="916663"/>
            </a:xfrm>
            <a:custGeom>
              <a:avLst/>
              <a:gdLst/>
              <a:ahLst/>
              <a:cxnLst/>
              <a:rect l="l" t="t" r="r" b="b"/>
              <a:pathLst>
                <a:path w="1794912" h="916663">
                  <a:moveTo>
                    <a:pt x="0" y="0"/>
                  </a:moveTo>
                  <a:lnTo>
                    <a:pt x="1794912" y="0"/>
                  </a:lnTo>
                  <a:lnTo>
                    <a:pt x="1794912" y="916663"/>
                  </a:lnTo>
                  <a:lnTo>
                    <a:pt x="0" y="9166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/>
              <a:stretch>
                <a:fillRect t="-17956" b="-11335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2960356" y="890458"/>
              <a:ext cx="761105" cy="728575"/>
            </a:xfrm>
            <a:custGeom>
              <a:avLst/>
              <a:gdLst/>
              <a:ahLst/>
              <a:cxnLst/>
              <a:rect l="l" t="t" r="r" b="b"/>
              <a:pathLst>
                <a:path w="761105" h="728575">
                  <a:moveTo>
                    <a:pt x="0" y="0"/>
                  </a:moveTo>
                  <a:lnTo>
                    <a:pt x="761105" y="0"/>
                  </a:lnTo>
                  <a:lnTo>
                    <a:pt x="761105" y="728575"/>
                  </a:lnTo>
                  <a:lnTo>
                    <a:pt x="0" y="7285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8257448" y="4917966"/>
              <a:ext cx="406494" cy="621588"/>
            </a:xfrm>
            <a:custGeom>
              <a:avLst/>
              <a:gdLst/>
              <a:ahLst/>
              <a:cxnLst/>
              <a:rect l="l" t="t" r="r" b="b"/>
              <a:pathLst>
                <a:path w="406494" h="621588">
                  <a:moveTo>
                    <a:pt x="0" y="0"/>
                  </a:moveTo>
                  <a:lnTo>
                    <a:pt x="406494" y="0"/>
                  </a:lnTo>
                  <a:lnTo>
                    <a:pt x="406494" y="621588"/>
                  </a:lnTo>
                  <a:lnTo>
                    <a:pt x="0" y="6215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/>
              <a:stretch>
                <a:fillRect l="-72499" t="-7231" b="-7231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3295304" y="7523021"/>
              <a:ext cx="819642" cy="1060620"/>
            </a:xfrm>
            <a:custGeom>
              <a:avLst/>
              <a:gdLst/>
              <a:ahLst/>
              <a:cxnLst/>
              <a:rect l="l" t="t" r="r" b="b"/>
              <a:pathLst>
                <a:path w="819642" h="1060620">
                  <a:moveTo>
                    <a:pt x="0" y="0"/>
                  </a:moveTo>
                  <a:lnTo>
                    <a:pt x="819641" y="0"/>
                  </a:lnTo>
                  <a:lnTo>
                    <a:pt x="819641" y="1060619"/>
                  </a:lnTo>
                  <a:lnTo>
                    <a:pt x="0" y="10606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/>
              <a:stretch>
                <a:fillRect l="-15698" r="-1569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Freeform 28"/>
            <p:cNvSpPr/>
            <p:nvPr/>
          </p:nvSpPr>
          <p:spPr>
            <a:xfrm>
              <a:off x="3516793" y="10181805"/>
              <a:ext cx="803916" cy="848722"/>
            </a:xfrm>
            <a:custGeom>
              <a:avLst/>
              <a:gdLst/>
              <a:ahLst/>
              <a:cxnLst/>
              <a:rect l="l" t="t" r="r" b="b"/>
              <a:pathLst>
                <a:path w="803916" h="848722">
                  <a:moveTo>
                    <a:pt x="0" y="0"/>
                  </a:moveTo>
                  <a:lnTo>
                    <a:pt x="803916" y="0"/>
                  </a:lnTo>
                  <a:lnTo>
                    <a:pt x="803916" y="848722"/>
                  </a:lnTo>
                  <a:lnTo>
                    <a:pt x="0" y="84872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/>
              <a:stretch>
                <a:fillRect b="-26164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273726" y="9011481"/>
              <a:ext cx="655551" cy="662355"/>
            </a:xfrm>
            <a:custGeom>
              <a:avLst/>
              <a:gdLst/>
              <a:ahLst/>
              <a:cxnLst/>
              <a:rect l="l" t="t" r="r" b="b"/>
              <a:pathLst>
                <a:path w="655551" h="662355">
                  <a:moveTo>
                    <a:pt x="0" y="0"/>
                  </a:moveTo>
                  <a:lnTo>
                    <a:pt x="655551" y="0"/>
                  </a:lnTo>
                  <a:lnTo>
                    <a:pt x="655551" y="662355"/>
                  </a:lnTo>
                  <a:lnTo>
                    <a:pt x="0" y="6623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/>
              <a:stretch>
                <a:fillRect t="-13019" r="-20441" b="-13019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1366809" y="9615751"/>
              <a:ext cx="794176" cy="850847"/>
            </a:xfrm>
            <a:custGeom>
              <a:avLst/>
              <a:gdLst/>
              <a:ahLst/>
              <a:cxnLst/>
              <a:rect l="l" t="t" r="r" b="b"/>
              <a:pathLst>
                <a:path w="794176" h="850847">
                  <a:moveTo>
                    <a:pt x="0" y="0"/>
                  </a:moveTo>
                  <a:lnTo>
                    <a:pt x="794175" y="0"/>
                  </a:lnTo>
                  <a:lnTo>
                    <a:pt x="794175" y="850847"/>
                  </a:lnTo>
                  <a:lnTo>
                    <a:pt x="0" y="850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/>
              <a:stretch>
                <a:fillRect t="-2292" r="-9781" b="-2292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2206727" y="10208394"/>
              <a:ext cx="1167574" cy="505290"/>
            </a:xfrm>
            <a:custGeom>
              <a:avLst/>
              <a:gdLst/>
              <a:ahLst/>
              <a:cxnLst/>
              <a:rect l="l" t="t" r="r" b="b"/>
              <a:pathLst>
                <a:path w="1167574" h="505290">
                  <a:moveTo>
                    <a:pt x="0" y="0"/>
                  </a:moveTo>
                  <a:lnTo>
                    <a:pt x="1167574" y="0"/>
                  </a:lnTo>
                  <a:lnTo>
                    <a:pt x="1167574" y="505290"/>
                  </a:lnTo>
                  <a:lnTo>
                    <a:pt x="0" y="5052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/>
              <a:stretch>
                <a:fillRect t="-51022" b="-48765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Freeform 32"/>
            <p:cNvSpPr/>
            <p:nvPr/>
          </p:nvSpPr>
          <p:spPr>
            <a:xfrm>
              <a:off x="701940" y="9673836"/>
              <a:ext cx="611448" cy="792762"/>
            </a:xfrm>
            <a:custGeom>
              <a:avLst/>
              <a:gdLst/>
              <a:ahLst/>
              <a:cxnLst/>
              <a:rect l="l" t="t" r="r" b="b"/>
              <a:pathLst>
                <a:path w="611448" h="792762">
                  <a:moveTo>
                    <a:pt x="0" y="0"/>
                  </a:moveTo>
                  <a:lnTo>
                    <a:pt x="611448" y="0"/>
                  </a:lnTo>
                  <a:lnTo>
                    <a:pt x="611448" y="792762"/>
                  </a:lnTo>
                  <a:lnTo>
                    <a:pt x="0" y="792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/>
              <a:stretch>
                <a:fillRect l="-14826" r="-1482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Freeform 33"/>
            <p:cNvSpPr/>
            <p:nvPr/>
          </p:nvSpPr>
          <p:spPr>
            <a:xfrm>
              <a:off x="808675" y="10531429"/>
              <a:ext cx="780578" cy="748412"/>
            </a:xfrm>
            <a:custGeom>
              <a:avLst/>
              <a:gdLst/>
              <a:ahLst/>
              <a:cxnLst/>
              <a:rect l="l" t="t" r="r" b="b"/>
              <a:pathLst>
                <a:path w="780578" h="748412">
                  <a:moveTo>
                    <a:pt x="0" y="0"/>
                  </a:moveTo>
                  <a:lnTo>
                    <a:pt x="780578" y="0"/>
                  </a:lnTo>
                  <a:lnTo>
                    <a:pt x="780578" y="748413"/>
                  </a:lnTo>
                  <a:lnTo>
                    <a:pt x="0" y="7484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Freeform 34"/>
            <p:cNvSpPr/>
            <p:nvPr/>
          </p:nvSpPr>
          <p:spPr>
            <a:xfrm>
              <a:off x="1635211" y="10531429"/>
              <a:ext cx="525773" cy="499098"/>
            </a:xfrm>
            <a:custGeom>
              <a:avLst/>
              <a:gdLst/>
              <a:ahLst/>
              <a:cxnLst/>
              <a:rect l="l" t="t" r="r" b="b"/>
              <a:pathLst>
                <a:path w="525773" h="499098">
                  <a:moveTo>
                    <a:pt x="0" y="0"/>
                  </a:moveTo>
                  <a:lnTo>
                    <a:pt x="525773" y="0"/>
                  </a:lnTo>
                  <a:lnTo>
                    <a:pt x="525773" y="499098"/>
                  </a:lnTo>
                  <a:lnTo>
                    <a:pt x="0" y="4990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5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2306056" y="8058330"/>
              <a:ext cx="968915" cy="548367"/>
            </a:xfrm>
            <a:custGeom>
              <a:avLst/>
              <a:gdLst/>
              <a:ahLst/>
              <a:cxnLst/>
              <a:rect l="l" t="t" r="r" b="b"/>
              <a:pathLst>
                <a:path w="968915" h="548367">
                  <a:moveTo>
                    <a:pt x="0" y="0"/>
                  </a:moveTo>
                  <a:lnTo>
                    <a:pt x="968915" y="0"/>
                  </a:lnTo>
                  <a:lnTo>
                    <a:pt x="968915" y="548367"/>
                  </a:lnTo>
                  <a:lnTo>
                    <a:pt x="0" y="5483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6"/>
              <a:stretch>
                <a:fillRect t="-15027" b="-39931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Freeform 36"/>
            <p:cNvSpPr/>
            <p:nvPr/>
          </p:nvSpPr>
          <p:spPr>
            <a:xfrm>
              <a:off x="1669425" y="8275695"/>
              <a:ext cx="491559" cy="479561"/>
            </a:xfrm>
            <a:custGeom>
              <a:avLst/>
              <a:gdLst/>
              <a:ahLst/>
              <a:cxnLst/>
              <a:rect l="l" t="t" r="r" b="b"/>
              <a:pathLst>
                <a:path w="491559" h="479561">
                  <a:moveTo>
                    <a:pt x="0" y="0"/>
                  </a:moveTo>
                  <a:lnTo>
                    <a:pt x="491559" y="0"/>
                  </a:lnTo>
                  <a:lnTo>
                    <a:pt x="491559" y="479560"/>
                  </a:lnTo>
                  <a:lnTo>
                    <a:pt x="0" y="4795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7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Freeform 37"/>
            <p:cNvSpPr/>
            <p:nvPr/>
          </p:nvSpPr>
          <p:spPr>
            <a:xfrm>
              <a:off x="0" y="10191036"/>
              <a:ext cx="649784" cy="589941"/>
            </a:xfrm>
            <a:custGeom>
              <a:avLst/>
              <a:gdLst/>
              <a:ahLst/>
              <a:cxnLst/>
              <a:rect l="l" t="t" r="r" b="b"/>
              <a:pathLst>
                <a:path w="649784" h="589941">
                  <a:moveTo>
                    <a:pt x="0" y="0"/>
                  </a:moveTo>
                  <a:lnTo>
                    <a:pt x="649784" y="0"/>
                  </a:lnTo>
                  <a:lnTo>
                    <a:pt x="649784" y="589942"/>
                  </a:lnTo>
                  <a:lnTo>
                    <a:pt x="0" y="58994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8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Freeform 38"/>
            <p:cNvSpPr/>
            <p:nvPr/>
          </p:nvSpPr>
          <p:spPr>
            <a:xfrm>
              <a:off x="4372865" y="10181805"/>
              <a:ext cx="1219439" cy="858971"/>
            </a:xfrm>
            <a:custGeom>
              <a:avLst/>
              <a:gdLst/>
              <a:ahLst/>
              <a:cxnLst/>
              <a:rect l="l" t="t" r="r" b="b"/>
              <a:pathLst>
                <a:path w="1219439" h="858971">
                  <a:moveTo>
                    <a:pt x="0" y="0"/>
                  </a:moveTo>
                  <a:lnTo>
                    <a:pt x="1219438" y="0"/>
                  </a:lnTo>
                  <a:lnTo>
                    <a:pt x="1219438" y="858970"/>
                  </a:lnTo>
                  <a:lnTo>
                    <a:pt x="0" y="85897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9"/>
              <a:stretch>
                <a:fillRect l="-23373" t="-6624" b="-37973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Freeform 39"/>
            <p:cNvSpPr/>
            <p:nvPr/>
          </p:nvSpPr>
          <p:spPr>
            <a:xfrm>
              <a:off x="8232409" y="5604749"/>
              <a:ext cx="658607" cy="363426"/>
            </a:xfrm>
            <a:custGeom>
              <a:avLst/>
              <a:gdLst/>
              <a:ahLst/>
              <a:cxnLst/>
              <a:rect l="l" t="t" r="r" b="b"/>
              <a:pathLst>
                <a:path w="658607" h="363426">
                  <a:moveTo>
                    <a:pt x="0" y="0"/>
                  </a:moveTo>
                  <a:lnTo>
                    <a:pt x="658607" y="0"/>
                  </a:lnTo>
                  <a:lnTo>
                    <a:pt x="658607" y="363427"/>
                  </a:lnTo>
                  <a:lnTo>
                    <a:pt x="0" y="3634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0"/>
              <a:stretch>
                <a:fillRect t="-13203" b="-13203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0" name="Freeform 40"/>
            <p:cNvSpPr/>
            <p:nvPr/>
          </p:nvSpPr>
          <p:spPr>
            <a:xfrm>
              <a:off x="5270384" y="5040202"/>
              <a:ext cx="1467682" cy="763356"/>
            </a:xfrm>
            <a:custGeom>
              <a:avLst/>
              <a:gdLst/>
              <a:ahLst/>
              <a:cxnLst/>
              <a:rect l="l" t="t" r="r" b="b"/>
              <a:pathLst>
                <a:path w="1467682" h="763356">
                  <a:moveTo>
                    <a:pt x="0" y="0"/>
                  </a:moveTo>
                  <a:lnTo>
                    <a:pt x="1467682" y="0"/>
                  </a:lnTo>
                  <a:lnTo>
                    <a:pt x="1467682" y="763356"/>
                  </a:lnTo>
                  <a:lnTo>
                    <a:pt x="0" y="7633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1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Freeform 41"/>
            <p:cNvSpPr/>
            <p:nvPr/>
          </p:nvSpPr>
          <p:spPr>
            <a:xfrm>
              <a:off x="4677631" y="4763375"/>
              <a:ext cx="537370" cy="930771"/>
            </a:xfrm>
            <a:custGeom>
              <a:avLst/>
              <a:gdLst/>
              <a:ahLst/>
              <a:cxnLst/>
              <a:rect l="l" t="t" r="r" b="b"/>
              <a:pathLst>
                <a:path w="537370" h="930771">
                  <a:moveTo>
                    <a:pt x="0" y="0"/>
                  </a:moveTo>
                  <a:lnTo>
                    <a:pt x="537370" y="0"/>
                  </a:lnTo>
                  <a:lnTo>
                    <a:pt x="537370" y="930771"/>
                  </a:lnTo>
                  <a:lnTo>
                    <a:pt x="0" y="93077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2"/>
              <a:stretch>
                <a:fillRect l="-56919" b="-8431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Freeform 42"/>
            <p:cNvSpPr/>
            <p:nvPr/>
          </p:nvSpPr>
          <p:spPr>
            <a:xfrm>
              <a:off x="9354149" y="2970487"/>
              <a:ext cx="650523" cy="572152"/>
            </a:xfrm>
            <a:custGeom>
              <a:avLst/>
              <a:gdLst/>
              <a:ahLst/>
              <a:cxnLst/>
              <a:rect l="l" t="t" r="r" b="b"/>
              <a:pathLst>
                <a:path w="650523" h="572152">
                  <a:moveTo>
                    <a:pt x="0" y="0"/>
                  </a:moveTo>
                  <a:lnTo>
                    <a:pt x="650523" y="0"/>
                  </a:lnTo>
                  <a:lnTo>
                    <a:pt x="650523" y="572152"/>
                  </a:lnTo>
                  <a:lnTo>
                    <a:pt x="0" y="5721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3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Freeform 43"/>
            <p:cNvSpPr/>
            <p:nvPr/>
          </p:nvSpPr>
          <p:spPr>
            <a:xfrm>
              <a:off x="4531557" y="3984528"/>
              <a:ext cx="664251" cy="674535"/>
            </a:xfrm>
            <a:custGeom>
              <a:avLst/>
              <a:gdLst/>
              <a:ahLst/>
              <a:cxnLst/>
              <a:rect l="l" t="t" r="r" b="b"/>
              <a:pathLst>
                <a:path w="664251" h="674535">
                  <a:moveTo>
                    <a:pt x="0" y="0"/>
                  </a:moveTo>
                  <a:lnTo>
                    <a:pt x="664252" y="0"/>
                  </a:lnTo>
                  <a:lnTo>
                    <a:pt x="664252" y="674535"/>
                  </a:lnTo>
                  <a:lnTo>
                    <a:pt x="0" y="6745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4"/>
              <a:stretch>
                <a:fillRect l="-7861" r="-7861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Freeform 44"/>
            <p:cNvSpPr/>
            <p:nvPr/>
          </p:nvSpPr>
          <p:spPr>
            <a:xfrm>
              <a:off x="8257448" y="4267374"/>
              <a:ext cx="843973" cy="617431"/>
            </a:xfrm>
            <a:custGeom>
              <a:avLst/>
              <a:gdLst/>
              <a:ahLst/>
              <a:cxnLst/>
              <a:rect l="l" t="t" r="r" b="b"/>
              <a:pathLst>
                <a:path w="843973" h="617431">
                  <a:moveTo>
                    <a:pt x="0" y="0"/>
                  </a:moveTo>
                  <a:lnTo>
                    <a:pt x="843973" y="0"/>
                  </a:lnTo>
                  <a:lnTo>
                    <a:pt x="843973" y="617432"/>
                  </a:lnTo>
                  <a:lnTo>
                    <a:pt x="0" y="6174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5"/>
              <a:stretch>
                <a:fillRect b="-10785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Freeform 45"/>
            <p:cNvSpPr/>
            <p:nvPr/>
          </p:nvSpPr>
          <p:spPr>
            <a:xfrm>
              <a:off x="8571115" y="2634295"/>
              <a:ext cx="743917" cy="648715"/>
            </a:xfrm>
            <a:custGeom>
              <a:avLst/>
              <a:gdLst/>
              <a:ahLst/>
              <a:cxnLst/>
              <a:rect l="l" t="t" r="r" b="b"/>
              <a:pathLst>
                <a:path w="743917" h="648715">
                  <a:moveTo>
                    <a:pt x="0" y="0"/>
                  </a:moveTo>
                  <a:lnTo>
                    <a:pt x="743917" y="0"/>
                  </a:lnTo>
                  <a:lnTo>
                    <a:pt x="743917" y="648715"/>
                  </a:lnTo>
                  <a:lnTo>
                    <a:pt x="0" y="6487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6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Freeform 46"/>
            <p:cNvSpPr/>
            <p:nvPr/>
          </p:nvSpPr>
          <p:spPr>
            <a:xfrm>
              <a:off x="7507348" y="1913698"/>
              <a:ext cx="1027856" cy="926264"/>
            </a:xfrm>
            <a:custGeom>
              <a:avLst/>
              <a:gdLst/>
              <a:ahLst/>
              <a:cxnLst/>
              <a:rect l="l" t="t" r="r" b="b"/>
              <a:pathLst>
                <a:path w="1027856" h="926264">
                  <a:moveTo>
                    <a:pt x="0" y="0"/>
                  </a:moveTo>
                  <a:lnTo>
                    <a:pt x="1027856" y="0"/>
                  </a:lnTo>
                  <a:lnTo>
                    <a:pt x="1027856" y="926264"/>
                  </a:lnTo>
                  <a:lnTo>
                    <a:pt x="0" y="92626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7"/>
              <a:stretch>
                <a:fillRect l="-966" r="-966" b="-199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Freeform 47"/>
            <p:cNvSpPr/>
            <p:nvPr/>
          </p:nvSpPr>
          <p:spPr>
            <a:xfrm>
              <a:off x="5252767" y="2509825"/>
              <a:ext cx="809462" cy="700866"/>
            </a:xfrm>
            <a:custGeom>
              <a:avLst/>
              <a:gdLst/>
              <a:ahLst/>
              <a:cxnLst/>
              <a:rect l="l" t="t" r="r" b="b"/>
              <a:pathLst>
                <a:path w="809462" h="700866">
                  <a:moveTo>
                    <a:pt x="0" y="0"/>
                  </a:moveTo>
                  <a:lnTo>
                    <a:pt x="809462" y="0"/>
                  </a:lnTo>
                  <a:lnTo>
                    <a:pt x="809462" y="700865"/>
                  </a:lnTo>
                  <a:lnTo>
                    <a:pt x="0" y="7008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8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Freeform 48"/>
            <p:cNvSpPr/>
            <p:nvPr/>
          </p:nvSpPr>
          <p:spPr>
            <a:xfrm>
              <a:off x="3879460" y="1851120"/>
              <a:ext cx="652098" cy="661967"/>
            </a:xfrm>
            <a:custGeom>
              <a:avLst/>
              <a:gdLst/>
              <a:ahLst/>
              <a:cxnLst/>
              <a:rect l="l" t="t" r="r" b="b"/>
              <a:pathLst>
                <a:path w="652098" h="661967">
                  <a:moveTo>
                    <a:pt x="0" y="0"/>
                  </a:moveTo>
                  <a:lnTo>
                    <a:pt x="652097" y="0"/>
                  </a:lnTo>
                  <a:lnTo>
                    <a:pt x="652097" y="661967"/>
                  </a:lnTo>
                  <a:lnTo>
                    <a:pt x="0" y="6619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9"/>
              <a:stretch>
                <a:fillRect l="-6519" r="-6519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Freeform 49"/>
            <p:cNvSpPr/>
            <p:nvPr/>
          </p:nvSpPr>
          <p:spPr>
            <a:xfrm>
              <a:off x="2434758" y="3740918"/>
              <a:ext cx="840213" cy="555373"/>
            </a:xfrm>
            <a:custGeom>
              <a:avLst/>
              <a:gdLst/>
              <a:ahLst/>
              <a:cxnLst/>
              <a:rect l="l" t="t" r="r" b="b"/>
              <a:pathLst>
                <a:path w="840213" h="555373">
                  <a:moveTo>
                    <a:pt x="0" y="0"/>
                  </a:moveTo>
                  <a:lnTo>
                    <a:pt x="840213" y="0"/>
                  </a:lnTo>
                  <a:lnTo>
                    <a:pt x="840213" y="555374"/>
                  </a:lnTo>
                  <a:lnTo>
                    <a:pt x="0" y="5553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0"/>
              <a:stretch>
                <a:fillRect t="-9457" b="-16087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Freeform 50"/>
            <p:cNvSpPr/>
            <p:nvPr/>
          </p:nvSpPr>
          <p:spPr>
            <a:xfrm>
              <a:off x="6796384" y="6361723"/>
              <a:ext cx="819362" cy="788160"/>
            </a:xfrm>
            <a:custGeom>
              <a:avLst/>
              <a:gdLst/>
              <a:ahLst/>
              <a:cxnLst/>
              <a:rect l="l" t="t" r="r" b="b"/>
              <a:pathLst>
                <a:path w="819362" h="788160">
                  <a:moveTo>
                    <a:pt x="0" y="0"/>
                  </a:moveTo>
                  <a:lnTo>
                    <a:pt x="819362" y="0"/>
                  </a:lnTo>
                  <a:lnTo>
                    <a:pt x="819362" y="788160"/>
                  </a:lnTo>
                  <a:lnTo>
                    <a:pt x="0" y="7881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1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Freeform 51"/>
            <p:cNvSpPr/>
            <p:nvPr/>
          </p:nvSpPr>
          <p:spPr>
            <a:xfrm>
              <a:off x="4585357" y="3377544"/>
              <a:ext cx="616699" cy="567867"/>
            </a:xfrm>
            <a:custGeom>
              <a:avLst/>
              <a:gdLst/>
              <a:ahLst/>
              <a:cxnLst/>
              <a:rect l="l" t="t" r="r" b="b"/>
              <a:pathLst>
                <a:path w="616699" h="567867">
                  <a:moveTo>
                    <a:pt x="0" y="0"/>
                  </a:moveTo>
                  <a:lnTo>
                    <a:pt x="616699" y="0"/>
                  </a:lnTo>
                  <a:lnTo>
                    <a:pt x="616699" y="567867"/>
                  </a:lnTo>
                  <a:lnTo>
                    <a:pt x="0" y="5678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2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Freeform 52"/>
            <p:cNvSpPr/>
            <p:nvPr/>
          </p:nvSpPr>
          <p:spPr>
            <a:xfrm>
              <a:off x="3624966" y="2559106"/>
              <a:ext cx="906591" cy="779321"/>
            </a:xfrm>
            <a:custGeom>
              <a:avLst/>
              <a:gdLst/>
              <a:ahLst/>
              <a:cxnLst/>
              <a:rect l="l" t="t" r="r" b="b"/>
              <a:pathLst>
                <a:path w="906591" h="779321">
                  <a:moveTo>
                    <a:pt x="0" y="0"/>
                  </a:moveTo>
                  <a:lnTo>
                    <a:pt x="906591" y="0"/>
                  </a:lnTo>
                  <a:lnTo>
                    <a:pt x="906591" y="779321"/>
                  </a:lnTo>
                  <a:lnTo>
                    <a:pt x="0" y="7793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3"/>
              <a:stretch>
                <a:fillRect t="-6485" b="-6485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Freeform 53"/>
            <p:cNvSpPr/>
            <p:nvPr/>
          </p:nvSpPr>
          <p:spPr>
            <a:xfrm>
              <a:off x="4583713" y="2507818"/>
              <a:ext cx="618343" cy="830609"/>
            </a:xfrm>
            <a:custGeom>
              <a:avLst/>
              <a:gdLst/>
              <a:ahLst/>
              <a:cxnLst/>
              <a:rect l="l" t="t" r="r" b="b"/>
              <a:pathLst>
                <a:path w="618343" h="830609">
                  <a:moveTo>
                    <a:pt x="0" y="0"/>
                  </a:moveTo>
                  <a:lnTo>
                    <a:pt x="618343" y="0"/>
                  </a:lnTo>
                  <a:lnTo>
                    <a:pt x="618343" y="830609"/>
                  </a:lnTo>
                  <a:lnTo>
                    <a:pt x="0" y="83060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4"/>
              <a:stretch>
                <a:fillRect l="-20974" r="-16453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Freeform 54"/>
            <p:cNvSpPr/>
            <p:nvPr/>
          </p:nvSpPr>
          <p:spPr>
            <a:xfrm>
              <a:off x="5374214" y="876149"/>
              <a:ext cx="685142" cy="703631"/>
            </a:xfrm>
            <a:custGeom>
              <a:avLst/>
              <a:gdLst/>
              <a:ahLst/>
              <a:cxnLst/>
              <a:rect l="l" t="t" r="r" b="b"/>
              <a:pathLst>
                <a:path w="685142" h="703631">
                  <a:moveTo>
                    <a:pt x="0" y="0"/>
                  </a:moveTo>
                  <a:lnTo>
                    <a:pt x="685141" y="0"/>
                  </a:lnTo>
                  <a:lnTo>
                    <a:pt x="685141" y="703631"/>
                  </a:lnTo>
                  <a:lnTo>
                    <a:pt x="0" y="7036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5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Freeform 55"/>
            <p:cNvSpPr/>
            <p:nvPr/>
          </p:nvSpPr>
          <p:spPr>
            <a:xfrm>
              <a:off x="2783135" y="2946891"/>
              <a:ext cx="784430" cy="731753"/>
            </a:xfrm>
            <a:custGeom>
              <a:avLst/>
              <a:gdLst/>
              <a:ahLst/>
              <a:cxnLst/>
              <a:rect l="l" t="t" r="r" b="b"/>
              <a:pathLst>
                <a:path w="784430" h="731753">
                  <a:moveTo>
                    <a:pt x="0" y="0"/>
                  </a:moveTo>
                  <a:lnTo>
                    <a:pt x="784429" y="0"/>
                  </a:lnTo>
                  <a:lnTo>
                    <a:pt x="784429" y="731752"/>
                  </a:lnTo>
                  <a:lnTo>
                    <a:pt x="0" y="7317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6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Freeform 56"/>
            <p:cNvSpPr/>
            <p:nvPr/>
          </p:nvSpPr>
          <p:spPr>
            <a:xfrm>
              <a:off x="6135261" y="4615207"/>
              <a:ext cx="606568" cy="385878"/>
            </a:xfrm>
            <a:custGeom>
              <a:avLst/>
              <a:gdLst/>
              <a:ahLst/>
              <a:cxnLst/>
              <a:rect l="l" t="t" r="r" b="b"/>
              <a:pathLst>
                <a:path w="606568" h="385878">
                  <a:moveTo>
                    <a:pt x="0" y="0"/>
                  </a:moveTo>
                  <a:lnTo>
                    <a:pt x="606567" y="0"/>
                  </a:lnTo>
                  <a:lnTo>
                    <a:pt x="606567" y="385878"/>
                  </a:lnTo>
                  <a:lnTo>
                    <a:pt x="0" y="385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7"/>
              <a:stretch>
                <a:fillRect t="-15682" b="-1936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Freeform 57"/>
            <p:cNvSpPr/>
            <p:nvPr/>
          </p:nvSpPr>
          <p:spPr>
            <a:xfrm>
              <a:off x="3126081" y="215957"/>
              <a:ext cx="589386" cy="644108"/>
            </a:xfrm>
            <a:custGeom>
              <a:avLst/>
              <a:gdLst/>
              <a:ahLst/>
              <a:cxnLst/>
              <a:rect l="l" t="t" r="r" b="b"/>
              <a:pathLst>
                <a:path w="589386" h="644108">
                  <a:moveTo>
                    <a:pt x="0" y="0"/>
                  </a:moveTo>
                  <a:lnTo>
                    <a:pt x="589386" y="0"/>
                  </a:lnTo>
                  <a:lnTo>
                    <a:pt x="589386" y="644108"/>
                  </a:lnTo>
                  <a:lnTo>
                    <a:pt x="0" y="6441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8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Freeform 58"/>
            <p:cNvSpPr/>
            <p:nvPr/>
          </p:nvSpPr>
          <p:spPr>
            <a:xfrm>
              <a:off x="3762605" y="678223"/>
              <a:ext cx="1114541" cy="642711"/>
            </a:xfrm>
            <a:custGeom>
              <a:avLst/>
              <a:gdLst/>
              <a:ahLst/>
              <a:cxnLst/>
              <a:rect l="l" t="t" r="r" b="b"/>
              <a:pathLst>
                <a:path w="1114541" h="642711">
                  <a:moveTo>
                    <a:pt x="0" y="0"/>
                  </a:moveTo>
                  <a:lnTo>
                    <a:pt x="1114541" y="0"/>
                  </a:lnTo>
                  <a:lnTo>
                    <a:pt x="1114541" y="642711"/>
                  </a:lnTo>
                  <a:lnTo>
                    <a:pt x="0" y="642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9"/>
              <a:stretch>
                <a:fillRect t="-25438" b="-23401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9" name="Freeform 59"/>
            <p:cNvSpPr/>
            <p:nvPr/>
          </p:nvSpPr>
          <p:spPr>
            <a:xfrm>
              <a:off x="3754072" y="0"/>
              <a:ext cx="672242" cy="652145"/>
            </a:xfrm>
            <a:custGeom>
              <a:avLst/>
              <a:gdLst/>
              <a:ahLst/>
              <a:cxnLst/>
              <a:rect l="l" t="t" r="r" b="b"/>
              <a:pathLst>
                <a:path w="672242" h="652145">
                  <a:moveTo>
                    <a:pt x="0" y="0"/>
                  </a:moveTo>
                  <a:lnTo>
                    <a:pt x="672242" y="0"/>
                  </a:lnTo>
                  <a:lnTo>
                    <a:pt x="672242" y="652145"/>
                  </a:lnTo>
                  <a:lnTo>
                    <a:pt x="0" y="6521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0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0" name="Freeform 60"/>
            <p:cNvSpPr/>
            <p:nvPr/>
          </p:nvSpPr>
          <p:spPr>
            <a:xfrm>
              <a:off x="8587360" y="1518860"/>
              <a:ext cx="607312" cy="1076318"/>
            </a:xfrm>
            <a:custGeom>
              <a:avLst/>
              <a:gdLst/>
              <a:ahLst/>
              <a:cxnLst/>
              <a:rect l="l" t="t" r="r" b="b"/>
              <a:pathLst>
                <a:path w="607312" h="1076318">
                  <a:moveTo>
                    <a:pt x="0" y="0"/>
                  </a:moveTo>
                  <a:lnTo>
                    <a:pt x="607312" y="0"/>
                  </a:lnTo>
                  <a:lnTo>
                    <a:pt x="607312" y="1076318"/>
                  </a:lnTo>
                  <a:lnTo>
                    <a:pt x="0" y="10763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1"/>
              <a:stretch>
                <a:fillRect l="-32345" r="-23141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1" name="Freeform 61"/>
            <p:cNvSpPr/>
            <p:nvPr/>
          </p:nvSpPr>
          <p:spPr>
            <a:xfrm>
              <a:off x="7523820" y="2874044"/>
              <a:ext cx="1003513" cy="863858"/>
            </a:xfrm>
            <a:custGeom>
              <a:avLst/>
              <a:gdLst/>
              <a:ahLst/>
              <a:cxnLst/>
              <a:rect l="l" t="t" r="r" b="b"/>
              <a:pathLst>
                <a:path w="1003513" h="863858">
                  <a:moveTo>
                    <a:pt x="0" y="0"/>
                  </a:moveTo>
                  <a:lnTo>
                    <a:pt x="1003514" y="0"/>
                  </a:lnTo>
                  <a:lnTo>
                    <a:pt x="1003514" y="863858"/>
                  </a:lnTo>
                  <a:lnTo>
                    <a:pt x="0" y="8638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2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2" name="Freeform 62"/>
            <p:cNvSpPr/>
            <p:nvPr/>
          </p:nvSpPr>
          <p:spPr>
            <a:xfrm>
              <a:off x="7523443" y="3765374"/>
              <a:ext cx="681849" cy="822882"/>
            </a:xfrm>
            <a:custGeom>
              <a:avLst/>
              <a:gdLst/>
              <a:ahLst/>
              <a:cxnLst/>
              <a:rect l="l" t="t" r="r" b="b"/>
              <a:pathLst>
                <a:path w="681849" h="822882">
                  <a:moveTo>
                    <a:pt x="0" y="0"/>
                  </a:moveTo>
                  <a:lnTo>
                    <a:pt x="681849" y="0"/>
                  </a:lnTo>
                  <a:lnTo>
                    <a:pt x="681849" y="822883"/>
                  </a:lnTo>
                  <a:lnTo>
                    <a:pt x="0" y="82288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3"/>
              <a:stretch>
                <a:fillRect l="-7033" r="-7033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3" name="Freeform 63"/>
            <p:cNvSpPr/>
            <p:nvPr/>
          </p:nvSpPr>
          <p:spPr>
            <a:xfrm>
              <a:off x="6115205" y="2119564"/>
              <a:ext cx="1345666" cy="982795"/>
            </a:xfrm>
            <a:custGeom>
              <a:avLst/>
              <a:gdLst/>
              <a:ahLst/>
              <a:cxnLst/>
              <a:rect l="l" t="t" r="r" b="b"/>
              <a:pathLst>
                <a:path w="1345666" h="982795">
                  <a:moveTo>
                    <a:pt x="0" y="0"/>
                  </a:moveTo>
                  <a:lnTo>
                    <a:pt x="1345666" y="0"/>
                  </a:lnTo>
                  <a:lnTo>
                    <a:pt x="1345666" y="982795"/>
                  </a:lnTo>
                  <a:lnTo>
                    <a:pt x="0" y="9827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4"/>
              <a:stretch>
                <a:fillRect t="-12192" b="-2308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4" name="Freeform 64"/>
            <p:cNvSpPr/>
            <p:nvPr/>
          </p:nvSpPr>
          <p:spPr>
            <a:xfrm>
              <a:off x="5270384" y="4225924"/>
              <a:ext cx="783618" cy="775161"/>
            </a:xfrm>
            <a:custGeom>
              <a:avLst/>
              <a:gdLst/>
              <a:ahLst/>
              <a:cxnLst/>
              <a:rect l="l" t="t" r="r" b="b"/>
              <a:pathLst>
                <a:path w="783618" h="775161">
                  <a:moveTo>
                    <a:pt x="0" y="0"/>
                  </a:moveTo>
                  <a:lnTo>
                    <a:pt x="783618" y="0"/>
                  </a:lnTo>
                  <a:lnTo>
                    <a:pt x="783618" y="775161"/>
                  </a:lnTo>
                  <a:lnTo>
                    <a:pt x="0" y="7751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5"/>
              <a:stretch>
                <a:fillRect l="-855" r="-855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5" name="Freeform 65"/>
            <p:cNvSpPr/>
            <p:nvPr/>
          </p:nvSpPr>
          <p:spPr>
            <a:xfrm>
              <a:off x="6922684" y="3892477"/>
              <a:ext cx="545547" cy="682741"/>
            </a:xfrm>
            <a:custGeom>
              <a:avLst/>
              <a:gdLst/>
              <a:ahLst/>
              <a:cxnLst/>
              <a:rect l="l" t="t" r="r" b="b"/>
              <a:pathLst>
                <a:path w="545547" h="682741">
                  <a:moveTo>
                    <a:pt x="0" y="0"/>
                  </a:moveTo>
                  <a:lnTo>
                    <a:pt x="545547" y="0"/>
                  </a:lnTo>
                  <a:lnTo>
                    <a:pt x="545547" y="682741"/>
                  </a:lnTo>
                  <a:lnTo>
                    <a:pt x="0" y="6827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6"/>
              <a:stretch>
                <a:fillRect l="-8232" t="-22763" r="-8232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6" name="Freeform 66"/>
            <p:cNvSpPr/>
            <p:nvPr/>
          </p:nvSpPr>
          <p:spPr>
            <a:xfrm>
              <a:off x="5270384" y="3249807"/>
              <a:ext cx="786642" cy="937000"/>
            </a:xfrm>
            <a:custGeom>
              <a:avLst/>
              <a:gdLst/>
              <a:ahLst/>
              <a:cxnLst/>
              <a:rect l="l" t="t" r="r" b="b"/>
              <a:pathLst>
                <a:path w="786642" h="937000">
                  <a:moveTo>
                    <a:pt x="0" y="0"/>
                  </a:moveTo>
                  <a:lnTo>
                    <a:pt x="786643" y="0"/>
                  </a:lnTo>
                  <a:lnTo>
                    <a:pt x="786643" y="937000"/>
                  </a:lnTo>
                  <a:lnTo>
                    <a:pt x="0" y="937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7"/>
              <a:stretch>
                <a:fillRect l="-11706" r="-1170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7" name="Freeform 67"/>
            <p:cNvSpPr/>
            <p:nvPr/>
          </p:nvSpPr>
          <p:spPr>
            <a:xfrm>
              <a:off x="5657498" y="7189000"/>
              <a:ext cx="740207" cy="916663"/>
            </a:xfrm>
            <a:custGeom>
              <a:avLst/>
              <a:gdLst/>
              <a:ahLst/>
              <a:cxnLst/>
              <a:rect l="l" t="t" r="r" b="b"/>
              <a:pathLst>
                <a:path w="740207" h="916663">
                  <a:moveTo>
                    <a:pt x="0" y="0"/>
                  </a:moveTo>
                  <a:lnTo>
                    <a:pt x="740207" y="0"/>
                  </a:lnTo>
                  <a:lnTo>
                    <a:pt x="740207" y="916663"/>
                  </a:lnTo>
                  <a:lnTo>
                    <a:pt x="0" y="9166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8"/>
              <a:stretch>
                <a:fillRect l="-11028" r="-11028" b="-1434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8" name="Freeform 68"/>
            <p:cNvSpPr/>
            <p:nvPr/>
          </p:nvSpPr>
          <p:spPr>
            <a:xfrm>
              <a:off x="8271526" y="6776745"/>
              <a:ext cx="766629" cy="746276"/>
            </a:xfrm>
            <a:custGeom>
              <a:avLst/>
              <a:gdLst/>
              <a:ahLst/>
              <a:cxnLst/>
              <a:rect l="l" t="t" r="r" b="b"/>
              <a:pathLst>
                <a:path w="766629" h="746276">
                  <a:moveTo>
                    <a:pt x="0" y="0"/>
                  </a:moveTo>
                  <a:lnTo>
                    <a:pt x="766629" y="0"/>
                  </a:lnTo>
                  <a:lnTo>
                    <a:pt x="766629" y="746276"/>
                  </a:lnTo>
                  <a:lnTo>
                    <a:pt x="0" y="7462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9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9" name="Freeform 69"/>
            <p:cNvSpPr/>
            <p:nvPr/>
          </p:nvSpPr>
          <p:spPr>
            <a:xfrm>
              <a:off x="7663640" y="6361723"/>
              <a:ext cx="568769" cy="788160"/>
            </a:xfrm>
            <a:custGeom>
              <a:avLst/>
              <a:gdLst/>
              <a:ahLst/>
              <a:cxnLst/>
              <a:rect l="l" t="t" r="r" b="b"/>
              <a:pathLst>
                <a:path w="568769" h="788160">
                  <a:moveTo>
                    <a:pt x="0" y="0"/>
                  </a:moveTo>
                  <a:lnTo>
                    <a:pt x="568769" y="0"/>
                  </a:lnTo>
                  <a:lnTo>
                    <a:pt x="568769" y="788160"/>
                  </a:lnTo>
                  <a:lnTo>
                    <a:pt x="0" y="7881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0"/>
              <a:stretch>
                <a:fillRect l="-11098" r="-1109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0" name="Freeform 70"/>
            <p:cNvSpPr/>
            <p:nvPr/>
          </p:nvSpPr>
          <p:spPr>
            <a:xfrm>
              <a:off x="4579924" y="1619033"/>
              <a:ext cx="1481636" cy="851675"/>
            </a:xfrm>
            <a:custGeom>
              <a:avLst/>
              <a:gdLst/>
              <a:ahLst/>
              <a:cxnLst/>
              <a:rect l="l" t="t" r="r" b="b"/>
              <a:pathLst>
                <a:path w="1481636" h="851675">
                  <a:moveTo>
                    <a:pt x="0" y="0"/>
                  </a:moveTo>
                  <a:lnTo>
                    <a:pt x="1481636" y="0"/>
                  </a:lnTo>
                  <a:lnTo>
                    <a:pt x="1481636" y="851675"/>
                  </a:lnTo>
                  <a:lnTo>
                    <a:pt x="0" y="851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1"/>
              <a:stretch>
                <a:fillRect t="-36749" b="-21267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1" name="Freeform 71"/>
            <p:cNvSpPr/>
            <p:nvPr/>
          </p:nvSpPr>
          <p:spPr>
            <a:xfrm>
              <a:off x="6094540" y="1061588"/>
              <a:ext cx="1373691" cy="1306596"/>
            </a:xfrm>
            <a:custGeom>
              <a:avLst/>
              <a:gdLst/>
              <a:ahLst/>
              <a:cxnLst/>
              <a:rect l="l" t="t" r="r" b="b"/>
              <a:pathLst>
                <a:path w="1373691" h="1306596">
                  <a:moveTo>
                    <a:pt x="0" y="0"/>
                  </a:moveTo>
                  <a:lnTo>
                    <a:pt x="1373691" y="0"/>
                  </a:lnTo>
                  <a:lnTo>
                    <a:pt x="1373691" y="1306596"/>
                  </a:lnTo>
                  <a:lnTo>
                    <a:pt x="0" y="13065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2"/>
              <a:stretch>
                <a:fillRect t="-30435" b="-6100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2" name="Freeform 72"/>
            <p:cNvSpPr/>
            <p:nvPr/>
          </p:nvSpPr>
          <p:spPr>
            <a:xfrm>
              <a:off x="7170700" y="1645806"/>
              <a:ext cx="297531" cy="408608"/>
            </a:xfrm>
            <a:custGeom>
              <a:avLst/>
              <a:gdLst/>
              <a:ahLst/>
              <a:cxnLst/>
              <a:rect l="l" t="t" r="r" b="b"/>
              <a:pathLst>
                <a:path w="297531" h="408608">
                  <a:moveTo>
                    <a:pt x="0" y="0"/>
                  </a:moveTo>
                  <a:lnTo>
                    <a:pt x="297531" y="0"/>
                  </a:lnTo>
                  <a:lnTo>
                    <a:pt x="297531" y="408608"/>
                  </a:lnTo>
                  <a:lnTo>
                    <a:pt x="0" y="4086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3"/>
              <a:stretch>
                <a:fillRect l="-7660" r="-7660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3" name="Freeform 73"/>
            <p:cNvSpPr/>
            <p:nvPr/>
          </p:nvSpPr>
          <p:spPr>
            <a:xfrm>
              <a:off x="1881182" y="4191990"/>
              <a:ext cx="483516" cy="435384"/>
            </a:xfrm>
            <a:custGeom>
              <a:avLst/>
              <a:gdLst/>
              <a:ahLst/>
              <a:cxnLst/>
              <a:rect l="l" t="t" r="r" b="b"/>
              <a:pathLst>
                <a:path w="483516" h="435384">
                  <a:moveTo>
                    <a:pt x="0" y="0"/>
                  </a:moveTo>
                  <a:lnTo>
                    <a:pt x="483516" y="0"/>
                  </a:lnTo>
                  <a:lnTo>
                    <a:pt x="483516" y="435384"/>
                  </a:lnTo>
                  <a:lnTo>
                    <a:pt x="0" y="4353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4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4" name="Freeform 74"/>
            <p:cNvSpPr/>
            <p:nvPr/>
          </p:nvSpPr>
          <p:spPr>
            <a:xfrm>
              <a:off x="4167101" y="8157928"/>
              <a:ext cx="1425202" cy="1981969"/>
            </a:xfrm>
            <a:custGeom>
              <a:avLst/>
              <a:gdLst/>
              <a:ahLst/>
              <a:cxnLst/>
              <a:rect l="l" t="t" r="r" b="b"/>
              <a:pathLst>
                <a:path w="1425202" h="1981969">
                  <a:moveTo>
                    <a:pt x="0" y="0"/>
                  </a:moveTo>
                  <a:lnTo>
                    <a:pt x="1425202" y="0"/>
                  </a:lnTo>
                  <a:lnTo>
                    <a:pt x="1425202" y="1981969"/>
                  </a:lnTo>
                  <a:lnTo>
                    <a:pt x="0" y="19819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5"/>
              <a:stretch>
                <a:fillRect l="-13198" r="-1319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5" name="Freeform 75"/>
            <p:cNvSpPr/>
            <p:nvPr/>
          </p:nvSpPr>
          <p:spPr>
            <a:xfrm>
              <a:off x="5657498" y="5842675"/>
              <a:ext cx="1093430" cy="1307208"/>
            </a:xfrm>
            <a:custGeom>
              <a:avLst/>
              <a:gdLst/>
              <a:ahLst/>
              <a:cxnLst/>
              <a:rect l="l" t="t" r="r" b="b"/>
              <a:pathLst>
                <a:path w="1093430" h="1307208">
                  <a:moveTo>
                    <a:pt x="0" y="0"/>
                  </a:moveTo>
                  <a:lnTo>
                    <a:pt x="1093430" y="0"/>
                  </a:lnTo>
                  <a:lnTo>
                    <a:pt x="1093430" y="1307208"/>
                  </a:lnTo>
                  <a:lnTo>
                    <a:pt x="0" y="13072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6"/>
              <a:stretch>
                <a:fillRect l="-13792" t="-6511" r="-13792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Freeform 76"/>
            <p:cNvSpPr/>
            <p:nvPr/>
          </p:nvSpPr>
          <p:spPr>
            <a:xfrm>
              <a:off x="6788038" y="4627374"/>
              <a:ext cx="1376583" cy="947255"/>
            </a:xfrm>
            <a:custGeom>
              <a:avLst/>
              <a:gdLst/>
              <a:ahLst/>
              <a:cxnLst/>
              <a:rect l="l" t="t" r="r" b="b"/>
              <a:pathLst>
                <a:path w="1376583" h="947255">
                  <a:moveTo>
                    <a:pt x="0" y="0"/>
                  </a:moveTo>
                  <a:lnTo>
                    <a:pt x="1376582" y="0"/>
                  </a:lnTo>
                  <a:lnTo>
                    <a:pt x="1376582" y="947255"/>
                  </a:lnTo>
                  <a:lnTo>
                    <a:pt x="0" y="9472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7"/>
              <a:stretch>
                <a:fillRect t="-10027" r="-2285" b="-1384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7" name="Freeform 77"/>
            <p:cNvSpPr/>
            <p:nvPr/>
          </p:nvSpPr>
          <p:spPr>
            <a:xfrm>
              <a:off x="4167101" y="7012687"/>
              <a:ext cx="1425202" cy="1092976"/>
            </a:xfrm>
            <a:custGeom>
              <a:avLst/>
              <a:gdLst/>
              <a:ahLst/>
              <a:cxnLst/>
              <a:rect l="l" t="t" r="r" b="b"/>
              <a:pathLst>
                <a:path w="1425202" h="1092976">
                  <a:moveTo>
                    <a:pt x="0" y="0"/>
                  </a:moveTo>
                  <a:lnTo>
                    <a:pt x="1425202" y="0"/>
                  </a:lnTo>
                  <a:lnTo>
                    <a:pt x="1425202" y="1092976"/>
                  </a:lnTo>
                  <a:lnTo>
                    <a:pt x="0" y="10929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8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8" name="Freeform 78"/>
            <p:cNvSpPr/>
            <p:nvPr/>
          </p:nvSpPr>
          <p:spPr>
            <a:xfrm>
              <a:off x="7507348" y="868124"/>
              <a:ext cx="1027856" cy="982997"/>
            </a:xfrm>
            <a:custGeom>
              <a:avLst/>
              <a:gdLst/>
              <a:ahLst/>
              <a:cxnLst/>
              <a:rect l="l" t="t" r="r" b="b"/>
              <a:pathLst>
                <a:path w="1027856" h="982997">
                  <a:moveTo>
                    <a:pt x="0" y="0"/>
                  </a:moveTo>
                  <a:lnTo>
                    <a:pt x="1027856" y="0"/>
                  </a:lnTo>
                  <a:lnTo>
                    <a:pt x="1027856" y="982996"/>
                  </a:lnTo>
                  <a:lnTo>
                    <a:pt x="0" y="9829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9"/>
              <a:stretch>
                <a:fillRect l="-10819" r="-10819" b="-3040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9" name="Freeform 79"/>
            <p:cNvSpPr/>
            <p:nvPr/>
          </p:nvSpPr>
          <p:spPr>
            <a:xfrm>
              <a:off x="6796384" y="5613746"/>
              <a:ext cx="1368237" cy="708860"/>
            </a:xfrm>
            <a:custGeom>
              <a:avLst/>
              <a:gdLst/>
              <a:ahLst/>
              <a:cxnLst/>
              <a:rect l="l" t="t" r="r" b="b"/>
              <a:pathLst>
                <a:path w="1368237" h="708860">
                  <a:moveTo>
                    <a:pt x="0" y="0"/>
                  </a:moveTo>
                  <a:lnTo>
                    <a:pt x="1368236" y="0"/>
                  </a:lnTo>
                  <a:lnTo>
                    <a:pt x="1368236" y="708860"/>
                  </a:lnTo>
                  <a:lnTo>
                    <a:pt x="0" y="7088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0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0" name="Freeform 80"/>
            <p:cNvSpPr/>
            <p:nvPr/>
          </p:nvSpPr>
          <p:spPr>
            <a:xfrm>
              <a:off x="6115205" y="3144241"/>
              <a:ext cx="1345666" cy="709119"/>
            </a:xfrm>
            <a:custGeom>
              <a:avLst/>
              <a:gdLst/>
              <a:ahLst/>
              <a:cxnLst/>
              <a:rect l="l" t="t" r="r" b="b"/>
              <a:pathLst>
                <a:path w="1345666" h="709119">
                  <a:moveTo>
                    <a:pt x="0" y="0"/>
                  </a:moveTo>
                  <a:lnTo>
                    <a:pt x="1345666" y="0"/>
                  </a:lnTo>
                  <a:lnTo>
                    <a:pt x="1345666" y="709119"/>
                  </a:lnTo>
                  <a:lnTo>
                    <a:pt x="0" y="7091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1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1" name="Freeform 81"/>
            <p:cNvSpPr/>
            <p:nvPr/>
          </p:nvSpPr>
          <p:spPr>
            <a:xfrm>
              <a:off x="6135261" y="3892477"/>
              <a:ext cx="728548" cy="683613"/>
            </a:xfrm>
            <a:custGeom>
              <a:avLst/>
              <a:gdLst/>
              <a:ahLst/>
              <a:cxnLst/>
              <a:rect l="l" t="t" r="r" b="b"/>
              <a:pathLst>
                <a:path w="728548" h="683613">
                  <a:moveTo>
                    <a:pt x="0" y="0"/>
                  </a:moveTo>
                  <a:lnTo>
                    <a:pt x="728548" y="0"/>
                  </a:lnTo>
                  <a:lnTo>
                    <a:pt x="728548" y="683613"/>
                  </a:lnTo>
                  <a:lnTo>
                    <a:pt x="0" y="6836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2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2" name="Freeform 82"/>
            <p:cNvSpPr/>
            <p:nvPr/>
          </p:nvSpPr>
          <p:spPr>
            <a:xfrm>
              <a:off x="7575976" y="9290006"/>
              <a:ext cx="1208224" cy="757807"/>
            </a:xfrm>
            <a:custGeom>
              <a:avLst/>
              <a:gdLst/>
              <a:ahLst/>
              <a:cxnLst/>
              <a:rect l="l" t="t" r="r" b="b"/>
              <a:pathLst>
                <a:path w="1208224" h="757807">
                  <a:moveTo>
                    <a:pt x="0" y="0"/>
                  </a:moveTo>
                  <a:lnTo>
                    <a:pt x="1208225" y="0"/>
                  </a:lnTo>
                  <a:lnTo>
                    <a:pt x="1208225" y="757807"/>
                  </a:lnTo>
                  <a:lnTo>
                    <a:pt x="0" y="7578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3"/>
              <a:stretch>
                <a:fillRect b="-34997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3" name="Freeform 83"/>
            <p:cNvSpPr/>
            <p:nvPr/>
          </p:nvSpPr>
          <p:spPr>
            <a:xfrm>
              <a:off x="8818390" y="9469905"/>
              <a:ext cx="847440" cy="577368"/>
            </a:xfrm>
            <a:custGeom>
              <a:avLst/>
              <a:gdLst/>
              <a:ahLst/>
              <a:cxnLst/>
              <a:rect l="l" t="t" r="r" b="b"/>
              <a:pathLst>
                <a:path w="847440" h="577368">
                  <a:moveTo>
                    <a:pt x="0" y="0"/>
                  </a:moveTo>
                  <a:lnTo>
                    <a:pt x="847439" y="0"/>
                  </a:lnTo>
                  <a:lnTo>
                    <a:pt x="847439" y="577368"/>
                  </a:lnTo>
                  <a:lnTo>
                    <a:pt x="0" y="5773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4"/>
              <a:stretch>
                <a:fillRect t="-7860" b="-37355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4" name="Freeform 84"/>
            <p:cNvSpPr/>
            <p:nvPr/>
          </p:nvSpPr>
          <p:spPr>
            <a:xfrm>
              <a:off x="6738066" y="10831698"/>
              <a:ext cx="773285" cy="733526"/>
            </a:xfrm>
            <a:custGeom>
              <a:avLst/>
              <a:gdLst/>
              <a:ahLst/>
              <a:cxnLst/>
              <a:rect l="l" t="t" r="r" b="b"/>
              <a:pathLst>
                <a:path w="773285" h="733526">
                  <a:moveTo>
                    <a:pt x="0" y="0"/>
                  </a:moveTo>
                  <a:lnTo>
                    <a:pt x="773286" y="0"/>
                  </a:lnTo>
                  <a:lnTo>
                    <a:pt x="773286" y="733526"/>
                  </a:lnTo>
                  <a:lnTo>
                    <a:pt x="0" y="7335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5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5" name="Freeform 85"/>
            <p:cNvSpPr/>
            <p:nvPr/>
          </p:nvSpPr>
          <p:spPr>
            <a:xfrm>
              <a:off x="6175524" y="11591302"/>
              <a:ext cx="1352473" cy="1009753"/>
            </a:xfrm>
            <a:custGeom>
              <a:avLst/>
              <a:gdLst/>
              <a:ahLst/>
              <a:cxnLst/>
              <a:rect l="l" t="t" r="r" b="b"/>
              <a:pathLst>
                <a:path w="1352473" h="1009753">
                  <a:moveTo>
                    <a:pt x="0" y="0"/>
                  </a:moveTo>
                  <a:lnTo>
                    <a:pt x="1352473" y="0"/>
                  </a:lnTo>
                  <a:lnTo>
                    <a:pt x="1352473" y="1009753"/>
                  </a:lnTo>
                  <a:lnTo>
                    <a:pt x="0" y="10097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6"/>
              <a:stretch>
                <a:fillRect t="-14935" b="-13159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6" name="Freeform 86"/>
            <p:cNvSpPr/>
            <p:nvPr/>
          </p:nvSpPr>
          <p:spPr>
            <a:xfrm>
              <a:off x="7565482" y="11030527"/>
              <a:ext cx="1629190" cy="917127"/>
            </a:xfrm>
            <a:custGeom>
              <a:avLst/>
              <a:gdLst/>
              <a:ahLst/>
              <a:cxnLst/>
              <a:rect l="l" t="t" r="r" b="b"/>
              <a:pathLst>
                <a:path w="1629190" h="917127">
                  <a:moveTo>
                    <a:pt x="0" y="0"/>
                  </a:moveTo>
                  <a:lnTo>
                    <a:pt x="1629190" y="0"/>
                  </a:lnTo>
                  <a:lnTo>
                    <a:pt x="1629190" y="917127"/>
                  </a:lnTo>
                  <a:lnTo>
                    <a:pt x="0" y="9171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7"/>
              <a:stretch>
                <a:fillRect t="-5061" b="-58265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7" name="Freeform 87"/>
            <p:cNvSpPr/>
            <p:nvPr/>
          </p:nvSpPr>
          <p:spPr>
            <a:xfrm>
              <a:off x="5592303" y="11617380"/>
              <a:ext cx="531065" cy="610478"/>
            </a:xfrm>
            <a:custGeom>
              <a:avLst/>
              <a:gdLst/>
              <a:ahLst/>
              <a:cxnLst/>
              <a:rect l="l" t="t" r="r" b="b"/>
              <a:pathLst>
                <a:path w="531065" h="610478">
                  <a:moveTo>
                    <a:pt x="0" y="0"/>
                  </a:moveTo>
                  <a:lnTo>
                    <a:pt x="531065" y="0"/>
                  </a:lnTo>
                  <a:lnTo>
                    <a:pt x="531065" y="610478"/>
                  </a:lnTo>
                  <a:lnTo>
                    <a:pt x="0" y="6104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8"/>
              <a:stretch>
                <a:fillRect l="-1667" r="-1667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8" name="Freeform 88"/>
            <p:cNvSpPr/>
            <p:nvPr/>
          </p:nvSpPr>
          <p:spPr>
            <a:xfrm>
              <a:off x="7575976" y="11977613"/>
              <a:ext cx="659038" cy="623442"/>
            </a:xfrm>
            <a:custGeom>
              <a:avLst/>
              <a:gdLst/>
              <a:ahLst/>
              <a:cxnLst/>
              <a:rect l="l" t="t" r="r" b="b"/>
              <a:pathLst>
                <a:path w="659038" h="623442">
                  <a:moveTo>
                    <a:pt x="0" y="0"/>
                  </a:moveTo>
                  <a:lnTo>
                    <a:pt x="659039" y="0"/>
                  </a:lnTo>
                  <a:lnTo>
                    <a:pt x="659039" y="623442"/>
                  </a:lnTo>
                  <a:lnTo>
                    <a:pt x="0" y="62344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9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9" name="Freeform 89"/>
            <p:cNvSpPr/>
            <p:nvPr/>
          </p:nvSpPr>
          <p:spPr>
            <a:xfrm rot="5400000">
              <a:off x="7722962" y="11842067"/>
              <a:ext cx="136260" cy="134833"/>
            </a:xfrm>
            <a:custGeom>
              <a:avLst/>
              <a:gdLst/>
              <a:ahLst/>
              <a:cxnLst/>
              <a:rect l="l" t="t" r="r" b="b"/>
              <a:pathLst>
                <a:path w="136260" h="134833">
                  <a:moveTo>
                    <a:pt x="0" y="0"/>
                  </a:moveTo>
                  <a:lnTo>
                    <a:pt x="136260" y="0"/>
                  </a:lnTo>
                  <a:lnTo>
                    <a:pt x="136260" y="134833"/>
                  </a:lnTo>
                  <a:lnTo>
                    <a:pt x="0" y="1348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0"/>
              <a:stretch>
                <a:fillRect t="-1172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90" name="Freeform 90"/>
            <p:cNvSpPr/>
            <p:nvPr/>
          </p:nvSpPr>
          <p:spPr>
            <a:xfrm>
              <a:off x="5665138" y="10831698"/>
              <a:ext cx="1020772" cy="733526"/>
            </a:xfrm>
            <a:custGeom>
              <a:avLst/>
              <a:gdLst/>
              <a:ahLst/>
              <a:cxnLst/>
              <a:rect l="l" t="t" r="r" b="b"/>
              <a:pathLst>
                <a:path w="1020772" h="733526">
                  <a:moveTo>
                    <a:pt x="0" y="0"/>
                  </a:moveTo>
                  <a:lnTo>
                    <a:pt x="1020772" y="0"/>
                  </a:lnTo>
                  <a:lnTo>
                    <a:pt x="1020772" y="733526"/>
                  </a:lnTo>
                  <a:lnTo>
                    <a:pt x="0" y="7335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1"/>
              <a:stretch>
                <a:fillRect l="-2026" t="-8541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91" name="Freeform 91"/>
            <p:cNvSpPr/>
            <p:nvPr/>
          </p:nvSpPr>
          <p:spPr>
            <a:xfrm>
              <a:off x="3705125" y="11082683"/>
              <a:ext cx="1391207" cy="628376"/>
            </a:xfrm>
            <a:custGeom>
              <a:avLst/>
              <a:gdLst/>
              <a:ahLst/>
              <a:cxnLst/>
              <a:rect l="l" t="t" r="r" b="b"/>
              <a:pathLst>
                <a:path w="1391207" h="628376">
                  <a:moveTo>
                    <a:pt x="0" y="0"/>
                  </a:moveTo>
                  <a:lnTo>
                    <a:pt x="1391206" y="0"/>
                  </a:lnTo>
                  <a:lnTo>
                    <a:pt x="1391206" y="628376"/>
                  </a:lnTo>
                  <a:lnTo>
                    <a:pt x="0" y="6283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2"/>
              <a:stretch>
                <a:fillRect t="-49736" b="-68011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2" name="TextBox 92"/>
          <p:cNvSpPr txBox="1"/>
          <p:nvPr/>
        </p:nvSpPr>
        <p:spPr>
          <a:xfrm>
            <a:off x="859332" y="2674907"/>
            <a:ext cx="5696076" cy="3617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4039"/>
              </a:lnSpc>
            </a:pPr>
            <a:r>
              <a:rPr lang="en-US" sz="12999" spc="-688">
                <a:solidFill>
                  <a:srgbClr val="39DCDE"/>
                </a:solidFill>
                <a:latin typeface="Montserrat Ultra-Bold"/>
              </a:rPr>
              <a:t>Cymru </a:t>
            </a:r>
            <a:r>
              <a:rPr lang="en-US" sz="12999" spc="-688">
                <a:solidFill>
                  <a:srgbClr val="B4E51A"/>
                </a:solidFill>
                <a:latin typeface="Montserrat Ultra-Bold"/>
              </a:rPr>
              <a:t>Can</a:t>
            </a:r>
          </a:p>
        </p:txBody>
      </p:sp>
      <p:sp>
        <p:nvSpPr>
          <p:cNvPr id="93" name="TextBox 93"/>
          <p:cNvSpPr txBox="1"/>
          <p:nvPr/>
        </p:nvSpPr>
        <p:spPr>
          <a:xfrm>
            <a:off x="1028700" y="6546850"/>
            <a:ext cx="5526708" cy="2654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74"/>
              </a:lnSpc>
            </a:pPr>
            <a:r>
              <a:rPr lang="en-US" sz="2499" spc="-132">
                <a:solidFill>
                  <a:srgbClr val="FFFFFF"/>
                </a:solidFill>
                <a:latin typeface="Codec Pro"/>
              </a:rPr>
              <a:t>The strategy for the Future Generations Commissioner for Wales  2023- 2030</a:t>
            </a:r>
          </a:p>
          <a:p>
            <a:pPr>
              <a:lnSpc>
                <a:spcPts val="3474"/>
              </a:lnSpc>
            </a:pPr>
            <a:endParaRPr lang="en-US" sz="2499" spc="-132">
              <a:solidFill>
                <a:srgbClr val="FFFFFF"/>
              </a:solidFill>
              <a:latin typeface="Codec Pro"/>
            </a:endParaRPr>
          </a:p>
          <a:p>
            <a:pPr>
              <a:lnSpc>
                <a:spcPts val="3474"/>
              </a:lnSpc>
            </a:pPr>
            <a:r>
              <a:rPr lang="en-US" sz="2499" spc="-132">
                <a:solidFill>
                  <a:srgbClr val="FFFFFF"/>
                </a:solidFill>
                <a:latin typeface="Codec Pro"/>
              </a:rPr>
              <a:t>Strategaeth 2023-2030 ar gyfer Swyddfa Comisiynydd Cenedlaethau’r Dyfodol Cymru </a:t>
            </a:r>
          </a:p>
        </p:txBody>
      </p:sp>
      <p:sp>
        <p:nvSpPr>
          <p:cNvPr id="94" name="AutoShape 94"/>
          <p:cNvSpPr/>
          <p:nvPr/>
        </p:nvSpPr>
        <p:spPr>
          <a:xfrm>
            <a:off x="1028700" y="6292501"/>
            <a:ext cx="5526708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08627" y="123366"/>
            <a:ext cx="1301410" cy="658621"/>
            <a:chOff x="0" y="0"/>
            <a:chExt cx="1735213" cy="878161"/>
          </a:xfrm>
        </p:grpSpPr>
        <p:sp>
          <p:nvSpPr>
            <p:cNvPr id="3" name="TextBox 3"/>
            <p:cNvSpPr txBox="1"/>
            <p:nvPr/>
          </p:nvSpPr>
          <p:spPr>
            <a:xfrm>
              <a:off x="106247" y="291535"/>
              <a:ext cx="1160396" cy="5088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220"/>
                </a:lnSpc>
              </a:pPr>
              <a:r>
                <a:rPr lang="en-US" sz="2179" spc="-196">
                  <a:solidFill>
                    <a:srgbClr val="B4E51A">
                      <a:alpha val="0"/>
                    </a:srgbClr>
                  </a:solidFill>
                  <a:latin typeface="Montserrat Ultra-Bold"/>
                </a:rPr>
                <a:t>cymrucan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58131"/>
              <a:ext cx="1281630" cy="6200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656"/>
                </a:lnSpc>
              </a:pPr>
              <a:r>
                <a:rPr lang="en-US" sz="2179" spc="-115">
                  <a:solidFill>
                    <a:srgbClr val="0E6CDD"/>
                  </a:solidFill>
                  <a:latin typeface="Montserrat Ultra-Bold"/>
                </a:rPr>
                <a:t>Cymru</a:t>
              </a:r>
              <a:r>
                <a:rPr lang="en-US" sz="2179" spc="-115">
                  <a:solidFill>
                    <a:srgbClr val="B4E51A"/>
                  </a:solidFill>
                  <a:latin typeface="Montserrat Ultra-Bold"/>
                </a:rPr>
                <a:t>Can</a:t>
              </a:r>
            </a:p>
          </p:txBody>
        </p:sp>
        <p:sp>
          <p:nvSpPr>
            <p:cNvPr id="5" name="Freeform 5"/>
            <p:cNvSpPr/>
            <p:nvPr/>
          </p:nvSpPr>
          <p:spPr>
            <a:xfrm>
              <a:off x="259898" y="0"/>
              <a:ext cx="334281" cy="287063"/>
            </a:xfrm>
            <a:custGeom>
              <a:avLst/>
              <a:gdLst/>
              <a:ahLst/>
              <a:cxnLst/>
              <a:rect l="l" t="t" r="r" b="b"/>
              <a:pathLst>
                <a:path w="334281" h="287063">
                  <a:moveTo>
                    <a:pt x="0" y="0"/>
                  </a:moveTo>
                  <a:lnTo>
                    <a:pt x="334281" y="0"/>
                  </a:lnTo>
                  <a:lnTo>
                    <a:pt x="334281" y="287063"/>
                  </a:lnTo>
                  <a:lnTo>
                    <a:pt x="0" y="2870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1295226" y="227006"/>
              <a:ext cx="439987" cy="592516"/>
            </a:xfrm>
            <a:custGeom>
              <a:avLst/>
              <a:gdLst/>
              <a:ahLst/>
              <a:cxnLst/>
              <a:rect l="l" t="t" r="r" b="b"/>
              <a:pathLst>
                <a:path w="439987" h="592516">
                  <a:moveTo>
                    <a:pt x="0" y="0"/>
                  </a:moveTo>
                  <a:lnTo>
                    <a:pt x="439987" y="0"/>
                  </a:lnTo>
                  <a:lnTo>
                    <a:pt x="439987" y="592515"/>
                  </a:lnTo>
                  <a:lnTo>
                    <a:pt x="0" y="5925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843" r="-843" b="-1408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" name="Freeform 7"/>
          <p:cNvSpPr/>
          <p:nvPr/>
        </p:nvSpPr>
        <p:spPr>
          <a:xfrm>
            <a:off x="16130394" y="123366"/>
            <a:ext cx="2029349" cy="649152"/>
          </a:xfrm>
          <a:custGeom>
            <a:avLst/>
            <a:gdLst/>
            <a:ahLst/>
            <a:cxnLst/>
            <a:rect l="l" t="t" r="r" b="b"/>
            <a:pathLst>
              <a:path w="2029349" h="649152">
                <a:moveTo>
                  <a:pt x="0" y="0"/>
                </a:moveTo>
                <a:lnTo>
                  <a:pt x="2029349" y="0"/>
                </a:lnTo>
                <a:lnTo>
                  <a:pt x="2029349" y="649153"/>
                </a:lnTo>
                <a:lnTo>
                  <a:pt x="0" y="6491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TextBox 8"/>
          <p:cNvSpPr txBox="1"/>
          <p:nvPr/>
        </p:nvSpPr>
        <p:spPr>
          <a:xfrm>
            <a:off x="1046285" y="767862"/>
            <a:ext cx="10823004" cy="16004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3999"/>
              </a:lnSpc>
            </a:pPr>
            <a:r>
              <a:rPr lang="en-US" sz="6000" b="1">
                <a:solidFill>
                  <a:srgbClr val="002060"/>
                </a:solidFill>
                <a:latin typeface="Messina Sans 2"/>
              </a:rPr>
              <a:t>5 </a:t>
            </a:r>
            <a:r>
              <a:rPr lang="en-US" sz="6000" b="1" err="1">
                <a:solidFill>
                  <a:srgbClr val="002060"/>
                </a:solidFill>
                <a:latin typeface="Messina Sans 2"/>
              </a:rPr>
              <a:t>cenhadaeth</a:t>
            </a:r>
            <a:r>
              <a:rPr lang="en-US" sz="6000" b="1">
                <a:solidFill>
                  <a:srgbClr val="002060"/>
                </a:solidFill>
                <a:latin typeface="Messina Sans 2"/>
              </a:rPr>
              <a:t> </a:t>
            </a:r>
            <a:r>
              <a:rPr lang="en-US" sz="6000" b="1">
                <a:solidFill>
                  <a:srgbClr val="92D050"/>
                </a:solidFill>
                <a:latin typeface="Messina Sans 2"/>
              </a:rPr>
              <a:t>5 missions</a:t>
            </a:r>
          </a:p>
        </p:txBody>
      </p:sp>
      <p:sp>
        <p:nvSpPr>
          <p:cNvPr id="9" name="AutoShape 9"/>
          <p:cNvSpPr/>
          <p:nvPr/>
        </p:nvSpPr>
        <p:spPr>
          <a:xfrm flipV="1">
            <a:off x="1028700" y="2450030"/>
            <a:ext cx="6303948" cy="33160"/>
          </a:xfrm>
          <a:prstGeom prst="line">
            <a:avLst/>
          </a:prstGeom>
          <a:ln w="38100" cap="flat">
            <a:solidFill>
              <a:srgbClr val="08294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0208" y="42683"/>
            <a:ext cx="10201636" cy="10201636"/>
          </a:xfrm>
          <a:prstGeom prst="rect">
            <a:avLst/>
          </a:prstGeom>
        </p:spPr>
      </p:pic>
      <p:sp>
        <p:nvSpPr>
          <p:cNvPr id="11" name="Freeform 11"/>
          <p:cNvSpPr/>
          <p:nvPr/>
        </p:nvSpPr>
        <p:spPr>
          <a:xfrm>
            <a:off x="11340327" y="3267567"/>
            <a:ext cx="3751866" cy="3751866"/>
          </a:xfrm>
          <a:custGeom>
            <a:avLst/>
            <a:gdLst/>
            <a:ahLst/>
            <a:cxnLst/>
            <a:rect l="l" t="t" r="r" b="b"/>
            <a:pathLst>
              <a:path w="3751866" h="3751866">
                <a:moveTo>
                  <a:pt x="0" y="0"/>
                </a:moveTo>
                <a:lnTo>
                  <a:pt x="3751865" y="0"/>
                </a:lnTo>
                <a:lnTo>
                  <a:pt x="3751865" y="3751866"/>
                </a:lnTo>
                <a:lnTo>
                  <a:pt x="0" y="375186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2" name="Group 12"/>
          <p:cNvGrpSpPr/>
          <p:nvPr/>
        </p:nvGrpSpPr>
        <p:grpSpPr>
          <a:xfrm>
            <a:off x="11438453" y="3380460"/>
            <a:ext cx="3526081" cy="3526081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E6CD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FFFFFF"/>
                  </a:solidFill>
                  <a:latin typeface="Messina Sans 2"/>
                </a:rPr>
                <a:t>Implementation and Impact</a:t>
              </a:r>
            </a:p>
          </p:txBody>
        </p:sp>
      </p:grpSp>
      <p:sp>
        <p:nvSpPr>
          <p:cNvPr id="15" name="AutoShape 15"/>
          <p:cNvSpPr/>
          <p:nvPr/>
        </p:nvSpPr>
        <p:spPr>
          <a:xfrm flipV="1">
            <a:off x="13216260" y="892819"/>
            <a:ext cx="14766" cy="2374749"/>
          </a:xfrm>
          <a:prstGeom prst="line">
            <a:avLst/>
          </a:prstGeom>
          <a:ln w="1047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6" name="AutoShape 16"/>
          <p:cNvSpPr/>
          <p:nvPr/>
        </p:nvSpPr>
        <p:spPr>
          <a:xfrm flipH="1" flipV="1">
            <a:off x="13216260" y="7019433"/>
            <a:ext cx="14766" cy="2374749"/>
          </a:xfrm>
          <a:prstGeom prst="line">
            <a:avLst/>
          </a:prstGeom>
          <a:ln w="1047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7" name="AutoShape 17"/>
          <p:cNvSpPr/>
          <p:nvPr/>
        </p:nvSpPr>
        <p:spPr>
          <a:xfrm flipH="1">
            <a:off x="15092192" y="5143500"/>
            <a:ext cx="2389515" cy="0"/>
          </a:xfrm>
          <a:prstGeom prst="line">
            <a:avLst/>
          </a:prstGeom>
          <a:ln w="1047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8" name="AutoShape 18"/>
          <p:cNvSpPr/>
          <p:nvPr/>
        </p:nvSpPr>
        <p:spPr>
          <a:xfrm flipH="1">
            <a:off x="8980344" y="5192501"/>
            <a:ext cx="2389515" cy="0"/>
          </a:xfrm>
          <a:prstGeom prst="line">
            <a:avLst/>
          </a:prstGeom>
          <a:ln w="1047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pic>
        <p:nvPicPr>
          <p:cNvPr id="19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4729" y="3763314"/>
            <a:ext cx="6286453" cy="6286453"/>
          </a:xfrm>
          <a:prstGeom prst="rect">
            <a:avLst/>
          </a:prstGeom>
        </p:spPr>
      </p:pic>
      <p:sp>
        <p:nvSpPr>
          <p:cNvPr id="20" name="Freeform 20"/>
          <p:cNvSpPr/>
          <p:nvPr/>
        </p:nvSpPr>
        <p:spPr>
          <a:xfrm>
            <a:off x="2482868" y="5750553"/>
            <a:ext cx="2311975" cy="2311975"/>
          </a:xfrm>
          <a:custGeom>
            <a:avLst/>
            <a:gdLst/>
            <a:ahLst/>
            <a:cxnLst/>
            <a:rect l="l" t="t" r="r" b="b"/>
            <a:pathLst>
              <a:path w="2311975" h="2311975">
                <a:moveTo>
                  <a:pt x="0" y="0"/>
                </a:moveTo>
                <a:lnTo>
                  <a:pt x="2311976" y="0"/>
                </a:lnTo>
                <a:lnTo>
                  <a:pt x="2311976" y="2311975"/>
                </a:lnTo>
                <a:lnTo>
                  <a:pt x="0" y="231197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21" name="Group 21"/>
          <p:cNvGrpSpPr/>
          <p:nvPr/>
        </p:nvGrpSpPr>
        <p:grpSpPr>
          <a:xfrm>
            <a:off x="2543336" y="5820119"/>
            <a:ext cx="2172842" cy="2172842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E6CD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Messina Sans 2"/>
                </a:rPr>
                <a:t>Sustainable development</a:t>
              </a:r>
            </a:p>
          </p:txBody>
        </p:sp>
      </p:grpSp>
      <p:sp>
        <p:nvSpPr>
          <p:cNvPr id="24" name="AutoShape 24"/>
          <p:cNvSpPr/>
          <p:nvPr/>
        </p:nvSpPr>
        <p:spPr>
          <a:xfrm flipV="1">
            <a:off x="3638856" y="4287185"/>
            <a:ext cx="9099" cy="1463368"/>
          </a:xfrm>
          <a:prstGeom prst="line">
            <a:avLst/>
          </a:prstGeom>
          <a:ln w="571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25" name="AutoShape 25"/>
          <p:cNvSpPr/>
          <p:nvPr/>
        </p:nvSpPr>
        <p:spPr>
          <a:xfrm flipH="1" flipV="1">
            <a:off x="3638856" y="8062528"/>
            <a:ext cx="9099" cy="1463368"/>
          </a:xfrm>
          <a:prstGeom prst="line">
            <a:avLst/>
          </a:prstGeom>
          <a:ln w="571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26" name="AutoShape 26"/>
          <p:cNvSpPr/>
          <p:nvPr/>
        </p:nvSpPr>
        <p:spPr>
          <a:xfrm flipH="1">
            <a:off x="4794844" y="6906540"/>
            <a:ext cx="1472467" cy="0"/>
          </a:xfrm>
          <a:prstGeom prst="line">
            <a:avLst/>
          </a:prstGeom>
          <a:ln w="571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27" name="AutoShape 27"/>
          <p:cNvSpPr/>
          <p:nvPr/>
        </p:nvSpPr>
        <p:spPr>
          <a:xfrm flipH="1">
            <a:off x="1028600" y="6936736"/>
            <a:ext cx="1472467" cy="0"/>
          </a:xfrm>
          <a:prstGeom prst="line">
            <a:avLst/>
          </a:prstGeom>
          <a:ln w="571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28" name="Freeform 28"/>
          <p:cNvSpPr/>
          <p:nvPr/>
        </p:nvSpPr>
        <p:spPr>
          <a:xfrm rot="-1208251" flipV="1">
            <a:off x="6429717" y="6741323"/>
            <a:ext cx="2783224" cy="995003"/>
          </a:xfrm>
          <a:custGeom>
            <a:avLst/>
            <a:gdLst/>
            <a:ahLst/>
            <a:cxnLst/>
            <a:rect l="l" t="t" r="r" b="b"/>
            <a:pathLst>
              <a:path w="2783224" h="995003">
                <a:moveTo>
                  <a:pt x="0" y="995002"/>
                </a:moveTo>
                <a:lnTo>
                  <a:pt x="2783224" y="995002"/>
                </a:lnTo>
                <a:lnTo>
                  <a:pt x="2783224" y="0"/>
                </a:lnTo>
                <a:lnTo>
                  <a:pt x="0" y="0"/>
                </a:lnTo>
                <a:lnTo>
                  <a:pt x="0" y="995002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TextBox 29"/>
          <p:cNvSpPr txBox="1"/>
          <p:nvPr/>
        </p:nvSpPr>
        <p:spPr>
          <a:xfrm rot="-2805463">
            <a:off x="13466824" y="6851922"/>
            <a:ext cx="3982202" cy="12124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48"/>
              </a:lnSpc>
            </a:pPr>
            <a:r>
              <a:rPr lang="en-US" sz="3034">
                <a:solidFill>
                  <a:srgbClr val="08294D"/>
                </a:solidFill>
                <a:latin typeface="Messina Sans 2"/>
              </a:rPr>
              <a:t>A Well-being Economy</a:t>
            </a:r>
          </a:p>
        </p:txBody>
      </p:sp>
      <p:sp>
        <p:nvSpPr>
          <p:cNvPr id="30" name="TextBox 30"/>
          <p:cNvSpPr txBox="1"/>
          <p:nvPr/>
        </p:nvSpPr>
        <p:spPr>
          <a:xfrm rot="2632071">
            <a:off x="13769415" y="2340128"/>
            <a:ext cx="3614764" cy="10262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48"/>
              </a:lnSpc>
            </a:pPr>
            <a:r>
              <a:rPr lang="en-US" sz="3034">
                <a:solidFill>
                  <a:srgbClr val="08294D"/>
                </a:solidFill>
                <a:latin typeface="Messina Sans 2"/>
              </a:rPr>
              <a:t>Health &amp; Well-being</a:t>
            </a:r>
          </a:p>
        </p:txBody>
      </p:sp>
      <p:sp>
        <p:nvSpPr>
          <p:cNvPr id="31" name="TextBox 31"/>
          <p:cNvSpPr txBox="1"/>
          <p:nvPr/>
        </p:nvSpPr>
        <p:spPr>
          <a:xfrm rot="-2800700">
            <a:off x="9216833" y="2229673"/>
            <a:ext cx="3056854" cy="9650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48"/>
              </a:lnSpc>
            </a:pPr>
            <a:r>
              <a:rPr lang="en-US" sz="3034">
                <a:solidFill>
                  <a:srgbClr val="08294D"/>
                </a:solidFill>
                <a:latin typeface="Messina Sans 2"/>
              </a:rPr>
              <a:t>Culture &amp; Welsh </a:t>
            </a:r>
          </a:p>
        </p:txBody>
      </p:sp>
      <p:sp>
        <p:nvSpPr>
          <p:cNvPr id="32" name="TextBox 32"/>
          <p:cNvSpPr txBox="1"/>
          <p:nvPr/>
        </p:nvSpPr>
        <p:spPr>
          <a:xfrm rot="2700000">
            <a:off x="9233151" y="6944727"/>
            <a:ext cx="3464727" cy="10228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48"/>
              </a:lnSpc>
            </a:pPr>
            <a:r>
              <a:rPr lang="en-US" sz="3034">
                <a:solidFill>
                  <a:srgbClr val="08294D"/>
                </a:solidFill>
                <a:latin typeface="Messina Sans 2"/>
              </a:rPr>
              <a:t>Climate and Nature</a:t>
            </a:r>
          </a:p>
        </p:txBody>
      </p:sp>
      <p:sp>
        <p:nvSpPr>
          <p:cNvPr id="33" name="TextBox 33"/>
          <p:cNvSpPr txBox="1"/>
          <p:nvPr/>
        </p:nvSpPr>
        <p:spPr>
          <a:xfrm rot="-2878420">
            <a:off x="10180508" y="2756255"/>
            <a:ext cx="1879390" cy="7111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48"/>
              </a:lnSpc>
            </a:pPr>
            <a:r>
              <a:rPr lang="en-US" sz="3034">
                <a:solidFill>
                  <a:srgbClr val="08294D"/>
                </a:solidFill>
                <a:latin typeface="Messina Sans 2"/>
              </a:rPr>
              <a:t> language</a:t>
            </a:r>
          </a:p>
        </p:txBody>
      </p:sp>
      <p:sp>
        <p:nvSpPr>
          <p:cNvPr id="34" name="TextBox 34"/>
          <p:cNvSpPr txBox="1"/>
          <p:nvPr/>
        </p:nvSpPr>
        <p:spPr>
          <a:xfrm rot="-2805463">
            <a:off x="3906170" y="7918952"/>
            <a:ext cx="2270613" cy="688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17"/>
              </a:lnSpc>
            </a:pPr>
            <a:r>
              <a:rPr lang="en-US" sz="1869">
                <a:solidFill>
                  <a:srgbClr val="08294D"/>
                </a:solidFill>
                <a:latin typeface="Messina Sans 2"/>
              </a:rPr>
              <a:t>Economic dimension</a:t>
            </a:r>
          </a:p>
        </p:txBody>
      </p:sp>
      <p:sp>
        <p:nvSpPr>
          <p:cNvPr id="35" name="TextBox 35"/>
          <p:cNvSpPr txBox="1"/>
          <p:nvPr/>
        </p:nvSpPr>
        <p:spPr>
          <a:xfrm rot="2632071">
            <a:off x="4114990" y="5180133"/>
            <a:ext cx="1919710" cy="5600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17"/>
              </a:lnSpc>
            </a:pPr>
            <a:r>
              <a:rPr lang="en-US" sz="1869">
                <a:solidFill>
                  <a:srgbClr val="08294D"/>
                </a:solidFill>
                <a:latin typeface="Messina Sans 2"/>
              </a:rPr>
              <a:t>Social dimension</a:t>
            </a:r>
          </a:p>
        </p:txBody>
      </p:sp>
      <p:sp>
        <p:nvSpPr>
          <p:cNvPr id="36" name="TextBox 36"/>
          <p:cNvSpPr txBox="1"/>
          <p:nvPr/>
        </p:nvSpPr>
        <p:spPr>
          <a:xfrm rot="-2800700">
            <a:off x="1206409" y="5123681"/>
            <a:ext cx="2073714" cy="674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17"/>
              </a:lnSpc>
            </a:pPr>
            <a:r>
              <a:rPr lang="en-US" sz="1869">
                <a:solidFill>
                  <a:srgbClr val="08294D"/>
                </a:solidFill>
                <a:latin typeface="Messina Sans 2"/>
              </a:rPr>
              <a:t>Cultural dimension</a:t>
            </a:r>
          </a:p>
        </p:txBody>
      </p:sp>
      <p:sp>
        <p:nvSpPr>
          <p:cNvPr id="37" name="TextBox 37"/>
          <p:cNvSpPr txBox="1"/>
          <p:nvPr/>
        </p:nvSpPr>
        <p:spPr>
          <a:xfrm rot="2700000">
            <a:off x="1091217" y="7793297"/>
            <a:ext cx="2660598" cy="8520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17"/>
              </a:lnSpc>
            </a:pPr>
            <a:r>
              <a:rPr lang="en-US" sz="1869">
                <a:solidFill>
                  <a:srgbClr val="08294D"/>
                </a:solidFill>
                <a:latin typeface="Messina Sans 2"/>
              </a:rPr>
              <a:t>Environmental dimension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1028700" y="2635287"/>
            <a:ext cx="6304048" cy="14617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79"/>
              </a:lnSpc>
            </a:pPr>
            <a:r>
              <a:rPr lang="en-US" sz="1699">
                <a:solidFill>
                  <a:srgbClr val="0E6CDD"/>
                </a:solidFill>
                <a:latin typeface="Messina Sans 1"/>
              </a:rPr>
              <a:t>Implementation and Impact</a:t>
            </a:r>
            <a:r>
              <a:rPr lang="en-US" sz="1699">
                <a:solidFill>
                  <a:srgbClr val="08294D"/>
                </a:solidFill>
                <a:latin typeface="Messina Sans 1"/>
              </a:rPr>
              <a:t> is our core mission that encompasses our role to ensure the Well-being of Future Generations Act is applied effectively and with ambition. Under that sit 4 missions which correspond with the 4 dimensions of well-being in the Well-being of Future Generations Act.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08627" y="123366"/>
            <a:ext cx="1301410" cy="658621"/>
            <a:chOff x="0" y="0"/>
            <a:chExt cx="1735213" cy="878161"/>
          </a:xfrm>
        </p:grpSpPr>
        <p:sp>
          <p:nvSpPr>
            <p:cNvPr id="3" name="TextBox 3"/>
            <p:cNvSpPr txBox="1"/>
            <p:nvPr/>
          </p:nvSpPr>
          <p:spPr>
            <a:xfrm>
              <a:off x="106247" y="291535"/>
              <a:ext cx="1160396" cy="5088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220"/>
                </a:lnSpc>
              </a:pPr>
              <a:r>
                <a:rPr lang="en-US" sz="2179" spc="-196">
                  <a:solidFill>
                    <a:srgbClr val="B4E51A">
                      <a:alpha val="0"/>
                    </a:srgbClr>
                  </a:solidFill>
                  <a:latin typeface="Montserrat Ultra-Bold"/>
                </a:rPr>
                <a:t>cymrucan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58131"/>
              <a:ext cx="1281630" cy="6200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656"/>
                </a:lnSpc>
              </a:pPr>
              <a:r>
                <a:rPr lang="en-US" sz="2179" spc="-115">
                  <a:solidFill>
                    <a:srgbClr val="0E6CDD"/>
                  </a:solidFill>
                  <a:latin typeface="Montserrat Ultra-Bold"/>
                </a:rPr>
                <a:t>Cymru</a:t>
              </a:r>
              <a:r>
                <a:rPr lang="en-US" sz="2179" spc="-115">
                  <a:solidFill>
                    <a:srgbClr val="B4E51A"/>
                  </a:solidFill>
                  <a:latin typeface="Montserrat Ultra-Bold"/>
                </a:rPr>
                <a:t>Can</a:t>
              </a:r>
            </a:p>
          </p:txBody>
        </p:sp>
        <p:sp>
          <p:nvSpPr>
            <p:cNvPr id="5" name="Freeform 5"/>
            <p:cNvSpPr/>
            <p:nvPr/>
          </p:nvSpPr>
          <p:spPr>
            <a:xfrm>
              <a:off x="259898" y="0"/>
              <a:ext cx="334281" cy="287063"/>
            </a:xfrm>
            <a:custGeom>
              <a:avLst/>
              <a:gdLst/>
              <a:ahLst/>
              <a:cxnLst/>
              <a:rect l="l" t="t" r="r" b="b"/>
              <a:pathLst>
                <a:path w="334281" h="287063">
                  <a:moveTo>
                    <a:pt x="0" y="0"/>
                  </a:moveTo>
                  <a:lnTo>
                    <a:pt x="334281" y="0"/>
                  </a:lnTo>
                  <a:lnTo>
                    <a:pt x="334281" y="287063"/>
                  </a:lnTo>
                  <a:lnTo>
                    <a:pt x="0" y="2870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1295226" y="227006"/>
              <a:ext cx="439987" cy="592516"/>
            </a:xfrm>
            <a:custGeom>
              <a:avLst/>
              <a:gdLst/>
              <a:ahLst/>
              <a:cxnLst/>
              <a:rect l="l" t="t" r="r" b="b"/>
              <a:pathLst>
                <a:path w="439987" h="592516">
                  <a:moveTo>
                    <a:pt x="0" y="0"/>
                  </a:moveTo>
                  <a:lnTo>
                    <a:pt x="439987" y="0"/>
                  </a:lnTo>
                  <a:lnTo>
                    <a:pt x="439987" y="592515"/>
                  </a:lnTo>
                  <a:lnTo>
                    <a:pt x="0" y="5925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843" r="-843" b="-1408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" name="Freeform 7"/>
          <p:cNvSpPr/>
          <p:nvPr/>
        </p:nvSpPr>
        <p:spPr>
          <a:xfrm>
            <a:off x="16130394" y="123366"/>
            <a:ext cx="2029349" cy="649152"/>
          </a:xfrm>
          <a:custGeom>
            <a:avLst/>
            <a:gdLst/>
            <a:ahLst/>
            <a:cxnLst/>
            <a:rect l="l" t="t" r="r" b="b"/>
            <a:pathLst>
              <a:path w="2029349" h="649152">
                <a:moveTo>
                  <a:pt x="0" y="0"/>
                </a:moveTo>
                <a:lnTo>
                  <a:pt x="2029349" y="0"/>
                </a:lnTo>
                <a:lnTo>
                  <a:pt x="2029349" y="649153"/>
                </a:lnTo>
                <a:lnTo>
                  <a:pt x="0" y="6491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8744" y="1858244"/>
            <a:ext cx="6570512" cy="6570512"/>
          </a:xfrm>
          <a:prstGeom prst="rect">
            <a:avLst/>
          </a:prstGeom>
        </p:spPr>
      </p:pic>
      <p:sp>
        <p:nvSpPr>
          <p:cNvPr id="9" name="Freeform 9"/>
          <p:cNvSpPr/>
          <p:nvPr/>
        </p:nvSpPr>
        <p:spPr>
          <a:xfrm>
            <a:off x="7926268" y="3935278"/>
            <a:ext cx="2416444" cy="2416444"/>
          </a:xfrm>
          <a:custGeom>
            <a:avLst/>
            <a:gdLst/>
            <a:ahLst/>
            <a:cxnLst/>
            <a:rect l="l" t="t" r="r" b="b"/>
            <a:pathLst>
              <a:path w="2416444" h="2416444">
                <a:moveTo>
                  <a:pt x="0" y="0"/>
                </a:moveTo>
                <a:lnTo>
                  <a:pt x="2416444" y="0"/>
                </a:lnTo>
                <a:lnTo>
                  <a:pt x="2416444" y="2416444"/>
                </a:lnTo>
                <a:lnTo>
                  <a:pt x="0" y="241644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0" name="Group 10"/>
          <p:cNvGrpSpPr/>
          <p:nvPr/>
        </p:nvGrpSpPr>
        <p:grpSpPr>
          <a:xfrm>
            <a:off x="7989468" y="4007988"/>
            <a:ext cx="2271024" cy="2271024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E6CD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FFFFFF"/>
                  </a:solidFill>
                  <a:latin typeface="Messina Sans 2"/>
                </a:rPr>
                <a:t>Implementation and Impact</a:t>
              </a:r>
            </a:p>
          </p:txBody>
        </p:sp>
      </p:grpSp>
      <p:sp>
        <p:nvSpPr>
          <p:cNvPr id="13" name="AutoShape 13"/>
          <p:cNvSpPr/>
          <p:nvPr/>
        </p:nvSpPr>
        <p:spPr>
          <a:xfrm flipV="1">
            <a:off x="9134490" y="2405787"/>
            <a:ext cx="9510" cy="1529491"/>
          </a:xfrm>
          <a:prstGeom prst="line">
            <a:avLst/>
          </a:prstGeom>
          <a:ln w="666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4" name="AutoShape 14"/>
          <p:cNvSpPr/>
          <p:nvPr/>
        </p:nvSpPr>
        <p:spPr>
          <a:xfrm flipH="1" flipV="1">
            <a:off x="9134490" y="6351722"/>
            <a:ext cx="9510" cy="1529491"/>
          </a:xfrm>
          <a:prstGeom prst="line">
            <a:avLst/>
          </a:prstGeom>
          <a:ln w="666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5" name="AutoShape 15"/>
          <p:cNvSpPr/>
          <p:nvPr/>
        </p:nvSpPr>
        <p:spPr>
          <a:xfrm flipH="1">
            <a:off x="10342712" y="5143500"/>
            <a:ext cx="1539002" cy="0"/>
          </a:xfrm>
          <a:prstGeom prst="line">
            <a:avLst/>
          </a:prstGeom>
          <a:ln w="666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6" name="AutoShape 16"/>
          <p:cNvSpPr/>
          <p:nvPr/>
        </p:nvSpPr>
        <p:spPr>
          <a:xfrm flipH="1">
            <a:off x="6406287" y="5175060"/>
            <a:ext cx="1539002" cy="0"/>
          </a:xfrm>
          <a:prstGeom prst="line">
            <a:avLst/>
          </a:prstGeom>
          <a:ln w="666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7" name="TextBox 17"/>
          <p:cNvSpPr txBox="1"/>
          <p:nvPr/>
        </p:nvSpPr>
        <p:spPr>
          <a:xfrm rot="-2805463">
            <a:off x="9291979" y="6234669"/>
            <a:ext cx="2564795" cy="791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6"/>
              </a:lnSpc>
            </a:pPr>
            <a:r>
              <a:rPr lang="en-US" sz="1954">
                <a:solidFill>
                  <a:srgbClr val="08294D"/>
                </a:solidFill>
                <a:latin typeface="Messina Sans 2"/>
              </a:rPr>
              <a:t>A Well-being Economy</a:t>
            </a:r>
          </a:p>
        </p:txBody>
      </p:sp>
      <p:sp>
        <p:nvSpPr>
          <p:cNvPr id="18" name="TextBox 18"/>
          <p:cNvSpPr txBox="1"/>
          <p:nvPr/>
        </p:nvSpPr>
        <p:spPr>
          <a:xfrm rot="2632071">
            <a:off x="9494446" y="3328583"/>
            <a:ext cx="2328141" cy="671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6"/>
              </a:lnSpc>
            </a:pPr>
            <a:r>
              <a:rPr lang="en-US" sz="1954">
                <a:solidFill>
                  <a:srgbClr val="08294D"/>
                </a:solidFill>
                <a:latin typeface="Messina Sans 2"/>
              </a:rPr>
              <a:t>Health &amp; Well-being</a:t>
            </a:r>
          </a:p>
        </p:txBody>
      </p:sp>
      <p:sp>
        <p:nvSpPr>
          <p:cNvPr id="19" name="TextBox 19"/>
          <p:cNvSpPr txBox="1"/>
          <p:nvPr/>
        </p:nvSpPr>
        <p:spPr>
          <a:xfrm rot="-2800700">
            <a:off x="6554710" y="3257642"/>
            <a:ext cx="1968811" cy="6323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6"/>
              </a:lnSpc>
            </a:pPr>
            <a:r>
              <a:rPr lang="en-US" sz="1954">
                <a:solidFill>
                  <a:srgbClr val="08294D"/>
                </a:solidFill>
                <a:latin typeface="Messina Sans 2"/>
              </a:rPr>
              <a:t>Culture &amp; Welsh </a:t>
            </a:r>
          </a:p>
        </p:txBody>
      </p:sp>
      <p:sp>
        <p:nvSpPr>
          <p:cNvPr id="20" name="TextBox 20"/>
          <p:cNvSpPr txBox="1"/>
          <p:nvPr/>
        </p:nvSpPr>
        <p:spPr>
          <a:xfrm rot="2700000">
            <a:off x="6572935" y="6294374"/>
            <a:ext cx="2231508" cy="669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6"/>
              </a:lnSpc>
            </a:pPr>
            <a:r>
              <a:rPr lang="en-US" sz="1954">
                <a:solidFill>
                  <a:srgbClr val="08294D"/>
                </a:solidFill>
                <a:latin typeface="Messina Sans 2"/>
              </a:rPr>
              <a:t>Climate and Nature</a:t>
            </a:r>
          </a:p>
        </p:txBody>
      </p:sp>
      <p:sp>
        <p:nvSpPr>
          <p:cNvPr id="21" name="TextBox 21"/>
          <p:cNvSpPr txBox="1"/>
          <p:nvPr/>
        </p:nvSpPr>
        <p:spPr>
          <a:xfrm rot="-2878420">
            <a:off x="7175314" y="3596863"/>
            <a:ext cx="1210448" cy="4688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6"/>
              </a:lnSpc>
            </a:pPr>
            <a:r>
              <a:rPr lang="en-US" sz="1954">
                <a:solidFill>
                  <a:srgbClr val="08294D"/>
                </a:solidFill>
                <a:latin typeface="Messina Sans 2"/>
              </a:rPr>
              <a:t> language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802424" y="-5991"/>
            <a:ext cx="6916588" cy="25135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799"/>
              </a:lnSpc>
            </a:pPr>
            <a:r>
              <a:rPr lang="en-US" sz="6600">
                <a:solidFill>
                  <a:srgbClr val="08294D"/>
                </a:solidFill>
                <a:latin typeface="Messina Sans 2"/>
              </a:rPr>
              <a:t>Ein </a:t>
            </a:r>
            <a:r>
              <a:rPr lang="en-US" sz="6600" err="1">
                <a:solidFill>
                  <a:srgbClr val="08294D"/>
                </a:solidFill>
                <a:latin typeface="Messina Sans 2"/>
              </a:rPr>
              <a:t>cenadaethau</a:t>
            </a:r>
            <a:r>
              <a:rPr lang="en-US" sz="6600">
                <a:solidFill>
                  <a:srgbClr val="08294D"/>
                </a:solidFill>
                <a:latin typeface="Messina Sans 2"/>
              </a:rPr>
              <a:t> </a:t>
            </a:r>
            <a:r>
              <a:rPr lang="en-US" sz="6600">
                <a:solidFill>
                  <a:srgbClr val="92D050"/>
                </a:solidFill>
                <a:latin typeface="Messina Sans 2"/>
              </a:rPr>
              <a:t>Our Missions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11237874" y="1202720"/>
            <a:ext cx="5648185" cy="2534476"/>
            <a:chOff x="0" y="0"/>
            <a:chExt cx="2448067" cy="1098506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448067" cy="1098506"/>
            </a:xfrm>
            <a:custGeom>
              <a:avLst/>
              <a:gdLst/>
              <a:ahLst/>
              <a:cxnLst/>
              <a:rect l="l" t="t" r="r" b="b"/>
              <a:pathLst>
                <a:path w="2448067" h="1098506">
                  <a:moveTo>
                    <a:pt x="0" y="0"/>
                  </a:moveTo>
                  <a:lnTo>
                    <a:pt x="2448067" y="0"/>
                  </a:lnTo>
                  <a:lnTo>
                    <a:pt x="2448067" y="1098506"/>
                  </a:lnTo>
                  <a:lnTo>
                    <a:pt x="0" y="1098506"/>
                  </a:lnTo>
                  <a:close/>
                </a:path>
              </a:pathLst>
            </a:custGeom>
            <a:solidFill>
              <a:srgbClr val="39DCDE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2448067" cy="113660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1112212" y="1074378"/>
            <a:ext cx="5563760" cy="2426548"/>
            <a:chOff x="0" y="0"/>
            <a:chExt cx="2411475" cy="1051728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411475" cy="1051728"/>
            </a:xfrm>
            <a:custGeom>
              <a:avLst/>
              <a:gdLst/>
              <a:ahLst/>
              <a:cxnLst/>
              <a:rect l="l" t="t" r="r" b="b"/>
              <a:pathLst>
                <a:path w="2411475" h="1051728">
                  <a:moveTo>
                    <a:pt x="0" y="0"/>
                  </a:moveTo>
                  <a:lnTo>
                    <a:pt x="2411475" y="0"/>
                  </a:lnTo>
                  <a:lnTo>
                    <a:pt x="2411475" y="1051728"/>
                  </a:lnTo>
                  <a:lnTo>
                    <a:pt x="0" y="105172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38100"/>
              <a:ext cx="2411475" cy="10898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1112212" y="1077354"/>
            <a:ext cx="5563760" cy="2443332"/>
            <a:chOff x="0" y="0"/>
            <a:chExt cx="9181517" cy="4032074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9181517" cy="4032074"/>
            </a:xfrm>
            <a:custGeom>
              <a:avLst/>
              <a:gdLst/>
              <a:ahLst/>
              <a:cxnLst/>
              <a:rect l="l" t="t" r="r" b="b"/>
              <a:pathLst>
                <a:path w="9181517" h="4032074">
                  <a:moveTo>
                    <a:pt x="0" y="0"/>
                  </a:moveTo>
                  <a:lnTo>
                    <a:pt x="0" y="4032074"/>
                  </a:lnTo>
                  <a:lnTo>
                    <a:pt x="9181517" y="4032074"/>
                  </a:lnTo>
                  <a:lnTo>
                    <a:pt x="9181517" y="0"/>
                  </a:lnTo>
                  <a:lnTo>
                    <a:pt x="0" y="0"/>
                  </a:lnTo>
                  <a:close/>
                  <a:moveTo>
                    <a:pt x="9120557" y="3971114"/>
                  </a:moveTo>
                  <a:lnTo>
                    <a:pt x="59690" y="3971114"/>
                  </a:lnTo>
                  <a:lnTo>
                    <a:pt x="59690" y="59690"/>
                  </a:lnTo>
                  <a:lnTo>
                    <a:pt x="9120557" y="59690"/>
                  </a:lnTo>
                  <a:lnTo>
                    <a:pt x="9120557" y="3971114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11390653" y="1209247"/>
            <a:ext cx="5006879" cy="2111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To facilitate a transformation in the way we keep people healthy, with a greater focus on prevention and the long term. As a result, public bodies are working together to tackle the root causes of ill health and addressing health inequalities.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10590929" y="7397553"/>
            <a:ext cx="6888293" cy="1767277"/>
            <a:chOff x="0" y="0"/>
            <a:chExt cx="3394725" cy="870959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3394725" cy="870959"/>
            </a:xfrm>
            <a:custGeom>
              <a:avLst/>
              <a:gdLst/>
              <a:ahLst/>
              <a:cxnLst/>
              <a:rect l="l" t="t" r="r" b="b"/>
              <a:pathLst>
                <a:path w="3394725" h="870959">
                  <a:moveTo>
                    <a:pt x="0" y="0"/>
                  </a:moveTo>
                  <a:lnTo>
                    <a:pt x="3394725" y="0"/>
                  </a:lnTo>
                  <a:lnTo>
                    <a:pt x="3394725" y="870959"/>
                  </a:lnTo>
                  <a:lnTo>
                    <a:pt x="0" y="870959"/>
                  </a:lnTo>
                  <a:close/>
                </a:path>
              </a:pathLst>
            </a:custGeom>
            <a:solidFill>
              <a:srgbClr val="FFDD1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38100"/>
              <a:ext cx="3394725" cy="9090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0480413" y="7245388"/>
            <a:ext cx="6814044" cy="1730906"/>
            <a:chOff x="0" y="0"/>
            <a:chExt cx="3358133" cy="853034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3358133" cy="853034"/>
            </a:xfrm>
            <a:custGeom>
              <a:avLst/>
              <a:gdLst/>
              <a:ahLst/>
              <a:cxnLst/>
              <a:rect l="l" t="t" r="r" b="b"/>
              <a:pathLst>
                <a:path w="3358133" h="853034">
                  <a:moveTo>
                    <a:pt x="0" y="0"/>
                  </a:moveTo>
                  <a:lnTo>
                    <a:pt x="3358133" y="0"/>
                  </a:lnTo>
                  <a:lnTo>
                    <a:pt x="3358133" y="853034"/>
                  </a:lnTo>
                  <a:lnTo>
                    <a:pt x="0" y="85303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-38100"/>
              <a:ext cx="3358133" cy="8911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0480413" y="7248006"/>
            <a:ext cx="6814044" cy="1728288"/>
            <a:chOff x="0" y="0"/>
            <a:chExt cx="12785847" cy="3242953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12785847" cy="3242953"/>
            </a:xfrm>
            <a:custGeom>
              <a:avLst/>
              <a:gdLst/>
              <a:ahLst/>
              <a:cxnLst/>
              <a:rect l="l" t="t" r="r" b="b"/>
              <a:pathLst>
                <a:path w="12785847" h="3242953">
                  <a:moveTo>
                    <a:pt x="0" y="0"/>
                  </a:moveTo>
                  <a:lnTo>
                    <a:pt x="0" y="3242953"/>
                  </a:lnTo>
                  <a:lnTo>
                    <a:pt x="12785847" y="3242953"/>
                  </a:lnTo>
                  <a:lnTo>
                    <a:pt x="12785847" y="0"/>
                  </a:lnTo>
                  <a:lnTo>
                    <a:pt x="0" y="0"/>
                  </a:lnTo>
                  <a:close/>
                  <a:moveTo>
                    <a:pt x="12724888" y="3181993"/>
                  </a:moveTo>
                  <a:lnTo>
                    <a:pt x="59690" y="3181993"/>
                  </a:lnTo>
                  <a:lnTo>
                    <a:pt x="59690" y="59690"/>
                  </a:lnTo>
                  <a:lnTo>
                    <a:pt x="12724888" y="59690"/>
                  </a:lnTo>
                  <a:lnTo>
                    <a:pt x="12724888" y="3181993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10670036" y="7349928"/>
            <a:ext cx="6379540" cy="1406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To help transition Wales to an economy that puts people and planet first. As a result, governments at all levels, communities and business are making this happen. 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991430" y="2584572"/>
            <a:ext cx="5438275" cy="2469504"/>
            <a:chOff x="0" y="-38100"/>
            <a:chExt cx="2448067" cy="111166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448067" cy="1073560"/>
            </a:xfrm>
            <a:custGeom>
              <a:avLst/>
              <a:gdLst/>
              <a:ahLst/>
              <a:cxnLst/>
              <a:rect l="l" t="t" r="r" b="b"/>
              <a:pathLst>
                <a:path w="2448067" h="1073560">
                  <a:moveTo>
                    <a:pt x="0" y="0"/>
                  </a:moveTo>
                  <a:lnTo>
                    <a:pt x="2448067" y="0"/>
                  </a:lnTo>
                  <a:lnTo>
                    <a:pt x="2448067" y="1073560"/>
                  </a:lnTo>
                  <a:lnTo>
                    <a:pt x="0" y="1073560"/>
                  </a:lnTo>
                  <a:close/>
                </a:path>
              </a:pathLst>
            </a:custGeom>
            <a:solidFill>
              <a:srgbClr val="B4E51A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38100"/>
              <a:ext cx="2448067" cy="11116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870438" y="2428863"/>
            <a:ext cx="5356988" cy="2418743"/>
            <a:chOff x="0" y="-38100"/>
            <a:chExt cx="2411475" cy="1088809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2411475" cy="1050709"/>
            </a:xfrm>
            <a:custGeom>
              <a:avLst/>
              <a:gdLst/>
              <a:ahLst/>
              <a:cxnLst/>
              <a:rect l="l" t="t" r="r" b="b"/>
              <a:pathLst>
                <a:path w="2411475" h="1050709">
                  <a:moveTo>
                    <a:pt x="0" y="0"/>
                  </a:moveTo>
                  <a:lnTo>
                    <a:pt x="2411475" y="0"/>
                  </a:lnTo>
                  <a:lnTo>
                    <a:pt x="2411475" y="1050709"/>
                  </a:lnTo>
                  <a:lnTo>
                    <a:pt x="0" y="105070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-38100"/>
              <a:ext cx="2411475" cy="10888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870438" y="2516367"/>
            <a:ext cx="5356988" cy="2331239"/>
            <a:chOff x="0" y="0"/>
            <a:chExt cx="9181517" cy="3995587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9181517" cy="3995587"/>
            </a:xfrm>
            <a:custGeom>
              <a:avLst/>
              <a:gdLst/>
              <a:ahLst/>
              <a:cxnLst/>
              <a:rect l="l" t="t" r="r" b="b"/>
              <a:pathLst>
                <a:path w="9181517" h="3995587">
                  <a:moveTo>
                    <a:pt x="0" y="0"/>
                  </a:moveTo>
                  <a:lnTo>
                    <a:pt x="0" y="3995587"/>
                  </a:lnTo>
                  <a:lnTo>
                    <a:pt x="9181517" y="3995587"/>
                  </a:lnTo>
                  <a:lnTo>
                    <a:pt x="9181517" y="0"/>
                  </a:lnTo>
                  <a:lnTo>
                    <a:pt x="0" y="0"/>
                  </a:lnTo>
                  <a:close/>
                  <a:moveTo>
                    <a:pt x="9120557" y="3934627"/>
                  </a:moveTo>
                  <a:lnTo>
                    <a:pt x="59690" y="3934627"/>
                  </a:lnTo>
                  <a:lnTo>
                    <a:pt x="59690" y="59690"/>
                  </a:lnTo>
                  <a:lnTo>
                    <a:pt x="9120557" y="59690"/>
                  </a:lnTo>
                  <a:lnTo>
                    <a:pt x="9120557" y="3934627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1032109" y="2643670"/>
            <a:ext cx="5033646" cy="2111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To reinforce the positive impact of cultural well-being. As a result, public bodies are making the urgent changes needed to promote culture and creativity, enhance the fabric of communities and promote multi-culturalism and the Welsh language. </a:t>
            </a:r>
          </a:p>
        </p:txBody>
      </p:sp>
      <p:grpSp>
        <p:nvGrpSpPr>
          <p:cNvPr id="51" name="Group 51"/>
          <p:cNvGrpSpPr/>
          <p:nvPr/>
        </p:nvGrpSpPr>
        <p:grpSpPr>
          <a:xfrm>
            <a:off x="1152560" y="5864092"/>
            <a:ext cx="5567179" cy="2800693"/>
            <a:chOff x="0" y="0"/>
            <a:chExt cx="2448067" cy="1231554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2448067" cy="1231554"/>
            </a:xfrm>
            <a:custGeom>
              <a:avLst/>
              <a:gdLst/>
              <a:ahLst/>
              <a:cxnLst/>
              <a:rect l="l" t="t" r="r" b="b"/>
              <a:pathLst>
                <a:path w="2448067" h="1231554">
                  <a:moveTo>
                    <a:pt x="0" y="0"/>
                  </a:moveTo>
                  <a:lnTo>
                    <a:pt x="2448067" y="0"/>
                  </a:lnTo>
                  <a:lnTo>
                    <a:pt x="2448067" y="1231554"/>
                  </a:lnTo>
                  <a:lnTo>
                    <a:pt x="0" y="1231554"/>
                  </a:lnTo>
                  <a:close/>
                </a:path>
              </a:pathLst>
            </a:custGeom>
            <a:solidFill>
              <a:srgbClr val="02E2B5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0" y="-38100"/>
              <a:ext cx="2448067" cy="12696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1028700" y="5656073"/>
            <a:ext cx="5483965" cy="2794260"/>
            <a:chOff x="0" y="0"/>
            <a:chExt cx="2411475" cy="1228726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2411475" cy="1228726"/>
            </a:xfrm>
            <a:custGeom>
              <a:avLst/>
              <a:gdLst/>
              <a:ahLst/>
              <a:cxnLst/>
              <a:rect l="l" t="t" r="r" b="b"/>
              <a:pathLst>
                <a:path w="2411475" h="1228726">
                  <a:moveTo>
                    <a:pt x="0" y="0"/>
                  </a:moveTo>
                  <a:lnTo>
                    <a:pt x="2411475" y="0"/>
                  </a:lnTo>
                  <a:lnTo>
                    <a:pt x="2411475" y="1228726"/>
                  </a:lnTo>
                  <a:lnTo>
                    <a:pt x="0" y="12287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0" y="-38100"/>
              <a:ext cx="2411475" cy="12668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1028700" y="5686497"/>
            <a:ext cx="5483965" cy="2763836"/>
            <a:chOff x="0" y="0"/>
            <a:chExt cx="9181517" cy="4627346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9181517" cy="4627346"/>
            </a:xfrm>
            <a:custGeom>
              <a:avLst/>
              <a:gdLst/>
              <a:ahLst/>
              <a:cxnLst/>
              <a:rect l="l" t="t" r="r" b="b"/>
              <a:pathLst>
                <a:path w="9181517" h="4627346">
                  <a:moveTo>
                    <a:pt x="0" y="0"/>
                  </a:moveTo>
                  <a:lnTo>
                    <a:pt x="0" y="4627346"/>
                  </a:lnTo>
                  <a:lnTo>
                    <a:pt x="9181517" y="4627346"/>
                  </a:lnTo>
                  <a:lnTo>
                    <a:pt x="9181517" y="0"/>
                  </a:lnTo>
                  <a:lnTo>
                    <a:pt x="0" y="0"/>
                  </a:lnTo>
                  <a:close/>
                  <a:moveTo>
                    <a:pt x="9120557" y="4566386"/>
                  </a:moveTo>
                  <a:lnTo>
                    <a:pt x="59690" y="4566386"/>
                  </a:lnTo>
                  <a:lnTo>
                    <a:pt x="59690" y="59690"/>
                  </a:lnTo>
                  <a:lnTo>
                    <a:pt x="9120557" y="59690"/>
                  </a:lnTo>
                  <a:lnTo>
                    <a:pt x="9120557" y="4566386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9" name="TextBox 59"/>
          <p:cNvSpPr txBox="1"/>
          <p:nvPr/>
        </p:nvSpPr>
        <p:spPr>
          <a:xfrm>
            <a:off x="1194203" y="5816467"/>
            <a:ext cx="5152959" cy="246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To ensure all Welsh public bodies achieve their net zero and nature positive goals by 2030. As a result, public bodies are leading action on climate change including adaptation, in a way that reduces inequalities and maximises the benefits to people and communities across Wales.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12279208" y="4214262"/>
            <a:ext cx="5450752" cy="2204698"/>
            <a:chOff x="0" y="0"/>
            <a:chExt cx="2448067" cy="990184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2448067" cy="990184"/>
            </a:xfrm>
            <a:custGeom>
              <a:avLst/>
              <a:gdLst/>
              <a:ahLst/>
              <a:cxnLst/>
              <a:rect l="l" t="t" r="r" b="b"/>
              <a:pathLst>
                <a:path w="2448067" h="990184">
                  <a:moveTo>
                    <a:pt x="0" y="0"/>
                  </a:moveTo>
                  <a:lnTo>
                    <a:pt x="2448067" y="0"/>
                  </a:lnTo>
                  <a:lnTo>
                    <a:pt x="2448067" y="990184"/>
                  </a:lnTo>
                  <a:lnTo>
                    <a:pt x="0" y="990184"/>
                  </a:lnTo>
                  <a:close/>
                </a:path>
              </a:pathLst>
            </a:custGeom>
            <a:solidFill>
              <a:srgbClr val="0E6CD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0" y="-38100"/>
              <a:ext cx="2448067" cy="10282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12157938" y="4070571"/>
            <a:ext cx="5369279" cy="2150133"/>
            <a:chOff x="0" y="0"/>
            <a:chExt cx="2411475" cy="965678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2411475" cy="965678"/>
            </a:xfrm>
            <a:custGeom>
              <a:avLst/>
              <a:gdLst/>
              <a:ahLst/>
              <a:cxnLst/>
              <a:rect l="l" t="t" r="r" b="b"/>
              <a:pathLst>
                <a:path w="2411475" h="965678">
                  <a:moveTo>
                    <a:pt x="0" y="0"/>
                  </a:moveTo>
                  <a:lnTo>
                    <a:pt x="2411475" y="0"/>
                  </a:lnTo>
                  <a:lnTo>
                    <a:pt x="2411475" y="965678"/>
                  </a:lnTo>
                  <a:lnTo>
                    <a:pt x="0" y="9656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0" y="-38100"/>
              <a:ext cx="2411475" cy="10037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12157938" y="4073443"/>
            <a:ext cx="5369279" cy="2147261"/>
            <a:chOff x="0" y="0"/>
            <a:chExt cx="9181517" cy="3671836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9181517" cy="3671836"/>
            </a:xfrm>
            <a:custGeom>
              <a:avLst/>
              <a:gdLst/>
              <a:ahLst/>
              <a:cxnLst/>
              <a:rect l="l" t="t" r="r" b="b"/>
              <a:pathLst>
                <a:path w="9181517" h="3671836">
                  <a:moveTo>
                    <a:pt x="0" y="0"/>
                  </a:moveTo>
                  <a:lnTo>
                    <a:pt x="0" y="3671836"/>
                  </a:lnTo>
                  <a:lnTo>
                    <a:pt x="9181517" y="3671836"/>
                  </a:lnTo>
                  <a:lnTo>
                    <a:pt x="9181517" y="0"/>
                  </a:lnTo>
                  <a:lnTo>
                    <a:pt x="0" y="0"/>
                  </a:lnTo>
                  <a:close/>
                  <a:moveTo>
                    <a:pt x="9120557" y="3610876"/>
                  </a:moveTo>
                  <a:lnTo>
                    <a:pt x="59690" y="3610876"/>
                  </a:lnTo>
                  <a:lnTo>
                    <a:pt x="59690" y="59690"/>
                  </a:lnTo>
                  <a:lnTo>
                    <a:pt x="9120557" y="59690"/>
                  </a:lnTo>
                  <a:lnTo>
                    <a:pt x="9120557" y="3610876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8" name="TextBox 68"/>
          <p:cNvSpPr txBox="1"/>
          <p:nvPr/>
        </p:nvSpPr>
        <p:spPr>
          <a:xfrm>
            <a:off x="12426646" y="4271785"/>
            <a:ext cx="4831862" cy="1749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08294D"/>
                </a:solidFill>
                <a:latin typeface="Messina Sans 1"/>
              </a:rPr>
              <a:t>To ensure the Well-being of Future Generations Act is applied effectively and with ambition in a way that improves the lives of the people of Wales now and in the future. </a:t>
            </a:r>
          </a:p>
        </p:txBody>
      </p:sp>
      <p:sp>
        <p:nvSpPr>
          <p:cNvPr id="69" name="AutoShape 69"/>
          <p:cNvSpPr/>
          <p:nvPr/>
        </p:nvSpPr>
        <p:spPr>
          <a:xfrm>
            <a:off x="10260490" y="5144838"/>
            <a:ext cx="1897448" cy="2236"/>
          </a:xfrm>
          <a:prstGeom prst="line">
            <a:avLst/>
          </a:prstGeom>
          <a:ln w="66675" cap="flat">
            <a:solidFill>
              <a:srgbClr val="0E6CD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08627" y="123366"/>
            <a:ext cx="1301410" cy="658621"/>
            <a:chOff x="0" y="0"/>
            <a:chExt cx="1735213" cy="878161"/>
          </a:xfrm>
        </p:grpSpPr>
        <p:sp>
          <p:nvSpPr>
            <p:cNvPr id="3" name="TextBox 3"/>
            <p:cNvSpPr txBox="1"/>
            <p:nvPr/>
          </p:nvSpPr>
          <p:spPr>
            <a:xfrm>
              <a:off x="106247" y="291535"/>
              <a:ext cx="1160396" cy="5088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220"/>
                </a:lnSpc>
              </a:pPr>
              <a:r>
                <a:rPr lang="en-US" sz="2179" spc="-196">
                  <a:solidFill>
                    <a:srgbClr val="B4E51A">
                      <a:alpha val="0"/>
                    </a:srgbClr>
                  </a:solidFill>
                  <a:latin typeface="Montserrat Ultra-Bold"/>
                </a:rPr>
                <a:t>cymrucan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58131"/>
              <a:ext cx="1281630" cy="6200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656"/>
                </a:lnSpc>
              </a:pPr>
              <a:r>
                <a:rPr lang="en-US" sz="2179" spc="-115">
                  <a:solidFill>
                    <a:srgbClr val="0E6CDD"/>
                  </a:solidFill>
                  <a:latin typeface="Montserrat Ultra-Bold"/>
                </a:rPr>
                <a:t>Cymru</a:t>
              </a:r>
              <a:r>
                <a:rPr lang="en-US" sz="2179" spc="-115">
                  <a:solidFill>
                    <a:srgbClr val="B4E51A"/>
                  </a:solidFill>
                  <a:latin typeface="Montserrat Ultra-Bold"/>
                </a:rPr>
                <a:t>Can</a:t>
              </a:r>
            </a:p>
          </p:txBody>
        </p:sp>
        <p:sp>
          <p:nvSpPr>
            <p:cNvPr id="5" name="Freeform 5"/>
            <p:cNvSpPr/>
            <p:nvPr/>
          </p:nvSpPr>
          <p:spPr>
            <a:xfrm>
              <a:off x="259898" y="0"/>
              <a:ext cx="334281" cy="287063"/>
            </a:xfrm>
            <a:custGeom>
              <a:avLst/>
              <a:gdLst/>
              <a:ahLst/>
              <a:cxnLst/>
              <a:rect l="l" t="t" r="r" b="b"/>
              <a:pathLst>
                <a:path w="334281" h="287063">
                  <a:moveTo>
                    <a:pt x="0" y="0"/>
                  </a:moveTo>
                  <a:lnTo>
                    <a:pt x="334281" y="0"/>
                  </a:lnTo>
                  <a:lnTo>
                    <a:pt x="334281" y="287063"/>
                  </a:lnTo>
                  <a:lnTo>
                    <a:pt x="0" y="2870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1295226" y="227006"/>
              <a:ext cx="439987" cy="592516"/>
            </a:xfrm>
            <a:custGeom>
              <a:avLst/>
              <a:gdLst/>
              <a:ahLst/>
              <a:cxnLst/>
              <a:rect l="l" t="t" r="r" b="b"/>
              <a:pathLst>
                <a:path w="439987" h="592516">
                  <a:moveTo>
                    <a:pt x="0" y="0"/>
                  </a:moveTo>
                  <a:lnTo>
                    <a:pt x="439987" y="0"/>
                  </a:lnTo>
                  <a:lnTo>
                    <a:pt x="439987" y="592515"/>
                  </a:lnTo>
                  <a:lnTo>
                    <a:pt x="0" y="5925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843" r="-843" b="-1408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" name="Freeform 7"/>
          <p:cNvSpPr/>
          <p:nvPr/>
        </p:nvSpPr>
        <p:spPr>
          <a:xfrm>
            <a:off x="16130394" y="123366"/>
            <a:ext cx="2029349" cy="649152"/>
          </a:xfrm>
          <a:custGeom>
            <a:avLst/>
            <a:gdLst/>
            <a:ahLst/>
            <a:cxnLst/>
            <a:rect l="l" t="t" r="r" b="b"/>
            <a:pathLst>
              <a:path w="2029349" h="649152">
                <a:moveTo>
                  <a:pt x="0" y="0"/>
                </a:moveTo>
                <a:lnTo>
                  <a:pt x="2029349" y="0"/>
                </a:lnTo>
                <a:lnTo>
                  <a:pt x="2029349" y="649153"/>
                </a:lnTo>
                <a:lnTo>
                  <a:pt x="0" y="6491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8744" y="1858244"/>
            <a:ext cx="6570512" cy="6570512"/>
          </a:xfrm>
          <a:prstGeom prst="rect">
            <a:avLst/>
          </a:prstGeom>
        </p:spPr>
      </p:pic>
      <p:sp>
        <p:nvSpPr>
          <p:cNvPr id="9" name="Freeform 9"/>
          <p:cNvSpPr/>
          <p:nvPr/>
        </p:nvSpPr>
        <p:spPr>
          <a:xfrm>
            <a:off x="7926268" y="3935278"/>
            <a:ext cx="2416444" cy="2416444"/>
          </a:xfrm>
          <a:custGeom>
            <a:avLst/>
            <a:gdLst/>
            <a:ahLst/>
            <a:cxnLst/>
            <a:rect l="l" t="t" r="r" b="b"/>
            <a:pathLst>
              <a:path w="2416444" h="2416444">
                <a:moveTo>
                  <a:pt x="0" y="0"/>
                </a:moveTo>
                <a:lnTo>
                  <a:pt x="2416444" y="0"/>
                </a:lnTo>
                <a:lnTo>
                  <a:pt x="2416444" y="2416444"/>
                </a:lnTo>
                <a:lnTo>
                  <a:pt x="0" y="241644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0" name="Group 10"/>
          <p:cNvGrpSpPr/>
          <p:nvPr/>
        </p:nvGrpSpPr>
        <p:grpSpPr>
          <a:xfrm>
            <a:off x="7989468" y="4007988"/>
            <a:ext cx="2271024" cy="2271024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E6CD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FFFFFF"/>
                  </a:solidFill>
                  <a:latin typeface="Messina Sans 2"/>
                </a:rPr>
                <a:t>Implementation and Impact</a:t>
              </a:r>
            </a:p>
          </p:txBody>
        </p:sp>
      </p:grpSp>
      <p:sp>
        <p:nvSpPr>
          <p:cNvPr id="13" name="AutoShape 13"/>
          <p:cNvSpPr/>
          <p:nvPr/>
        </p:nvSpPr>
        <p:spPr>
          <a:xfrm flipV="1">
            <a:off x="9134490" y="2405787"/>
            <a:ext cx="9510" cy="1529491"/>
          </a:xfrm>
          <a:prstGeom prst="line">
            <a:avLst/>
          </a:prstGeom>
          <a:ln w="666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4" name="AutoShape 14"/>
          <p:cNvSpPr/>
          <p:nvPr/>
        </p:nvSpPr>
        <p:spPr>
          <a:xfrm flipH="1" flipV="1">
            <a:off x="9134490" y="6351722"/>
            <a:ext cx="9510" cy="1529491"/>
          </a:xfrm>
          <a:prstGeom prst="line">
            <a:avLst/>
          </a:prstGeom>
          <a:ln w="666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5" name="AutoShape 15"/>
          <p:cNvSpPr/>
          <p:nvPr/>
        </p:nvSpPr>
        <p:spPr>
          <a:xfrm flipH="1">
            <a:off x="10342712" y="5143500"/>
            <a:ext cx="1539002" cy="0"/>
          </a:xfrm>
          <a:prstGeom prst="line">
            <a:avLst/>
          </a:prstGeom>
          <a:ln w="666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6" name="AutoShape 16"/>
          <p:cNvSpPr/>
          <p:nvPr/>
        </p:nvSpPr>
        <p:spPr>
          <a:xfrm flipH="1">
            <a:off x="6406287" y="5175060"/>
            <a:ext cx="1539002" cy="0"/>
          </a:xfrm>
          <a:prstGeom prst="line">
            <a:avLst/>
          </a:prstGeom>
          <a:ln w="6667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7" name="TextBox 17"/>
          <p:cNvSpPr txBox="1"/>
          <p:nvPr/>
        </p:nvSpPr>
        <p:spPr>
          <a:xfrm rot="-2805463">
            <a:off x="9291979" y="6234669"/>
            <a:ext cx="2564795" cy="791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6"/>
              </a:lnSpc>
            </a:pPr>
            <a:r>
              <a:rPr lang="en-US" sz="1954">
                <a:solidFill>
                  <a:srgbClr val="08294D"/>
                </a:solidFill>
                <a:latin typeface="Messina Sans 2"/>
              </a:rPr>
              <a:t>A Well-being Economy</a:t>
            </a:r>
          </a:p>
        </p:txBody>
      </p:sp>
      <p:sp>
        <p:nvSpPr>
          <p:cNvPr id="18" name="TextBox 18"/>
          <p:cNvSpPr txBox="1"/>
          <p:nvPr/>
        </p:nvSpPr>
        <p:spPr>
          <a:xfrm rot="2632071">
            <a:off x="9494446" y="3328583"/>
            <a:ext cx="2328141" cy="671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6"/>
              </a:lnSpc>
            </a:pPr>
            <a:r>
              <a:rPr lang="en-US" sz="1954">
                <a:solidFill>
                  <a:srgbClr val="08294D"/>
                </a:solidFill>
                <a:latin typeface="Messina Sans 2"/>
              </a:rPr>
              <a:t>Health &amp; Well-being</a:t>
            </a:r>
          </a:p>
        </p:txBody>
      </p:sp>
      <p:sp>
        <p:nvSpPr>
          <p:cNvPr id="19" name="TextBox 19"/>
          <p:cNvSpPr txBox="1"/>
          <p:nvPr/>
        </p:nvSpPr>
        <p:spPr>
          <a:xfrm rot="-2800700">
            <a:off x="6554710" y="3257642"/>
            <a:ext cx="1968811" cy="6323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6"/>
              </a:lnSpc>
            </a:pPr>
            <a:r>
              <a:rPr lang="en-US" sz="1954">
                <a:solidFill>
                  <a:srgbClr val="08294D"/>
                </a:solidFill>
                <a:latin typeface="Messina Sans 2"/>
              </a:rPr>
              <a:t>Culture &amp; Welsh </a:t>
            </a:r>
          </a:p>
        </p:txBody>
      </p:sp>
      <p:sp>
        <p:nvSpPr>
          <p:cNvPr id="20" name="TextBox 20"/>
          <p:cNvSpPr txBox="1"/>
          <p:nvPr/>
        </p:nvSpPr>
        <p:spPr>
          <a:xfrm rot="2700000">
            <a:off x="6572935" y="6294374"/>
            <a:ext cx="2231508" cy="669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6"/>
              </a:lnSpc>
            </a:pPr>
            <a:r>
              <a:rPr lang="en-US" sz="1954">
                <a:solidFill>
                  <a:srgbClr val="08294D"/>
                </a:solidFill>
                <a:latin typeface="Messina Sans 2"/>
              </a:rPr>
              <a:t>Climate and Nature</a:t>
            </a:r>
          </a:p>
        </p:txBody>
      </p:sp>
      <p:sp>
        <p:nvSpPr>
          <p:cNvPr id="21" name="TextBox 21"/>
          <p:cNvSpPr txBox="1"/>
          <p:nvPr/>
        </p:nvSpPr>
        <p:spPr>
          <a:xfrm rot="-2878420">
            <a:off x="7175314" y="3596863"/>
            <a:ext cx="1210448" cy="4688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6"/>
              </a:lnSpc>
            </a:pPr>
            <a:r>
              <a:rPr lang="en-US" sz="1954">
                <a:solidFill>
                  <a:srgbClr val="08294D"/>
                </a:solidFill>
                <a:latin typeface="Messina Sans 2"/>
              </a:rPr>
              <a:t> language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773651" y="286605"/>
            <a:ext cx="11129238" cy="1846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6000">
                <a:solidFill>
                  <a:srgbClr val="08294D"/>
                </a:solidFill>
                <a:latin typeface="Messina Sans 2"/>
              </a:rPr>
              <a:t>Pam y </a:t>
            </a:r>
            <a:r>
              <a:rPr lang="en-US" sz="6000" err="1">
                <a:solidFill>
                  <a:srgbClr val="08294D"/>
                </a:solidFill>
                <a:latin typeface="Messina Sans 2"/>
              </a:rPr>
              <a:t>cenadaethau</a:t>
            </a:r>
            <a:r>
              <a:rPr lang="en-US" sz="6000">
                <a:solidFill>
                  <a:srgbClr val="08294D"/>
                </a:solidFill>
                <a:latin typeface="Messina Sans 2"/>
              </a:rPr>
              <a:t> </a:t>
            </a:r>
            <a:r>
              <a:rPr lang="en-US" sz="6000" err="1">
                <a:solidFill>
                  <a:srgbClr val="08294D"/>
                </a:solidFill>
                <a:latin typeface="Messina Sans 2"/>
              </a:rPr>
              <a:t>hyn</a:t>
            </a:r>
            <a:r>
              <a:rPr lang="en-US" sz="6000">
                <a:solidFill>
                  <a:srgbClr val="08294D"/>
                </a:solidFill>
                <a:latin typeface="Messina Sans 2"/>
              </a:rPr>
              <a:t>? </a:t>
            </a:r>
            <a:endParaRPr lang="en-US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6000">
                <a:solidFill>
                  <a:srgbClr val="92D050"/>
                </a:solidFill>
                <a:latin typeface="Messina Sans 2"/>
              </a:rPr>
              <a:t>Why these missions?</a:t>
            </a:r>
            <a:endParaRPr lang="en-US">
              <a:solidFill>
                <a:srgbClr val="92D050"/>
              </a:solidFill>
              <a:cs typeface="Calibri"/>
            </a:endParaRPr>
          </a:p>
        </p:txBody>
      </p:sp>
      <p:grpSp>
        <p:nvGrpSpPr>
          <p:cNvPr id="24" name="Group 24"/>
          <p:cNvGrpSpPr/>
          <p:nvPr/>
        </p:nvGrpSpPr>
        <p:grpSpPr>
          <a:xfrm>
            <a:off x="11237874" y="1202720"/>
            <a:ext cx="5648185" cy="2534476"/>
            <a:chOff x="0" y="0"/>
            <a:chExt cx="2448067" cy="1098506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448067" cy="1098506"/>
            </a:xfrm>
            <a:custGeom>
              <a:avLst/>
              <a:gdLst/>
              <a:ahLst/>
              <a:cxnLst/>
              <a:rect l="l" t="t" r="r" b="b"/>
              <a:pathLst>
                <a:path w="2448067" h="1098506">
                  <a:moveTo>
                    <a:pt x="0" y="0"/>
                  </a:moveTo>
                  <a:lnTo>
                    <a:pt x="2448067" y="0"/>
                  </a:lnTo>
                  <a:lnTo>
                    <a:pt x="2448067" y="1098506"/>
                  </a:lnTo>
                  <a:lnTo>
                    <a:pt x="0" y="1098506"/>
                  </a:lnTo>
                  <a:close/>
                </a:path>
              </a:pathLst>
            </a:custGeom>
            <a:solidFill>
              <a:srgbClr val="39DCDE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2448067" cy="113660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1112212" y="1074378"/>
            <a:ext cx="5563760" cy="2426548"/>
            <a:chOff x="0" y="0"/>
            <a:chExt cx="2411475" cy="1051728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411475" cy="1051728"/>
            </a:xfrm>
            <a:custGeom>
              <a:avLst/>
              <a:gdLst/>
              <a:ahLst/>
              <a:cxnLst/>
              <a:rect l="l" t="t" r="r" b="b"/>
              <a:pathLst>
                <a:path w="2411475" h="1051728">
                  <a:moveTo>
                    <a:pt x="0" y="0"/>
                  </a:moveTo>
                  <a:lnTo>
                    <a:pt x="2411475" y="0"/>
                  </a:lnTo>
                  <a:lnTo>
                    <a:pt x="2411475" y="1051728"/>
                  </a:lnTo>
                  <a:lnTo>
                    <a:pt x="0" y="105172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38100"/>
              <a:ext cx="2411475" cy="10898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1112212" y="1077354"/>
            <a:ext cx="5563760" cy="2443332"/>
            <a:chOff x="0" y="0"/>
            <a:chExt cx="9181517" cy="4032074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9181517" cy="4032074"/>
            </a:xfrm>
            <a:custGeom>
              <a:avLst/>
              <a:gdLst/>
              <a:ahLst/>
              <a:cxnLst/>
              <a:rect l="l" t="t" r="r" b="b"/>
              <a:pathLst>
                <a:path w="9181517" h="4032074">
                  <a:moveTo>
                    <a:pt x="0" y="0"/>
                  </a:moveTo>
                  <a:lnTo>
                    <a:pt x="0" y="4032074"/>
                  </a:lnTo>
                  <a:lnTo>
                    <a:pt x="9181517" y="4032074"/>
                  </a:lnTo>
                  <a:lnTo>
                    <a:pt x="9181517" y="0"/>
                  </a:lnTo>
                  <a:lnTo>
                    <a:pt x="0" y="0"/>
                  </a:lnTo>
                  <a:close/>
                  <a:moveTo>
                    <a:pt x="9120557" y="3971114"/>
                  </a:moveTo>
                  <a:lnTo>
                    <a:pt x="59690" y="3971114"/>
                  </a:lnTo>
                  <a:lnTo>
                    <a:pt x="59690" y="59690"/>
                  </a:lnTo>
                  <a:lnTo>
                    <a:pt x="9120557" y="59690"/>
                  </a:lnTo>
                  <a:lnTo>
                    <a:pt x="9120557" y="3971114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11121707" y="1209247"/>
            <a:ext cx="5438098" cy="2111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Health is central to our well-being</a:t>
            </a:r>
          </a:p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Levels of preventable illness and health inequalities remain high</a:t>
            </a:r>
          </a:p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With projected growth in demand for our health and social care services, financial cost is becoming increasingly unsustainable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10841667" y="7199271"/>
            <a:ext cx="6888293" cy="2778344"/>
            <a:chOff x="0" y="0"/>
            <a:chExt cx="3394725" cy="1369238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3394725" cy="1369238"/>
            </a:xfrm>
            <a:custGeom>
              <a:avLst/>
              <a:gdLst/>
              <a:ahLst/>
              <a:cxnLst/>
              <a:rect l="l" t="t" r="r" b="b"/>
              <a:pathLst>
                <a:path w="3394725" h="1369238">
                  <a:moveTo>
                    <a:pt x="0" y="0"/>
                  </a:moveTo>
                  <a:lnTo>
                    <a:pt x="3394725" y="0"/>
                  </a:lnTo>
                  <a:lnTo>
                    <a:pt x="3394725" y="1369238"/>
                  </a:lnTo>
                  <a:lnTo>
                    <a:pt x="0" y="1369238"/>
                  </a:lnTo>
                  <a:close/>
                </a:path>
              </a:pathLst>
            </a:custGeom>
            <a:solidFill>
              <a:srgbClr val="FFDD1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38100"/>
              <a:ext cx="3394725" cy="1407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0731151" y="7047106"/>
            <a:ext cx="6814044" cy="2724540"/>
            <a:chOff x="0" y="0"/>
            <a:chExt cx="3358133" cy="1342722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3358133" cy="1342722"/>
            </a:xfrm>
            <a:custGeom>
              <a:avLst/>
              <a:gdLst/>
              <a:ahLst/>
              <a:cxnLst/>
              <a:rect l="l" t="t" r="r" b="b"/>
              <a:pathLst>
                <a:path w="3358133" h="1342722">
                  <a:moveTo>
                    <a:pt x="0" y="0"/>
                  </a:moveTo>
                  <a:lnTo>
                    <a:pt x="3358133" y="0"/>
                  </a:lnTo>
                  <a:lnTo>
                    <a:pt x="3358133" y="1342722"/>
                  </a:lnTo>
                  <a:lnTo>
                    <a:pt x="0" y="134272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-38100"/>
              <a:ext cx="3358133" cy="13808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0731151" y="7049724"/>
            <a:ext cx="6814044" cy="2721922"/>
            <a:chOff x="0" y="0"/>
            <a:chExt cx="12785847" cy="5107405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12785847" cy="5107405"/>
            </a:xfrm>
            <a:custGeom>
              <a:avLst/>
              <a:gdLst/>
              <a:ahLst/>
              <a:cxnLst/>
              <a:rect l="l" t="t" r="r" b="b"/>
              <a:pathLst>
                <a:path w="12785847" h="5107405">
                  <a:moveTo>
                    <a:pt x="0" y="0"/>
                  </a:moveTo>
                  <a:lnTo>
                    <a:pt x="0" y="5107405"/>
                  </a:lnTo>
                  <a:lnTo>
                    <a:pt x="12785847" y="5107405"/>
                  </a:lnTo>
                  <a:lnTo>
                    <a:pt x="12785847" y="0"/>
                  </a:lnTo>
                  <a:lnTo>
                    <a:pt x="0" y="0"/>
                  </a:lnTo>
                  <a:close/>
                  <a:moveTo>
                    <a:pt x="12724888" y="5046445"/>
                  </a:moveTo>
                  <a:lnTo>
                    <a:pt x="59690" y="5046445"/>
                  </a:lnTo>
                  <a:lnTo>
                    <a:pt x="59690" y="59690"/>
                  </a:lnTo>
                  <a:lnTo>
                    <a:pt x="12724888" y="59690"/>
                  </a:lnTo>
                  <a:lnTo>
                    <a:pt x="12724888" y="5046445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10920774" y="7151646"/>
            <a:ext cx="6379540" cy="246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Our economy is not yet delivering for all of the well-being goals</a:t>
            </a:r>
          </a:p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The cost-of-living crisis is widening economic inequality in Wales</a:t>
            </a:r>
          </a:p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Poverty is increasing</a:t>
            </a:r>
          </a:p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Our economy uses natural resources at a faster rate than we can replenish them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1149692" y="2475778"/>
            <a:ext cx="5438275" cy="2833594"/>
            <a:chOff x="0" y="0"/>
            <a:chExt cx="2448067" cy="1275557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448067" cy="1275557"/>
            </a:xfrm>
            <a:custGeom>
              <a:avLst/>
              <a:gdLst/>
              <a:ahLst/>
              <a:cxnLst/>
              <a:rect l="l" t="t" r="r" b="b"/>
              <a:pathLst>
                <a:path w="2448067" h="1275557">
                  <a:moveTo>
                    <a:pt x="0" y="0"/>
                  </a:moveTo>
                  <a:lnTo>
                    <a:pt x="2448067" y="0"/>
                  </a:lnTo>
                  <a:lnTo>
                    <a:pt x="2448067" y="1275557"/>
                  </a:lnTo>
                  <a:lnTo>
                    <a:pt x="0" y="1275557"/>
                  </a:lnTo>
                  <a:close/>
                </a:path>
              </a:pathLst>
            </a:custGeom>
            <a:solidFill>
              <a:srgbClr val="B4E51A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38100"/>
              <a:ext cx="2448067" cy="13136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028700" y="2320070"/>
            <a:ext cx="5356988" cy="2790093"/>
            <a:chOff x="0" y="0"/>
            <a:chExt cx="2411475" cy="1255975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2411475" cy="1255974"/>
            </a:xfrm>
            <a:custGeom>
              <a:avLst/>
              <a:gdLst/>
              <a:ahLst/>
              <a:cxnLst/>
              <a:rect l="l" t="t" r="r" b="b"/>
              <a:pathLst>
                <a:path w="2411475" h="1255974">
                  <a:moveTo>
                    <a:pt x="0" y="0"/>
                  </a:moveTo>
                  <a:lnTo>
                    <a:pt x="2411475" y="0"/>
                  </a:lnTo>
                  <a:lnTo>
                    <a:pt x="2411475" y="1255974"/>
                  </a:lnTo>
                  <a:lnTo>
                    <a:pt x="0" y="125597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-38100"/>
              <a:ext cx="2411475" cy="12940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1028700" y="2322936"/>
            <a:ext cx="5356988" cy="2787227"/>
            <a:chOff x="0" y="0"/>
            <a:chExt cx="9181517" cy="477712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9181517" cy="4777120"/>
            </a:xfrm>
            <a:custGeom>
              <a:avLst/>
              <a:gdLst/>
              <a:ahLst/>
              <a:cxnLst/>
              <a:rect l="l" t="t" r="r" b="b"/>
              <a:pathLst>
                <a:path w="9181517" h="4777120">
                  <a:moveTo>
                    <a:pt x="0" y="0"/>
                  </a:moveTo>
                  <a:lnTo>
                    <a:pt x="0" y="4777120"/>
                  </a:lnTo>
                  <a:lnTo>
                    <a:pt x="9181517" y="4777120"/>
                  </a:lnTo>
                  <a:lnTo>
                    <a:pt x="9181517" y="0"/>
                  </a:lnTo>
                  <a:lnTo>
                    <a:pt x="0" y="0"/>
                  </a:lnTo>
                  <a:close/>
                  <a:moveTo>
                    <a:pt x="9120557" y="4716160"/>
                  </a:moveTo>
                  <a:lnTo>
                    <a:pt x="59690" y="4716160"/>
                  </a:lnTo>
                  <a:lnTo>
                    <a:pt x="59690" y="59690"/>
                  </a:lnTo>
                  <a:lnTo>
                    <a:pt x="9120557" y="59690"/>
                  </a:lnTo>
                  <a:lnTo>
                    <a:pt x="9120557" y="4716160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1190371" y="2450239"/>
            <a:ext cx="5033646" cy="246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Public bodies often find cultural well-being difficult to understand</a:t>
            </a:r>
          </a:p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Increasing funding challenges put culture and leisure services under threat</a:t>
            </a:r>
          </a:p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Well-being plans and objectives are not doing enough to ensure cultural well-being outcomes are supported</a:t>
            </a:r>
          </a:p>
        </p:txBody>
      </p:sp>
      <p:grpSp>
        <p:nvGrpSpPr>
          <p:cNvPr id="51" name="Group 51"/>
          <p:cNvGrpSpPr/>
          <p:nvPr/>
        </p:nvGrpSpPr>
        <p:grpSpPr>
          <a:xfrm>
            <a:off x="1152560" y="5864092"/>
            <a:ext cx="5567179" cy="3394208"/>
            <a:chOff x="0" y="0"/>
            <a:chExt cx="2448067" cy="1492542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2448067" cy="1492542"/>
            </a:xfrm>
            <a:custGeom>
              <a:avLst/>
              <a:gdLst/>
              <a:ahLst/>
              <a:cxnLst/>
              <a:rect l="l" t="t" r="r" b="b"/>
              <a:pathLst>
                <a:path w="2448067" h="1492542">
                  <a:moveTo>
                    <a:pt x="0" y="0"/>
                  </a:moveTo>
                  <a:lnTo>
                    <a:pt x="2448067" y="0"/>
                  </a:lnTo>
                  <a:lnTo>
                    <a:pt x="2448067" y="1492542"/>
                  </a:lnTo>
                  <a:lnTo>
                    <a:pt x="0" y="1492542"/>
                  </a:lnTo>
                  <a:close/>
                </a:path>
              </a:pathLst>
            </a:custGeom>
            <a:solidFill>
              <a:srgbClr val="02E2B5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0" y="-38100"/>
              <a:ext cx="2448067" cy="1530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1028700" y="5694173"/>
            <a:ext cx="5483965" cy="3329044"/>
            <a:chOff x="0" y="0"/>
            <a:chExt cx="2411475" cy="1463887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2411475" cy="1463887"/>
            </a:xfrm>
            <a:custGeom>
              <a:avLst/>
              <a:gdLst/>
              <a:ahLst/>
              <a:cxnLst/>
              <a:rect l="l" t="t" r="r" b="b"/>
              <a:pathLst>
                <a:path w="2411475" h="1463887">
                  <a:moveTo>
                    <a:pt x="0" y="0"/>
                  </a:moveTo>
                  <a:lnTo>
                    <a:pt x="2411475" y="0"/>
                  </a:lnTo>
                  <a:lnTo>
                    <a:pt x="2411475" y="1463887"/>
                  </a:lnTo>
                  <a:lnTo>
                    <a:pt x="0" y="146388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0" y="-38100"/>
              <a:ext cx="2411475" cy="15019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1028700" y="5686497"/>
            <a:ext cx="5483965" cy="3336720"/>
            <a:chOff x="0" y="0"/>
            <a:chExt cx="9181517" cy="5586496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9181517" cy="5586496"/>
            </a:xfrm>
            <a:custGeom>
              <a:avLst/>
              <a:gdLst/>
              <a:ahLst/>
              <a:cxnLst/>
              <a:rect l="l" t="t" r="r" b="b"/>
              <a:pathLst>
                <a:path w="9181517" h="5586496">
                  <a:moveTo>
                    <a:pt x="0" y="0"/>
                  </a:moveTo>
                  <a:lnTo>
                    <a:pt x="0" y="5586496"/>
                  </a:lnTo>
                  <a:lnTo>
                    <a:pt x="9181517" y="5586496"/>
                  </a:lnTo>
                  <a:lnTo>
                    <a:pt x="9181517" y="0"/>
                  </a:lnTo>
                  <a:lnTo>
                    <a:pt x="0" y="0"/>
                  </a:lnTo>
                  <a:close/>
                  <a:moveTo>
                    <a:pt x="9120557" y="5525536"/>
                  </a:moveTo>
                  <a:lnTo>
                    <a:pt x="59690" y="5525536"/>
                  </a:lnTo>
                  <a:lnTo>
                    <a:pt x="59690" y="59690"/>
                  </a:lnTo>
                  <a:lnTo>
                    <a:pt x="9120557" y="59690"/>
                  </a:lnTo>
                  <a:lnTo>
                    <a:pt x="9120557" y="5525536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9" name="TextBox 59"/>
          <p:cNvSpPr txBox="1"/>
          <p:nvPr/>
        </p:nvSpPr>
        <p:spPr>
          <a:xfrm>
            <a:off x="1194203" y="5816467"/>
            <a:ext cx="5152959" cy="3168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Tangible progress in this area is currently insufficient. We risk not meeting our targets</a:t>
            </a:r>
          </a:p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Without change in our approach, climate change will cause more destruction and loss</a:t>
            </a:r>
          </a:p>
          <a:p>
            <a:pPr marL="431801" lvl="1" indent="-215900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8294D"/>
                </a:solidFill>
                <a:latin typeface="Messina Sans 1"/>
              </a:rPr>
              <a:t>1 in 6 species in Wales, and 1 in 3 mammals is facing extinction without intervention.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12279208" y="3962164"/>
            <a:ext cx="5450752" cy="2675367"/>
            <a:chOff x="0" y="0"/>
            <a:chExt cx="2448067" cy="1201573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2448067" cy="1201573"/>
            </a:xfrm>
            <a:custGeom>
              <a:avLst/>
              <a:gdLst/>
              <a:ahLst/>
              <a:cxnLst/>
              <a:rect l="l" t="t" r="r" b="b"/>
              <a:pathLst>
                <a:path w="2448067" h="1201573">
                  <a:moveTo>
                    <a:pt x="0" y="0"/>
                  </a:moveTo>
                  <a:lnTo>
                    <a:pt x="2448067" y="0"/>
                  </a:lnTo>
                  <a:lnTo>
                    <a:pt x="2448067" y="1201573"/>
                  </a:lnTo>
                  <a:lnTo>
                    <a:pt x="0" y="1201573"/>
                  </a:lnTo>
                  <a:close/>
                </a:path>
              </a:pathLst>
            </a:custGeom>
            <a:solidFill>
              <a:srgbClr val="0E6CD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0" y="-38100"/>
              <a:ext cx="2448067" cy="123967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12157938" y="3818472"/>
            <a:ext cx="5369279" cy="2655489"/>
            <a:chOff x="0" y="0"/>
            <a:chExt cx="2411475" cy="1192646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2411475" cy="1192646"/>
            </a:xfrm>
            <a:custGeom>
              <a:avLst/>
              <a:gdLst/>
              <a:ahLst/>
              <a:cxnLst/>
              <a:rect l="l" t="t" r="r" b="b"/>
              <a:pathLst>
                <a:path w="2411475" h="1192646">
                  <a:moveTo>
                    <a:pt x="0" y="0"/>
                  </a:moveTo>
                  <a:lnTo>
                    <a:pt x="2411475" y="0"/>
                  </a:lnTo>
                  <a:lnTo>
                    <a:pt x="2411475" y="1192646"/>
                  </a:lnTo>
                  <a:lnTo>
                    <a:pt x="0" y="119264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0" y="-38100"/>
              <a:ext cx="2411475" cy="123074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12157938" y="3821345"/>
            <a:ext cx="5369279" cy="2652616"/>
            <a:chOff x="0" y="0"/>
            <a:chExt cx="9181517" cy="4535999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9181517" cy="4535999"/>
            </a:xfrm>
            <a:custGeom>
              <a:avLst/>
              <a:gdLst/>
              <a:ahLst/>
              <a:cxnLst/>
              <a:rect l="l" t="t" r="r" b="b"/>
              <a:pathLst>
                <a:path w="9181517" h="4535999">
                  <a:moveTo>
                    <a:pt x="0" y="0"/>
                  </a:moveTo>
                  <a:lnTo>
                    <a:pt x="0" y="4535999"/>
                  </a:lnTo>
                  <a:lnTo>
                    <a:pt x="9181517" y="4535999"/>
                  </a:lnTo>
                  <a:lnTo>
                    <a:pt x="9181517" y="0"/>
                  </a:lnTo>
                  <a:lnTo>
                    <a:pt x="0" y="0"/>
                  </a:lnTo>
                  <a:close/>
                  <a:moveTo>
                    <a:pt x="9120557" y="4475039"/>
                  </a:moveTo>
                  <a:lnTo>
                    <a:pt x="59690" y="4475039"/>
                  </a:lnTo>
                  <a:lnTo>
                    <a:pt x="59690" y="59690"/>
                  </a:lnTo>
                  <a:lnTo>
                    <a:pt x="9120557" y="59690"/>
                  </a:lnTo>
                  <a:lnTo>
                    <a:pt x="9120557" y="4475039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8" name="TextBox 68"/>
          <p:cNvSpPr txBox="1"/>
          <p:nvPr/>
        </p:nvSpPr>
        <p:spPr>
          <a:xfrm>
            <a:off x="12331796" y="3940683"/>
            <a:ext cx="5021564" cy="2454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08294D"/>
                </a:solidFill>
                <a:latin typeface="Messina Sans 1"/>
              </a:rPr>
              <a:t>The Act and its ambition need to be implemented more effectively and with urgency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08294D"/>
                </a:solidFill>
                <a:latin typeface="Messina Sans 1"/>
              </a:rPr>
              <a:t>There is a gap between aspiration and delivery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08294D"/>
                </a:solidFill>
                <a:latin typeface="Messina Sans 1"/>
              </a:rPr>
              <a:t>The legislation needs to live to its full potential</a:t>
            </a:r>
          </a:p>
        </p:txBody>
      </p:sp>
      <p:sp>
        <p:nvSpPr>
          <p:cNvPr id="69" name="AutoShape 69"/>
          <p:cNvSpPr/>
          <p:nvPr/>
        </p:nvSpPr>
        <p:spPr>
          <a:xfrm>
            <a:off x="10260490" y="5145055"/>
            <a:ext cx="1897448" cy="2598"/>
          </a:xfrm>
          <a:prstGeom prst="line">
            <a:avLst/>
          </a:prstGeom>
          <a:ln w="66675" cap="flat">
            <a:solidFill>
              <a:srgbClr val="0E6CD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274885" y="767731"/>
            <a:ext cx="15128602" cy="11964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799"/>
              </a:lnSpc>
            </a:pPr>
            <a:r>
              <a:rPr lang="en-US" sz="6000" err="1">
                <a:solidFill>
                  <a:srgbClr val="08294D"/>
                </a:solidFill>
                <a:latin typeface="Messina Sans 2"/>
              </a:rPr>
              <a:t>Meysydd</a:t>
            </a:r>
            <a:r>
              <a:rPr lang="en-US" sz="6000">
                <a:solidFill>
                  <a:srgbClr val="08294D"/>
                </a:solidFill>
                <a:latin typeface="Messina Sans 2"/>
              </a:rPr>
              <a:t> </a:t>
            </a:r>
            <a:r>
              <a:rPr lang="en-US" sz="6000" err="1">
                <a:solidFill>
                  <a:srgbClr val="08294D"/>
                </a:solidFill>
                <a:latin typeface="Messina Sans 2"/>
              </a:rPr>
              <a:t>Ffocws</a:t>
            </a:r>
            <a:r>
              <a:rPr lang="en-US" sz="6000">
                <a:solidFill>
                  <a:srgbClr val="08294D"/>
                </a:solidFill>
                <a:latin typeface="Messina Sans 2"/>
              </a:rPr>
              <a:t> </a:t>
            </a:r>
            <a:r>
              <a:rPr lang="en-US" sz="6000">
                <a:solidFill>
                  <a:srgbClr val="92D050"/>
                </a:solidFill>
                <a:latin typeface="Messina Sans 2"/>
              </a:rPr>
              <a:t>Areas of Focus</a:t>
            </a:r>
          </a:p>
        </p:txBody>
      </p:sp>
      <p:sp>
        <p:nvSpPr>
          <p:cNvPr id="3" name="AutoShape 3"/>
          <p:cNvSpPr/>
          <p:nvPr/>
        </p:nvSpPr>
        <p:spPr>
          <a:xfrm flipV="1">
            <a:off x="1028800" y="1892198"/>
            <a:ext cx="6303948" cy="33160"/>
          </a:xfrm>
          <a:prstGeom prst="line">
            <a:avLst/>
          </a:prstGeom>
          <a:ln w="38100" cap="flat">
            <a:solidFill>
              <a:srgbClr val="08294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4" name="Group 4"/>
          <p:cNvGrpSpPr/>
          <p:nvPr/>
        </p:nvGrpSpPr>
        <p:grpSpPr>
          <a:xfrm>
            <a:off x="208627" y="123366"/>
            <a:ext cx="1301410" cy="658621"/>
            <a:chOff x="0" y="0"/>
            <a:chExt cx="1735213" cy="878161"/>
          </a:xfrm>
        </p:grpSpPr>
        <p:sp>
          <p:nvSpPr>
            <p:cNvPr id="5" name="TextBox 5"/>
            <p:cNvSpPr txBox="1"/>
            <p:nvPr/>
          </p:nvSpPr>
          <p:spPr>
            <a:xfrm>
              <a:off x="106247" y="291535"/>
              <a:ext cx="1160396" cy="5088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220"/>
                </a:lnSpc>
              </a:pPr>
              <a:r>
                <a:rPr lang="en-US" sz="2179" spc="-196">
                  <a:solidFill>
                    <a:srgbClr val="B4E51A">
                      <a:alpha val="0"/>
                    </a:srgbClr>
                  </a:solidFill>
                  <a:latin typeface="Montserrat Ultra-Bold"/>
                </a:rPr>
                <a:t>cymrucan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258131"/>
              <a:ext cx="1281630" cy="6200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656"/>
                </a:lnSpc>
              </a:pPr>
              <a:r>
                <a:rPr lang="en-US" sz="2179" spc="-115">
                  <a:solidFill>
                    <a:srgbClr val="0E6CDD"/>
                  </a:solidFill>
                  <a:latin typeface="Montserrat Ultra-Bold"/>
                </a:rPr>
                <a:t>Cymru</a:t>
              </a:r>
              <a:r>
                <a:rPr lang="en-US" sz="2179" spc="-115">
                  <a:solidFill>
                    <a:srgbClr val="B4E51A"/>
                  </a:solidFill>
                  <a:latin typeface="Montserrat Ultra-Bold"/>
                </a:rPr>
                <a:t>Can</a:t>
              </a:r>
            </a:p>
          </p:txBody>
        </p:sp>
        <p:sp>
          <p:nvSpPr>
            <p:cNvPr id="7" name="Freeform 7"/>
            <p:cNvSpPr/>
            <p:nvPr/>
          </p:nvSpPr>
          <p:spPr>
            <a:xfrm>
              <a:off x="259898" y="0"/>
              <a:ext cx="334281" cy="287063"/>
            </a:xfrm>
            <a:custGeom>
              <a:avLst/>
              <a:gdLst/>
              <a:ahLst/>
              <a:cxnLst/>
              <a:rect l="l" t="t" r="r" b="b"/>
              <a:pathLst>
                <a:path w="334281" h="287063">
                  <a:moveTo>
                    <a:pt x="0" y="0"/>
                  </a:moveTo>
                  <a:lnTo>
                    <a:pt x="334281" y="0"/>
                  </a:lnTo>
                  <a:lnTo>
                    <a:pt x="334281" y="287063"/>
                  </a:lnTo>
                  <a:lnTo>
                    <a:pt x="0" y="2870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8"/>
            <p:cNvSpPr/>
            <p:nvPr/>
          </p:nvSpPr>
          <p:spPr>
            <a:xfrm>
              <a:off x="1295226" y="227006"/>
              <a:ext cx="439987" cy="592516"/>
            </a:xfrm>
            <a:custGeom>
              <a:avLst/>
              <a:gdLst/>
              <a:ahLst/>
              <a:cxnLst/>
              <a:rect l="l" t="t" r="r" b="b"/>
              <a:pathLst>
                <a:path w="439987" h="592516">
                  <a:moveTo>
                    <a:pt x="0" y="0"/>
                  </a:moveTo>
                  <a:lnTo>
                    <a:pt x="439987" y="0"/>
                  </a:lnTo>
                  <a:lnTo>
                    <a:pt x="439987" y="592515"/>
                  </a:lnTo>
                  <a:lnTo>
                    <a:pt x="0" y="5925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843" r="-843" b="-1408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" name="Freeform 9"/>
          <p:cNvSpPr/>
          <p:nvPr/>
        </p:nvSpPr>
        <p:spPr>
          <a:xfrm>
            <a:off x="16130394" y="123366"/>
            <a:ext cx="2029349" cy="649152"/>
          </a:xfrm>
          <a:custGeom>
            <a:avLst/>
            <a:gdLst/>
            <a:ahLst/>
            <a:cxnLst/>
            <a:rect l="l" t="t" r="r" b="b"/>
            <a:pathLst>
              <a:path w="2029349" h="649152">
                <a:moveTo>
                  <a:pt x="0" y="0"/>
                </a:moveTo>
                <a:lnTo>
                  <a:pt x="2029349" y="0"/>
                </a:lnTo>
                <a:lnTo>
                  <a:pt x="2029349" y="649153"/>
                </a:lnTo>
                <a:lnTo>
                  <a:pt x="0" y="6491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0" name="Group 10"/>
          <p:cNvGrpSpPr/>
          <p:nvPr/>
        </p:nvGrpSpPr>
        <p:grpSpPr>
          <a:xfrm>
            <a:off x="1028700" y="2488946"/>
            <a:ext cx="7739959" cy="6769354"/>
            <a:chOff x="0" y="0"/>
            <a:chExt cx="3774481" cy="330115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774481" cy="3301154"/>
            </a:xfrm>
            <a:custGeom>
              <a:avLst/>
              <a:gdLst/>
              <a:ahLst/>
              <a:cxnLst/>
              <a:rect l="l" t="t" r="r" b="b"/>
              <a:pathLst>
                <a:path w="3774481" h="3301154">
                  <a:moveTo>
                    <a:pt x="0" y="0"/>
                  </a:moveTo>
                  <a:lnTo>
                    <a:pt x="3774481" y="0"/>
                  </a:lnTo>
                  <a:lnTo>
                    <a:pt x="3774481" y="3301154"/>
                  </a:lnTo>
                  <a:lnTo>
                    <a:pt x="0" y="3301154"/>
                  </a:lnTo>
                  <a:close/>
                </a:path>
              </a:pathLst>
            </a:custGeom>
            <a:solidFill>
              <a:srgbClr val="FFDD1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3774481" cy="3339253"/>
            </a:xfrm>
            <a:prstGeom prst="rect">
              <a:avLst/>
            </a:prstGeom>
          </p:spPr>
          <p:txBody>
            <a:bodyPr lIns="45150" tIns="45150" rIns="45150" bIns="4515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267693" y="2204541"/>
            <a:ext cx="7876307" cy="6841098"/>
            <a:chOff x="0" y="0"/>
            <a:chExt cx="3840972" cy="333614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840973" cy="3336141"/>
            </a:xfrm>
            <a:custGeom>
              <a:avLst/>
              <a:gdLst/>
              <a:ahLst/>
              <a:cxnLst/>
              <a:rect l="l" t="t" r="r" b="b"/>
              <a:pathLst>
                <a:path w="3840973" h="3336141">
                  <a:moveTo>
                    <a:pt x="0" y="0"/>
                  </a:moveTo>
                  <a:lnTo>
                    <a:pt x="3840973" y="0"/>
                  </a:lnTo>
                  <a:lnTo>
                    <a:pt x="3840973" y="3336141"/>
                  </a:lnTo>
                  <a:lnTo>
                    <a:pt x="0" y="333614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3840972" cy="3374240"/>
            </a:xfrm>
            <a:prstGeom prst="rect">
              <a:avLst/>
            </a:prstGeom>
          </p:spPr>
          <p:txBody>
            <a:bodyPr lIns="45150" tIns="45150" rIns="45150" bIns="4515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246981" y="2187610"/>
            <a:ext cx="7897019" cy="6858029"/>
            <a:chOff x="0" y="0"/>
            <a:chExt cx="14662681" cy="1273355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4662680" cy="12733550"/>
            </a:xfrm>
            <a:custGeom>
              <a:avLst/>
              <a:gdLst/>
              <a:ahLst/>
              <a:cxnLst/>
              <a:rect l="l" t="t" r="r" b="b"/>
              <a:pathLst>
                <a:path w="14662680" h="12733550">
                  <a:moveTo>
                    <a:pt x="0" y="0"/>
                  </a:moveTo>
                  <a:lnTo>
                    <a:pt x="0" y="12733550"/>
                  </a:lnTo>
                  <a:lnTo>
                    <a:pt x="14662680" y="12733550"/>
                  </a:lnTo>
                  <a:lnTo>
                    <a:pt x="14662680" y="0"/>
                  </a:lnTo>
                  <a:lnTo>
                    <a:pt x="0" y="0"/>
                  </a:lnTo>
                  <a:close/>
                  <a:moveTo>
                    <a:pt x="14601721" y="12672590"/>
                  </a:moveTo>
                  <a:lnTo>
                    <a:pt x="59690" y="12672590"/>
                  </a:lnTo>
                  <a:lnTo>
                    <a:pt x="59690" y="59690"/>
                  </a:lnTo>
                  <a:lnTo>
                    <a:pt x="14601721" y="59690"/>
                  </a:lnTo>
                  <a:lnTo>
                    <a:pt x="14601721" y="12672590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8" name="Freeform 18"/>
          <p:cNvSpPr/>
          <p:nvPr/>
        </p:nvSpPr>
        <p:spPr>
          <a:xfrm>
            <a:off x="4131999" y="4551242"/>
            <a:ext cx="2147695" cy="2147695"/>
          </a:xfrm>
          <a:custGeom>
            <a:avLst/>
            <a:gdLst/>
            <a:ahLst/>
            <a:cxnLst/>
            <a:rect l="l" t="t" r="r" b="b"/>
            <a:pathLst>
              <a:path w="2147695" h="2147695">
                <a:moveTo>
                  <a:pt x="0" y="0"/>
                </a:moveTo>
                <a:lnTo>
                  <a:pt x="2147695" y="0"/>
                </a:lnTo>
                <a:lnTo>
                  <a:pt x="2147695" y="2147695"/>
                </a:lnTo>
                <a:lnTo>
                  <a:pt x="0" y="214769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Freeform 19"/>
          <p:cNvSpPr/>
          <p:nvPr/>
        </p:nvSpPr>
        <p:spPr>
          <a:xfrm>
            <a:off x="4728936" y="4789727"/>
            <a:ext cx="933108" cy="933108"/>
          </a:xfrm>
          <a:custGeom>
            <a:avLst/>
            <a:gdLst/>
            <a:ahLst/>
            <a:cxnLst/>
            <a:rect l="l" t="t" r="r" b="b"/>
            <a:pathLst>
              <a:path w="933108" h="933108">
                <a:moveTo>
                  <a:pt x="0" y="0"/>
                </a:moveTo>
                <a:lnTo>
                  <a:pt x="933108" y="0"/>
                </a:lnTo>
                <a:lnTo>
                  <a:pt x="933108" y="933108"/>
                </a:lnTo>
                <a:lnTo>
                  <a:pt x="0" y="93310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0" name="Freeform 20"/>
          <p:cNvSpPr/>
          <p:nvPr/>
        </p:nvSpPr>
        <p:spPr>
          <a:xfrm rot="3670808">
            <a:off x="6288917" y="4400136"/>
            <a:ext cx="402104" cy="935126"/>
          </a:xfrm>
          <a:custGeom>
            <a:avLst/>
            <a:gdLst/>
            <a:ahLst/>
            <a:cxnLst/>
            <a:rect l="l" t="t" r="r" b="b"/>
            <a:pathLst>
              <a:path w="402104" h="935126">
                <a:moveTo>
                  <a:pt x="0" y="0"/>
                </a:moveTo>
                <a:lnTo>
                  <a:pt x="402104" y="0"/>
                </a:lnTo>
                <a:lnTo>
                  <a:pt x="402104" y="935126"/>
                </a:lnTo>
                <a:lnTo>
                  <a:pt x="0" y="93512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1" name="Freeform 21"/>
          <p:cNvSpPr/>
          <p:nvPr/>
        </p:nvSpPr>
        <p:spPr>
          <a:xfrm rot="1119902">
            <a:off x="5010391" y="6721746"/>
            <a:ext cx="1180875" cy="560908"/>
          </a:xfrm>
          <a:custGeom>
            <a:avLst/>
            <a:gdLst/>
            <a:ahLst/>
            <a:cxnLst/>
            <a:rect l="l" t="t" r="r" b="b"/>
            <a:pathLst>
              <a:path w="1180875" h="560908">
                <a:moveTo>
                  <a:pt x="0" y="0"/>
                </a:moveTo>
                <a:lnTo>
                  <a:pt x="1180875" y="0"/>
                </a:lnTo>
                <a:lnTo>
                  <a:pt x="1180875" y="560907"/>
                </a:lnTo>
                <a:lnTo>
                  <a:pt x="0" y="56090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-2527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2" name="Freeform 22"/>
          <p:cNvSpPr/>
          <p:nvPr/>
        </p:nvSpPr>
        <p:spPr>
          <a:xfrm rot="9395442">
            <a:off x="3293536" y="6019548"/>
            <a:ext cx="1078662" cy="801356"/>
          </a:xfrm>
          <a:custGeom>
            <a:avLst/>
            <a:gdLst/>
            <a:ahLst/>
            <a:cxnLst/>
            <a:rect l="l" t="t" r="r" b="b"/>
            <a:pathLst>
              <a:path w="1078662" h="801356">
                <a:moveTo>
                  <a:pt x="0" y="0"/>
                </a:moveTo>
                <a:lnTo>
                  <a:pt x="1078662" y="0"/>
                </a:lnTo>
                <a:lnTo>
                  <a:pt x="1078662" y="801357"/>
                </a:lnTo>
                <a:lnTo>
                  <a:pt x="0" y="80135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3" name="Freeform 23"/>
          <p:cNvSpPr/>
          <p:nvPr/>
        </p:nvSpPr>
        <p:spPr>
          <a:xfrm rot="-4694810">
            <a:off x="3452597" y="4746723"/>
            <a:ext cx="483718" cy="1124926"/>
          </a:xfrm>
          <a:custGeom>
            <a:avLst/>
            <a:gdLst/>
            <a:ahLst/>
            <a:cxnLst/>
            <a:rect l="l" t="t" r="r" b="b"/>
            <a:pathLst>
              <a:path w="483718" h="1124926">
                <a:moveTo>
                  <a:pt x="0" y="0"/>
                </a:moveTo>
                <a:lnTo>
                  <a:pt x="483718" y="0"/>
                </a:lnTo>
                <a:lnTo>
                  <a:pt x="483718" y="1124926"/>
                </a:lnTo>
                <a:lnTo>
                  <a:pt x="0" y="112492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4" name="Freeform 24"/>
          <p:cNvSpPr/>
          <p:nvPr/>
        </p:nvSpPr>
        <p:spPr>
          <a:xfrm rot="9395442" flipH="1" flipV="1">
            <a:off x="5163940" y="3986957"/>
            <a:ext cx="776649" cy="576986"/>
          </a:xfrm>
          <a:custGeom>
            <a:avLst/>
            <a:gdLst/>
            <a:ahLst/>
            <a:cxnLst/>
            <a:rect l="l" t="t" r="r" b="b"/>
            <a:pathLst>
              <a:path w="776649" h="576986">
                <a:moveTo>
                  <a:pt x="776650" y="576985"/>
                </a:moveTo>
                <a:lnTo>
                  <a:pt x="0" y="576985"/>
                </a:lnTo>
                <a:lnTo>
                  <a:pt x="0" y="0"/>
                </a:lnTo>
                <a:lnTo>
                  <a:pt x="776650" y="0"/>
                </a:lnTo>
                <a:lnTo>
                  <a:pt x="776650" y="576985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25" name="Group 25"/>
          <p:cNvGrpSpPr/>
          <p:nvPr/>
        </p:nvGrpSpPr>
        <p:grpSpPr>
          <a:xfrm>
            <a:off x="9610725" y="2488946"/>
            <a:ext cx="7739959" cy="6769354"/>
            <a:chOff x="0" y="0"/>
            <a:chExt cx="3774481" cy="3301153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3774481" cy="3301154"/>
            </a:xfrm>
            <a:custGeom>
              <a:avLst/>
              <a:gdLst/>
              <a:ahLst/>
              <a:cxnLst/>
              <a:rect l="l" t="t" r="r" b="b"/>
              <a:pathLst>
                <a:path w="3774481" h="3301154">
                  <a:moveTo>
                    <a:pt x="0" y="0"/>
                  </a:moveTo>
                  <a:lnTo>
                    <a:pt x="3774481" y="0"/>
                  </a:lnTo>
                  <a:lnTo>
                    <a:pt x="3774481" y="3301154"/>
                  </a:lnTo>
                  <a:lnTo>
                    <a:pt x="0" y="3301154"/>
                  </a:lnTo>
                  <a:close/>
                </a:path>
              </a:pathLst>
            </a:custGeom>
            <a:solidFill>
              <a:srgbClr val="FFDD1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3774481" cy="3339253"/>
            </a:xfrm>
            <a:prstGeom prst="rect">
              <a:avLst/>
            </a:prstGeom>
          </p:spPr>
          <p:txBody>
            <a:bodyPr lIns="45150" tIns="45150" rIns="45150" bIns="4515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9229725" y="2196075"/>
            <a:ext cx="7876307" cy="6841098"/>
            <a:chOff x="0" y="0"/>
            <a:chExt cx="3840972" cy="333614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3840973" cy="3336141"/>
            </a:xfrm>
            <a:custGeom>
              <a:avLst/>
              <a:gdLst/>
              <a:ahLst/>
              <a:cxnLst/>
              <a:rect l="l" t="t" r="r" b="b"/>
              <a:pathLst>
                <a:path w="3840973" h="3336141">
                  <a:moveTo>
                    <a:pt x="0" y="0"/>
                  </a:moveTo>
                  <a:lnTo>
                    <a:pt x="3840973" y="0"/>
                  </a:lnTo>
                  <a:lnTo>
                    <a:pt x="3840973" y="3336141"/>
                  </a:lnTo>
                  <a:lnTo>
                    <a:pt x="0" y="333614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38100"/>
              <a:ext cx="3840972" cy="3374240"/>
            </a:xfrm>
            <a:prstGeom prst="rect">
              <a:avLst/>
            </a:prstGeom>
          </p:spPr>
          <p:txBody>
            <a:bodyPr lIns="45150" tIns="45150" rIns="45150" bIns="4515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9229725" y="2187610"/>
            <a:ext cx="7897019" cy="6858029"/>
            <a:chOff x="0" y="0"/>
            <a:chExt cx="14662681" cy="1273355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4662680" cy="12733550"/>
            </a:xfrm>
            <a:custGeom>
              <a:avLst/>
              <a:gdLst/>
              <a:ahLst/>
              <a:cxnLst/>
              <a:rect l="l" t="t" r="r" b="b"/>
              <a:pathLst>
                <a:path w="14662680" h="12733550">
                  <a:moveTo>
                    <a:pt x="0" y="0"/>
                  </a:moveTo>
                  <a:lnTo>
                    <a:pt x="0" y="12733550"/>
                  </a:lnTo>
                  <a:lnTo>
                    <a:pt x="14662680" y="12733550"/>
                  </a:lnTo>
                  <a:lnTo>
                    <a:pt x="14662680" y="0"/>
                  </a:lnTo>
                  <a:lnTo>
                    <a:pt x="0" y="0"/>
                  </a:lnTo>
                  <a:close/>
                  <a:moveTo>
                    <a:pt x="14601721" y="12672590"/>
                  </a:moveTo>
                  <a:lnTo>
                    <a:pt x="59690" y="12672590"/>
                  </a:lnTo>
                  <a:lnTo>
                    <a:pt x="59690" y="59690"/>
                  </a:lnTo>
                  <a:lnTo>
                    <a:pt x="14601721" y="59690"/>
                  </a:lnTo>
                  <a:lnTo>
                    <a:pt x="14601721" y="12672590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3" name="Freeform 33"/>
          <p:cNvSpPr/>
          <p:nvPr/>
        </p:nvSpPr>
        <p:spPr>
          <a:xfrm>
            <a:off x="12061174" y="4729506"/>
            <a:ext cx="2147695" cy="2147695"/>
          </a:xfrm>
          <a:custGeom>
            <a:avLst/>
            <a:gdLst/>
            <a:ahLst/>
            <a:cxnLst/>
            <a:rect l="l" t="t" r="r" b="b"/>
            <a:pathLst>
              <a:path w="2147695" h="2147695">
                <a:moveTo>
                  <a:pt x="0" y="0"/>
                </a:moveTo>
                <a:lnTo>
                  <a:pt x="2147695" y="0"/>
                </a:lnTo>
                <a:lnTo>
                  <a:pt x="2147695" y="2147694"/>
                </a:lnTo>
                <a:lnTo>
                  <a:pt x="0" y="214769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4" name="Freeform 34"/>
          <p:cNvSpPr/>
          <p:nvPr/>
        </p:nvSpPr>
        <p:spPr>
          <a:xfrm rot="3670808">
            <a:off x="14218093" y="4578399"/>
            <a:ext cx="402104" cy="935126"/>
          </a:xfrm>
          <a:custGeom>
            <a:avLst/>
            <a:gdLst/>
            <a:ahLst/>
            <a:cxnLst/>
            <a:rect l="l" t="t" r="r" b="b"/>
            <a:pathLst>
              <a:path w="402104" h="935126">
                <a:moveTo>
                  <a:pt x="0" y="0"/>
                </a:moveTo>
                <a:lnTo>
                  <a:pt x="402104" y="0"/>
                </a:lnTo>
                <a:lnTo>
                  <a:pt x="402104" y="935126"/>
                </a:lnTo>
                <a:lnTo>
                  <a:pt x="0" y="93512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5" name="Freeform 35"/>
          <p:cNvSpPr/>
          <p:nvPr/>
        </p:nvSpPr>
        <p:spPr>
          <a:xfrm rot="1119902">
            <a:off x="12939567" y="6900009"/>
            <a:ext cx="1180875" cy="560908"/>
          </a:xfrm>
          <a:custGeom>
            <a:avLst/>
            <a:gdLst/>
            <a:ahLst/>
            <a:cxnLst/>
            <a:rect l="l" t="t" r="r" b="b"/>
            <a:pathLst>
              <a:path w="1180875" h="560908">
                <a:moveTo>
                  <a:pt x="0" y="0"/>
                </a:moveTo>
                <a:lnTo>
                  <a:pt x="1180875" y="0"/>
                </a:lnTo>
                <a:lnTo>
                  <a:pt x="1180875" y="560908"/>
                </a:lnTo>
                <a:lnTo>
                  <a:pt x="0" y="56090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-2527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6" name="Freeform 36"/>
          <p:cNvSpPr/>
          <p:nvPr/>
        </p:nvSpPr>
        <p:spPr>
          <a:xfrm rot="9395442">
            <a:off x="11138491" y="5788394"/>
            <a:ext cx="1078662" cy="801356"/>
          </a:xfrm>
          <a:custGeom>
            <a:avLst/>
            <a:gdLst/>
            <a:ahLst/>
            <a:cxnLst/>
            <a:rect l="l" t="t" r="r" b="b"/>
            <a:pathLst>
              <a:path w="1078662" h="801356">
                <a:moveTo>
                  <a:pt x="0" y="0"/>
                </a:moveTo>
                <a:lnTo>
                  <a:pt x="1078663" y="0"/>
                </a:lnTo>
                <a:lnTo>
                  <a:pt x="1078663" y="801356"/>
                </a:lnTo>
                <a:lnTo>
                  <a:pt x="0" y="80135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7" name="Freeform 37"/>
          <p:cNvSpPr/>
          <p:nvPr/>
        </p:nvSpPr>
        <p:spPr>
          <a:xfrm rot="-4694810">
            <a:off x="11381772" y="4924986"/>
            <a:ext cx="483718" cy="1124926"/>
          </a:xfrm>
          <a:custGeom>
            <a:avLst/>
            <a:gdLst/>
            <a:ahLst/>
            <a:cxnLst/>
            <a:rect l="l" t="t" r="r" b="b"/>
            <a:pathLst>
              <a:path w="483718" h="1124926">
                <a:moveTo>
                  <a:pt x="0" y="0"/>
                </a:moveTo>
                <a:lnTo>
                  <a:pt x="483718" y="0"/>
                </a:lnTo>
                <a:lnTo>
                  <a:pt x="483718" y="1124926"/>
                </a:lnTo>
                <a:lnTo>
                  <a:pt x="0" y="112492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8" name="Freeform 38"/>
          <p:cNvSpPr/>
          <p:nvPr/>
        </p:nvSpPr>
        <p:spPr>
          <a:xfrm rot="9395442" flipH="1" flipV="1">
            <a:off x="13093116" y="4165220"/>
            <a:ext cx="776649" cy="576986"/>
          </a:xfrm>
          <a:custGeom>
            <a:avLst/>
            <a:gdLst/>
            <a:ahLst/>
            <a:cxnLst/>
            <a:rect l="l" t="t" r="r" b="b"/>
            <a:pathLst>
              <a:path w="776649" h="576986">
                <a:moveTo>
                  <a:pt x="776649" y="576986"/>
                </a:moveTo>
                <a:lnTo>
                  <a:pt x="0" y="576986"/>
                </a:lnTo>
                <a:lnTo>
                  <a:pt x="0" y="0"/>
                </a:lnTo>
                <a:lnTo>
                  <a:pt x="776649" y="0"/>
                </a:lnTo>
                <a:lnTo>
                  <a:pt x="776649" y="576986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9" name="Freeform 39"/>
          <p:cNvSpPr/>
          <p:nvPr/>
        </p:nvSpPr>
        <p:spPr>
          <a:xfrm>
            <a:off x="12579842" y="4993810"/>
            <a:ext cx="1110360" cy="987278"/>
          </a:xfrm>
          <a:custGeom>
            <a:avLst/>
            <a:gdLst/>
            <a:ahLst/>
            <a:cxnLst/>
            <a:rect l="l" t="t" r="r" b="b"/>
            <a:pathLst>
              <a:path w="1110360" h="987278">
                <a:moveTo>
                  <a:pt x="0" y="0"/>
                </a:moveTo>
                <a:lnTo>
                  <a:pt x="1110360" y="0"/>
                </a:lnTo>
                <a:lnTo>
                  <a:pt x="1110360" y="987278"/>
                </a:lnTo>
                <a:lnTo>
                  <a:pt x="0" y="987278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0" name="TextBox 40"/>
          <p:cNvSpPr txBox="1"/>
          <p:nvPr/>
        </p:nvSpPr>
        <p:spPr>
          <a:xfrm>
            <a:off x="4594962" y="5740777"/>
            <a:ext cx="1298685" cy="679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08294D"/>
                </a:solidFill>
                <a:latin typeface="Messina Sans 2"/>
              </a:rPr>
              <a:t>Food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6996538" y="4288205"/>
            <a:ext cx="1863429" cy="2192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2"/>
              </a:rPr>
              <a:t>Health and Well-being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1"/>
              </a:rPr>
              <a:t>Healthier diets helping to prevent illness and promote well-being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6247632" y="6854562"/>
            <a:ext cx="2521027" cy="1564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2"/>
              </a:rPr>
              <a:t>Climate and Nature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Messina Sans 1"/>
              </a:rPr>
              <a:t>Sustainable food system that does not contribute to climate change and enhances biodiversity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1617439" y="7011724"/>
            <a:ext cx="3702513" cy="1249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2"/>
              </a:rPr>
              <a:t>A Well-being Economy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1"/>
              </a:rPr>
              <a:t>Local supply chains that help to support cohesive communities and a well-being economy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1631813" y="2450846"/>
            <a:ext cx="2662579" cy="25069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2"/>
              </a:rPr>
              <a:t>Culture and Welsh language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1"/>
              </a:rPr>
              <a:t>The food we eat is a part of Welsh culture and identity, our food system helps protect the heartlands and promotes the Welsh language 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5081286" y="2420055"/>
            <a:ext cx="3502697" cy="1249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2"/>
              </a:rPr>
              <a:t>Implementation and Impact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1"/>
              </a:rPr>
              <a:t>The learning from this work helps public bodies implement the Act better in other areas as well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12156624" y="5865872"/>
            <a:ext cx="1956795" cy="4483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8294D"/>
                </a:solidFill>
                <a:latin typeface="Messina Sans 2"/>
              </a:rPr>
              <a:t>AI &amp; digital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14925714" y="4466468"/>
            <a:ext cx="1863429" cy="1564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2"/>
              </a:rPr>
              <a:t>Health and Well-being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1"/>
              </a:rPr>
              <a:t>AI can improve the capacity of our health system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4176808" y="7032825"/>
            <a:ext cx="2521027" cy="1249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2"/>
              </a:rPr>
              <a:t>Climate and Nature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Messina Sans 1"/>
              </a:rPr>
              <a:t>AI has a huge potential to help us address the climate emergency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9560988" y="6687698"/>
            <a:ext cx="3702513" cy="2192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Messina Sans 2"/>
              </a:rPr>
              <a:t>A Well-being Economy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Messina Sans 1"/>
              </a:rPr>
              <a:t>Developing skills in this are can help Wales become a leader in this space to model a compassionate, well-being society to increase the potential for AI to be a force for good.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9560988" y="2629110"/>
            <a:ext cx="2662579" cy="25069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2"/>
              </a:rPr>
              <a:t>Culture and Welsh language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1"/>
              </a:rPr>
              <a:t>The implications of digitalisation and AI on the cultural sector need to be carefully considered to ensure no adverse impacts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3010462" y="2598318"/>
            <a:ext cx="3502697" cy="1249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2"/>
              </a:rPr>
              <a:t>Implementation and Impact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8294D"/>
                </a:solidFill>
                <a:latin typeface="Messina Sans 1"/>
              </a:rPr>
              <a:t>Digitalisation and AI can help public services become more efficient and support innovation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318023" y="1773639"/>
            <a:ext cx="3065288" cy="4012274"/>
            <a:chOff x="0" y="0"/>
            <a:chExt cx="1896076" cy="24818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896076" cy="2481847"/>
            </a:xfrm>
            <a:custGeom>
              <a:avLst/>
              <a:gdLst/>
              <a:ahLst/>
              <a:cxnLst/>
              <a:rect l="l" t="t" r="r" b="b"/>
              <a:pathLst>
                <a:path w="1896076" h="2481847">
                  <a:moveTo>
                    <a:pt x="0" y="0"/>
                  </a:moveTo>
                  <a:lnTo>
                    <a:pt x="1896076" y="0"/>
                  </a:lnTo>
                  <a:lnTo>
                    <a:pt x="1896076" y="2481847"/>
                  </a:lnTo>
                  <a:lnTo>
                    <a:pt x="0" y="2481847"/>
                  </a:lnTo>
                  <a:close/>
                </a:path>
              </a:pathLst>
            </a:custGeom>
            <a:solidFill>
              <a:srgbClr val="FFDD1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1896076" cy="25199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4115762" y="1570553"/>
            <a:ext cx="3117913" cy="4024843"/>
            <a:chOff x="0" y="0"/>
            <a:chExt cx="1928628" cy="248962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928628" cy="2489622"/>
            </a:xfrm>
            <a:custGeom>
              <a:avLst/>
              <a:gdLst/>
              <a:ahLst/>
              <a:cxnLst/>
              <a:rect l="l" t="t" r="r" b="b"/>
              <a:pathLst>
                <a:path w="1928628" h="2489622">
                  <a:moveTo>
                    <a:pt x="0" y="0"/>
                  </a:moveTo>
                  <a:lnTo>
                    <a:pt x="1928628" y="0"/>
                  </a:lnTo>
                  <a:lnTo>
                    <a:pt x="1928628" y="2489622"/>
                  </a:lnTo>
                  <a:lnTo>
                    <a:pt x="0" y="248962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1928628" cy="25277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4125287" y="1563376"/>
            <a:ext cx="3117913" cy="4065948"/>
            <a:chOff x="0" y="0"/>
            <a:chExt cx="7343112" cy="9575863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7343112" cy="9575863"/>
            </a:xfrm>
            <a:custGeom>
              <a:avLst/>
              <a:gdLst/>
              <a:ahLst/>
              <a:cxnLst/>
              <a:rect l="l" t="t" r="r" b="b"/>
              <a:pathLst>
                <a:path w="7343112" h="9575863">
                  <a:moveTo>
                    <a:pt x="0" y="0"/>
                  </a:moveTo>
                  <a:lnTo>
                    <a:pt x="0" y="9575863"/>
                  </a:lnTo>
                  <a:lnTo>
                    <a:pt x="7343112" y="9575863"/>
                  </a:lnTo>
                  <a:lnTo>
                    <a:pt x="7343112" y="0"/>
                  </a:lnTo>
                  <a:lnTo>
                    <a:pt x="0" y="0"/>
                  </a:lnTo>
                  <a:close/>
                  <a:moveTo>
                    <a:pt x="7282152" y="9514903"/>
                  </a:moveTo>
                  <a:lnTo>
                    <a:pt x="59690" y="9514903"/>
                  </a:lnTo>
                  <a:lnTo>
                    <a:pt x="59690" y="59690"/>
                  </a:lnTo>
                  <a:lnTo>
                    <a:pt x="7282152" y="59690"/>
                  </a:lnTo>
                  <a:lnTo>
                    <a:pt x="7282152" y="9514903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06080" y="123366"/>
            <a:ext cx="1282699" cy="649152"/>
            <a:chOff x="0" y="0"/>
            <a:chExt cx="1710266" cy="865536"/>
          </a:xfrm>
        </p:grpSpPr>
        <p:sp>
          <p:nvSpPr>
            <p:cNvPr id="11" name="TextBox 11"/>
            <p:cNvSpPr txBox="1"/>
            <p:nvPr/>
          </p:nvSpPr>
          <p:spPr>
            <a:xfrm>
              <a:off x="104719" y="279735"/>
              <a:ext cx="1143713" cy="5091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202"/>
                </a:lnSpc>
              </a:pPr>
              <a:r>
                <a:rPr lang="en-US" sz="2147" spc="-193">
                  <a:solidFill>
                    <a:srgbClr val="B4E51A">
                      <a:alpha val="0"/>
                    </a:srgbClr>
                  </a:solidFill>
                  <a:latin typeface="Montserrat Ultra-Bold"/>
                </a:rPr>
                <a:t>cymrucan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246264"/>
              <a:ext cx="1263204" cy="6192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632"/>
                </a:lnSpc>
              </a:pPr>
              <a:r>
                <a:rPr lang="en-US" sz="2147" spc="-113">
                  <a:solidFill>
                    <a:srgbClr val="0E6CDD"/>
                  </a:solidFill>
                  <a:latin typeface="Montserrat Ultra-Bold"/>
                </a:rPr>
                <a:t>Cymru</a:t>
              </a:r>
              <a:r>
                <a:rPr lang="en-US" sz="2147" spc="-113">
                  <a:solidFill>
                    <a:srgbClr val="B4E51A"/>
                  </a:solidFill>
                  <a:latin typeface="Montserrat Ultra-Bold"/>
                </a:rPr>
                <a:t>Can</a:t>
              </a:r>
            </a:p>
          </p:txBody>
        </p:sp>
        <p:sp>
          <p:nvSpPr>
            <p:cNvPr id="13" name="Freeform 13"/>
            <p:cNvSpPr/>
            <p:nvPr/>
          </p:nvSpPr>
          <p:spPr>
            <a:xfrm>
              <a:off x="256162" y="0"/>
              <a:ext cx="329475" cy="282936"/>
            </a:xfrm>
            <a:custGeom>
              <a:avLst/>
              <a:gdLst/>
              <a:ahLst/>
              <a:cxnLst/>
              <a:rect l="l" t="t" r="r" b="b"/>
              <a:pathLst>
                <a:path w="329475" h="282936">
                  <a:moveTo>
                    <a:pt x="0" y="0"/>
                  </a:moveTo>
                  <a:lnTo>
                    <a:pt x="329474" y="0"/>
                  </a:lnTo>
                  <a:lnTo>
                    <a:pt x="329474" y="282936"/>
                  </a:lnTo>
                  <a:lnTo>
                    <a:pt x="0" y="2829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1276605" y="223742"/>
              <a:ext cx="433661" cy="583997"/>
            </a:xfrm>
            <a:custGeom>
              <a:avLst/>
              <a:gdLst/>
              <a:ahLst/>
              <a:cxnLst/>
              <a:rect l="l" t="t" r="r" b="b"/>
              <a:pathLst>
                <a:path w="433661" h="583997">
                  <a:moveTo>
                    <a:pt x="0" y="0"/>
                  </a:moveTo>
                  <a:lnTo>
                    <a:pt x="433661" y="0"/>
                  </a:lnTo>
                  <a:lnTo>
                    <a:pt x="433661" y="583997"/>
                  </a:lnTo>
                  <a:lnTo>
                    <a:pt x="0" y="5839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843" r="-843" b="-1408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5" name="Freeform 15"/>
          <p:cNvSpPr/>
          <p:nvPr/>
        </p:nvSpPr>
        <p:spPr>
          <a:xfrm>
            <a:off x="16130394" y="123366"/>
            <a:ext cx="2029349" cy="649152"/>
          </a:xfrm>
          <a:custGeom>
            <a:avLst/>
            <a:gdLst/>
            <a:ahLst/>
            <a:cxnLst/>
            <a:rect l="l" t="t" r="r" b="b"/>
            <a:pathLst>
              <a:path w="2029349" h="649152">
                <a:moveTo>
                  <a:pt x="0" y="0"/>
                </a:moveTo>
                <a:lnTo>
                  <a:pt x="2029349" y="0"/>
                </a:lnTo>
                <a:lnTo>
                  <a:pt x="2029349" y="649153"/>
                </a:lnTo>
                <a:lnTo>
                  <a:pt x="0" y="6491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 rot="-5400000" flipV="1">
            <a:off x="11759503" y="4187307"/>
            <a:ext cx="1915198" cy="11205944"/>
          </a:xfrm>
          <a:custGeom>
            <a:avLst/>
            <a:gdLst/>
            <a:ahLst/>
            <a:cxnLst/>
            <a:rect l="l" t="t" r="r" b="b"/>
            <a:pathLst>
              <a:path w="1915198" h="11205944">
                <a:moveTo>
                  <a:pt x="0" y="11205944"/>
                </a:moveTo>
                <a:lnTo>
                  <a:pt x="1915197" y="11205944"/>
                </a:lnTo>
                <a:lnTo>
                  <a:pt x="1915197" y="0"/>
                </a:lnTo>
                <a:lnTo>
                  <a:pt x="0" y="0"/>
                </a:lnTo>
                <a:lnTo>
                  <a:pt x="0" y="11205944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7" name="Group 17"/>
          <p:cNvGrpSpPr/>
          <p:nvPr/>
        </p:nvGrpSpPr>
        <p:grpSpPr>
          <a:xfrm>
            <a:off x="7699381" y="1756953"/>
            <a:ext cx="3073631" cy="7812719"/>
            <a:chOff x="0" y="0"/>
            <a:chExt cx="1896076" cy="4739772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96076" cy="4739772"/>
            </a:xfrm>
            <a:custGeom>
              <a:avLst/>
              <a:gdLst/>
              <a:ahLst/>
              <a:cxnLst/>
              <a:rect l="l" t="t" r="r" b="b"/>
              <a:pathLst>
                <a:path w="1896076" h="4739772">
                  <a:moveTo>
                    <a:pt x="0" y="0"/>
                  </a:moveTo>
                  <a:lnTo>
                    <a:pt x="1896076" y="0"/>
                  </a:lnTo>
                  <a:lnTo>
                    <a:pt x="1896076" y="4739772"/>
                  </a:lnTo>
                  <a:lnTo>
                    <a:pt x="0" y="4739772"/>
                  </a:lnTo>
                  <a:close/>
                </a:path>
              </a:pathLst>
            </a:custGeom>
            <a:solidFill>
              <a:srgbClr val="02E2B5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38100"/>
              <a:ext cx="1896076" cy="47778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514988" y="1572638"/>
            <a:ext cx="3117913" cy="7844180"/>
            <a:chOff x="0" y="0"/>
            <a:chExt cx="1928628" cy="4754071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928628" cy="4754071"/>
            </a:xfrm>
            <a:custGeom>
              <a:avLst/>
              <a:gdLst/>
              <a:ahLst/>
              <a:cxnLst/>
              <a:rect l="l" t="t" r="r" b="b"/>
              <a:pathLst>
                <a:path w="1928628" h="4754071">
                  <a:moveTo>
                    <a:pt x="0" y="0"/>
                  </a:moveTo>
                  <a:lnTo>
                    <a:pt x="1928628" y="0"/>
                  </a:lnTo>
                  <a:lnTo>
                    <a:pt x="1928628" y="4754071"/>
                  </a:lnTo>
                  <a:lnTo>
                    <a:pt x="0" y="475407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38100"/>
              <a:ext cx="1928628" cy="479217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514988" y="1589325"/>
            <a:ext cx="3117913" cy="7835836"/>
            <a:chOff x="0" y="0"/>
            <a:chExt cx="7343112" cy="18081133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7343112" cy="18081134"/>
            </a:xfrm>
            <a:custGeom>
              <a:avLst/>
              <a:gdLst/>
              <a:ahLst/>
              <a:cxnLst/>
              <a:rect l="l" t="t" r="r" b="b"/>
              <a:pathLst>
                <a:path w="7343112" h="18081134">
                  <a:moveTo>
                    <a:pt x="0" y="0"/>
                  </a:moveTo>
                  <a:lnTo>
                    <a:pt x="0" y="18081134"/>
                  </a:lnTo>
                  <a:lnTo>
                    <a:pt x="7343112" y="18081134"/>
                  </a:lnTo>
                  <a:lnTo>
                    <a:pt x="7343112" y="0"/>
                  </a:lnTo>
                  <a:lnTo>
                    <a:pt x="0" y="0"/>
                  </a:lnTo>
                  <a:close/>
                  <a:moveTo>
                    <a:pt x="7282152" y="18020173"/>
                  </a:moveTo>
                  <a:lnTo>
                    <a:pt x="59690" y="18020173"/>
                  </a:lnTo>
                  <a:lnTo>
                    <a:pt x="59690" y="59690"/>
                  </a:lnTo>
                  <a:lnTo>
                    <a:pt x="7282152" y="59690"/>
                  </a:lnTo>
                  <a:lnTo>
                    <a:pt x="7282152" y="18020173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1097426" y="1773639"/>
            <a:ext cx="3065288" cy="5940152"/>
            <a:chOff x="0" y="0"/>
            <a:chExt cx="1896076" cy="3674362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896076" cy="3674363"/>
            </a:xfrm>
            <a:custGeom>
              <a:avLst/>
              <a:gdLst/>
              <a:ahLst/>
              <a:cxnLst/>
              <a:rect l="l" t="t" r="r" b="b"/>
              <a:pathLst>
                <a:path w="1896076" h="3674363">
                  <a:moveTo>
                    <a:pt x="0" y="0"/>
                  </a:moveTo>
                  <a:lnTo>
                    <a:pt x="1896076" y="0"/>
                  </a:lnTo>
                  <a:lnTo>
                    <a:pt x="1896076" y="3674363"/>
                  </a:lnTo>
                  <a:lnTo>
                    <a:pt x="0" y="3674363"/>
                  </a:lnTo>
                  <a:close/>
                </a:path>
              </a:pathLst>
            </a:custGeom>
            <a:solidFill>
              <a:srgbClr val="39DCDE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1896076" cy="37124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0885639" y="1553851"/>
            <a:ext cx="3117913" cy="5993132"/>
            <a:chOff x="0" y="0"/>
            <a:chExt cx="1928628" cy="3707134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1928628" cy="3707134"/>
            </a:xfrm>
            <a:custGeom>
              <a:avLst/>
              <a:gdLst/>
              <a:ahLst/>
              <a:cxnLst/>
              <a:rect l="l" t="t" r="r" b="b"/>
              <a:pathLst>
                <a:path w="1928628" h="3707134">
                  <a:moveTo>
                    <a:pt x="0" y="0"/>
                  </a:moveTo>
                  <a:lnTo>
                    <a:pt x="1928628" y="0"/>
                  </a:lnTo>
                  <a:lnTo>
                    <a:pt x="1928628" y="3707134"/>
                  </a:lnTo>
                  <a:lnTo>
                    <a:pt x="0" y="370713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38100"/>
              <a:ext cx="1928628" cy="37452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0904689" y="1586335"/>
            <a:ext cx="3117913" cy="5960647"/>
            <a:chOff x="0" y="0"/>
            <a:chExt cx="7343112" cy="14038138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7343112" cy="14038138"/>
            </a:xfrm>
            <a:custGeom>
              <a:avLst/>
              <a:gdLst/>
              <a:ahLst/>
              <a:cxnLst/>
              <a:rect l="l" t="t" r="r" b="b"/>
              <a:pathLst>
                <a:path w="7343112" h="14038138">
                  <a:moveTo>
                    <a:pt x="0" y="0"/>
                  </a:moveTo>
                  <a:lnTo>
                    <a:pt x="0" y="14038138"/>
                  </a:lnTo>
                  <a:lnTo>
                    <a:pt x="7343112" y="14038138"/>
                  </a:lnTo>
                  <a:lnTo>
                    <a:pt x="7343112" y="0"/>
                  </a:lnTo>
                  <a:lnTo>
                    <a:pt x="0" y="0"/>
                  </a:lnTo>
                  <a:close/>
                  <a:moveTo>
                    <a:pt x="7282152" y="13977178"/>
                  </a:moveTo>
                  <a:lnTo>
                    <a:pt x="59690" y="13977178"/>
                  </a:lnTo>
                  <a:lnTo>
                    <a:pt x="59690" y="59690"/>
                  </a:lnTo>
                  <a:lnTo>
                    <a:pt x="7282152" y="59690"/>
                  </a:lnTo>
                  <a:lnTo>
                    <a:pt x="7282152" y="13977178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4487127" y="1743882"/>
            <a:ext cx="3065288" cy="5280500"/>
            <a:chOff x="0" y="0"/>
            <a:chExt cx="1896076" cy="3266326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1896076" cy="3266326"/>
            </a:xfrm>
            <a:custGeom>
              <a:avLst/>
              <a:gdLst/>
              <a:ahLst/>
              <a:cxnLst/>
              <a:rect l="l" t="t" r="r" b="b"/>
              <a:pathLst>
                <a:path w="1896076" h="3266326">
                  <a:moveTo>
                    <a:pt x="0" y="0"/>
                  </a:moveTo>
                  <a:lnTo>
                    <a:pt x="1896076" y="0"/>
                  </a:lnTo>
                  <a:lnTo>
                    <a:pt x="1896076" y="3266326"/>
                  </a:lnTo>
                  <a:lnTo>
                    <a:pt x="0" y="3266326"/>
                  </a:lnTo>
                  <a:close/>
                </a:path>
              </a:pathLst>
            </a:custGeom>
            <a:solidFill>
              <a:srgbClr val="0E6CD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38100"/>
              <a:ext cx="1896076" cy="33044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4294391" y="1576810"/>
            <a:ext cx="3117913" cy="5269936"/>
            <a:chOff x="0" y="0"/>
            <a:chExt cx="1928628" cy="3259791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1928628" cy="3259791"/>
            </a:xfrm>
            <a:custGeom>
              <a:avLst/>
              <a:gdLst/>
              <a:ahLst/>
              <a:cxnLst/>
              <a:rect l="l" t="t" r="r" b="b"/>
              <a:pathLst>
                <a:path w="1928628" h="3259791">
                  <a:moveTo>
                    <a:pt x="0" y="0"/>
                  </a:moveTo>
                  <a:lnTo>
                    <a:pt x="1928628" y="0"/>
                  </a:lnTo>
                  <a:lnTo>
                    <a:pt x="1928628" y="3259791"/>
                  </a:lnTo>
                  <a:lnTo>
                    <a:pt x="0" y="325979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-38100"/>
              <a:ext cx="1928628" cy="32978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4294391" y="1578896"/>
            <a:ext cx="3117913" cy="5267851"/>
            <a:chOff x="0" y="0"/>
            <a:chExt cx="7343112" cy="12406508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7343112" cy="12406508"/>
            </a:xfrm>
            <a:custGeom>
              <a:avLst/>
              <a:gdLst/>
              <a:ahLst/>
              <a:cxnLst/>
              <a:rect l="l" t="t" r="r" b="b"/>
              <a:pathLst>
                <a:path w="7343112" h="12406508">
                  <a:moveTo>
                    <a:pt x="0" y="0"/>
                  </a:moveTo>
                  <a:lnTo>
                    <a:pt x="0" y="12406508"/>
                  </a:lnTo>
                  <a:lnTo>
                    <a:pt x="7343112" y="12406508"/>
                  </a:lnTo>
                  <a:lnTo>
                    <a:pt x="7343112" y="0"/>
                  </a:lnTo>
                  <a:lnTo>
                    <a:pt x="0" y="0"/>
                  </a:lnTo>
                  <a:close/>
                  <a:moveTo>
                    <a:pt x="7282152" y="12345548"/>
                  </a:moveTo>
                  <a:lnTo>
                    <a:pt x="59690" y="12345548"/>
                  </a:lnTo>
                  <a:lnTo>
                    <a:pt x="59690" y="59690"/>
                  </a:lnTo>
                  <a:lnTo>
                    <a:pt x="7282152" y="59690"/>
                  </a:lnTo>
                  <a:lnTo>
                    <a:pt x="7282152" y="12345548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4301470" y="1709050"/>
            <a:ext cx="2765546" cy="37142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64"/>
              </a:lnSpc>
            </a:pPr>
            <a:r>
              <a:rPr lang="en-US" sz="1899">
                <a:solidFill>
                  <a:srgbClr val="08294D"/>
                </a:solidFill>
                <a:latin typeface="Messina Sans 2"/>
              </a:rPr>
              <a:t>Need</a:t>
            </a:r>
          </a:p>
          <a:p>
            <a:pPr>
              <a:lnSpc>
                <a:spcPts val="945"/>
              </a:lnSpc>
            </a:pPr>
            <a:endParaRPr lang="en-US" sz="1899">
              <a:solidFill>
                <a:srgbClr val="08294D"/>
              </a:solidFill>
              <a:latin typeface="Messina Sans 2"/>
            </a:endParaRP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Progress towards a Healthier Wales is too slow.   </a:t>
            </a:r>
          </a:p>
          <a:p>
            <a:pPr>
              <a:lnSpc>
                <a:spcPts val="1079"/>
              </a:lnSpc>
            </a:pPr>
            <a:r>
              <a:rPr lang="en-US" sz="799">
                <a:solidFill>
                  <a:srgbClr val="08294D"/>
                </a:solidFill>
                <a:cs typeface="Messina Sans 1"/>
              </a:rPr>
              <a:t>  </a:t>
            </a: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Preventable illnesses are on the rise and inequalities in health outcomes are high in many communities.   </a:t>
            </a:r>
          </a:p>
          <a:p>
            <a:pPr>
              <a:lnSpc>
                <a:spcPts val="1079"/>
              </a:lnSpc>
            </a:pPr>
            <a:r>
              <a:rPr lang="en-US" sz="799">
                <a:solidFill>
                  <a:srgbClr val="08294D"/>
                </a:solidFill>
                <a:cs typeface="Messina Sans 1"/>
              </a:rPr>
              <a:t>  </a:t>
            </a: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The future burden on health and social care is unsustainable without  moving to a more preventative system.  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11240301" y="2098940"/>
            <a:ext cx="2646248" cy="52813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The social model of health is understood and is the focus of well-being objectives.  </a:t>
            </a:r>
          </a:p>
          <a:p>
            <a:pPr>
              <a:lnSpc>
                <a:spcPts val="1080"/>
              </a:lnSpc>
            </a:pPr>
            <a:r>
              <a:rPr lang="en-US" sz="800">
                <a:solidFill>
                  <a:srgbClr val="08294D"/>
                </a:solidFill>
                <a:latin typeface="Messina Sans 1"/>
              </a:rPr>
              <a:t> </a:t>
            </a: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</a:rPr>
              <a:t>There is a shift in budgets and planning towards prevention in Welsh Government and public bodies. </a:t>
            </a:r>
          </a:p>
          <a:p>
            <a:pPr>
              <a:lnSpc>
                <a:spcPts val="1080"/>
              </a:lnSpc>
            </a:pPr>
            <a:r>
              <a:rPr lang="en-US" sz="800">
                <a:solidFill>
                  <a:srgbClr val="08294D"/>
                </a:solidFill>
                <a:cs typeface="Messina Sans 1"/>
              </a:rPr>
              <a:t>   </a:t>
            </a: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</a:rPr>
              <a:t>More collaboration and integration are happening between the NHS, social care, and other relevant organisations, for example sharing data, budgets, plans and campaigns.  </a:t>
            </a:r>
          </a:p>
          <a:p>
            <a:pPr>
              <a:lnSpc>
                <a:spcPts val="1080"/>
              </a:lnSpc>
            </a:pPr>
            <a:r>
              <a:rPr lang="en-US" sz="800">
                <a:solidFill>
                  <a:srgbClr val="08294D"/>
                </a:solidFill>
                <a:latin typeface="Messina Sans 1"/>
              </a:rPr>
              <a:t> </a:t>
            </a: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</a:rPr>
              <a:t>A more diverse range of people are involved in co-producing services. 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733912" y="815345"/>
            <a:ext cx="13137222" cy="513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3600">
                <a:solidFill>
                  <a:srgbClr val="002060"/>
                </a:solidFill>
                <a:latin typeface="Messina Sans 2"/>
              </a:rPr>
              <a:t>Iechyd a </a:t>
            </a:r>
            <a:r>
              <a:rPr lang="en-US" sz="3600" err="1">
                <a:solidFill>
                  <a:srgbClr val="002060"/>
                </a:solidFill>
                <a:latin typeface="Messina Sans 2"/>
              </a:rPr>
              <a:t>Llesiant</a:t>
            </a:r>
            <a:r>
              <a:rPr lang="en-US" sz="3600">
                <a:solidFill>
                  <a:srgbClr val="002060"/>
                </a:solidFill>
                <a:latin typeface="Messina Sans 2"/>
              </a:rPr>
              <a:t> </a:t>
            </a:r>
            <a:r>
              <a:rPr lang="en-US" sz="3600">
                <a:solidFill>
                  <a:srgbClr val="92D050"/>
                </a:solidFill>
                <a:latin typeface="Messina Sans 2"/>
              </a:rPr>
              <a:t>Health and Well-being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351012" y="9649934"/>
            <a:ext cx="331605" cy="266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>
                <a:solidFill>
                  <a:srgbClr val="A6A6A6"/>
                </a:solidFill>
                <a:latin typeface="Messina Sans 1"/>
              </a:rPr>
              <a:t>28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7741436" y="9729688"/>
            <a:ext cx="296342" cy="266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>
                <a:solidFill>
                  <a:srgbClr val="FFFFFF"/>
                </a:solidFill>
                <a:latin typeface="Messina Sans 1"/>
              </a:rPr>
              <a:t>29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7842190" y="2098940"/>
            <a:ext cx="2603621" cy="70423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Equip all public bodies to understand their role in preventing ill health and to apply long-term and preventative approaches.   </a:t>
            </a:r>
          </a:p>
          <a:p>
            <a:pPr>
              <a:lnSpc>
                <a:spcPts val="1079"/>
              </a:lnSpc>
            </a:pPr>
            <a:endParaRPr lang="en-US" sz="1600">
              <a:solidFill>
                <a:srgbClr val="08294D"/>
              </a:solidFill>
              <a:latin typeface="Messina Sans 1"/>
              <a:cs typeface="Messina Sans 1"/>
            </a:endParaRP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Convene public bodies, community groups and others to facilitate learning exchanges on the health agenda.  </a:t>
            </a:r>
          </a:p>
          <a:p>
            <a:pPr>
              <a:lnSpc>
                <a:spcPts val="1079"/>
              </a:lnSpc>
            </a:pPr>
            <a:endParaRPr lang="en-US" sz="1600">
              <a:solidFill>
                <a:srgbClr val="08294D"/>
              </a:solidFill>
              <a:latin typeface="Messina Sans 1"/>
              <a:cs typeface="Messina Sans 1"/>
            </a:endParaRP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Share good practice examples and advocate for those people doing good things.  </a:t>
            </a:r>
          </a:p>
          <a:p>
            <a:pPr>
              <a:lnSpc>
                <a:spcPts val="1079"/>
              </a:lnSpc>
            </a:pPr>
            <a:endParaRPr lang="en-US" sz="1600">
              <a:solidFill>
                <a:srgbClr val="08294D"/>
              </a:solidFill>
              <a:latin typeface="Messina Sans 1"/>
              <a:cs typeface="Messina Sans 1"/>
            </a:endParaRP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</a:rPr>
              <a:t>Ensure organisations outside the NHS use their levers to improve health and well-being, in areas like housing, education, and land use planning. </a:t>
            </a:r>
          </a:p>
          <a:p>
            <a:pPr>
              <a:lnSpc>
                <a:spcPts val="1079"/>
              </a:lnSpc>
            </a:pPr>
            <a:endParaRPr lang="en-US" sz="1600">
              <a:solidFill>
                <a:srgbClr val="08294D"/>
              </a:solidFill>
              <a:latin typeface="Messina Sans 1"/>
            </a:endParaRP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Work with others to better understand the implications of future trends and the potential of future solutions.  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14467513" y="1655806"/>
            <a:ext cx="2765546" cy="4944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64"/>
              </a:lnSpc>
            </a:pPr>
            <a:r>
              <a:rPr lang="en-US" sz="1899">
                <a:solidFill>
                  <a:srgbClr val="08294D"/>
                </a:solidFill>
                <a:latin typeface="Messina Sans 2"/>
              </a:rPr>
              <a:t>Impact</a:t>
            </a:r>
          </a:p>
          <a:p>
            <a:pPr>
              <a:lnSpc>
                <a:spcPts val="945"/>
              </a:lnSpc>
            </a:pPr>
            <a:endParaRPr lang="en-US" sz="1899">
              <a:solidFill>
                <a:srgbClr val="08294D"/>
              </a:solidFill>
              <a:latin typeface="Messina Sans 2"/>
            </a:endParaRP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Wales is reducing the incidence of preventable diseases, comparing well to other UK nations.   </a:t>
            </a:r>
          </a:p>
          <a:p>
            <a:pPr>
              <a:lnSpc>
                <a:spcPts val="1079"/>
              </a:lnSpc>
            </a:pPr>
            <a:r>
              <a:rPr lang="en-US" sz="799">
                <a:solidFill>
                  <a:srgbClr val="08294D"/>
                </a:solidFill>
                <a:cs typeface="Messina Sans 1"/>
              </a:rPr>
              <a:t>  </a:t>
            </a: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Health inequalities have decreased, and healthy life expectancy is increasing.   </a:t>
            </a:r>
          </a:p>
          <a:p>
            <a:pPr>
              <a:lnSpc>
                <a:spcPts val="1079"/>
              </a:lnSpc>
            </a:pPr>
            <a:r>
              <a:rPr lang="en-US" sz="799">
                <a:solidFill>
                  <a:srgbClr val="08294D"/>
                </a:solidFill>
                <a:cs typeface="Messina Sans 1"/>
              </a:rPr>
              <a:t>  </a:t>
            </a: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People’s experience of our health services will be better with joined up health and care plans.  </a:t>
            </a:r>
          </a:p>
          <a:p>
            <a:pPr>
              <a:lnSpc>
                <a:spcPts val="1079"/>
              </a:lnSpc>
            </a:pPr>
            <a:r>
              <a:rPr lang="en-US" sz="799">
                <a:solidFill>
                  <a:srgbClr val="08294D"/>
                </a:solidFill>
                <a:cs typeface="Messina Sans 1"/>
              </a:rPr>
              <a:t>  </a:t>
            </a:r>
          </a:p>
          <a:p>
            <a:pPr>
              <a:lnSpc>
                <a:spcPts val="2160"/>
              </a:lnSpc>
            </a:pPr>
            <a:r>
              <a:rPr lang="en-US" sz="1600">
                <a:solidFill>
                  <a:srgbClr val="08294D"/>
                </a:solidFill>
                <a:latin typeface="Messina Sans 1"/>
                <a:cs typeface="Messina Sans 1"/>
              </a:rPr>
              <a:t>Across Cymru we have created environments for good that promote well-being - not cause illness.   </a:t>
            </a:r>
          </a:p>
        </p:txBody>
      </p:sp>
      <p:grpSp>
        <p:nvGrpSpPr>
          <p:cNvPr id="48" name="Group 48"/>
          <p:cNvGrpSpPr/>
          <p:nvPr/>
        </p:nvGrpSpPr>
        <p:grpSpPr>
          <a:xfrm>
            <a:off x="926649" y="1773639"/>
            <a:ext cx="3065288" cy="5250743"/>
            <a:chOff x="0" y="0"/>
            <a:chExt cx="1896076" cy="3247919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1896076" cy="3247919"/>
            </a:xfrm>
            <a:custGeom>
              <a:avLst/>
              <a:gdLst/>
              <a:ahLst/>
              <a:cxnLst/>
              <a:rect l="l" t="t" r="r" b="b"/>
              <a:pathLst>
                <a:path w="1896076" h="3247919">
                  <a:moveTo>
                    <a:pt x="0" y="0"/>
                  </a:moveTo>
                  <a:lnTo>
                    <a:pt x="1896076" y="0"/>
                  </a:lnTo>
                  <a:lnTo>
                    <a:pt x="1896076" y="3247919"/>
                  </a:lnTo>
                  <a:lnTo>
                    <a:pt x="0" y="3247919"/>
                  </a:lnTo>
                  <a:close/>
                </a:path>
              </a:pathLst>
            </a:custGeom>
            <a:solidFill>
              <a:srgbClr val="B4E51A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-38100"/>
              <a:ext cx="1896076" cy="328601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733912" y="1561099"/>
            <a:ext cx="3117913" cy="5285647"/>
            <a:chOff x="0" y="0"/>
            <a:chExt cx="1928628" cy="326951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1928628" cy="3269510"/>
            </a:xfrm>
            <a:custGeom>
              <a:avLst/>
              <a:gdLst/>
              <a:ahLst/>
              <a:cxnLst/>
              <a:rect l="l" t="t" r="r" b="b"/>
              <a:pathLst>
                <a:path w="1928628" h="3269510">
                  <a:moveTo>
                    <a:pt x="0" y="0"/>
                  </a:moveTo>
                  <a:lnTo>
                    <a:pt x="1928628" y="0"/>
                  </a:lnTo>
                  <a:lnTo>
                    <a:pt x="1928628" y="3269510"/>
                  </a:lnTo>
                  <a:lnTo>
                    <a:pt x="0" y="32695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0" y="-38100"/>
              <a:ext cx="1928628" cy="33076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733912" y="1572638"/>
            <a:ext cx="3117913" cy="5274108"/>
            <a:chOff x="0" y="0"/>
            <a:chExt cx="7343112" cy="12421245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7343112" cy="12421245"/>
            </a:xfrm>
            <a:custGeom>
              <a:avLst/>
              <a:gdLst/>
              <a:ahLst/>
              <a:cxnLst/>
              <a:rect l="l" t="t" r="r" b="b"/>
              <a:pathLst>
                <a:path w="7343112" h="12421245">
                  <a:moveTo>
                    <a:pt x="0" y="0"/>
                  </a:moveTo>
                  <a:lnTo>
                    <a:pt x="0" y="12421245"/>
                  </a:lnTo>
                  <a:lnTo>
                    <a:pt x="7343112" y="12421245"/>
                  </a:lnTo>
                  <a:lnTo>
                    <a:pt x="7343112" y="0"/>
                  </a:lnTo>
                  <a:lnTo>
                    <a:pt x="0" y="0"/>
                  </a:lnTo>
                  <a:close/>
                  <a:moveTo>
                    <a:pt x="7282152" y="12360285"/>
                  </a:moveTo>
                  <a:lnTo>
                    <a:pt x="59690" y="12360285"/>
                  </a:lnTo>
                  <a:lnTo>
                    <a:pt x="59690" y="59690"/>
                  </a:lnTo>
                  <a:lnTo>
                    <a:pt x="7282152" y="59690"/>
                  </a:lnTo>
                  <a:lnTo>
                    <a:pt x="7282152" y="12360285"/>
                  </a:lnTo>
                  <a:close/>
                </a:path>
              </a:pathLst>
            </a:custGeom>
            <a:solidFill>
              <a:srgbClr val="08294D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916560" y="1681656"/>
            <a:ext cx="2765546" cy="50358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04"/>
              </a:lnSpc>
            </a:pPr>
            <a:r>
              <a:rPr lang="en-US" sz="2299">
                <a:solidFill>
                  <a:srgbClr val="08294D"/>
                </a:solidFill>
                <a:latin typeface="Messina Sans 2"/>
              </a:rPr>
              <a:t>Mission</a:t>
            </a:r>
          </a:p>
          <a:p>
            <a:pPr>
              <a:lnSpc>
                <a:spcPts val="1485"/>
              </a:lnSpc>
            </a:pPr>
            <a:endParaRPr lang="en-US" sz="2299">
              <a:solidFill>
                <a:srgbClr val="08294D"/>
              </a:solidFill>
              <a:latin typeface="Messina Sans 2"/>
            </a:endParaRPr>
          </a:p>
          <a:p>
            <a:pPr>
              <a:lnSpc>
                <a:spcPts val="2700"/>
              </a:lnSpc>
            </a:pPr>
            <a:r>
              <a:rPr lang="en-US" sz="2000">
                <a:solidFill>
                  <a:srgbClr val="0E6CDD"/>
                </a:solidFill>
                <a:latin typeface="Messina Sans 2"/>
                <a:cs typeface="Messina Sans 2"/>
              </a:rPr>
              <a:t>We will make it our mission to facilitate a transformation in the way we keep people healthy, with a greater focus on prevention and the long term. As a result, public bodies are working together to tackle the root causes of ill health and address health inequalities.  </a:t>
            </a:r>
          </a:p>
        </p:txBody>
      </p:sp>
      <p:sp>
        <p:nvSpPr>
          <p:cNvPr id="57" name="AutoShape 57"/>
          <p:cNvSpPr/>
          <p:nvPr/>
        </p:nvSpPr>
        <p:spPr>
          <a:xfrm>
            <a:off x="735585" y="1430026"/>
            <a:ext cx="16816829" cy="0"/>
          </a:xfrm>
          <a:prstGeom prst="line">
            <a:avLst/>
          </a:prstGeom>
          <a:ln w="57150" cap="flat">
            <a:solidFill>
              <a:srgbClr val="08294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58" name="Freeform 58"/>
          <p:cNvSpPr/>
          <p:nvPr/>
        </p:nvSpPr>
        <p:spPr>
          <a:xfrm>
            <a:off x="7637878" y="2199212"/>
            <a:ext cx="101593" cy="101593"/>
          </a:xfrm>
          <a:custGeom>
            <a:avLst/>
            <a:gdLst/>
            <a:ahLst/>
            <a:cxnLst/>
            <a:rect l="l" t="t" r="r" b="b"/>
            <a:pathLst>
              <a:path w="101593" h="101593">
                <a:moveTo>
                  <a:pt x="0" y="0"/>
                </a:moveTo>
                <a:lnTo>
                  <a:pt x="101593" y="0"/>
                </a:lnTo>
                <a:lnTo>
                  <a:pt x="101593" y="101593"/>
                </a:lnTo>
                <a:lnTo>
                  <a:pt x="0" y="10159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9" name="Freeform 59"/>
          <p:cNvSpPr/>
          <p:nvPr/>
        </p:nvSpPr>
        <p:spPr>
          <a:xfrm>
            <a:off x="7629535" y="3724251"/>
            <a:ext cx="101593" cy="101593"/>
          </a:xfrm>
          <a:custGeom>
            <a:avLst/>
            <a:gdLst/>
            <a:ahLst/>
            <a:cxnLst/>
            <a:rect l="l" t="t" r="r" b="b"/>
            <a:pathLst>
              <a:path w="101593" h="101593">
                <a:moveTo>
                  <a:pt x="0" y="0"/>
                </a:moveTo>
                <a:lnTo>
                  <a:pt x="101593" y="0"/>
                </a:lnTo>
                <a:lnTo>
                  <a:pt x="101593" y="101593"/>
                </a:lnTo>
                <a:lnTo>
                  <a:pt x="0" y="10159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0" name="Freeform 60"/>
          <p:cNvSpPr/>
          <p:nvPr/>
        </p:nvSpPr>
        <p:spPr>
          <a:xfrm>
            <a:off x="7629535" y="5268917"/>
            <a:ext cx="101593" cy="101593"/>
          </a:xfrm>
          <a:custGeom>
            <a:avLst/>
            <a:gdLst/>
            <a:ahLst/>
            <a:cxnLst/>
            <a:rect l="l" t="t" r="r" b="b"/>
            <a:pathLst>
              <a:path w="101593" h="101593">
                <a:moveTo>
                  <a:pt x="0" y="0"/>
                </a:moveTo>
                <a:lnTo>
                  <a:pt x="101593" y="0"/>
                </a:lnTo>
                <a:lnTo>
                  <a:pt x="101593" y="101594"/>
                </a:lnTo>
                <a:lnTo>
                  <a:pt x="0" y="10159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1" name="Freeform 61"/>
          <p:cNvSpPr/>
          <p:nvPr/>
        </p:nvSpPr>
        <p:spPr>
          <a:xfrm>
            <a:off x="7637878" y="6501761"/>
            <a:ext cx="101593" cy="101593"/>
          </a:xfrm>
          <a:custGeom>
            <a:avLst/>
            <a:gdLst/>
            <a:ahLst/>
            <a:cxnLst/>
            <a:rect l="l" t="t" r="r" b="b"/>
            <a:pathLst>
              <a:path w="101593" h="101593">
                <a:moveTo>
                  <a:pt x="0" y="0"/>
                </a:moveTo>
                <a:lnTo>
                  <a:pt x="101593" y="0"/>
                </a:lnTo>
                <a:lnTo>
                  <a:pt x="101593" y="101594"/>
                </a:lnTo>
                <a:lnTo>
                  <a:pt x="0" y="10159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2" name="Freeform 62"/>
          <p:cNvSpPr/>
          <p:nvPr/>
        </p:nvSpPr>
        <p:spPr>
          <a:xfrm>
            <a:off x="7654564" y="8349090"/>
            <a:ext cx="101593" cy="101593"/>
          </a:xfrm>
          <a:custGeom>
            <a:avLst/>
            <a:gdLst/>
            <a:ahLst/>
            <a:cxnLst/>
            <a:rect l="l" t="t" r="r" b="b"/>
            <a:pathLst>
              <a:path w="101593" h="101593">
                <a:moveTo>
                  <a:pt x="0" y="0"/>
                </a:moveTo>
                <a:lnTo>
                  <a:pt x="101593" y="0"/>
                </a:lnTo>
                <a:lnTo>
                  <a:pt x="101593" y="101594"/>
                </a:lnTo>
                <a:lnTo>
                  <a:pt x="0" y="10159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3" name="Freeform 63"/>
          <p:cNvSpPr/>
          <p:nvPr/>
        </p:nvSpPr>
        <p:spPr>
          <a:xfrm>
            <a:off x="11068287" y="2199212"/>
            <a:ext cx="101593" cy="101593"/>
          </a:xfrm>
          <a:custGeom>
            <a:avLst/>
            <a:gdLst/>
            <a:ahLst/>
            <a:cxnLst/>
            <a:rect l="l" t="t" r="r" b="b"/>
            <a:pathLst>
              <a:path w="101593" h="101593">
                <a:moveTo>
                  <a:pt x="0" y="0"/>
                </a:moveTo>
                <a:lnTo>
                  <a:pt x="101594" y="0"/>
                </a:lnTo>
                <a:lnTo>
                  <a:pt x="101594" y="101593"/>
                </a:lnTo>
                <a:lnTo>
                  <a:pt x="0" y="10159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4" name="Freeform 64"/>
          <p:cNvSpPr/>
          <p:nvPr/>
        </p:nvSpPr>
        <p:spPr>
          <a:xfrm>
            <a:off x="11068287" y="3167580"/>
            <a:ext cx="101593" cy="101593"/>
          </a:xfrm>
          <a:custGeom>
            <a:avLst/>
            <a:gdLst/>
            <a:ahLst/>
            <a:cxnLst/>
            <a:rect l="l" t="t" r="r" b="b"/>
            <a:pathLst>
              <a:path w="101593" h="101593">
                <a:moveTo>
                  <a:pt x="0" y="0"/>
                </a:moveTo>
                <a:lnTo>
                  <a:pt x="101594" y="0"/>
                </a:lnTo>
                <a:lnTo>
                  <a:pt x="101594" y="101594"/>
                </a:lnTo>
                <a:lnTo>
                  <a:pt x="0" y="10159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5" name="Freeform 65"/>
          <p:cNvSpPr/>
          <p:nvPr/>
        </p:nvSpPr>
        <p:spPr>
          <a:xfrm>
            <a:off x="11068287" y="4694003"/>
            <a:ext cx="101593" cy="101593"/>
          </a:xfrm>
          <a:custGeom>
            <a:avLst/>
            <a:gdLst/>
            <a:ahLst/>
            <a:cxnLst/>
            <a:rect l="l" t="t" r="r" b="b"/>
            <a:pathLst>
              <a:path w="101593" h="101593">
                <a:moveTo>
                  <a:pt x="0" y="0"/>
                </a:moveTo>
                <a:lnTo>
                  <a:pt x="101594" y="0"/>
                </a:lnTo>
                <a:lnTo>
                  <a:pt x="101594" y="101594"/>
                </a:lnTo>
                <a:lnTo>
                  <a:pt x="0" y="10159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6" name="Freeform 66"/>
          <p:cNvSpPr/>
          <p:nvPr/>
        </p:nvSpPr>
        <p:spPr>
          <a:xfrm>
            <a:off x="11068287" y="6793055"/>
            <a:ext cx="101593" cy="101593"/>
          </a:xfrm>
          <a:custGeom>
            <a:avLst/>
            <a:gdLst/>
            <a:ahLst/>
            <a:cxnLst/>
            <a:rect l="l" t="t" r="r" b="b"/>
            <a:pathLst>
              <a:path w="101593" h="101593">
                <a:moveTo>
                  <a:pt x="0" y="0"/>
                </a:moveTo>
                <a:lnTo>
                  <a:pt x="101594" y="0"/>
                </a:lnTo>
                <a:lnTo>
                  <a:pt x="101594" y="101594"/>
                </a:lnTo>
                <a:lnTo>
                  <a:pt x="0" y="10159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7" name="TextBox 67"/>
          <p:cNvSpPr txBox="1"/>
          <p:nvPr/>
        </p:nvSpPr>
        <p:spPr>
          <a:xfrm>
            <a:off x="7637878" y="1691181"/>
            <a:ext cx="865882" cy="323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08294D"/>
                </a:solidFill>
                <a:latin typeface="Messina Sans 2"/>
              </a:rPr>
              <a:t>Activity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11049237" y="1691181"/>
            <a:ext cx="1139924" cy="323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08294D"/>
                </a:solidFill>
                <a:latin typeface="Messina Sans 2"/>
              </a:rPr>
              <a:t>Outcomes</a:t>
            </a:r>
          </a:p>
        </p:txBody>
      </p:sp>
      <p:sp>
        <p:nvSpPr>
          <p:cNvPr id="69" name="Freeform 69"/>
          <p:cNvSpPr/>
          <p:nvPr/>
        </p:nvSpPr>
        <p:spPr>
          <a:xfrm rot="5400000">
            <a:off x="17431407" y="1217345"/>
            <a:ext cx="491038" cy="425362"/>
          </a:xfrm>
          <a:custGeom>
            <a:avLst/>
            <a:gdLst/>
            <a:ahLst/>
            <a:cxnLst/>
            <a:rect l="l" t="t" r="r" b="b"/>
            <a:pathLst>
              <a:path w="491038" h="425362">
                <a:moveTo>
                  <a:pt x="0" y="0"/>
                </a:moveTo>
                <a:lnTo>
                  <a:pt x="491038" y="0"/>
                </a:lnTo>
                <a:lnTo>
                  <a:pt x="491038" y="425362"/>
                </a:lnTo>
                <a:lnTo>
                  <a:pt x="0" y="42536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0" name="TextBox 70"/>
          <p:cNvSpPr txBox="1"/>
          <p:nvPr/>
        </p:nvSpPr>
        <p:spPr>
          <a:xfrm>
            <a:off x="744946" y="9725499"/>
            <a:ext cx="6673057" cy="191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40"/>
              </a:lnSpc>
              <a:spcBef>
                <a:spcPct val="0"/>
              </a:spcBef>
            </a:pPr>
            <a:r>
              <a:rPr lang="en-US" sz="1100">
                <a:solidFill>
                  <a:srgbClr val="A6A6A6"/>
                </a:solidFill>
                <a:latin typeface="Messina Sans 1"/>
              </a:rPr>
              <a:t>*This page gives an overview of the way we’ll work, and an indication of the types of activity we'll undertake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1687F77D63A8459CEFD3583C1899E6" ma:contentTypeVersion="22" ma:contentTypeDescription="Create a new document." ma:contentTypeScope="" ma:versionID="55afdbd5f34cd892d8fcfa2d477b2fa9">
  <xsd:schema xmlns:xsd="http://www.w3.org/2001/XMLSchema" xmlns:xs="http://www.w3.org/2001/XMLSchema" xmlns:p="http://schemas.microsoft.com/office/2006/metadata/properties" xmlns:ns2="74117dde-b119-4746-8562-4584e64c254c" xmlns:ns3="885d599f-0d70-42f9-bb26-1bdcfa13e79d" targetNamespace="http://schemas.microsoft.com/office/2006/metadata/properties" ma:root="true" ma:fieldsID="856ce5d318da0fa933ba4fcc0698a408" ns2:_="" ns3:_="">
    <xsd:import namespace="74117dde-b119-4746-8562-4584e64c254c"/>
    <xsd:import namespace="885d599f-0d70-42f9-bb26-1bdcfa13e79d"/>
    <xsd:element name="properties">
      <xsd:complexType>
        <xsd:sequence>
          <xsd:element name="documentManagement">
            <xsd:complexType>
              <xsd:all>
                <xsd:element ref="ns2:MeetingSubCategory"/>
                <xsd:element ref="ns2:MeetingDate"/>
                <xsd:element ref="ns2:Open_x002f_Private"/>
                <xsd:element ref="ns2:Reason" minOccurs="0"/>
                <xsd:element ref="ns2:DocumentType" minOccurs="0"/>
                <xsd:element ref="ns2:Status" minOccurs="0"/>
                <xsd:element ref="ns2:RetentionDate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EinancialYear" minOccurs="0"/>
                <xsd:element ref="ns2:Note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117dde-b119-4746-8562-4584e64c254c" elementFormDefault="qualified">
    <xsd:import namespace="http://schemas.microsoft.com/office/2006/documentManagement/types"/>
    <xsd:import namespace="http://schemas.microsoft.com/office/infopath/2007/PartnerControls"/>
    <xsd:element name="MeetingSubCategory" ma:index="8" ma:displayName="Meeting" ma:format="Dropdown" ma:internalName="MeetingSubCategory">
      <xsd:simpleType>
        <xsd:restriction base="dms:Choice">
          <xsd:enumeration value="Board"/>
          <xsd:enumeration value="Board (Private)"/>
          <xsd:enumeration value="Board Development"/>
          <xsd:enumeration value="ACGC"/>
          <xsd:enumeration value="KRIC"/>
          <xsd:enumeration value="KRIC (Private)"/>
          <xsd:enumeration value="POD"/>
          <xsd:enumeration value="POD (Private)"/>
          <xsd:enumeration value="QSIC"/>
          <xsd:enumeration value="QSIC (Private)"/>
          <xsd:enumeration value="BET"/>
          <xsd:enumeration value="SBET"/>
          <xsd:enumeration value="LT"/>
          <xsd:enumeration value="Chair's Meeting"/>
          <xsd:enumeration value="Board Business Unit Meeting"/>
          <xsd:enumeration value="AGM"/>
          <xsd:enumeration value="Board Briefing"/>
          <xsd:enumeration value="Covid-19 PI Sub-Group"/>
          <xsd:enumeration value="Rem Comm"/>
          <xsd:enumeration value="Cross Committee Group"/>
        </xsd:restriction>
      </xsd:simpleType>
    </xsd:element>
    <xsd:element name="MeetingDate" ma:index="9" ma:displayName="Meeting Date" ma:format="DateOnly" ma:internalName="MeetingDate">
      <xsd:simpleType>
        <xsd:restriction base="dms:DateTime"/>
      </xsd:simpleType>
    </xsd:element>
    <xsd:element name="Open_x002f_Private" ma:index="10" ma:displayName="Open/Private" ma:default="Open" ma:format="Dropdown" ma:internalName="Open_x002f_Private">
      <xsd:simpleType>
        <xsd:restriction base="dms:Choice">
          <xsd:enumeration value="Open"/>
          <xsd:enumeration value="Private"/>
          <xsd:enumeration value="Choice 3"/>
        </xsd:restriction>
      </xsd:simpleType>
    </xsd:element>
    <xsd:element name="Reason" ma:index="11" nillable="true" ma:displayName="Reason" ma:format="Dropdown" ma:internalName="Reas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mmercially Sensitive – Procurement"/>
                    <xsd:enumeration value="Confidential – Information Governance"/>
                    <xsd:enumeration value="Confidential – Cyber Security"/>
                    <xsd:enumeration value="Confidential – Workforce"/>
                    <xsd:enumeration value="Legally Privileged "/>
                    <xsd:enumeration value="Summary of Private Committee / Sub Group Meetings ‐ subject matter confidential"/>
                    <xsd:enumeration value="Undue concern or harm to the public"/>
                    <xsd:enumeration value="Choice 8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2" nillable="true" ma:displayName="Document Type" ma:format="Dropdown" ma:internalName="DocumentType">
      <xsd:simpleType>
        <xsd:restriction base="dms:Choice">
          <xsd:enumeration value="Report"/>
          <xsd:enumeration value="Attachment"/>
          <xsd:enumeration value="Presentation"/>
          <xsd:enumeration value="Correspondance"/>
          <xsd:enumeration value="Plan or Register"/>
          <xsd:enumeration value="Agenda"/>
          <xsd:enumeration value="Minutes"/>
          <xsd:enumeration value="Action Log"/>
          <xsd:enumeration value="Chair's Brief"/>
        </xsd:restriction>
      </xsd:simpleType>
    </xsd:element>
    <xsd:element name="Status" ma:index="13" nillable="true" ma:displayName="Status" ma:format="Dropdown" ma:internalName="Status">
      <xsd:simpleType>
        <xsd:restriction base="dms:Choice">
          <xsd:enumeration value="Final"/>
          <xsd:enumeration value="Draft"/>
          <xsd:enumeration value="Working Draft"/>
          <xsd:enumeration value="Unconfirmed Minutes"/>
          <xsd:enumeration value="Confirmed Minutes"/>
          <xsd:enumeration value="Live Document"/>
        </xsd:restriction>
      </xsd:simpleType>
    </xsd:element>
    <xsd:element name="RetentionDate" ma:index="14" nillable="true" ma:displayName="Retention Date" ma:default="Always" ma:format="Dropdown" ma:internalName="RetentionDate">
      <xsd:simpleType>
        <xsd:restriction base="dms:Choice">
          <xsd:enumeration value="Always"/>
          <xsd:enumeration value="2030"/>
          <xsd:enumeration value="2031"/>
          <xsd:enumeration value="2032"/>
        </xsd:restriction>
      </xsd:simple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EinancialYear" ma:index="18" nillable="true" ma:displayName="Financial Year" ma:format="RadioButtons" ma:internalName="EinancialYear">
      <xsd:simpleType>
        <xsd:restriction base="dms:Choice">
          <xsd:enumeration value="2022/2023"/>
          <xsd:enumeration value="2023/2024"/>
        </xsd:restriction>
      </xsd:simpleType>
    </xsd:element>
    <xsd:element name="Notes" ma:index="19" nillable="true" ma:displayName="Notes" ma:format="Dropdown" ma:internalName="Notes">
      <xsd:simpleType>
        <xsd:restriction base="dms:Text">
          <xsd:maxLength value="255"/>
        </xsd:restriction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5d599f-0d70-42f9-bb26-1bdcfa13e79d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85d599f-0d70-42f9-bb26-1bdcfa13e79d">
      <UserInfo>
        <DisplayName>Kate Seary</DisplayName>
        <AccountId>910</AccountId>
        <AccountType/>
      </UserInfo>
      <UserInfo>
        <DisplayName>Marie Brousseau-Navarro</DisplayName>
        <AccountId>27</AccountId>
        <AccountType/>
      </UserInfo>
      <UserInfo>
        <DisplayName>Derek Walker</DisplayName>
        <AccountId>1622</AccountId>
        <AccountType/>
      </UserInfo>
    </SharedWithUsers>
    <Status xmlns="74117dde-b119-4746-8562-4584e64c254c">Final</Status>
    <Notes xmlns="74117dde-b119-4746-8562-4584e64c254c" xsi:nil="true"/>
    <Open_x002f_Private xmlns="74117dde-b119-4746-8562-4584e64c254c">Open</Open_x002f_Private>
    <MeetingSubCategory xmlns="74117dde-b119-4746-8562-4584e64c254c">Board</MeetingSubCategory>
    <RetentionDate xmlns="74117dde-b119-4746-8562-4584e64c254c">Always</RetentionDate>
    <DocumentType xmlns="74117dde-b119-4746-8562-4584e64c254c">Presentation</DocumentType>
    <MeetingDate xmlns="74117dde-b119-4746-8562-4584e64c254c">2024-01-25T00:00:00+00:00</MeetingDate>
    <EinancialYear xmlns="74117dde-b119-4746-8562-4584e64c254c">2023/2024</EinancialYear>
    <Reason xmlns="74117dde-b119-4746-8562-4584e64c254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B82EB5-9C8B-4816-B679-4E70AACB52C2}"/>
</file>

<file path=customXml/itemProps2.xml><?xml version="1.0" encoding="utf-8"?>
<ds:datastoreItem xmlns:ds="http://schemas.openxmlformats.org/officeDocument/2006/customXml" ds:itemID="{A29E3554-78CF-4625-9DB2-E81D4D8C47AC}">
  <ds:schemaRefs>
    <ds:schemaRef ds:uri="4adb4db6-3168-4503-b838-7f5d2572ecb4"/>
    <ds:schemaRef ds:uri="c2db166e-c3a8-4b62-b764-d4a29ea6796f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CF9D3D5-AFE6-4D9D-BD70-F8EB5CB822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1111</Words>
  <Application>Microsoft Office PowerPoint</Application>
  <PresentationFormat>Custom</PresentationFormat>
  <Paragraphs>129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Montserrat Ultra-Bold</vt:lpstr>
      <vt:lpstr>Messina Sans 1</vt:lpstr>
      <vt:lpstr>Codec Pro</vt:lpstr>
      <vt:lpstr>Messina Sans 2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cenhadaeth</dc:title>
  <cp:lastModifiedBy>Derek Walker</cp:lastModifiedBy>
  <cp:revision>2</cp:revision>
  <dcterms:created xsi:type="dcterms:W3CDTF">2006-08-16T00:00:00Z</dcterms:created>
  <dcterms:modified xsi:type="dcterms:W3CDTF">2024-01-25T13:35:28Z</dcterms:modified>
  <dc:identifier>DAF6yncczFU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0x010100E01687F77D63A8459CEFD3583C1899E6</vt:lpwstr>
  </property>
  <property fmtid="{D5CDD505-2E9C-101B-9397-08002B2CF9AE}" pid="3" name="MediaServiceImageTags">
    <vt:lpwstr/>
  </property>
</Properties>
</file>