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2"/>
  </p:notesMasterIdLst>
  <p:sldIdLst>
    <p:sldId id="256" r:id="rId5"/>
    <p:sldId id="268" r:id="rId6"/>
    <p:sldId id="257" r:id="rId7"/>
    <p:sldId id="269" r:id="rId8"/>
    <p:sldId id="272" r:id="rId9"/>
    <p:sldId id="271" r:id="rId10"/>
    <p:sldId id="261" r:id="rId11"/>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109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6D8A8-25A9-4CCC-A774-5FFCF4EF59E6}" v="3" dt="2024-05-07T15:11:59.009"/>
    <p1510:client id="{90A9EBF5-EDE2-40E2-A06A-B769883893AF}" v="2" dt="2024-05-12T09:56:22.963"/>
    <p1510:client id="{BF281FCD-ADAF-2A18-0158-D6802E793808}" v="64" dt="2024-05-08T08:42:56.185"/>
    <p1510:client id="{F964C309-C6AD-4557-BF4B-7A4680FF26EF}" v="15" dt="2024-05-07T15:05:10.64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86" autoAdjust="0"/>
  </p:normalViewPr>
  <p:slideViewPr>
    <p:cSldViewPr snapToGrid="0">
      <p:cViewPr varScale="1">
        <p:scale>
          <a:sx n="35" d="100"/>
          <a:sy n="35" d="100"/>
        </p:scale>
        <p:origin x="980" y="56"/>
      </p:cViewPr>
      <p:guideLst>
        <p:guide orient="horz" pos="2880"/>
        <p:guide pos="2160"/>
      </p:guideLst>
    </p:cSldViewPr>
  </p:slideViewPr>
  <p:notesTextViewPr>
    <p:cViewPr>
      <p:scale>
        <a:sx n="1" d="1"/>
        <a:sy n="1" d="1"/>
      </p:scale>
      <p:origin x="0" y="0"/>
    </p:cViewPr>
  </p:notesTextViewPr>
  <p:sorterViewPr>
    <p:cViewPr>
      <p:scale>
        <a:sx n="100" d="100"/>
        <a:sy n="100" d="100"/>
      </p:scale>
      <p:origin x="0" y="-258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361C223-6CF5-8844-B537-615AFB5B6DBF}" type="datetimeFigureOut">
              <a:rPr lang="en-US" smtClean="0"/>
              <a:t>5/13/2024</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AE38B26B-2A50-224A-A8F7-D49C19FE9A6D}" type="slidenum">
              <a:rPr lang="en-US" smtClean="0"/>
              <a:t>‹#›</a:t>
            </a:fld>
            <a:endParaRPr lang="en-US"/>
          </a:p>
        </p:txBody>
      </p:sp>
    </p:spTree>
    <p:extLst>
      <p:ext uri="{BB962C8B-B14F-4D97-AF65-F5344CB8AC3E}">
        <p14:creationId xmlns:p14="http://schemas.microsoft.com/office/powerpoint/2010/main" val="191842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E38B26B-2A50-224A-A8F7-D49C19FE9A6D}" type="slidenum">
              <a:rPr lang="en-US" smtClean="0"/>
              <a:t>7</a:t>
            </a:fld>
            <a:endParaRPr lang="en-US"/>
          </a:p>
        </p:txBody>
      </p:sp>
    </p:spTree>
    <p:extLst>
      <p:ext uri="{BB962C8B-B14F-4D97-AF65-F5344CB8AC3E}">
        <p14:creationId xmlns:p14="http://schemas.microsoft.com/office/powerpoint/2010/main" val="265972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p:txBody>
          <a:bodyPr lIns="0" tIns="0" rIns="0" bIns="0"/>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7" name="Holder 7"/>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sp>
        <p:nvSpPr>
          <p:cNvPr id="17" name="bg object 17"/>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18" name="bg object 18"/>
          <p:cNvPicPr/>
          <p:nvPr/>
        </p:nvPicPr>
        <p:blipFill>
          <a:blip r:embed="rId3" cstate="print"/>
          <a:stretch>
            <a:fillRect/>
          </a:stretch>
        </p:blipFill>
        <p:spPr>
          <a:xfrm>
            <a:off x="2305486" y="1164438"/>
            <a:ext cx="715271" cy="885185"/>
          </a:xfrm>
          <a:prstGeom prst="rect">
            <a:avLst/>
          </a:prstGeom>
        </p:spPr>
      </p:pic>
      <p:sp>
        <p:nvSpPr>
          <p:cNvPr id="19" name="bg object 19"/>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3350149" y="1210530"/>
            <a:ext cx="173361" cy="99976"/>
          </a:xfrm>
          <a:prstGeom prst="rect">
            <a:avLst/>
          </a:prstGeom>
        </p:spPr>
      </p:pic>
      <p:pic>
        <p:nvPicPr>
          <p:cNvPr id="21" name="bg object 21"/>
          <p:cNvPicPr/>
          <p:nvPr/>
        </p:nvPicPr>
        <p:blipFill>
          <a:blip r:embed="rId5" cstate="print"/>
          <a:stretch>
            <a:fillRect/>
          </a:stretch>
        </p:blipFill>
        <p:spPr>
          <a:xfrm>
            <a:off x="3543745" y="1167852"/>
            <a:ext cx="292419" cy="181967"/>
          </a:xfrm>
          <a:prstGeom prst="rect">
            <a:avLst/>
          </a:prstGeom>
        </p:spPr>
      </p:pic>
      <p:pic>
        <p:nvPicPr>
          <p:cNvPr id="22" name="bg object 22"/>
          <p:cNvPicPr/>
          <p:nvPr/>
        </p:nvPicPr>
        <p:blipFill>
          <a:blip r:embed="rId6" cstate="print"/>
          <a:stretch>
            <a:fillRect/>
          </a:stretch>
        </p:blipFill>
        <p:spPr>
          <a:xfrm>
            <a:off x="3913120" y="1167852"/>
            <a:ext cx="297474" cy="181967"/>
          </a:xfrm>
          <a:prstGeom prst="rect">
            <a:avLst/>
          </a:prstGeom>
        </p:spPr>
      </p:pic>
      <p:pic>
        <p:nvPicPr>
          <p:cNvPr id="23" name="bg object 23"/>
          <p:cNvPicPr/>
          <p:nvPr/>
        </p:nvPicPr>
        <p:blipFill>
          <a:blip r:embed="rId7" cstate="print"/>
          <a:stretch>
            <a:fillRect/>
          </a:stretch>
        </p:blipFill>
        <p:spPr>
          <a:xfrm>
            <a:off x="4234183" y="1167861"/>
            <a:ext cx="309286" cy="142644"/>
          </a:xfrm>
          <a:prstGeom prst="rect">
            <a:avLst/>
          </a:prstGeom>
        </p:spPr>
      </p:pic>
      <p:pic>
        <p:nvPicPr>
          <p:cNvPr id="24" name="bg object 24"/>
          <p:cNvPicPr/>
          <p:nvPr/>
        </p:nvPicPr>
        <p:blipFill>
          <a:blip r:embed="rId8" cstate="print"/>
          <a:stretch>
            <a:fillRect/>
          </a:stretch>
        </p:blipFill>
        <p:spPr>
          <a:xfrm>
            <a:off x="4567055" y="1167861"/>
            <a:ext cx="90803" cy="142634"/>
          </a:xfrm>
          <a:prstGeom prst="rect">
            <a:avLst/>
          </a:prstGeom>
        </p:spPr>
      </p:pic>
      <p:pic>
        <p:nvPicPr>
          <p:cNvPr id="25" name="bg object 25"/>
          <p:cNvPicPr/>
          <p:nvPr/>
        </p:nvPicPr>
        <p:blipFill>
          <a:blip r:embed="rId9" cstate="print"/>
          <a:stretch>
            <a:fillRect/>
          </a:stretch>
        </p:blipFill>
        <p:spPr>
          <a:xfrm>
            <a:off x="4687827" y="1212782"/>
            <a:ext cx="84416" cy="97714"/>
          </a:xfrm>
          <a:prstGeom prst="rect">
            <a:avLst/>
          </a:prstGeom>
        </p:spPr>
      </p:pic>
      <p:sp>
        <p:nvSpPr>
          <p:cNvPr id="26" name="bg object 26"/>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27" name="bg object 27"/>
          <p:cNvPicPr/>
          <p:nvPr/>
        </p:nvPicPr>
        <p:blipFill>
          <a:blip r:embed="rId10" cstate="print"/>
          <a:stretch>
            <a:fillRect/>
          </a:stretch>
        </p:blipFill>
        <p:spPr>
          <a:xfrm>
            <a:off x="3299414" y="1400001"/>
            <a:ext cx="349904" cy="174482"/>
          </a:xfrm>
          <a:prstGeom prst="rect">
            <a:avLst/>
          </a:prstGeom>
        </p:spPr>
      </p:pic>
      <p:sp>
        <p:nvSpPr>
          <p:cNvPr id="28" name="bg object 28"/>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29" name="bg object 29"/>
          <p:cNvPicPr/>
          <p:nvPr/>
        </p:nvPicPr>
        <p:blipFill>
          <a:blip r:embed="rId11" cstate="print"/>
          <a:stretch>
            <a:fillRect/>
          </a:stretch>
        </p:blipFill>
        <p:spPr>
          <a:xfrm>
            <a:off x="3751730" y="1437448"/>
            <a:ext cx="84426" cy="97714"/>
          </a:xfrm>
          <a:prstGeom prst="rect">
            <a:avLst/>
          </a:prstGeom>
        </p:spPr>
      </p:pic>
      <p:pic>
        <p:nvPicPr>
          <p:cNvPr id="30" name="bg object 30"/>
          <p:cNvPicPr/>
          <p:nvPr/>
        </p:nvPicPr>
        <p:blipFill>
          <a:blip r:embed="rId12" cstate="print"/>
          <a:stretch>
            <a:fillRect/>
          </a:stretch>
        </p:blipFill>
        <p:spPr>
          <a:xfrm>
            <a:off x="3305019" y="1689841"/>
            <a:ext cx="83306" cy="130655"/>
          </a:xfrm>
          <a:prstGeom prst="rect">
            <a:avLst/>
          </a:prstGeom>
        </p:spPr>
      </p:pic>
      <p:pic>
        <p:nvPicPr>
          <p:cNvPr id="31" name="bg object 31"/>
          <p:cNvPicPr/>
          <p:nvPr/>
        </p:nvPicPr>
        <p:blipFill>
          <a:blip r:embed="rId13" cstate="print"/>
          <a:stretch>
            <a:fillRect/>
          </a:stretch>
        </p:blipFill>
        <p:spPr>
          <a:xfrm>
            <a:off x="3408560" y="1725012"/>
            <a:ext cx="84426" cy="97724"/>
          </a:xfrm>
          <a:prstGeom prst="rect">
            <a:avLst/>
          </a:prstGeom>
        </p:spPr>
      </p:pic>
      <p:pic>
        <p:nvPicPr>
          <p:cNvPr id="32" name="bg object 32"/>
          <p:cNvPicPr/>
          <p:nvPr/>
        </p:nvPicPr>
        <p:blipFill>
          <a:blip r:embed="rId14" cstate="print"/>
          <a:stretch>
            <a:fillRect/>
          </a:stretch>
        </p:blipFill>
        <p:spPr>
          <a:xfrm>
            <a:off x="3522947" y="1680082"/>
            <a:ext cx="90803" cy="142665"/>
          </a:xfrm>
          <a:prstGeom prst="rect">
            <a:avLst/>
          </a:prstGeom>
        </p:spPr>
      </p:pic>
      <p:sp>
        <p:nvSpPr>
          <p:cNvPr id="33" name="bg object 33"/>
          <p:cNvSpPr/>
          <p:nvPr/>
        </p:nvSpPr>
        <p:spPr>
          <a:xfrm>
            <a:off x="3639579"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34" name="bg object 34"/>
          <p:cNvPicPr/>
          <p:nvPr/>
        </p:nvPicPr>
        <p:blipFill>
          <a:blip r:embed="rId15" cstate="print"/>
          <a:stretch>
            <a:fillRect/>
          </a:stretch>
        </p:blipFill>
        <p:spPr>
          <a:xfrm>
            <a:off x="3733569" y="1722770"/>
            <a:ext cx="70751" cy="99965"/>
          </a:xfrm>
          <a:prstGeom prst="rect">
            <a:avLst/>
          </a:prstGeom>
        </p:spPr>
      </p:pic>
      <p:sp>
        <p:nvSpPr>
          <p:cNvPr id="35" name="bg object 35"/>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36" name="bg object 36"/>
          <p:cNvPicPr/>
          <p:nvPr/>
        </p:nvPicPr>
        <p:blipFill>
          <a:blip r:embed="rId16" cstate="print"/>
          <a:stretch>
            <a:fillRect/>
          </a:stretch>
        </p:blipFill>
        <p:spPr>
          <a:xfrm>
            <a:off x="4005413" y="1722771"/>
            <a:ext cx="185523" cy="99980"/>
          </a:xfrm>
          <a:prstGeom prst="rect">
            <a:avLst/>
          </a:prstGeom>
        </p:spPr>
      </p:pic>
      <p:sp>
        <p:nvSpPr>
          <p:cNvPr id="37" name="bg object 37"/>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38" name="bg object 38"/>
          <p:cNvPicPr/>
          <p:nvPr/>
        </p:nvPicPr>
        <p:blipFill>
          <a:blip r:embed="rId17" cstate="print"/>
          <a:stretch>
            <a:fillRect/>
          </a:stretch>
        </p:blipFill>
        <p:spPr>
          <a:xfrm>
            <a:off x="4344838" y="1680097"/>
            <a:ext cx="84416" cy="140404"/>
          </a:xfrm>
          <a:prstGeom prst="rect">
            <a:avLst/>
          </a:prstGeom>
        </p:spPr>
      </p:pic>
      <p:pic>
        <p:nvPicPr>
          <p:cNvPr id="39" name="bg object 39"/>
          <p:cNvPicPr/>
          <p:nvPr/>
        </p:nvPicPr>
        <p:blipFill>
          <a:blip r:embed="rId18" cstate="print"/>
          <a:stretch>
            <a:fillRect/>
          </a:stretch>
        </p:blipFill>
        <p:spPr>
          <a:xfrm>
            <a:off x="3289861" y="1914500"/>
            <a:ext cx="276876" cy="132906"/>
          </a:xfrm>
          <a:prstGeom prst="rect">
            <a:avLst/>
          </a:prstGeom>
        </p:spPr>
      </p:pic>
      <p:sp>
        <p:nvSpPr>
          <p:cNvPr id="40" name="bg object 40"/>
          <p:cNvSpPr/>
          <p:nvPr/>
        </p:nvSpPr>
        <p:spPr>
          <a:xfrm>
            <a:off x="3598037"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41" name="bg object 41"/>
          <p:cNvPicPr/>
          <p:nvPr/>
        </p:nvPicPr>
        <p:blipFill>
          <a:blip r:embed="rId19" cstate="print"/>
          <a:stretch>
            <a:fillRect/>
          </a:stretch>
        </p:blipFill>
        <p:spPr>
          <a:xfrm>
            <a:off x="3641463" y="1947437"/>
            <a:ext cx="161944" cy="99978"/>
          </a:xfrm>
          <a:prstGeom prst="rect">
            <a:avLst/>
          </a:prstGeom>
        </p:spPr>
      </p:pic>
      <p:sp>
        <p:nvSpPr>
          <p:cNvPr id="42" name="bg object 42"/>
          <p:cNvSpPr/>
          <p:nvPr/>
        </p:nvSpPr>
        <p:spPr>
          <a:xfrm>
            <a:off x="785316" y="10523239"/>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pic>
        <p:nvPicPr>
          <p:cNvPr id="43" name="bg object 43"/>
          <p:cNvPicPr/>
          <p:nvPr/>
        </p:nvPicPr>
        <p:blipFill>
          <a:blip r:embed="rId20" cstate="print"/>
          <a:stretch>
            <a:fillRect/>
          </a:stretch>
        </p:blipFill>
        <p:spPr>
          <a:xfrm>
            <a:off x="11824298" y="0"/>
            <a:ext cx="8279801" cy="11308556"/>
          </a:xfrm>
          <a:prstGeom prst="rect">
            <a:avLst/>
          </a:prstGeom>
        </p:spPr>
      </p:pic>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5" name="Holder 5"/>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4" name="Holder 4"/>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23544" y="10261467"/>
            <a:ext cx="19057620" cy="0"/>
          </a:xfrm>
          <a:custGeom>
            <a:avLst/>
            <a:gdLst/>
            <a:ahLst/>
            <a:cxnLst/>
            <a:rect l="l" t="t" r="r" b="b"/>
            <a:pathLst>
              <a:path w="19057620">
                <a:moveTo>
                  <a:pt x="0" y="0"/>
                </a:moveTo>
                <a:lnTo>
                  <a:pt x="19057011" y="0"/>
                </a:lnTo>
              </a:path>
            </a:pathLst>
          </a:custGeom>
          <a:ln w="5235">
            <a:solidFill>
              <a:srgbClr val="000000"/>
            </a:solidFill>
          </a:ln>
        </p:spPr>
        <p:txBody>
          <a:bodyPr wrap="square" lIns="0" tIns="0" rIns="0" bIns="0" rtlCol="0"/>
          <a:lstStyle/>
          <a:p>
            <a:endParaRPr/>
          </a:p>
        </p:txBody>
      </p:sp>
      <p:sp>
        <p:nvSpPr>
          <p:cNvPr id="17" name="bg object 17"/>
          <p:cNvSpPr/>
          <p:nvPr/>
        </p:nvSpPr>
        <p:spPr>
          <a:xfrm>
            <a:off x="2052293" y="10383140"/>
            <a:ext cx="0" cy="199390"/>
          </a:xfrm>
          <a:custGeom>
            <a:avLst/>
            <a:gdLst/>
            <a:ahLst/>
            <a:cxnLst/>
            <a:rect l="l" t="t" r="r" b="b"/>
            <a:pathLst>
              <a:path h="199390">
                <a:moveTo>
                  <a:pt x="0" y="198946"/>
                </a:moveTo>
                <a:lnTo>
                  <a:pt x="0" y="0"/>
                </a:lnTo>
              </a:path>
            </a:pathLst>
          </a:custGeom>
          <a:ln w="20941">
            <a:solidFill>
              <a:srgbClr val="F43882"/>
            </a:solidFill>
          </a:ln>
        </p:spPr>
        <p:txBody>
          <a:bodyPr wrap="square" lIns="0" tIns="0" rIns="0" bIns="0" rtlCol="0"/>
          <a:lstStyle/>
          <a:p>
            <a:endParaRPr/>
          </a:p>
        </p:txBody>
      </p:sp>
      <p:pic>
        <p:nvPicPr>
          <p:cNvPr id="18" name="bg object 18"/>
          <p:cNvPicPr/>
          <p:nvPr/>
        </p:nvPicPr>
        <p:blipFill>
          <a:blip r:embed="rId7" cstate="print"/>
          <a:stretch>
            <a:fillRect/>
          </a:stretch>
        </p:blipFill>
        <p:spPr>
          <a:xfrm>
            <a:off x="0" y="0"/>
            <a:ext cx="20104099" cy="1109914"/>
          </a:xfrm>
          <a:prstGeom prst="rect">
            <a:avLst/>
          </a:prstGeom>
        </p:spPr>
      </p:pic>
      <p:pic>
        <p:nvPicPr>
          <p:cNvPr id="19" name="bg object 19"/>
          <p:cNvPicPr/>
          <p:nvPr/>
        </p:nvPicPr>
        <p:blipFill>
          <a:blip r:embed="rId8" cstate="print"/>
          <a:stretch>
            <a:fillRect/>
          </a:stretch>
        </p:blipFill>
        <p:spPr>
          <a:xfrm>
            <a:off x="785317" y="247463"/>
            <a:ext cx="1089874" cy="614989"/>
          </a:xfrm>
          <a:prstGeom prst="rect">
            <a:avLst/>
          </a:prstGeom>
        </p:spPr>
      </p:pic>
      <p:pic>
        <p:nvPicPr>
          <p:cNvPr id="20" name="bg object 20"/>
          <p:cNvPicPr/>
          <p:nvPr/>
        </p:nvPicPr>
        <p:blipFill>
          <a:blip r:embed="rId9" cstate="print"/>
          <a:stretch>
            <a:fillRect/>
          </a:stretch>
        </p:blipFill>
        <p:spPr>
          <a:xfrm>
            <a:off x="1958788" y="315027"/>
            <a:ext cx="971838" cy="509597"/>
          </a:xfrm>
          <a:prstGeom prst="rect">
            <a:avLst/>
          </a:prstGeom>
        </p:spPr>
      </p:pic>
      <p:sp>
        <p:nvSpPr>
          <p:cNvPr id="2" name="Holder 2"/>
          <p:cNvSpPr>
            <a:spLocks noGrp="1"/>
          </p:cNvSpPr>
          <p:nvPr>
            <p:ph type="title"/>
          </p:nvPr>
        </p:nvSpPr>
        <p:spPr>
          <a:xfrm>
            <a:off x="772616" y="1847178"/>
            <a:ext cx="6537959" cy="1534795"/>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a:xfrm>
            <a:off x="772616" y="4108522"/>
            <a:ext cx="10126980" cy="3981450"/>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5/13/2024</a:t>
            </a:fld>
            <a:endParaRPr lang="en-US"/>
          </a:p>
        </p:txBody>
      </p:sp>
      <p:sp>
        <p:nvSpPr>
          <p:cNvPr id="6" name="Holder 6"/>
          <p:cNvSpPr>
            <a:spLocks noGrp="1"/>
          </p:cNvSpPr>
          <p:nvPr>
            <p:ph type="sldNum" sz="quarter" idx="7"/>
          </p:nvPr>
        </p:nvSpPr>
        <p:spPr>
          <a:xfrm>
            <a:off x="19459192" y="10390166"/>
            <a:ext cx="172719" cy="189865"/>
          </a:xfrm>
          <a:prstGeom prst="rect">
            <a:avLst/>
          </a:prstGeom>
        </p:spPr>
        <p:txBody>
          <a:bodyPr wrap="square" lIns="0" tIns="0" rIns="0" bIns="0">
            <a:spAutoFit/>
          </a:bodyPr>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794"/>
            <a:ext cx="20104099" cy="11308556"/>
          </a:xfrm>
          <a:prstGeom prst="rect">
            <a:avLst/>
          </a:prstGeom>
        </p:spPr>
      </p:pic>
      <p:sp>
        <p:nvSpPr>
          <p:cNvPr id="3" name="object 3"/>
          <p:cNvSpPr txBox="1">
            <a:spLocks noGrp="1"/>
          </p:cNvSpPr>
          <p:nvPr>
            <p:ph type="title"/>
          </p:nvPr>
        </p:nvSpPr>
        <p:spPr>
          <a:xfrm>
            <a:off x="1055687" y="2749820"/>
            <a:ext cx="17043127" cy="2492990"/>
          </a:xfrm>
          <a:prstGeom prst="rect">
            <a:avLst/>
          </a:prstGeom>
        </p:spPr>
        <p:txBody>
          <a:bodyPr vert="horz" wrap="square" lIns="0" tIns="15240" rIns="0" bIns="0" rtlCol="0" anchor="t">
            <a:spAutoFit/>
          </a:bodyPr>
          <a:lstStyle/>
          <a:p>
            <a:pPr marL="12700">
              <a:spcBef>
                <a:spcPts val="120"/>
              </a:spcBef>
            </a:pPr>
            <a:r>
              <a:rPr lang="en-GB" sz="8050" dirty="0">
                <a:solidFill>
                  <a:schemeClr val="bg1"/>
                </a:solidFill>
              </a:rPr>
              <a:t>Quality Governance Performance Report</a:t>
            </a:r>
            <a:endParaRPr sz="8050" dirty="0">
              <a:solidFill>
                <a:schemeClr val="bg1"/>
              </a:solidFill>
            </a:endParaRPr>
          </a:p>
        </p:txBody>
      </p:sp>
      <p:grpSp>
        <p:nvGrpSpPr>
          <p:cNvPr id="5" name="object 5"/>
          <p:cNvGrpSpPr/>
          <p:nvPr/>
        </p:nvGrpSpPr>
        <p:grpSpPr>
          <a:xfrm>
            <a:off x="785316" y="1047096"/>
            <a:ext cx="18533745" cy="9481820"/>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7" name="object 7"/>
            <p:cNvPicPr/>
            <p:nvPr/>
          </p:nvPicPr>
          <p:blipFill>
            <a:blip r:embed="rId3"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9" name="object 9"/>
            <p:cNvPicPr/>
            <p:nvPr/>
          </p:nvPicPr>
          <p:blipFill>
            <a:blip r:embed="rId4" cstate="print"/>
            <a:stretch>
              <a:fillRect/>
            </a:stretch>
          </p:blipFill>
          <p:spPr>
            <a:xfrm>
              <a:off x="3350149" y="1210530"/>
              <a:ext cx="173361" cy="99976"/>
            </a:xfrm>
            <a:prstGeom prst="rect">
              <a:avLst/>
            </a:prstGeom>
          </p:spPr>
        </p:pic>
        <p:pic>
          <p:nvPicPr>
            <p:cNvPr id="10" name="object 10"/>
            <p:cNvPicPr/>
            <p:nvPr/>
          </p:nvPicPr>
          <p:blipFill>
            <a:blip r:embed="rId5" cstate="print"/>
            <a:stretch>
              <a:fillRect/>
            </a:stretch>
          </p:blipFill>
          <p:spPr>
            <a:xfrm>
              <a:off x="3543745" y="1167852"/>
              <a:ext cx="292419" cy="181967"/>
            </a:xfrm>
            <a:prstGeom prst="rect">
              <a:avLst/>
            </a:prstGeom>
          </p:spPr>
        </p:pic>
        <p:pic>
          <p:nvPicPr>
            <p:cNvPr id="11" name="object 11"/>
            <p:cNvPicPr/>
            <p:nvPr/>
          </p:nvPicPr>
          <p:blipFill>
            <a:blip r:embed="rId6" cstate="print"/>
            <a:stretch>
              <a:fillRect/>
            </a:stretch>
          </p:blipFill>
          <p:spPr>
            <a:xfrm>
              <a:off x="3913120" y="1167852"/>
              <a:ext cx="297474" cy="181967"/>
            </a:xfrm>
            <a:prstGeom prst="rect">
              <a:avLst/>
            </a:prstGeom>
          </p:spPr>
        </p:pic>
        <p:pic>
          <p:nvPicPr>
            <p:cNvPr id="12" name="object 12"/>
            <p:cNvPicPr/>
            <p:nvPr/>
          </p:nvPicPr>
          <p:blipFill>
            <a:blip r:embed="rId7" cstate="print"/>
            <a:stretch>
              <a:fillRect/>
            </a:stretch>
          </p:blipFill>
          <p:spPr>
            <a:xfrm>
              <a:off x="4234183" y="1167861"/>
              <a:ext cx="309286" cy="142644"/>
            </a:xfrm>
            <a:prstGeom prst="rect">
              <a:avLst/>
            </a:prstGeom>
          </p:spPr>
        </p:pic>
        <p:pic>
          <p:nvPicPr>
            <p:cNvPr id="13" name="object 13"/>
            <p:cNvPicPr/>
            <p:nvPr/>
          </p:nvPicPr>
          <p:blipFill>
            <a:blip r:embed="rId8" cstate="print"/>
            <a:stretch>
              <a:fillRect/>
            </a:stretch>
          </p:blipFill>
          <p:spPr>
            <a:xfrm>
              <a:off x="4567055" y="1167861"/>
              <a:ext cx="90803" cy="142634"/>
            </a:xfrm>
            <a:prstGeom prst="rect">
              <a:avLst/>
            </a:prstGeom>
          </p:spPr>
        </p:pic>
        <p:pic>
          <p:nvPicPr>
            <p:cNvPr id="14" name="object 14"/>
            <p:cNvPicPr/>
            <p:nvPr/>
          </p:nvPicPr>
          <p:blipFill>
            <a:blip r:embed="rId9"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16" name="object 16"/>
            <p:cNvPicPr/>
            <p:nvPr/>
          </p:nvPicPr>
          <p:blipFill>
            <a:blip r:embed="rId10"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18" name="object 18"/>
            <p:cNvPicPr/>
            <p:nvPr/>
          </p:nvPicPr>
          <p:blipFill>
            <a:blip r:embed="rId11" cstate="print"/>
            <a:stretch>
              <a:fillRect/>
            </a:stretch>
          </p:blipFill>
          <p:spPr>
            <a:xfrm>
              <a:off x="3751730" y="1437448"/>
              <a:ext cx="84426" cy="97714"/>
            </a:xfrm>
            <a:prstGeom prst="rect">
              <a:avLst/>
            </a:prstGeom>
          </p:spPr>
        </p:pic>
        <p:pic>
          <p:nvPicPr>
            <p:cNvPr id="19" name="object 19"/>
            <p:cNvPicPr/>
            <p:nvPr/>
          </p:nvPicPr>
          <p:blipFill>
            <a:blip r:embed="rId12" cstate="print"/>
            <a:stretch>
              <a:fillRect/>
            </a:stretch>
          </p:blipFill>
          <p:spPr>
            <a:xfrm>
              <a:off x="3305019" y="1689841"/>
              <a:ext cx="83306" cy="130655"/>
            </a:xfrm>
            <a:prstGeom prst="rect">
              <a:avLst/>
            </a:prstGeom>
          </p:spPr>
        </p:pic>
        <p:pic>
          <p:nvPicPr>
            <p:cNvPr id="20" name="object 20"/>
            <p:cNvPicPr/>
            <p:nvPr/>
          </p:nvPicPr>
          <p:blipFill>
            <a:blip r:embed="rId13" cstate="print"/>
            <a:stretch>
              <a:fillRect/>
            </a:stretch>
          </p:blipFill>
          <p:spPr>
            <a:xfrm>
              <a:off x="3408561" y="1725012"/>
              <a:ext cx="84426" cy="97724"/>
            </a:xfrm>
            <a:prstGeom prst="rect">
              <a:avLst/>
            </a:prstGeom>
          </p:spPr>
        </p:pic>
        <p:pic>
          <p:nvPicPr>
            <p:cNvPr id="21" name="object 21"/>
            <p:cNvPicPr/>
            <p:nvPr/>
          </p:nvPicPr>
          <p:blipFill>
            <a:blip r:embed="rId14"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23" name="object 23"/>
            <p:cNvPicPr/>
            <p:nvPr/>
          </p:nvPicPr>
          <p:blipFill>
            <a:blip r:embed="rId15"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25" name="object 25"/>
            <p:cNvPicPr/>
            <p:nvPr/>
          </p:nvPicPr>
          <p:blipFill>
            <a:blip r:embed="rId16"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27" name="object 27"/>
            <p:cNvPicPr/>
            <p:nvPr/>
          </p:nvPicPr>
          <p:blipFill>
            <a:blip r:embed="rId17" cstate="print"/>
            <a:stretch>
              <a:fillRect/>
            </a:stretch>
          </p:blipFill>
          <p:spPr>
            <a:xfrm>
              <a:off x="4344838" y="1680097"/>
              <a:ext cx="84416" cy="140404"/>
            </a:xfrm>
            <a:prstGeom prst="rect">
              <a:avLst/>
            </a:prstGeom>
          </p:spPr>
        </p:pic>
        <p:pic>
          <p:nvPicPr>
            <p:cNvPr id="28" name="object 28"/>
            <p:cNvPicPr/>
            <p:nvPr/>
          </p:nvPicPr>
          <p:blipFill>
            <a:blip r:embed="rId18"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30" name="object 30"/>
            <p:cNvPicPr/>
            <p:nvPr/>
          </p:nvPicPr>
          <p:blipFill>
            <a:blip r:embed="rId19"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grpSp>
      <p:pic>
        <p:nvPicPr>
          <p:cNvPr id="33" name="Picture 32">
            <a:extLst>
              <a:ext uri="{FF2B5EF4-FFF2-40B4-BE49-F238E27FC236}">
                <a16:creationId xmlns:a16="http://schemas.microsoft.com/office/drawing/2014/main" id="{51DF0ACB-8A1F-33B7-82C8-3C96EBB3BD2C}"/>
              </a:ext>
            </a:extLst>
          </p:cNvPr>
          <p:cNvPicPr>
            <a:picLocks noChangeAspect="1"/>
          </p:cNvPicPr>
          <p:nvPr/>
        </p:nvPicPr>
        <p:blipFill>
          <a:blip r:embed="rId20"/>
          <a:stretch>
            <a:fillRect/>
          </a:stretch>
        </p:blipFill>
        <p:spPr>
          <a:xfrm>
            <a:off x="592026" y="5453922"/>
            <a:ext cx="16460627" cy="227400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A537F-3269-A98E-8454-B216D1417203}"/>
              </a:ext>
            </a:extLst>
          </p:cNvPr>
          <p:cNvSpPr>
            <a:spLocks noGrp="1"/>
          </p:cNvSpPr>
          <p:nvPr>
            <p:ph type="title"/>
          </p:nvPr>
        </p:nvSpPr>
        <p:spPr>
          <a:xfrm>
            <a:off x="772616" y="1847178"/>
            <a:ext cx="6537959" cy="923330"/>
          </a:xfrm>
        </p:spPr>
        <p:txBody>
          <a:bodyPr/>
          <a:lstStyle/>
          <a:p>
            <a:r>
              <a:rPr lang="en-GB" dirty="0"/>
              <a:t>Introduction </a:t>
            </a:r>
          </a:p>
        </p:txBody>
      </p:sp>
      <p:sp>
        <p:nvSpPr>
          <p:cNvPr id="3" name="Text Placeholder 2">
            <a:extLst>
              <a:ext uri="{FF2B5EF4-FFF2-40B4-BE49-F238E27FC236}">
                <a16:creationId xmlns:a16="http://schemas.microsoft.com/office/drawing/2014/main" id="{9518CF65-8A2D-0FC5-D24C-8A8EC629AC79}"/>
              </a:ext>
            </a:extLst>
          </p:cNvPr>
          <p:cNvSpPr>
            <a:spLocks noGrp="1"/>
          </p:cNvSpPr>
          <p:nvPr>
            <p:ph type="body" idx="1"/>
          </p:nvPr>
        </p:nvSpPr>
        <p:spPr>
          <a:xfrm>
            <a:off x="772616" y="2989170"/>
            <a:ext cx="13442148" cy="6147837"/>
          </a:xfrm>
        </p:spPr>
        <p:txBody>
          <a:bodyPr wrap="square" lIns="0" tIns="0" rIns="0" bIns="0" anchor="t">
            <a:spAutoFit/>
          </a:bodyPr>
          <a:lstStyle/>
          <a:p>
            <a:pPr>
              <a:lnSpc>
                <a:spcPct val="150000"/>
              </a:lnSpc>
            </a:pPr>
            <a:r>
              <a:rPr lang="en-GB" dirty="0">
                <a:solidFill>
                  <a:schemeClr val="tx1"/>
                </a:solidFill>
              </a:rPr>
              <a:t>The Quality Governance report is a quarterly report provided to the Quality safety &amp; Improvement Committee to review and take assurance on clinical quality and safety through the provision of data and summary highlights from Public Health Wales’s assurance groups. It covers the following areas:</a:t>
            </a:r>
          </a:p>
          <a:p>
            <a:pPr>
              <a:lnSpc>
                <a:spcPct val="150000"/>
              </a:lnSpc>
            </a:pPr>
            <a:endParaRPr lang="en-GB" dirty="0">
              <a:solidFill>
                <a:schemeClr val="tx1"/>
              </a:solidFill>
            </a:endParaRPr>
          </a:p>
          <a:p>
            <a:pPr marL="342900" indent="-342900">
              <a:lnSpc>
                <a:spcPct val="150000"/>
              </a:lnSpc>
              <a:buFont typeface="Arial" panose="020B0604020202020204" pitchFamily="34" charset="0"/>
              <a:buChar char="•"/>
            </a:pPr>
            <a:r>
              <a:rPr lang="en-GB" dirty="0">
                <a:solidFill>
                  <a:schemeClr val="tx1"/>
                </a:solidFill>
              </a:rPr>
              <a:t>Putting things Right </a:t>
            </a:r>
          </a:p>
          <a:p>
            <a:pPr marL="342900" indent="-342900">
              <a:lnSpc>
                <a:spcPct val="150000"/>
              </a:lnSpc>
              <a:buFont typeface="Arial" panose="020B0604020202020204" pitchFamily="34" charset="0"/>
              <a:buChar char="•"/>
            </a:pPr>
            <a:r>
              <a:rPr lang="en-GB" dirty="0">
                <a:solidFill>
                  <a:schemeClr val="tx1"/>
                </a:solidFill>
              </a:rPr>
              <a:t>Compliments</a:t>
            </a:r>
          </a:p>
          <a:p>
            <a:pPr marL="342900" indent="-342900">
              <a:lnSpc>
                <a:spcPct val="150000"/>
              </a:lnSpc>
              <a:buFont typeface="Arial" panose="020B0604020202020204" pitchFamily="34" charset="0"/>
              <a:buChar char="•"/>
            </a:pPr>
            <a:r>
              <a:rPr lang="en-GB" dirty="0">
                <a:solidFill>
                  <a:schemeClr val="tx1"/>
                </a:solidFill>
              </a:rPr>
              <a:t>Safety Alerts and Notices</a:t>
            </a:r>
          </a:p>
          <a:p>
            <a:pPr marL="342900" indent="-342900">
              <a:lnSpc>
                <a:spcPct val="150000"/>
              </a:lnSpc>
              <a:buFont typeface="Arial" panose="020B0604020202020204" pitchFamily="34" charset="0"/>
              <a:buChar char="•"/>
            </a:pPr>
            <a:r>
              <a:rPr lang="en-GB" dirty="0">
                <a:solidFill>
                  <a:schemeClr val="tx1"/>
                </a:solidFill>
              </a:rPr>
              <a:t>Clinical Audit</a:t>
            </a:r>
          </a:p>
          <a:p>
            <a:pPr marL="342900" indent="-342900">
              <a:lnSpc>
                <a:spcPct val="150000"/>
              </a:lnSpc>
              <a:buFont typeface="Arial" panose="020B0604020202020204" pitchFamily="34" charset="0"/>
              <a:buChar char="•"/>
            </a:pPr>
            <a:r>
              <a:rPr lang="en-GB" dirty="0">
                <a:solidFill>
                  <a:schemeClr val="tx1"/>
                </a:solidFill>
              </a:rPr>
              <a:t>Corporate Safeguarding</a:t>
            </a:r>
          </a:p>
          <a:p>
            <a:pPr marL="342900" indent="-342900">
              <a:lnSpc>
                <a:spcPct val="150000"/>
              </a:lnSpc>
              <a:buFont typeface="Arial" panose="020B0604020202020204" pitchFamily="34" charset="0"/>
              <a:buChar char="•"/>
            </a:pPr>
            <a:r>
              <a:rPr lang="en-GB" dirty="0">
                <a:solidFill>
                  <a:schemeClr val="tx1"/>
                </a:solidFill>
              </a:rPr>
              <a:t>Corporate Infection Prevention &amp; Control </a:t>
            </a:r>
          </a:p>
          <a:p>
            <a:endParaRPr lang="en-GB" dirty="0">
              <a:solidFill>
                <a:schemeClr val="tx1"/>
              </a:solidFill>
            </a:endParaRPr>
          </a:p>
          <a:p>
            <a:endParaRPr lang="en-GB" dirty="0"/>
          </a:p>
        </p:txBody>
      </p:sp>
      <p:pic>
        <p:nvPicPr>
          <p:cNvPr id="6" name="Picture 5">
            <a:extLst>
              <a:ext uri="{FF2B5EF4-FFF2-40B4-BE49-F238E27FC236}">
                <a16:creationId xmlns:a16="http://schemas.microsoft.com/office/drawing/2014/main" id="{6620BFBE-0F43-9C8D-846B-DB56E79F884A}"/>
              </a:ext>
            </a:extLst>
          </p:cNvPr>
          <p:cNvPicPr>
            <a:picLocks noChangeAspect="1"/>
          </p:cNvPicPr>
          <p:nvPr/>
        </p:nvPicPr>
        <p:blipFill>
          <a:blip r:embed="rId2"/>
          <a:stretch>
            <a:fillRect/>
          </a:stretch>
        </p:blipFill>
        <p:spPr>
          <a:xfrm>
            <a:off x="14204119" y="3169300"/>
            <a:ext cx="5441562" cy="5242329"/>
          </a:xfrm>
          <a:prstGeom prst="rect">
            <a:avLst/>
          </a:prstGeom>
        </p:spPr>
      </p:pic>
    </p:spTree>
    <p:extLst>
      <p:ext uri="{BB962C8B-B14F-4D97-AF65-F5344CB8AC3E}">
        <p14:creationId xmlns:p14="http://schemas.microsoft.com/office/powerpoint/2010/main" val="535428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59340" y="1475158"/>
            <a:ext cx="16670834" cy="1662635"/>
          </a:xfrm>
          <a:prstGeom prst="rect">
            <a:avLst/>
          </a:prstGeom>
        </p:spPr>
        <p:txBody>
          <a:bodyPr vert="horz" wrap="square" lIns="0" tIns="15875" rIns="0" bIns="0" rtlCol="0" anchor="t">
            <a:spAutoFit/>
          </a:bodyPr>
          <a:lstStyle/>
          <a:p>
            <a:pPr marL="12700">
              <a:spcBef>
                <a:spcPts val="125"/>
              </a:spcBef>
            </a:pPr>
            <a:r>
              <a:rPr lang="en-GB" spc="-20" dirty="0"/>
              <a:t>Putting Things Right (PTR) Section</a:t>
            </a:r>
            <a:br>
              <a:rPr lang="en-GB" spc="-20" dirty="0"/>
            </a:br>
            <a:r>
              <a:rPr lang="en-GB" sz="1000" spc="-20" dirty="0"/>
              <a:t> </a:t>
            </a:r>
            <a:br>
              <a:rPr lang="en-GB" spc="-20" dirty="0"/>
            </a:br>
            <a:r>
              <a:rPr lang="en-GB" sz="3700" b="0" spc="-10" dirty="0">
                <a:solidFill>
                  <a:srgbClr val="F43882"/>
                </a:solidFill>
                <a:latin typeface="Ubuntu-Light"/>
              </a:rPr>
              <a:t>Key Points:</a:t>
            </a:r>
            <a:r>
              <a:rPr lang="en-GB" sz="3700" b="0" spc="-10" dirty="0">
                <a:solidFill>
                  <a:srgbClr val="F43882"/>
                </a:solidFill>
                <a:latin typeface="Ubuntu-Light"/>
                <a:cs typeface="Ubuntu-Light"/>
              </a:rPr>
              <a:t>								    </a:t>
            </a:r>
            <a:endParaRPr sz="3700" dirty="0">
              <a:latin typeface="Ubuntu-Light"/>
              <a:cs typeface="Ubuntu-Light"/>
            </a:endParaRPr>
          </a:p>
        </p:txBody>
      </p:sp>
      <p:sp>
        <p:nvSpPr>
          <p:cNvPr id="4" name="object 4"/>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a:t>
            </a:fld>
            <a:endParaRPr/>
          </a:p>
        </p:txBody>
      </p:sp>
      <p:sp>
        <p:nvSpPr>
          <p:cNvPr id="3" name="object 3"/>
          <p:cNvSpPr txBox="1">
            <a:spLocks noGrp="1"/>
          </p:cNvSpPr>
          <p:nvPr>
            <p:ph type="body" idx="1"/>
          </p:nvPr>
        </p:nvSpPr>
        <p:spPr>
          <a:xfrm>
            <a:off x="662257" y="3683912"/>
            <a:ext cx="16947826" cy="5540043"/>
          </a:xfrm>
          <a:prstGeom prst="rect">
            <a:avLst/>
          </a:prstGeom>
        </p:spPr>
        <p:txBody>
          <a:bodyPr vert="horz" wrap="square" lIns="0" tIns="12065" rIns="0" bIns="0" rtlCol="0">
            <a:spAutoFit/>
          </a:bodyPr>
          <a:lstStyle/>
          <a:p>
            <a:pPr marL="355600" marR="5080" indent="-342900">
              <a:lnSpc>
                <a:spcPct val="150000"/>
              </a:lnSpc>
              <a:spcBef>
                <a:spcPts val="95"/>
              </a:spcBef>
              <a:buFont typeface="Arial" panose="020B0604020202020204" pitchFamily="34" charset="0"/>
              <a:buChar char="•"/>
            </a:pPr>
            <a:r>
              <a:rPr lang="en-GB" sz="2400" spc="-20" dirty="0">
                <a:solidFill>
                  <a:schemeClr val="tx1"/>
                </a:solidFill>
              </a:rPr>
              <a:t>There were 0 National Reportable Incidents or Early Warning Reports in Quarter 4 </a:t>
            </a:r>
          </a:p>
          <a:p>
            <a:pPr marL="355600" marR="5080" indent="-342900">
              <a:lnSpc>
                <a:spcPct val="150000"/>
              </a:lnSpc>
              <a:spcBef>
                <a:spcPts val="95"/>
              </a:spcBef>
              <a:buFont typeface="Arial" panose="020B0604020202020204" pitchFamily="34" charset="0"/>
              <a:buChar char="•"/>
            </a:pPr>
            <a:r>
              <a:rPr lang="en-GB" sz="2400" spc="-20" dirty="0">
                <a:solidFill>
                  <a:schemeClr val="tx1"/>
                </a:solidFill>
              </a:rPr>
              <a:t>471 incidents  were reported this quarter</a:t>
            </a:r>
          </a:p>
          <a:p>
            <a:pPr marL="355600" marR="5080" indent="-342900">
              <a:lnSpc>
                <a:spcPct val="150000"/>
              </a:lnSpc>
              <a:spcBef>
                <a:spcPts val="95"/>
              </a:spcBef>
              <a:buFont typeface="Arial" panose="020B0604020202020204" pitchFamily="34" charset="0"/>
              <a:buChar char="•"/>
            </a:pPr>
            <a:r>
              <a:rPr lang="en-GB" sz="2400" spc="-20" dirty="0">
                <a:solidFill>
                  <a:schemeClr val="tx1"/>
                </a:solidFill>
              </a:rPr>
              <a:t>Of these, 2 were  initially reported as moderate harm in Microbiology with 1 subsequently downgraded following investigation . The remaining incident  was  reported externally as a RIDDOR. This was due to a manual handling injury for a member of staff.  The other incident was in health protection and remains under investigation at present</a:t>
            </a:r>
          </a:p>
          <a:p>
            <a:pPr marL="355600" marR="5080" indent="-342900">
              <a:lnSpc>
                <a:spcPct val="150000"/>
              </a:lnSpc>
              <a:spcBef>
                <a:spcPts val="95"/>
              </a:spcBef>
              <a:buFont typeface="Arial" panose="020B0604020202020204" pitchFamily="34" charset="0"/>
              <a:buChar char="•"/>
            </a:pPr>
            <a:r>
              <a:rPr lang="en-GB" sz="2400" spc="-20" dirty="0">
                <a:solidFill>
                  <a:schemeClr val="tx1"/>
                </a:solidFill>
              </a:rPr>
              <a:t>‘Failure to follow protocol/SOP’ remains the highest reported sub-category  however, it should be noted that this type of incident has reduced from 71 incidents in Q3 to 40 reported in this Quarter</a:t>
            </a:r>
          </a:p>
          <a:p>
            <a:pPr marL="355600" marR="5080" indent="-342900">
              <a:lnSpc>
                <a:spcPct val="150000"/>
              </a:lnSpc>
              <a:spcBef>
                <a:spcPts val="95"/>
              </a:spcBef>
              <a:buFont typeface="Arial" panose="020B0604020202020204" pitchFamily="34" charset="0"/>
              <a:buChar char="•"/>
            </a:pPr>
            <a:r>
              <a:rPr lang="en-GB" sz="2400" spc="-20" dirty="0">
                <a:solidFill>
                  <a:schemeClr val="tx1"/>
                </a:solidFill>
              </a:rPr>
              <a:t>83 incidents  have an open status currently with </a:t>
            </a:r>
            <a:r>
              <a:rPr lang="en-GB" sz="2400" b="1" spc="-20" dirty="0">
                <a:solidFill>
                  <a:schemeClr val="tx1"/>
                </a:solidFill>
              </a:rPr>
              <a:t>8</a:t>
            </a:r>
            <a:r>
              <a:rPr lang="en-GB" sz="2400" spc="-20" dirty="0">
                <a:solidFill>
                  <a:schemeClr val="tx1"/>
                </a:solidFill>
              </a:rPr>
              <a:t> being open for more than 120 days. </a:t>
            </a:r>
          </a:p>
          <a:p>
            <a:pPr marL="355600" marR="5080" indent="-342900">
              <a:lnSpc>
                <a:spcPct val="150000"/>
              </a:lnSpc>
              <a:spcBef>
                <a:spcPts val="95"/>
              </a:spcBef>
              <a:buFont typeface="Arial" panose="020B0604020202020204" pitchFamily="34" charset="0"/>
              <a:buChar char="•"/>
            </a:pPr>
            <a:r>
              <a:rPr lang="en-GB" sz="2400" spc="-20" dirty="0">
                <a:solidFill>
                  <a:schemeClr val="tx1"/>
                </a:solidFill>
              </a:rPr>
              <a:t>Overall Incident closure rates are improving with a noticeable improvement in February 2024, for Cervical Screening Wales</a:t>
            </a:r>
            <a:r>
              <a:rPr lang="en-GB" spc="-20" dirty="0">
                <a:solidFill>
                  <a:schemeClr val="tx1"/>
                </a:solidFill>
              </a:rPr>
              <a:t>.</a:t>
            </a:r>
            <a:endParaRPr spc="-20" dirty="0">
              <a:solidFill>
                <a:schemeClr val="tx1"/>
              </a:solidFill>
            </a:endParaRPr>
          </a:p>
        </p:txBody>
      </p:sp>
      <p:pic>
        <p:nvPicPr>
          <p:cNvPr id="7" name="Picture 6">
            <a:extLst>
              <a:ext uri="{FF2B5EF4-FFF2-40B4-BE49-F238E27FC236}">
                <a16:creationId xmlns:a16="http://schemas.microsoft.com/office/drawing/2014/main" id="{9FDA74F2-0DDB-8D3C-F18B-38BAB08F169B}"/>
              </a:ext>
            </a:extLst>
          </p:cNvPr>
          <p:cNvPicPr>
            <a:picLocks noChangeAspect="1"/>
          </p:cNvPicPr>
          <p:nvPr/>
        </p:nvPicPr>
        <p:blipFill>
          <a:blip r:embed="rId2"/>
          <a:stretch>
            <a:fillRect/>
          </a:stretch>
        </p:blipFill>
        <p:spPr>
          <a:xfrm>
            <a:off x="17160767" y="1195302"/>
            <a:ext cx="2847079" cy="178018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26975" y="1556032"/>
            <a:ext cx="16670834" cy="1508746"/>
          </a:xfrm>
          <a:prstGeom prst="rect">
            <a:avLst/>
          </a:prstGeom>
        </p:spPr>
        <p:txBody>
          <a:bodyPr vert="horz" wrap="square" lIns="0" tIns="15875" rIns="0" bIns="0" rtlCol="0">
            <a:spAutoFit/>
          </a:bodyPr>
          <a:lstStyle/>
          <a:p>
            <a:pPr marL="12700">
              <a:lnSpc>
                <a:spcPct val="100000"/>
              </a:lnSpc>
              <a:spcBef>
                <a:spcPts val="125"/>
              </a:spcBef>
            </a:pPr>
            <a:r>
              <a:rPr lang="en-GB" spc="-20" dirty="0"/>
              <a:t>Patient /Service user Experience (PTR) cont.</a:t>
            </a:r>
            <a:br>
              <a:rPr lang="en-GB" spc="-20" dirty="0"/>
            </a:br>
            <a:r>
              <a:rPr lang="en-GB" sz="3700" b="0" spc="-10" dirty="0">
                <a:solidFill>
                  <a:srgbClr val="F43882"/>
                </a:solidFill>
                <a:latin typeface="Ubuntu-Light"/>
                <a:cs typeface="Ubuntu-Light"/>
              </a:rPr>
              <a:t>								    </a:t>
            </a:r>
            <a:endParaRPr sz="3700" dirty="0">
              <a:latin typeface="Ubuntu-Light"/>
              <a:cs typeface="Ubuntu-Light"/>
            </a:endParaRPr>
          </a:p>
        </p:txBody>
      </p:sp>
      <p:sp>
        <p:nvSpPr>
          <p:cNvPr id="4" name="object 4"/>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4</a:t>
            </a:fld>
            <a:endParaRPr/>
          </a:p>
        </p:txBody>
      </p:sp>
      <p:sp>
        <p:nvSpPr>
          <p:cNvPr id="3" name="object 3"/>
          <p:cNvSpPr txBox="1">
            <a:spLocks noGrp="1"/>
          </p:cNvSpPr>
          <p:nvPr>
            <p:ph type="body" idx="1"/>
          </p:nvPr>
        </p:nvSpPr>
        <p:spPr>
          <a:xfrm>
            <a:off x="629892" y="3053095"/>
            <a:ext cx="16947826" cy="7130542"/>
          </a:xfrm>
          <a:prstGeom prst="rect">
            <a:avLst/>
          </a:prstGeom>
        </p:spPr>
        <p:txBody>
          <a:bodyPr vert="horz" wrap="square" lIns="0" tIns="12065" rIns="0" bIns="0" rtlCol="0">
            <a:spAutoFit/>
          </a:bodyPr>
          <a:lstStyle/>
          <a:p>
            <a:pPr marL="12700" marR="5080">
              <a:lnSpc>
                <a:spcPct val="150000"/>
              </a:lnSpc>
              <a:spcBef>
                <a:spcPts val="95"/>
              </a:spcBef>
            </a:pPr>
            <a:r>
              <a:rPr lang="en-GB" b="1" spc="-20" dirty="0">
                <a:solidFill>
                  <a:srgbClr val="E01096"/>
                </a:solidFill>
              </a:rPr>
              <a:t>Complaints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45 </a:t>
            </a:r>
            <a:r>
              <a:rPr lang="en-GB" b="1" spc="-20" dirty="0">
                <a:solidFill>
                  <a:schemeClr val="tx1"/>
                </a:solidFill>
              </a:rPr>
              <a:t>Early resolution complaints</a:t>
            </a:r>
            <a:r>
              <a:rPr lang="en-GB" spc="-20" dirty="0">
                <a:solidFill>
                  <a:schemeClr val="tx1"/>
                </a:solidFill>
              </a:rPr>
              <a:t>  were received in Q4 an increase of 24 compared to the previous quarter.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33 were resolved within 2 days . Concerns related to access to services, appointments, communication and staff attitude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5 Formal complaints received  this quarter   and 100% acknowledged within 5 days . Common themes recorded include attitude and behaviours. </a:t>
            </a:r>
          </a:p>
          <a:p>
            <a:pPr marL="12700" marR="5080">
              <a:lnSpc>
                <a:spcPct val="150000"/>
              </a:lnSpc>
              <a:spcBef>
                <a:spcPts val="95"/>
              </a:spcBef>
            </a:pPr>
            <a:r>
              <a:rPr lang="en-GB" b="1" spc="-20" dirty="0">
                <a:solidFill>
                  <a:srgbClr val="E01096"/>
                </a:solidFill>
              </a:rPr>
              <a:t>Compliments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145 compliments received this quarter  - with the common theme being beyond the level of expected care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Highest Responses  received by Screening Division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Most popular method of leaving compliment is the website  </a:t>
            </a:r>
          </a:p>
          <a:p>
            <a:pPr marL="12700" marR="5080">
              <a:lnSpc>
                <a:spcPct val="150000"/>
              </a:lnSpc>
              <a:spcBef>
                <a:spcPts val="95"/>
              </a:spcBef>
            </a:pPr>
            <a:r>
              <a:rPr lang="en-GB" b="1" spc="-20" dirty="0">
                <a:solidFill>
                  <a:srgbClr val="E01096"/>
                </a:solidFill>
              </a:rPr>
              <a:t>Safety Notices</a:t>
            </a:r>
          </a:p>
          <a:p>
            <a:pPr marL="355600" marR="5080" indent="-342900">
              <a:lnSpc>
                <a:spcPct val="150000"/>
              </a:lnSpc>
              <a:spcBef>
                <a:spcPts val="95"/>
              </a:spcBef>
              <a:buFont typeface="Arial" panose="020B0604020202020204" pitchFamily="34" charset="0"/>
              <a:buChar char="•"/>
            </a:pPr>
            <a:r>
              <a:rPr lang="en-GB" spc="-20" dirty="0">
                <a:solidFill>
                  <a:schemeClr val="tx1"/>
                </a:solidFill>
              </a:rPr>
              <a:t>3 out of the 61 received  this quarter were applicable to PHW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Main theme of  alerts was medicines shortages  </a:t>
            </a:r>
          </a:p>
          <a:p>
            <a:pPr marL="355600" marR="5080" indent="-342900">
              <a:lnSpc>
                <a:spcPct val="150000"/>
              </a:lnSpc>
              <a:spcBef>
                <a:spcPts val="95"/>
              </a:spcBef>
              <a:buFont typeface="Arial" panose="020B0604020202020204" pitchFamily="34" charset="0"/>
              <a:buChar char="•"/>
            </a:pPr>
            <a:endParaRPr spc="-20" dirty="0">
              <a:solidFill>
                <a:schemeClr val="tx1"/>
              </a:solidFill>
            </a:endParaRPr>
          </a:p>
        </p:txBody>
      </p:sp>
      <p:pic>
        <p:nvPicPr>
          <p:cNvPr id="7" name="Picture 6">
            <a:extLst>
              <a:ext uri="{FF2B5EF4-FFF2-40B4-BE49-F238E27FC236}">
                <a16:creationId xmlns:a16="http://schemas.microsoft.com/office/drawing/2014/main" id="{15824068-1B95-6623-2BC2-E2C1155B2841}"/>
              </a:ext>
            </a:extLst>
          </p:cNvPr>
          <p:cNvPicPr>
            <a:picLocks noChangeAspect="1"/>
          </p:cNvPicPr>
          <p:nvPr/>
        </p:nvPicPr>
        <p:blipFill>
          <a:blip r:embed="rId2"/>
          <a:stretch>
            <a:fillRect/>
          </a:stretch>
        </p:blipFill>
        <p:spPr>
          <a:xfrm>
            <a:off x="16916940" y="1331434"/>
            <a:ext cx="2542252" cy="1597290"/>
          </a:xfrm>
          <a:prstGeom prst="rect">
            <a:avLst/>
          </a:prstGeom>
        </p:spPr>
      </p:pic>
      <p:pic>
        <p:nvPicPr>
          <p:cNvPr id="8" name="Picture 7">
            <a:extLst>
              <a:ext uri="{FF2B5EF4-FFF2-40B4-BE49-F238E27FC236}">
                <a16:creationId xmlns:a16="http://schemas.microsoft.com/office/drawing/2014/main" id="{95BB65F5-EF10-8DF8-83D6-D9A031534AEE}"/>
              </a:ext>
            </a:extLst>
          </p:cNvPr>
          <p:cNvPicPr>
            <a:picLocks noChangeAspect="1"/>
          </p:cNvPicPr>
          <p:nvPr/>
        </p:nvPicPr>
        <p:blipFill>
          <a:blip r:embed="rId3"/>
          <a:stretch>
            <a:fillRect/>
          </a:stretch>
        </p:blipFill>
        <p:spPr>
          <a:xfrm>
            <a:off x="16953519" y="2912701"/>
            <a:ext cx="2469094" cy="1542422"/>
          </a:xfrm>
          <a:prstGeom prst="rect">
            <a:avLst/>
          </a:prstGeom>
        </p:spPr>
      </p:pic>
    </p:spTree>
    <p:extLst>
      <p:ext uri="{BB962C8B-B14F-4D97-AF65-F5344CB8AC3E}">
        <p14:creationId xmlns:p14="http://schemas.microsoft.com/office/powerpoint/2010/main" val="700062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75522" y="1426634"/>
            <a:ext cx="16670834" cy="939360"/>
          </a:xfrm>
          <a:prstGeom prst="rect">
            <a:avLst/>
          </a:prstGeom>
        </p:spPr>
        <p:txBody>
          <a:bodyPr vert="horz" wrap="square" lIns="0" tIns="15875" rIns="0" bIns="0" rtlCol="0">
            <a:spAutoFit/>
          </a:bodyPr>
          <a:lstStyle/>
          <a:p>
            <a:pPr marL="12700">
              <a:lnSpc>
                <a:spcPct val="100000"/>
              </a:lnSpc>
              <a:spcBef>
                <a:spcPts val="125"/>
              </a:spcBef>
            </a:pPr>
            <a:r>
              <a:rPr lang="en-GB" spc="-20" dirty="0"/>
              <a:t>Safeguarding </a:t>
            </a:r>
            <a:r>
              <a:rPr lang="en-GB" sz="3700" b="0" spc="-10" dirty="0">
                <a:solidFill>
                  <a:srgbClr val="F43882"/>
                </a:solidFill>
                <a:latin typeface="Ubuntu-Light"/>
                <a:cs typeface="Ubuntu-Light"/>
              </a:rPr>
              <a:t>								    </a:t>
            </a:r>
            <a:endParaRPr sz="3700" dirty="0">
              <a:latin typeface="Ubuntu-Light"/>
              <a:cs typeface="Ubuntu-Light"/>
            </a:endParaRPr>
          </a:p>
        </p:txBody>
      </p:sp>
      <p:sp>
        <p:nvSpPr>
          <p:cNvPr id="4" name="object 4"/>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5</a:t>
            </a:fld>
            <a:endParaRPr/>
          </a:p>
        </p:txBody>
      </p:sp>
      <p:sp>
        <p:nvSpPr>
          <p:cNvPr id="3" name="object 3"/>
          <p:cNvSpPr txBox="1">
            <a:spLocks noGrp="1"/>
          </p:cNvSpPr>
          <p:nvPr>
            <p:ph type="body" idx="1"/>
          </p:nvPr>
        </p:nvSpPr>
        <p:spPr>
          <a:xfrm>
            <a:off x="677239" y="3081072"/>
            <a:ext cx="16866892" cy="8228278"/>
          </a:xfrm>
          <a:prstGeom prst="rect">
            <a:avLst/>
          </a:prstGeom>
        </p:spPr>
        <p:txBody>
          <a:bodyPr vert="horz" wrap="square" lIns="0" tIns="12065" rIns="0" bIns="0" rtlCol="0" anchor="t">
            <a:spAutoFit/>
          </a:bodyPr>
          <a:lstStyle/>
          <a:p>
            <a:pPr marL="12700" marR="5080">
              <a:lnSpc>
                <a:spcPct val="150000"/>
              </a:lnSpc>
              <a:spcBef>
                <a:spcPts val="95"/>
              </a:spcBef>
            </a:pPr>
            <a:r>
              <a:rPr lang="en-GB" b="1" spc="-20" dirty="0">
                <a:solidFill>
                  <a:srgbClr val="E01096"/>
                </a:solidFill>
              </a:rPr>
              <a:t>Safeguarding Concerns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10 Safeguarding incidents reported this quarter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Higher number of concerns reported in Screening and Health Protection as the largest Directorate with the most public contact.</a:t>
            </a:r>
          </a:p>
          <a:p>
            <a:pPr marL="355600" marR="5080" indent="-342900">
              <a:lnSpc>
                <a:spcPct val="150000"/>
              </a:lnSpc>
              <a:spcBef>
                <a:spcPts val="95"/>
              </a:spcBef>
              <a:buFont typeface="Arial" panose="020B0604020202020204" pitchFamily="34" charset="0"/>
              <a:buChar char="•"/>
            </a:pPr>
            <a:r>
              <a:rPr lang="en-GB" spc="-20" dirty="0">
                <a:solidFill>
                  <a:schemeClr val="tx1"/>
                </a:solidFill>
              </a:rPr>
              <a:t>Highest reported category - mental health concerns</a:t>
            </a:r>
          </a:p>
          <a:p>
            <a:pPr marL="12700" marR="5080">
              <a:lnSpc>
                <a:spcPct val="150000"/>
              </a:lnSpc>
              <a:spcBef>
                <a:spcPts val="95"/>
              </a:spcBef>
            </a:pPr>
            <a:r>
              <a:rPr lang="en-GB" b="1" spc="-20" dirty="0">
                <a:solidFill>
                  <a:srgbClr val="E01096"/>
                </a:solidFill>
              </a:rPr>
              <a:t>Training Compliance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Adult Level 1 safeguarding training at 92%</a:t>
            </a:r>
          </a:p>
          <a:p>
            <a:pPr marL="355600" marR="5080" indent="-342900">
              <a:lnSpc>
                <a:spcPct val="150000"/>
              </a:lnSpc>
              <a:spcBef>
                <a:spcPts val="95"/>
              </a:spcBef>
              <a:buFont typeface="Arial" panose="020B0604020202020204" pitchFamily="34" charset="0"/>
              <a:buChar char="•"/>
            </a:pPr>
            <a:r>
              <a:rPr lang="en-GB" spc="-20" dirty="0">
                <a:solidFill>
                  <a:schemeClr val="tx1"/>
                </a:solidFill>
              </a:rPr>
              <a:t>Child Level 1 safeguarding training at 90%</a:t>
            </a:r>
          </a:p>
          <a:p>
            <a:pPr marL="355600" marR="5080" indent="-342900">
              <a:lnSpc>
                <a:spcPct val="150000"/>
              </a:lnSpc>
              <a:spcBef>
                <a:spcPts val="95"/>
              </a:spcBef>
              <a:buFont typeface="Arial" panose="020B0604020202020204" pitchFamily="34" charset="0"/>
              <a:buChar char="•"/>
            </a:pPr>
            <a:r>
              <a:rPr lang="en-GB" spc="-20" dirty="0">
                <a:solidFill>
                  <a:schemeClr val="tx1"/>
                </a:solidFill>
              </a:rPr>
              <a:t>Violence against women, domestic Abuse and Sexual Violence  90% </a:t>
            </a:r>
          </a:p>
          <a:p>
            <a:pPr marL="12700" marR="5080">
              <a:lnSpc>
                <a:spcPct val="150000"/>
              </a:lnSpc>
              <a:spcBef>
                <a:spcPts val="95"/>
              </a:spcBef>
            </a:pPr>
            <a:r>
              <a:rPr lang="en-GB" b="1" spc="-20" dirty="0">
                <a:solidFill>
                  <a:srgbClr val="E01096"/>
                </a:solidFill>
              </a:rPr>
              <a:t>Safety Notices</a:t>
            </a:r>
          </a:p>
          <a:p>
            <a:pPr marL="355600" marR="5080" indent="-342900">
              <a:lnSpc>
                <a:spcPct val="150000"/>
              </a:lnSpc>
              <a:spcBef>
                <a:spcPts val="95"/>
              </a:spcBef>
              <a:buFont typeface="Arial" panose="020B0604020202020204" pitchFamily="34" charset="0"/>
              <a:buChar char="•"/>
            </a:pPr>
            <a:r>
              <a:rPr lang="en-GB" spc="-20" dirty="0">
                <a:solidFill>
                  <a:schemeClr val="tx1"/>
                </a:solidFill>
              </a:rPr>
              <a:t>Risk 1541 - DBS (Disclosure and Barring Service) checks for established staff and the risk they may pose to vulnerable people . Now on the corporate risk register .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DBS audit completed and is now a key area for improvement work .</a:t>
            </a:r>
          </a:p>
          <a:p>
            <a:pPr marL="12700" marR="5080">
              <a:lnSpc>
                <a:spcPct val="150000"/>
              </a:lnSpc>
              <a:spcBef>
                <a:spcPts val="95"/>
              </a:spcBef>
            </a:pPr>
            <a:r>
              <a:rPr lang="en-GB" spc="-20" dirty="0">
                <a:solidFill>
                  <a:schemeClr val="tx1"/>
                </a:solidFill>
              </a:rPr>
              <a:t> </a:t>
            </a:r>
          </a:p>
          <a:p>
            <a:pPr marL="355600" marR="5080" indent="-342900">
              <a:lnSpc>
                <a:spcPct val="150000"/>
              </a:lnSpc>
              <a:spcBef>
                <a:spcPts val="95"/>
              </a:spcBef>
              <a:buFont typeface="Arial" panose="020B0604020202020204" pitchFamily="34" charset="0"/>
              <a:buChar char="•"/>
            </a:pPr>
            <a:endParaRPr spc="-20" dirty="0">
              <a:solidFill>
                <a:schemeClr val="tx1"/>
              </a:solidFill>
            </a:endParaRPr>
          </a:p>
        </p:txBody>
      </p:sp>
      <p:pic>
        <p:nvPicPr>
          <p:cNvPr id="7" name="Picture 6">
            <a:extLst>
              <a:ext uri="{FF2B5EF4-FFF2-40B4-BE49-F238E27FC236}">
                <a16:creationId xmlns:a16="http://schemas.microsoft.com/office/drawing/2014/main" id="{69E1BBDE-A4DC-EF2C-3C8E-7787D198D89A}"/>
              </a:ext>
            </a:extLst>
          </p:cNvPr>
          <p:cNvPicPr>
            <a:picLocks noChangeAspect="1"/>
          </p:cNvPicPr>
          <p:nvPr/>
        </p:nvPicPr>
        <p:blipFill>
          <a:blip r:embed="rId2"/>
          <a:stretch>
            <a:fillRect/>
          </a:stretch>
        </p:blipFill>
        <p:spPr>
          <a:xfrm>
            <a:off x="16484405" y="1423716"/>
            <a:ext cx="2847079" cy="1786283"/>
          </a:xfrm>
          <a:prstGeom prst="rect">
            <a:avLst/>
          </a:prstGeom>
        </p:spPr>
      </p:pic>
    </p:spTree>
    <p:extLst>
      <p:ext uri="{BB962C8B-B14F-4D97-AF65-F5344CB8AC3E}">
        <p14:creationId xmlns:p14="http://schemas.microsoft.com/office/powerpoint/2010/main" val="4196757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4120" y="1398287"/>
            <a:ext cx="16670834" cy="1508746"/>
          </a:xfrm>
          <a:prstGeom prst="rect">
            <a:avLst/>
          </a:prstGeom>
        </p:spPr>
        <p:txBody>
          <a:bodyPr vert="horz" wrap="square" lIns="0" tIns="15875" rIns="0" bIns="0" rtlCol="0">
            <a:spAutoFit/>
          </a:bodyPr>
          <a:lstStyle/>
          <a:p>
            <a:pPr marL="12700">
              <a:lnSpc>
                <a:spcPct val="100000"/>
              </a:lnSpc>
              <a:spcBef>
                <a:spcPts val="125"/>
              </a:spcBef>
            </a:pPr>
            <a:r>
              <a:rPr lang="en-GB" spc="-20" dirty="0"/>
              <a:t>Infection Prevention and Control </a:t>
            </a:r>
            <a:r>
              <a:rPr lang="en-GB" sz="3700" b="0" spc="-10" dirty="0">
                <a:solidFill>
                  <a:srgbClr val="F43882"/>
                </a:solidFill>
                <a:latin typeface="Ubuntu-Light"/>
                <a:cs typeface="Ubuntu-Light"/>
              </a:rPr>
              <a:t>						    </a:t>
            </a:r>
            <a:endParaRPr sz="3700" dirty="0">
              <a:latin typeface="Ubuntu-Light"/>
              <a:cs typeface="Ubuntu-Light"/>
            </a:endParaRPr>
          </a:p>
        </p:txBody>
      </p:sp>
      <p:sp>
        <p:nvSpPr>
          <p:cNvPr id="4" name="object 4"/>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6</a:t>
            </a:fld>
            <a:endParaRPr/>
          </a:p>
        </p:txBody>
      </p:sp>
      <p:sp>
        <p:nvSpPr>
          <p:cNvPr id="3" name="object 3"/>
          <p:cNvSpPr txBox="1">
            <a:spLocks noGrp="1"/>
          </p:cNvSpPr>
          <p:nvPr>
            <p:ph type="body" idx="1"/>
          </p:nvPr>
        </p:nvSpPr>
        <p:spPr>
          <a:xfrm>
            <a:off x="634120" y="2553382"/>
            <a:ext cx="16947826" cy="7117718"/>
          </a:xfrm>
          <a:prstGeom prst="rect">
            <a:avLst/>
          </a:prstGeom>
        </p:spPr>
        <p:txBody>
          <a:bodyPr vert="horz" wrap="square" lIns="0" tIns="12065" rIns="0" bIns="0" rtlCol="0" anchor="t">
            <a:spAutoFit/>
          </a:bodyPr>
          <a:lstStyle/>
          <a:p>
            <a:pPr marL="12700" marR="5080">
              <a:lnSpc>
                <a:spcPct val="150000"/>
              </a:lnSpc>
              <a:spcBef>
                <a:spcPts val="95"/>
              </a:spcBef>
            </a:pPr>
            <a:r>
              <a:rPr lang="en-GB" b="1" spc="-20" dirty="0">
                <a:solidFill>
                  <a:srgbClr val="E01096"/>
                </a:solidFill>
              </a:rPr>
              <a:t>IP&amp;C Incidents</a:t>
            </a:r>
          </a:p>
          <a:p>
            <a:pPr marL="355600" marR="5080" indent="-342900">
              <a:lnSpc>
                <a:spcPct val="150000"/>
              </a:lnSpc>
              <a:spcBef>
                <a:spcPts val="95"/>
              </a:spcBef>
              <a:buFont typeface="Arial" panose="020B0604020202020204" pitchFamily="34" charset="0"/>
              <a:buChar char="•"/>
            </a:pPr>
            <a:r>
              <a:rPr lang="en-GB" spc="-20" dirty="0">
                <a:solidFill>
                  <a:schemeClr val="tx1"/>
                </a:solidFill>
              </a:rPr>
              <a:t>18 incidents – all deemed low or no harm apart from 2 which remain under investigation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 3 incidents were for contact with needles /sharps of which 1 remains under investigation.  Of these only 1 was a true contact with blood or body fluids.</a:t>
            </a:r>
          </a:p>
          <a:p>
            <a:pPr marL="12700" marR="5080">
              <a:lnSpc>
                <a:spcPct val="150000"/>
              </a:lnSpc>
              <a:spcBef>
                <a:spcPts val="95"/>
              </a:spcBef>
            </a:pPr>
            <a:r>
              <a:rPr lang="en-GB" spc="-20" dirty="0">
                <a:solidFill>
                  <a:schemeClr val="tx1"/>
                </a:solidFill>
              </a:rPr>
              <a:t> </a:t>
            </a:r>
            <a:r>
              <a:rPr lang="en-GB" b="1" spc="-20" dirty="0">
                <a:solidFill>
                  <a:srgbClr val="E01096"/>
                </a:solidFill>
              </a:rPr>
              <a:t>IPC</a:t>
            </a:r>
            <a:r>
              <a:rPr lang="en-GB" spc="-20" dirty="0">
                <a:solidFill>
                  <a:schemeClr val="tx1"/>
                </a:solidFill>
              </a:rPr>
              <a:t> </a:t>
            </a:r>
            <a:r>
              <a:rPr lang="en-GB" b="1" spc="-20" dirty="0">
                <a:solidFill>
                  <a:srgbClr val="E01096"/>
                </a:solidFill>
              </a:rPr>
              <a:t>Risks and Issues </a:t>
            </a:r>
          </a:p>
          <a:p>
            <a:pPr marL="355600" marR="5080" indent="-342900">
              <a:lnSpc>
                <a:spcPct val="150000"/>
              </a:lnSpc>
              <a:spcBef>
                <a:spcPts val="95"/>
              </a:spcBef>
              <a:buFont typeface="Arial" panose="020B0604020202020204" pitchFamily="34" charset="0"/>
              <a:buChar char="•"/>
            </a:pPr>
            <a:r>
              <a:rPr lang="en-GB" spc="-20" dirty="0">
                <a:solidFill>
                  <a:schemeClr val="tx1"/>
                </a:solidFill>
              </a:rPr>
              <a:t>Decontamination practice and compliance against standards within some screening services  ( BTW and BSW) . Sites include Glan Clwyd endoscopy unit reprocessing facilities, &amp; air change and ventilation within Breast Test Wales clinic environments.</a:t>
            </a:r>
          </a:p>
          <a:p>
            <a:pPr marL="355600" marR="5080" indent="-342900">
              <a:lnSpc>
                <a:spcPct val="150000"/>
              </a:lnSpc>
              <a:spcBef>
                <a:spcPts val="95"/>
              </a:spcBef>
              <a:buFont typeface="Arial" panose="020B0604020202020204" pitchFamily="34" charset="0"/>
              <a:buChar char="•"/>
            </a:pPr>
            <a:r>
              <a:rPr lang="en-GB" spc="-20" dirty="0">
                <a:solidFill>
                  <a:schemeClr val="tx1"/>
                </a:solidFill>
              </a:rPr>
              <a:t>Compliance with new decontamination requirements for of breast ultrasound probes compounded by the ventilation issues.</a:t>
            </a:r>
          </a:p>
          <a:p>
            <a:pPr marL="355600" marR="5080" indent="-342900">
              <a:lnSpc>
                <a:spcPct val="150000"/>
              </a:lnSpc>
              <a:spcBef>
                <a:spcPts val="95"/>
              </a:spcBef>
              <a:buFont typeface="Arial" panose="020B0604020202020204" pitchFamily="34" charset="0"/>
              <a:buChar char="•"/>
            </a:pPr>
            <a:r>
              <a:rPr lang="en-GB" spc="-20" dirty="0">
                <a:solidFill>
                  <a:schemeClr val="tx1"/>
                </a:solidFill>
              </a:rPr>
              <a:t>Compliance with IPC Environmental Auditing at some screening sites due to staffing shortages.</a:t>
            </a:r>
          </a:p>
          <a:p>
            <a:pPr marL="12700" marR="5080">
              <a:lnSpc>
                <a:spcPct val="150000"/>
              </a:lnSpc>
              <a:spcBef>
                <a:spcPts val="95"/>
              </a:spcBef>
            </a:pPr>
            <a:r>
              <a:rPr lang="en-GB" b="1" spc="-20" dirty="0">
                <a:solidFill>
                  <a:srgbClr val="E01096"/>
                </a:solidFill>
              </a:rPr>
              <a:t>Training Compliance </a:t>
            </a:r>
          </a:p>
          <a:p>
            <a:pPr marL="355600" marR="5080" indent="-342900">
              <a:lnSpc>
                <a:spcPct val="150000"/>
              </a:lnSpc>
              <a:spcBef>
                <a:spcPts val="95"/>
              </a:spcBef>
              <a:buFont typeface="Arial"/>
              <a:buChar char="•"/>
            </a:pPr>
            <a:r>
              <a:rPr lang="en-GB" spc="-20" dirty="0">
                <a:solidFill>
                  <a:schemeClr val="tx1"/>
                </a:solidFill>
              </a:rPr>
              <a:t>Compliance for the IPC Level 1 &amp; 2 has improved </a:t>
            </a:r>
          </a:p>
          <a:p>
            <a:pPr marL="355600" marR="5080" indent="-342900">
              <a:lnSpc>
                <a:spcPct val="150000"/>
              </a:lnSpc>
              <a:spcBef>
                <a:spcPts val="95"/>
              </a:spcBef>
              <a:buFont typeface="Arial"/>
              <a:buChar char="•"/>
            </a:pPr>
            <a:r>
              <a:rPr lang="en-GB" spc="-20" dirty="0">
                <a:solidFill>
                  <a:schemeClr val="tx1"/>
                </a:solidFill>
              </a:rPr>
              <a:t>Level 1 compliance is at 89.5% and for Level 2, 80%  however both remain below performance target </a:t>
            </a:r>
          </a:p>
          <a:p>
            <a:pPr marL="355600" marR="5080" indent="-342900">
              <a:lnSpc>
                <a:spcPct val="150000"/>
              </a:lnSpc>
              <a:spcBef>
                <a:spcPts val="95"/>
              </a:spcBef>
              <a:buFont typeface="Arial" panose="020B0604020202020204" pitchFamily="34" charset="0"/>
              <a:buChar char="•"/>
            </a:pPr>
            <a:endParaRPr spc="-20" dirty="0">
              <a:solidFill>
                <a:schemeClr val="tx1"/>
              </a:solidFill>
            </a:endParaRPr>
          </a:p>
        </p:txBody>
      </p:sp>
      <p:pic>
        <p:nvPicPr>
          <p:cNvPr id="8" name="Picture 7">
            <a:extLst>
              <a:ext uri="{FF2B5EF4-FFF2-40B4-BE49-F238E27FC236}">
                <a16:creationId xmlns:a16="http://schemas.microsoft.com/office/drawing/2014/main" id="{9137465A-13F8-70B5-FE94-6EA8AED25641}"/>
              </a:ext>
            </a:extLst>
          </p:cNvPr>
          <p:cNvPicPr>
            <a:picLocks noChangeAspect="1"/>
          </p:cNvPicPr>
          <p:nvPr/>
        </p:nvPicPr>
        <p:blipFill>
          <a:blip r:embed="rId2"/>
          <a:stretch>
            <a:fillRect/>
          </a:stretch>
        </p:blipFill>
        <p:spPr>
          <a:xfrm>
            <a:off x="16612113" y="1398287"/>
            <a:ext cx="2847079" cy="1786283"/>
          </a:xfrm>
          <a:prstGeom prst="rect">
            <a:avLst/>
          </a:prstGeom>
        </p:spPr>
      </p:pic>
    </p:spTree>
    <p:extLst>
      <p:ext uri="{BB962C8B-B14F-4D97-AF65-F5344CB8AC3E}">
        <p14:creationId xmlns:p14="http://schemas.microsoft.com/office/powerpoint/2010/main" val="3695417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7946150" cy="4478149"/>
          </a:xfrm>
          <a:prstGeom prst="rect">
            <a:avLst/>
          </a:prstGeom>
        </p:spPr>
        <p:txBody>
          <a:bodyPr vert="horz" wrap="square" lIns="0" tIns="15240" rIns="0" bIns="0" rtlCol="0">
            <a:spAutoFit/>
          </a:bodyPr>
          <a:lstStyle/>
          <a:p>
            <a:pPr marL="12700">
              <a:lnSpc>
                <a:spcPct val="100000"/>
              </a:lnSpc>
              <a:spcBef>
                <a:spcPts val="1920"/>
              </a:spcBef>
            </a:pPr>
            <a:r>
              <a:rPr lang="en-GB" sz="5000" b="0" err="1">
                <a:solidFill>
                  <a:srgbClr val="FFFFFF"/>
                </a:solidFill>
              </a:rPr>
              <a:t>Gweithio</a:t>
            </a:r>
            <a:r>
              <a:rPr lang="en-GB" sz="5000" b="0">
                <a:solidFill>
                  <a:srgbClr val="FFFFFF"/>
                </a:solidFill>
              </a:rPr>
              <a:t> </a:t>
            </a:r>
            <a:r>
              <a:rPr lang="en-GB" sz="5000" b="0" err="1">
                <a:solidFill>
                  <a:srgbClr val="FFFFFF"/>
                </a:solidFill>
              </a:rPr>
              <a:t>gyda'n</a:t>
            </a:r>
            <a:r>
              <a:rPr lang="en-GB" sz="5000" b="0">
                <a:solidFill>
                  <a:srgbClr val="FFFFFF"/>
                </a:solidFill>
              </a:rPr>
              <a:t> </a:t>
            </a:r>
            <a:r>
              <a:rPr lang="en-GB" sz="5000" b="0" err="1">
                <a:solidFill>
                  <a:srgbClr val="FFFFFF"/>
                </a:solidFill>
              </a:rPr>
              <a:t>gilydd</a:t>
            </a:r>
            <a:r>
              <a:rPr lang="en-GB" sz="5000" b="0">
                <a:solidFill>
                  <a:srgbClr val="FFFFFF"/>
                </a:solidFill>
              </a:rPr>
              <a:t> </a:t>
            </a:r>
            <a:br>
              <a:rPr lang="en-GB" sz="5000" b="0">
                <a:solidFill>
                  <a:srgbClr val="FFFFFF"/>
                </a:solidFill>
              </a:rPr>
            </a:br>
            <a:r>
              <a:rPr lang="en-GB" sz="5000" b="0" err="1">
                <a:solidFill>
                  <a:srgbClr val="FFFFFF"/>
                </a:solidFill>
              </a:rPr>
              <a:t>i</a:t>
            </a:r>
            <a:r>
              <a:rPr lang="en-GB" sz="5000" b="0">
                <a:solidFill>
                  <a:srgbClr val="FFFFFF"/>
                </a:solidFill>
              </a:rPr>
              <a:t> </a:t>
            </a:r>
            <a:r>
              <a:rPr lang="en-GB" sz="5000" b="0" err="1">
                <a:solidFill>
                  <a:srgbClr val="FFFFFF"/>
                </a:solidFill>
              </a:rPr>
              <a:t>greu</a:t>
            </a:r>
            <a:r>
              <a:rPr lang="en-GB" sz="5000" b="0">
                <a:solidFill>
                  <a:srgbClr val="FFFFFF"/>
                </a:solidFill>
              </a:rPr>
              <a:t> Cymru </a:t>
            </a:r>
            <a:r>
              <a:rPr lang="en-GB" sz="5000" b="0" err="1">
                <a:solidFill>
                  <a:srgbClr val="FFFFFF"/>
                </a:solidFill>
              </a:rPr>
              <a:t>iachach</a:t>
            </a:r>
            <a:br>
              <a:rPr lang="en-GB" sz="5000" b="0">
                <a:solidFill>
                  <a:srgbClr val="FFFFFF"/>
                </a:solidFill>
              </a:rPr>
            </a:br>
            <a:br>
              <a:rPr lang="en-GB" sz="5000" b="0">
                <a:solidFill>
                  <a:srgbClr val="FFFFFF"/>
                </a:solidFill>
              </a:rPr>
            </a:br>
            <a:r>
              <a:rPr lang="en-GB" sz="5000" b="0">
                <a:solidFill>
                  <a:srgbClr val="FFFFFF"/>
                </a:solidFill>
              </a:rPr>
              <a:t>Working together</a:t>
            </a:r>
            <a:br>
              <a:rPr lang="en-GB" sz="5000" b="0">
                <a:solidFill>
                  <a:srgbClr val="FFFFFF"/>
                </a:solidFill>
              </a:rPr>
            </a:br>
            <a:r>
              <a:rPr lang="en-GB" sz="5000" b="0">
                <a:solidFill>
                  <a:srgbClr val="FFFFFF"/>
                </a:solidFill>
              </a:rPr>
              <a:t>for a healthier Wales</a:t>
            </a:r>
            <a:br>
              <a:rPr lang="en-GB" sz="4000" b="0">
                <a:solidFill>
                  <a:srgbClr val="FFFFFF"/>
                </a:solidFill>
              </a:rPr>
            </a:br>
            <a:endParaRPr lang="en-GB" sz="4000" b="0"/>
          </a:p>
        </p:txBody>
      </p:sp>
    </p:spTree>
    <p:extLst>
      <p:ext uri="{BB962C8B-B14F-4D97-AF65-F5344CB8AC3E}">
        <p14:creationId xmlns:p14="http://schemas.microsoft.com/office/powerpoint/2010/main" val="2205132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885d599f-0d70-42f9-bb26-1bdcfa13e79d">
      <UserInfo>
        <DisplayName>Donna Evans (Public Health Wales - No. 2 Capital Quarter)</DisplayName>
        <AccountId>16</AccountId>
        <AccountType/>
      </UserInfo>
      <UserInfo>
        <DisplayName>Claire Birchall (Public Health Wales - No. 2 Capital Quarter)</DisplayName>
        <AccountId>35</AccountId>
        <AccountType/>
      </UserInfo>
    </SharedWithUsers>
    <Status xmlns="74117dde-b119-4746-8562-4584e64c254c">Final</Status>
    <Notes xmlns="74117dde-b119-4746-8562-4584e64c254c" xsi:nil="true"/>
    <Open_x002f_Private xmlns="74117dde-b119-4746-8562-4584e64c254c">Open</Open_x002f_Private>
    <MeetingSubCategory xmlns="74117dde-b119-4746-8562-4584e64c254c">QSIC</MeetingSubCategory>
    <RetentionDate xmlns="74117dde-b119-4746-8562-4584e64c254c">Always</RetentionDate>
    <DocumentType xmlns="74117dde-b119-4746-8562-4584e64c254c">Presentation</DocumentType>
    <MeetingDate xmlns="74117dde-b119-4746-8562-4584e64c254c">2024-05-19T23:00:00+00:00</MeetingDate>
    <EinancialYear xmlns="74117dde-b119-4746-8562-4584e64c254c">2024/2025</EinancialYear>
    <Reason xmlns="74117dde-b119-4746-8562-4584e64c254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22" ma:contentTypeDescription="Create a new document." ma:contentTypeScope="" ma:versionID="de7dca3a631283ec9faf6c9f44bb1af1">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50d95e25f9f9fa9f0ac7c4e546712667"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MediaServiceMetadata" minOccurs="0"/>
                <xsd:element ref="ns2:MediaServiceFastMetadata" minOccurs="0"/>
                <xsd:element ref="ns2:MediaServiceObjectDetectorVersions" minOccurs="0"/>
                <xsd:element ref="ns2:EinancialYear" minOccurs="0"/>
                <xsd:element ref="ns2:Not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ACGC (Open)"/>
          <xsd:enumeration value="ACGC (Private)"/>
          <xsd:enumeration value="BET"/>
          <xsd:enumeration value="SBET"/>
          <xsd:enumeration value="Board"/>
          <xsd:enumeration value="Board (Private)"/>
          <xsd:enumeration value="Board Development"/>
          <xsd:enumeration value="BPL (Business and Planning Leads)"/>
          <xsd:enumeration value="KRIC"/>
          <xsd:enumeration value="KRIC (Private)"/>
          <xsd:enumeration value="LT"/>
          <xsd:enumeration value="POD"/>
          <xsd:enumeration value="POD (Private)"/>
          <xsd:enumeration value="QSIC"/>
          <xsd:enumeration value="QSIC (Private)"/>
          <xsd:enumeration value="AGM"/>
          <xsd:enumeration value="Board Briefing"/>
          <xsd:enumeration value="Covid-19 PI Sub-Group"/>
          <xsd:enumeration value="Cross Committee Group"/>
          <xsd:enumeration value="Chair's Meeting"/>
          <xsd:enumeration value="Rem Comm"/>
          <xsd:enumeration value="Board Business Unit Meeting"/>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Confidential - Counter Fraud"/>
                    <xsd:enumeration value="Legally Privileged"/>
                    <xsd:enumeration value="Summary of Private Committee / Sub Group Meetings ‐ subject matter confidential"/>
                    <xsd:enumeration value="Undue concern or harm to the public"/>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Action Log"/>
          <xsd:enumeration value="Agenda"/>
          <xsd:enumeration value="Attachment"/>
          <xsd:enumeration value="Chair's Brief"/>
          <xsd:enumeration value="Correspondance"/>
          <xsd:enumeration value="Minutes"/>
          <xsd:enumeration value="Plan or Register"/>
          <xsd:enumeration value="Presentation"/>
          <xsd:enumeration value="Report"/>
        </xsd:restriction>
      </xsd:simpleType>
    </xsd:element>
    <xsd:element name="Status" ma:index="13" nillable="true" ma:displayName="Status" ma:format="Dropdown" ma:internalName="Status">
      <xsd:simpleType>
        <xsd:restriction base="dms:Choice">
          <xsd:enumeration value="Draft"/>
          <xsd:enumeration value="Final"/>
          <xsd:enumeration value="Working Draft"/>
          <xsd:enumeration value="Confirmed Minutes"/>
          <xsd:enumeration value="Unconfirmed Minutes"/>
          <xsd:enumeration value="Live Document"/>
        </xsd:restriction>
      </xsd:simpleType>
    </xsd:element>
    <xsd:element name="RetentionDate" ma:index="14" nillable="true" ma:displayName="Retention Date" ma:default="Always" ma:format="Dropdown" ma:internalName="RetentionDate">
      <xsd:simpleType>
        <xsd:restriction base="dms:Choice">
          <xsd:enumeration value="Always"/>
          <xsd:enumeration value="2030"/>
          <xsd:enumeration value="2031"/>
          <xsd:enumeration value="2032"/>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EinancialYear" ma:index="18" nillable="true" ma:displayName="Year" ma:default="2024/2025" ma:format="RadioButtons" ma:internalName="EinancialYear">
      <xsd:simpleType>
        <xsd:restriction base="dms:Choice">
          <xsd:enumeration value="2024/2025"/>
          <xsd:enumeration value="2023/2024"/>
          <xsd:enumeration value="2022/2023"/>
        </xsd:restriction>
      </xsd:simpleType>
    </xsd:element>
    <xsd:element name="Notes" ma:index="19" nillable="true" ma:displayName="Notes" ma:format="Dropdown" ma:internalName="Notes">
      <xsd:simpleType>
        <xsd:restriction base="dms:Text">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383AEC-A6FA-49AE-B9C4-4EC94F2FA1B5}">
  <ds:schemaRefs>
    <ds:schemaRef ds:uri="8d7cfebf-00e0-4770-abfd-6df30e7ebdaa"/>
    <ds:schemaRef ds:uri="cc26611f-a4ed-4d29-b39c-8c2bc64332ae"/>
    <ds:schemaRef ds:uri="http://schemas.microsoft.com/office/2006/metadata/properties"/>
    <ds:schemaRef ds:uri="http://schemas.microsoft.com/office/infopath/2007/PartnerControls"/>
    <ds:schemaRef ds:uri="8c72b008-8d5a-4b07-b2b0-9e2e90db48fb"/>
    <ds:schemaRef ds:uri="16d681bc-a9e1-4acb-a7cc-67a039ab010b"/>
  </ds:schemaRefs>
</ds:datastoreItem>
</file>

<file path=customXml/itemProps2.xml><?xml version="1.0" encoding="utf-8"?>
<ds:datastoreItem xmlns:ds="http://schemas.openxmlformats.org/officeDocument/2006/customXml" ds:itemID="{5F78F05C-B669-420B-A719-B6AC1A876DD4}"/>
</file>

<file path=customXml/itemProps3.xml><?xml version="1.0" encoding="utf-8"?>
<ds:datastoreItem xmlns:ds="http://schemas.openxmlformats.org/officeDocument/2006/customXml" ds:itemID="{A6A50DFB-2807-400F-A80C-88F46D07AA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280</TotalTime>
  <Words>696</Words>
  <Application>Microsoft Office PowerPoint</Application>
  <PresentationFormat>Custom</PresentationFormat>
  <Paragraphs>63</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Ubuntu</vt:lpstr>
      <vt:lpstr>Ubuntu-Light</vt:lpstr>
      <vt:lpstr>Office Theme</vt:lpstr>
      <vt:lpstr>Quality Governance Performance Report</vt:lpstr>
      <vt:lpstr>Introduction </vt:lpstr>
      <vt:lpstr>Putting Things Right (PTR) Section   Key Points:            </vt:lpstr>
      <vt:lpstr>Patient /Service user Experience (PTR) cont.             </vt:lpstr>
      <vt:lpstr>Safeguarding             </vt:lpstr>
      <vt:lpstr>Infection Prevention and Control           </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creator>Angela Cook (Public Health Wales)</dc:creator>
  <cp:lastModifiedBy>Reanne Reffell (Public Health Wales - No. 2 Capital Quarter)</cp:lastModifiedBy>
  <cp:revision>28</cp:revision>
  <dcterms:created xsi:type="dcterms:W3CDTF">2023-05-26T14:56:53Z</dcterms:created>
  <dcterms:modified xsi:type="dcterms:W3CDTF">2024-05-13T12:40:37Z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0x010100E01687F77D63A8459CEFD3583C1899E6</vt:lpwstr>
  </property>
  <property fmtid="{D5CDD505-2E9C-101B-9397-08002B2CF9AE}" pid="7" name="MediaServiceImageTags">
    <vt:lpwstr/>
  </property>
</Properties>
</file>