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4"/>
  </p:notesMasterIdLst>
  <p:sldIdLst>
    <p:sldId id="256" r:id="rId5"/>
    <p:sldId id="266" r:id="rId6"/>
    <p:sldId id="259" r:id="rId7"/>
    <p:sldId id="263" r:id="rId8"/>
    <p:sldId id="262" r:id="rId9"/>
    <p:sldId id="264" r:id="rId10"/>
    <p:sldId id="265" r:id="rId11"/>
    <p:sldId id="267" r:id="rId12"/>
    <p:sldId id="261" r:id="rId13"/>
  </p:sldIdLst>
  <p:sldSz cx="20104100" cy="11309350"/>
  <p:notesSz cx="20104100" cy="1130935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3535C6D-82BE-C3CF-CCD2-AF320FA5D504}" name="Paula Mitchell (Public Health Wales - No. 2 Capital Quarter)" initials="PQ" userId="S::paula.mitchell@wales.nhs.uk::dd267606-e3ba-4a75-947b-0aef05f4826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38" d="100"/>
          <a:sy n="38" d="100"/>
        </p:scale>
        <p:origin x="804" y="56"/>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anne Reffell (Public Health Wales - No. 2 Capital Quarter)" userId="7df483e9-612c-4b65-adb5-4187ba5d8740" providerId="ADAL" clId="{6DBD0E9B-6F84-49E4-A29C-88A814073C5E}"/>
    <pc:docChg chg="undo custSel modSld">
      <pc:chgData name="Reanne Reffell (Public Health Wales - No. 2 Capital Quarter)" userId="7df483e9-612c-4b65-adb5-4187ba5d8740" providerId="ADAL" clId="{6DBD0E9B-6F84-49E4-A29C-88A814073C5E}" dt="2024-05-13T13:51:59.447" v="44" actId="20577"/>
      <pc:docMkLst>
        <pc:docMk/>
      </pc:docMkLst>
      <pc:sldChg chg="modSp mod">
        <pc:chgData name="Reanne Reffell (Public Health Wales - No. 2 Capital Quarter)" userId="7df483e9-612c-4b65-adb5-4187ba5d8740" providerId="ADAL" clId="{6DBD0E9B-6F84-49E4-A29C-88A814073C5E}" dt="2024-05-13T13:51:59.447" v="44" actId="20577"/>
        <pc:sldMkLst>
          <pc:docMk/>
          <pc:sldMk cId="1403961823" sldId="266"/>
        </pc:sldMkLst>
        <pc:spChg chg="mod">
          <ac:chgData name="Reanne Reffell (Public Health Wales - No. 2 Capital Quarter)" userId="7df483e9-612c-4b65-adb5-4187ba5d8740" providerId="ADAL" clId="{6DBD0E9B-6F84-49E4-A29C-88A814073C5E}" dt="2024-05-13T13:51:59.447" v="44" actId="20577"/>
          <ac:spMkLst>
            <pc:docMk/>
            <pc:sldMk cId="1403961823" sldId="266"/>
            <ac:spMk id="3" creationId="{923F679D-673C-745A-4FFC-688CB4C865A3}"/>
          </ac:spMkLst>
        </pc:spChg>
      </pc:sldChg>
      <pc:sldChg chg="modSp mod">
        <pc:chgData name="Reanne Reffell (Public Health Wales - No. 2 Capital Quarter)" userId="7df483e9-612c-4b65-adb5-4187ba5d8740" providerId="ADAL" clId="{6DBD0E9B-6F84-49E4-A29C-88A814073C5E}" dt="2024-05-13T13:51:13.952" v="20" actId="113"/>
        <pc:sldMkLst>
          <pc:docMk/>
          <pc:sldMk cId="1323253059" sldId="267"/>
        </pc:sldMkLst>
        <pc:spChg chg="mod">
          <ac:chgData name="Reanne Reffell (Public Health Wales - No. 2 Capital Quarter)" userId="7df483e9-612c-4b65-adb5-4187ba5d8740" providerId="ADAL" clId="{6DBD0E9B-6F84-49E4-A29C-88A814073C5E}" dt="2024-05-13T13:51:13.952" v="20" actId="113"/>
          <ac:spMkLst>
            <pc:docMk/>
            <pc:sldMk cId="1323253059" sldId="267"/>
            <ac:spMk id="3" creationId="{B0BD2324-4109-D503-5867-B1788D9244BB}"/>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AC0C8A-8994-450D-ADB4-430EEC3FE6DC}" type="doc">
      <dgm:prSet loTypeId="urn:microsoft.com/office/officeart/2005/8/layout/hProcess9" loCatId="process" qsTypeId="urn:microsoft.com/office/officeart/2005/8/quickstyle/simple1" qsCatId="simple" csTypeId="urn:microsoft.com/office/officeart/2005/8/colors/colorful4" csCatId="colorful" phldr="1"/>
      <dgm:spPr/>
    </dgm:pt>
    <dgm:pt modelId="{1AB9AF25-D22A-4C88-9227-59615AC277DB}">
      <dgm:prSet phldrT="[Text]"/>
      <dgm:spPr/>
      <dgm:t>
        <a:bodyPr/>
        <a:lstStyle/>
        <a:p>
          <a:r>
            <a:rPr lang="en-GB"/>
            <a:t>CG Framework Approved</a:t>
          </a:r>
        </a:p>
        <a:p>
          <a:endParaRPr lang="en-GB"/>
        </a:p>
        <a:p>
          <a:endParaRPr lang="en-GB"/>
        </a:p>
        <a:p>
          <a:endParaRPr lang="en-GB"/>
        </a:p>
        <a:p>
          <a:endParaRPr lang="en-GB"/>
        </a:p>
        <a:p>
          <a:r>
            <a:rPr lang="en-GB"/>
            <a:t>October 2023</a:t>
          </a:r>
        </a:p>
      </dgm:t>
    </dgm:pt>
    <dgm:pt modelId="{87CCD05A-85B2-4772-8394-5B50498B3D04}" type="parTrans" cxnId="{6A2DF1A0-3FE1-4E20-84D7-F6468C7FE90B}">
      <dgm:prSet/>
      <dgm:spPr/>
      <dgm:t>
        <a:bodyPr/>
        <a:lstStyle/>
        <a:p>
          <a:endParaRPr lang="en-GB"/>
        </a:p>
      </dgm:t>
    </dgm:pt>
    <dgm:pt modelId="{0DE42987-FB38-4B44-8232-B2D532FFAC27}" type="sibTrans" cxnId="{6A2DF1A0-3FE1-4E20-84D7-F6468C7FE90B}">
      <dgm:prSet/>
      <dgm:spPr/>
      <dgm:t>
        <a:bodyPr/>
        <a:lstStyle/>
        <a:p>
          <a:endParaRPr lang="en-GB"/>
        </a:p>
      </dgm:t>
    </dgm:pt>
    <dgm:pt modelId="{3FC92406-0F53-4FF4-8CCE-A705A4D2C4C8}">
      <dgm:prSet phldrT="[Text]"/>
      <dgm:spPr/>
      <dgm:t>
        <a:bodyPr/>
        <a:lstStyle/>
        <a:p>
          <a:r>
            <a:rPr lang="en-GB"/>
            <a:t>CG Framework Published</a:t>
          </a:r>
        </a:p>
        <a:p>
          <a:endParaRPr lang="en-GB"/>
        </a:p>
        <a:p>
          <a:endParaRPr lang="en-GB"/>
        </a:p>
        <a:p>
          <a:endParaRPr lang="en-GB"/>
        </a:p>
        <a:p>
          <a:endParaRPr lang="en-GB"/>
        </a:p>
        <a:p>
          <a:r>
            <a:rPr lang="en-GB"/>
            <a:t>October 2023</a:t>
          </a:r>
        </a:p>
      </dgm:t>
    </dgm:pt>
    <dgm:pt modelId="{12BB00FE-ACD1-439D-88F7-161DFE202043}" type="parTrans" cxnId="{7A5ECDE4-5495-4A64-A316-3916A3AA4C6C}">
      <dgm:prSet/>
      <dgm:spPr/>
      <dgm:t>
        <a:bodyPr/>
        <a:lstStyle/>
        <a:p>
          <a:endParaRPr lang="en-GB"/>
        </a:p>
      </dgm:t>
    </dgm:pt>
    <dgm:pt modelId="{933DBEC9-C550-4708-9BC9-E56600245220}" type="sibTrans" cxnId="{7A5ECDE4-5495-4A64-A316-3916A3AA4C6C}">
      <dgm:prSet/>
      <dgm:spPr/>
      <dgm:t>
        <a:bodyPr/>
        <a:lstStyle/>
        <a:p>
          <a:endParaRPr lang="en-GB"/>
        </a:p>
      </dgm:t>
    </dgm:pt>
    <dgm:pt modelId="{36858D97-4CA6-4664-BF1E-801FFB5F08BF}">
      <dgm:prSet phldrT="[Text]"/>
      <dgm:spPr/>
      <dgm:t>
        <a:bodyPr/>
        <a:lstStyle/>
        <a:p>
          <a:r>
            <a:rPr lang="en-GB"/>
            <a:t>Formation of Quality Oversight Group – Working Group</a:t>
          </a:r>
        </a:p>
        <a:p>
          <a:endParaRPr lang="en-GB"/>
        </a:p>
        <a:p>
          <a:endParaRPr lang="en-GB"/>
        </a:p>
        <a:p>
          <a:r>
            <a:rPr lang="en-GB"/>
            <a:t>December 2023</a:t>
          </a:r>
        </a:p>
      </dgm:t>
    </dgm:pt>
    <dgm:pt modelId="{9FD34E20-DFB5-426F-A938-F4D044826D2E}" type="parTrans" cxnId="{D11CA3CB-60FA-419E-891A-A73EC7338E35}">
      <dgm:prSet/>
      <dgm:spPr/>
      <dgm:t>
        <a:bodyPr/>
        <a:lstStyle/>
        <a:p>
          <a:endParaRPr lang="en-GB"/>
        </a:p>
      </dgm:t>
    </dgm:pt>
    <dgm:pt modelId="{9A8B05BC-594F-4CDF-90DA-212B5F34CB72}" type="sibTrans" cxnId="{D11CA3CB-60FA-419E-891A-A73EC7338E35}">
      <dgm:prSet/>
      <dgm:spPr/>
      <dgm:t>
        <a:bodyPr/>
        <a:lstStyle/>
        <a:p>
          <a:endParaRPr lang="en-GB"/>
        </a:p>
      </dgm:t>
    </dgm:pt>
    <dgm:pt modelId="{140EE35E-0155-4D74-A205-6745705241AB}">
      <dgm:prSet/>
      <dgm:spPr/>
      <dgm:t>
        <a:bodyPr/>
        <a:lstStyle/>
        <a:p>
          <a:r>
            <a:rPr lang="en-GB"/>
            <a:t>Quality Standards  Development</a:t>
          </a:r>
        </a:p>
        <a:p>
          <a:endParaRPr lang="en-GB"/>
        </a:p>
        <a:p>
          <a:endParaRPr lang="en-GB"/>
        </a:p>
        <a:p>
          <a:endParaRPr lang="en-GB"/>
        </a:p>
        <a:p>
          <a:endParaRPr lang="en-GB"/>
        </a:p>
        <a:p>
          <a:r>
            <a:rPr lang="en-GB"/>
            <a:t>January – February 2024</a:t>
          </a:r>
        </a:p>
      </dgm:t>
    </dgm:pt>
    <dgm:pt modelId="{91FCA955-6372-49E8-A172-E8D18F36362B}" type="parTrans" cxnId="{6BC9A797-9054-4B05-822C-FA275987DDA0}">
      <dgm:prSet/>
      <dgm:spPr/>
      <dgm:t>
        <a:bodyPr/>
        <a:lstStyle/>
        <a:p>
          <a:endParaRPr lang="en-GB"/>
        </a:p>
      </dgm:t>
    </dgm:pt>
    <dgm:pt modelId="{FA0B9672-771A-439B-A15C-86E701414F4A}" type="sibTrans" cxnId="{6BC9A797-9054-4B05-822C-FA275987DDA0}">
      <dgm:prSet/>
      <dgm:spPr/>
      <dgm:t>
        <a:bodyPr/>
        <a:lstStyle/>
        <a:p>
          <a:endParaRPr lang="en-GB"/>
        </a:p>
      </dgm:t>
    </dgm:pt>
    <dgm:pt modelId="{A28150D2-BF21-41DF-8EC9-ABF471FE9B21}">
      <dgm:prSet/>
      <dgm:spPr/>
      <dgm:t>
        <a:bodyPr/>
        <a:lstStyle/>
        <a:p>
          <a:r>
            <a:rPr lang="en-GB"/>
            <a:t>Annual Quality Report Development/ Data Collection/ Triangulation/ Production</a:t>
          </a:r>
        </a:p>
        <a:p>
          <a:endParaRPr lang="en-GB"/>
        </a:p>
        <a:p>
          <a:r>
            <a:rPr lang="en-GB"/>
            <a:t>February – </a:t>
          </a:r>
        </a:p>
        <a:p>
          <a:r>
            <a:rPr lang="en-GB"/>
            <a:t>April 2024</a:t>
          </a:r>
        </a:p>
      </dgm:t>
    </dgm:pt>
    <dgm:pt modelId="{7A276D48-1C26-4A38-B62D-FEBDAD56B08A}" type="parTrans" cxnId="{3E60E1CA-FB8F-435F-8C9D-4A2F96235069}">
      <dgm:prSet/>
      <dgm:spPr/>
      <dgm:t>
        <a:bodyPr/>
        <a:lstStyle/>
        <a:p>
          <a:endParaRPr lang="en-GB"/>
        </a:p>
      </dgm:t>
    </dgm:pt>
    <dgm:pt modelId="{1B710209-E289-4C42-A977-C86900B49978}" type="sibTrans" cxnId="{3E60E1CA-FB8F-435F-8C9D-4A2F96235069}">
      <dgm:prSet/>
      <dgm:spPr/>
      <dgm:t>
        <a:bodyPr/>
        <a:lstStyle/>
        <a:p>
          <a:endParaRPr lang="en-GB"/>
        </a:p>
      </dgm:t>
    </dgm:pt>
    <dgm:pt modelId="{E3CA9EB3-D5B5-495C-8906-7EFE7DAF69F8}">
      <dgm:prSet/>
      <dgm:spPr/>
      <dgm:t>
        <a:bodyPr/>
        <a:lstStyle/>
        <a:p>
          <a:r>
            <a:rPr lang="en-GB"/>
            <a:t>Annual Quality Report Approval and Publication</a:t>
          </a:r>
        </a:p>
        <a:p>
          <a:endParaRPr lang="en-GB"/>
        </a:p>
        <a:p>
          <a:endParaRPr lang="en-GB"/>
        </a:p>
        <a:p>
          <a:endParaRPr lang="en-GB"/>
        </a:p>
        <a:p>
          <a:r>
            <a:rPr lang="en-GB"/>
            <a:t>May 24</a:t>
          </a:r>
        </a:p>
      </dgm:t>
    </dgm:pt>
    <dgm:pt modelId="{EA5B327A-0BC7-4EE9-9125-190C3683740E}" type="parTrans" cxnId="{9A3F84F0-0C8B-4CF0-884F-A1D649C8BD9C}">
      <dgm:prSet/>
      <dgm:spPr/>
      <dgm:t>
        <a:bodyPr/>
        <a:lstStyle/>
        <a:p>
          <a:endParaRPr lang="en-GB"/>
        </a:p>
      </dgm:t>
    </dgm:pt>
    <dgm:pt modelId="{73ED5E72-776E-4AA8-9526-E94474741BFF}" type="sibTrans" cxnId="{9A3F84F0-0C8B-4CF0-884F-A1D649C8BD9C}">
      <dgm:prSet/>
      <dgm:spPr/>
      <dgm:t>
        <a:bodyPr/>
        <a:lstStyle/>
        <a:p>
          <a:endParaRPr lang="en-GB"/>
        </a:p>
      </dgm:t>
    </dgm:pt>
    <dgm:pt modelId="{77A4CADE-C8EC-46E9-A91A-0D437E5DB56B}">
      <dgm:prSet/>
      <dgm:spPr/>
      <dgm:t>
        <a:bodyPr/>
        <a:lstStyle/>
        <a:p>
          <a:r>
            <a:rPr lang="en-GB"/>
            <a:t>Quality Standards Socialisation</a:t>
          </a:r>
        </a:p>
        <a:p>
          <a:endParaRPr lang="en-GB"/>
        </a:p>
        <a:p>
          <a:endParaRPr lang="en-GB"/>
        </a:p>
        <a:p>
          <a:endParaRPr lang="en-GB"/>
        </a:p>
        <a:p>
          <a:endParaRPr lang="en-GB"/>
        </a:p>
        <a:p>
          <a:r>
            <a:rPr lang="en-GB"/>
            <a:t>April – June 2024</a:t>
          </a:r>
        </a:p>
      </dgm:t>
    </dgm:pt>
    <dgm:pt modelId="{29F24FA9-06D4-4661-BDAA-E5C21B693FBD}" type="parTrans" cxnId="{041C19F8-5FB7-41B7-8803-890A66A5564F}">
      <dgm:prSet/>
      <dgm:spPr/>
      <dgm:t>
        <a:bodyPr/>
        <a:lstStyle/>
        <a:p>
          <a:endParaRPr lang="en-GB"/>
        </a:p>
      </dgm:t>
    </dgm:pt>
    <dgm:pt modelId="{5CEA71C0-D14F-4211-BE91-6216D49DC991}" type="sibTrans" cxnId="{041C19F8-5FB7-41B7-8803-890A66A5564F}">
      <dgm:prSet/>
      <dgm:spPr/>
      <dgm:t>
        <a:bodyPr/>
        <a:lstStyle/>
        <a:p>
          <a:endParaRPr lang="en-GB"/>
        </a:p>
      </dgm:t>
    </dgm:pt>
    <dgm:pt modelId="{70C95C86-22BA-4BDD-BED2-45DD9489D229}">
      <dgm:prSet/>
      <dgm:spPr/>
      <dgm:t>
        <a:bodyPr/>
        <a:lstStyle/>
        <a:p>
          <a:r>
            <a:rPr lang="en-GB" dirty="0"/>
            <a:t>Aim for Organisational Quality Oversight Group to be Operational </a:t>
          </a:r>
        </a:p>
        <a:p>
          <a:endParaRPr lang="en-GB" dirty="0"/>
        </a:p>
        <a:p>
          <a:endParaRPr lang="en-GB" dirty="0"/>
        </a:p>
        <a:p>
          <a:r>
            <a:rPr lang="en-GB" dirty="0"/>
            <a:t>July 2024 </a:t>
          </a:r>
        </a:p>
      </dgm:t>
    </dgm:pt>
    <dgm:pt modelId="{A84B96B0-D006-4E4A-9FEE-B86C30DE1241}" type="parTrans" cxnId="{6493879D-5483-4185-8287-EE12A0C6CA03}">
      <dgm:prSet/>
      <dgm:spPr/>
      <dgm:t>
        <a:bodyPr/>
        <a:lstStyle/>
        <a:p>
          <a:endParaRPr lang="en-GB"/>
        </a:p>
      </dgm:t>
    </dgm:pt>
    <dgm:pt modelId="{EF5C7599-9D6F-4CD3-84E4-747E1AB930E2}" type="sibTrans" cxnId="{6493879D-5483-4185-8287-EE12A0C6CA03}">
      <dgm:prSet/>
      <dgm:spPr/>
      <dgm:t>
        <a:bodyPr/>
        <a:lstStyle/>
        <a:p>
          <a:endParaRPr lang="en-GB"/>
        </a:p>
      </dgm:t>
    </dgm:pt>
    <dgm:pt modelId="{C68EC0E5-F147-46C2-B800-D0D7A6DAE7E6}">
      <dgm:prSet/>
      <dgm:spPr/>
      <dgm:t>
        <a:bodyPr/>
        <a:lstStyle/>
        <a:p>
          <a:r>
            <a:rPr lang="en-GB"/>
            <a:t>All Sub-Groups Reporting to Organisational Quality Oversight Group to be Operational</a:t>
          </a:r>
        </a:p>
        <a:p>
          <a:endParaRPr lang="en-GB"/>
        </a:p>
        <a:p>
          <a:r>
            <a:rPr lang="en-GB"/>
            <a:t>December 2024</a:t>
          </a:r>
        </a:p>
      </dgm:t>
    </dgm:pt>
    <dgm:pt modelId="{6EF73505-5940-4B33-AC8F-8F5096030B22}" type="parTrans" cxnId="{79E8229E-4C0C-4A3F-88ED-E2CE0D2C1248}">
      <dgm:prSet/>
      <dgm:spPr/>
      <dgm:t>
        <a:bodyPr/>
        <a:lstStyle/>
        <a:p>
          <a:endParaRPr lang="en-GB"/>
        </a:p>
      </dgm:t>
    </dgm:pt>
    <dgm:pt modelId="{CAAA2F80-DA02-4F1D-A2E0-C25AFFC2A16E}" type="sibTrans" cxnId="{79E8229E-4C0C-4A3F-88ED-E2CE0D2C1248}">
      <dgm:prSet/>
      <dgm:spPr/>
      <dgm:t>
        <a:bodyPr/>
        <a:lstStyle/>
        <a:p>
          <a:endParaRPr lang="en-GB"/>
        </a:p>
      </dgm:t>
    </dgm:pt>
    <dgm:pt modelId="{863E33EE-0E85-48E2-9E8F-86566BC1CDD1}" type="pres">
      <dgm:prSet presAssocID="{3CAC0C8A-8994-450D-ADB4-430EEC3FE6DC}" presName="CompostProcess" presStyleCnt="0">
        <dgm:presLayoutVars>
          <dgm:dir/>
          <dgm:resizeHandles val="exact"/>
        </dgm:presLayoutVars>
      </dgm:prSet>
      <dgm:spPr/>
    </dgm:pt>
    <dgm:pt modelId="{2A9BA0F4-865A-452D-A036-3B9D3C62CD73}" type="pres">
      <dgm:prSet presAssocID="{3CAC0C8A-8994-450D-ADB4-430EEC3FE6DC}" presName="arrow" presStyleLbl="bgShp" presStyleIdx="0" presStyleCnt="1" custScaleX="117647" custScaleY="80911"/>
      <dgm:spPr>
        <a:solidFill>
          <a:schemeClr val="accent3">
            <a:lumMod val="60000"/>
            <a:lumOff val="40000"/>
          </a:schemeClr>
        </a:solidFill>
      </dgm:spPr>
    </dgm:pt>
    <dgm:pt modelId="{8931C57C-346A-450A-98ED-536816C2C504}" type="pres">
      <dgm:prSet presAssocID="{3CAC0C8A-8994-450D-ADB4-430EEC3FE6DC}" presName="linearProcess" presStyleCnt="0"/>
      <dgm:spPr/>
    </dgm:pt>
    <dgm:pt modelId="{6FE10720-E705-49BF-BB6C-2D58BF98B812}" type="pres">
      <dgm:prSet presAssocID="{1AB9AF25-D22A-4C88-9227-59615AC277DB}" presName="textNode" presStyleLbl="node1" presStyleIdx="0" presStyleCnt="9">
        <dgm:presLayoutVars>
          <dgm:bulletEnabled val="1"/>
        </dgm:presLayoutVars>
      </dgm:prSet>
      <dgm:spPr/>
    </dgm:pt>
    <dgm:pt modelId="{4925008A-0DD9-40D7-8EFF-982D6113C495}" type="pres">
      <dgm:prSet presAssocID="{0DE42987-FB38-4B44-8232-B2D532FFAC27}" presName="sibTrans" presStyleCnt="0"/>
      <dgm:spPr/>
    </dgm:pt>
    <dgm:pt modelId="{D22EF317-C2E5-44D5-A1DE-5EC46B79F2C8}" type="pres">
      <dgm:prSet presAssocID="{3FC92406-0F53-4FF4-8CCE-A705A4D2C4C8}" presName="textNode" presStyleLbl="node1" presStyleIdx="1" presStyleCnt="9">
        <dgm:presLayoutVars>
          <dgm:bulletEnabled val="1"/>
        </dgm:presLayoutVars>
      </dgm:prSet>
      <dgm:spPr/>
    </dgm:pt>
    <dgm:pt modelId="{6C60DADB-02D4-4ECD-B980-5BBE06F9FF47}" type="pres">
      <dgm:prSet presAssocID="{933DBEC9-C550-4708-9BC9-E56600245220}" presName="sibTrans" presStyleCnt="0"/>
      <dgm:spPr/>
    </dgm:pt>
    <dgm:pt modelId="{349CF37C-448A-4AE5-97D2-6BD76F718078}" type="pres">
      <dgm:prSet presAssocID="{36858D97-4CA6-4664-BF1E-801FFB5F08BF}" presName="textNode" presStyleLbl="node1" presStyleIdx="2" presStyleCnt="9">
        <dgm:presLayoutVars>
          <dgm:bulletEnabled val="1"/>
        </dgm:presLayoutVars>
      </dgm:prSet>
      <dgm:spPr/>
    </dgm:pt>
    <dgm:pt modelId="{9E51E854-BA4A-438C-9FCD-6545ABA4E8CF}" type="pres">
      <dgm:prSet presAssocID="{9A8B05BC-594F-4CDF-90DA-212B5F34CB72}" presName="sibTrans" presStyleCnt="0"/>
      <dgm:spPr/>
    </dgm:pt>
    <dgm:pt modelId="{F32758D8-B245-4375-98E1-DC7EC6D4B7D6}" type="pres">
      <dgm:prSet presAssocID="{140EE35E-0155-4D74-A205-6745705241AB}" presName="textNode" presStyleLbl="node1" presStyleIdx="3" presStyleCnt="9">
        <dgm:presLayoutVars>
          <dgm:bulletEnabled val="1"/>
        </dgm:presLayoutVars>
      </dgm:prSet>
      <dgm:spPr/>
    </dgm:pt>
    <dgm:pt modelId="{9013B28E-871E-4F81-97BC-3E09E13F3544}" type="pres">
      <dgm:prSet presAssocID="{FA0B9672-771A-439B-A15C-86E701414F4A}" presName="sibTrans" presStyleCnt="0"/>
      <dgm:spPr/>
    </dgm:pt>
    <dgm:pt modelId="{3B51A5CD-CFD9-405E-8541-3356F00FF365}" type="pres">
      <dgm:prSet presAssocID="{A28150D2-BF21-41DF-8EC9-ABF471FE9B21}" presName="textNode" presStyleLbl="node1" presStyleIdx="4" presStyleCnt="9">
        <dgm:presLayoutVars>
          <dgm:bulletEnabled val="1"/>
        </dgm:presLayoutVars>
      </dgm:prSet>
      <dgm:spPr/>
    </dgm:pt>
    <dgm:pt modelId="{F2D2FE50-83B3-4A5F-AB2A-D4C957BA0C71}" type="pres">
      <dgm:prSet presAssocID="{1B710209-E289-4C42-A977-C86900B49978}" presName="sibTrans" presStyleCnt="0"/>
      <dgm:spPr/>
    </dgm:pt>
    <dgm:pt modelId="{9E32B616-FABE-4FF7-B1D6-A900DCB2BA00}" type="pres">
      <dgm:prSet presAssocID="{E3CA9EB3-D5B5-495C-8906-7EFE7DAF69F8}" presName="textNode" presStyleLbl="node1" presStyleIdx="5" presStyleCnt="9">
        <dgm:presLayoutVars>
          <dgm:bulletEnabled val="1"/>
        </dgm:presLayoutVars>
      </dgm:prSet>
      <dgm:spPr/>
    </dgm:pt>
    <dgm:pt modelId="{A96B60F2-5B8D-42D1-BE47-44FB8CA771FD}" type="pres">
      <dgm:prSet presAssocID="{73ED5E72-776E-4AA8-9526-E94474741BFF}" presName="sibTrans" presStyleCnt="0"/>
      <dgm:spPr/>
    </dgm:pt>
    <dgm:pt modelId="{922AECA6-1587-4C60-90F4-AC50AA6B0D37}" type="pres">
      <dgm:prSet presAssocID="{77A4CADE-C8EC-46E9-A91A-0D437E5DB56B}" presName="textNode" presStyleLbl="node1" presStyleIdx="6" presStyleCnt="9">
        <dgm:presLayoutVars>
          <dgm:bulletEnabled val="1"/>
        </dgm:presLayoutVars>
      </dgm:prSet>
      <dgm:spPr/>
    </dgm:pt>
    <dgm:pt modelId="{1B3AAC23-9053-4EDE-8C86-0FF0A41B5698}" type="pres">
      <dgm:prSet presAssocID="{5CEA71C0-D14F-4211-BE91-6216D49DC991}" presName="sibTrans" presStyleCnt="0"/>
      <dgm:spPr/>
    </dgm:pt>
    <dgm:pt modelId="{7874AC0E-481F-4A9E-B4E7-6062F8198C57}" type="pres">
      <dgm:prSet presAssocID="{70C95C86-22BA-4BDD-BED2-45DD9489D229}" presName="textNode" presStyleLbl="node1" presStyleIdx="7" presStyleCnt="9">
        <dgm:presLayoutVars>
          <dgm:bulletEnabled val="1"/>
        </dgm:presLayoutVars>
      </dgm:prSet>
      <dgm:spPr/>
    </dgm:pt>
    <dgm:pt modelId="{773C93D9-5DBB-4A82-8167-F118CBB21049}" type="pres">
      <dgm:prSet presAssocID="{EF5C7599-9D6F-4CD3-84E4-747E1AB930E2}" presName="sibTrans" presStyleCnt="0"/>
      <dgm:spPr/>
    </dgm:pt>
    <dgm:pt modelId="{57AA9C0C-3CBE-4509-9731-1702442E7E60}" type="pres">
      <dgm:prSet presAssocID="{C68EC0E5-F147-46C2-B800-D0D7A6DAE7E6}" presName="textNode" presStyleLbl="node1" presStyleIdx="8" presStyleCnt="9">
        <dgm:presLayoutVars>
          <dgm:bulletEnabled val="1"/>
        </dgm:presLayoutVars>
      </dgm:prSet>
      <dgm:spPr/>
    </dgm:pt>
  </dgm:ptLst>
  <dgm:cxnLst>
    <dgm:cxn modelId="{CE743625-30A6-4E10-A25F-C63602B6CFD7}" type="presOf" srcId="{77A4CADE-C8EC-46E9-A91A-0D437E5DB56B}" destId="{922AECA6-1587-4C60-90F4-AC50AA6B0D37}" srcOrd="0" destOrd="0" presId="urn:microsoft.com/office/officeart/2005/8/layout/hProcess9"/>
    <dgm:cxn modelId="{CD2B1644-ECEF-4103-A450-A64FED50A58B}" type="presOf" srcId="{3CAC0C8A-8994-450D-ADB4-430EEC3FE6DC}" destId="{863E33EE-0E85-48E2-9E8F-86566BC1CDD1}" srcOrd="0" destOrd="0" presId="urn:microsoft.com/office/officeart/2005/8/layout/hProcess9"/>
    <dgm:cxn modelId="{1ACDE871-A81E-4902-98ED-B6B622CA346C}" type="presOf" srcId="{A28150D2-BF21-41DF-8EC9-ABF471FE9B21}" destId="{3B51A5CD-CFD9-405E-8541-3356F00FF365}" srcOrd="0" destOrd="0" presId="urn:microsoft.com/office/officeart/2005/8/layout/hProcess9"/>
    <dgm:cxn modelId="{8DFF4476-F381-4994-A7EF-50E4EC1E5E9D}" type="presOf" srcId="{70C95C86-22BA-4BDD-BED2-45DD9489D229}" destId="{7874AC0E-481F-4A9E-B4E7-6062F8198C57}" srcOrd="0" destOrd="0" presId="urn:microsoft.com/office/officeart/2005/8/layout/hProcess9"/>
    <dgm:cxn modelId="{0A8E5F58-8FDA-4500-B3E5-B15BC84D852F}" type="presOf" srcId="{140EE35E-0155-4D74-A205-6745705241AB}" destId="{F32758D8-B245-4375-98E1-DC7EC6D4B7D6}" srcOrd="0" destOrd="0" presId="urn:microsoft.com/office/officeart/2005/8/layout/hProcess9"/>
    <dgm:cxn modelId="{6BC9A797-9054-4B05-822C-FA275987DDA0}" srcId="{3CAC0C8A-8994-450D-ADB4-430EEC3FE6DC}" destId="{140EE35E-0155-4D74-A205-6745705241AB}" srcOrd="3" destOrd="0" parTransId="{91FCA955-6372-49E8-A172-E8D18F36362B}" sibTransId="{FA0B9672-771A-439B-A15C-86E701414F4A}"/>
    <dgm:cxn modelId="{6493879D-5483-4185-8287-EE12A0C6CA03}" srcId="{3CAC0C8A-8994-450D-ADB4-430EEC3FE6DC}" destId="{70C95C86-22BA-4BDD-BED2-45DD9489D229}" srcOrd="7" destOrd="0" parTransId="{A84B96B0-D006-4E4A-9FEE-B86C30DE1241}" sibTransId="{EF5C7599-9D6F-4CD3-84E4-747E1AB930E2}"/>
    <dgm:cxn modelId="{79E8229E-4C0C-4A3F-88ED-E2CE0D2C1248}" srcId="{3CAC0C8A-8994-450D-ADB4-430EEC3FE6DC}" destId="{C68EC0E5-F147-46C2-B800-D0D7A6DAE7E6}" srcOrd="8" destOrd="0" parTransId="{6EF73505-5940-4B33-AC8F-8F5096030B22}" sibTransId="{CAAA2F80-DA02-4F1D-A2E0-C25AFFC2A16E}"/>
    <dgm:cxn modelId="{95EFE0A0-BA98-4FC8-95FA-9BEA653EF09B}" type="presOf" srcId="{E3CA9EB3-D5B5-495C-8906-7EFE7DAF69F8}" destId="{9E32B616-FABE-4FF7-B1D6-A900DCB2BA00}" srcOrd="0" destOrd="0" presId="urn:microsoft.com/office/officeart/2005/8/layout/hProcess9"/>
    <dgm:cxn modelId="{6A2DF1A0-3FE1-4E20-84D7-F6468C7FE90B}" srcId="{3CAC0C8A-8994-450D-ADB4-430EEC3FE6DC}" destId="{1AB9AF25-D22A-4C88-9227-59615AC277DB}" srcOrd="0" destOrd="0" parTransId="{87CCD05A-85B2-4772-8394-5B50498B3D04}" sibTransId="{0DE42987-FB38-4B44-8232-B2D532FFAC27}"/>
    <dgm:cxn modelId="{3E60E1CA-FB8F-435F-8C9D-4A2F96235069}" srcId="{3CAC0C8A-8994-450D-ADB4-430EEC3FE6DC}" destId="{A28150D2-BF21-41DF-8EC9-ABF471FE9B21}" srcOrd="4" destOrd="0" parTransId="{7A276D48-1C26-4A38-B62D-FEBDAD56B08A}" sibTransId="{1B710209-E289-4C42-A977-C86900B49978}"/>
    <dgm:cxn modelId="{DCD409CB-81BB-4454-A146-01914559B003}" type="presOf" srcId="{1AB9AF25-D22A-4C88-9227-59615AC277DB}" destId="{6FE10720-E705-49BF-BB6C-2D58BF98B812}" srcOrd="0" destOrd="0" presId="urn:microsoft.com/office/officeart/2005/8/layout/hProcess9"/>
    <dgm:cxn modelId="{D11CA3CB-60FA-419E-891A-A73EC7338E35}" srcId="{3CAC0C8A-8994-450D-ADB4-430EEC3FE6DC}" destId="{36858D97-4CA6-4664-BF1E-801FFB5F08BF}" srcOrd="2" destOrd="0" parTransId="{9FD34E20-DFB5-426F-A938-F4D044826D2E}" sibTransId="{9A8B05BC-594F-4CDF-90DA-212B5F34CB72}"/>
    <dgm:cxn modelId="{E3E50CD2-17AD-469C-AB82-95E6098BC216}" type="presOf" srcId="{3FC92406-0F53-4FF4-8CCE-A705A4D2C4C8}" destId="{D22EF317-C2E5-44D5-A1DE-5EC46B79F2C8}" srcOrd="0" destOrd="0" presId="urn:microsoft.com/office/officeart/2005/8/layout/hProcess9"/>
    <dgm:cxn modelId="{1537E4E1-CD5D-41EF-87F8-4083D7563CC2}" type="presOf" srcId="{C68EC0E5-F147-46C2-B800-D0D7A6DAE7E6}" destId="{57AA9C0C-3CBE-4509-9731-1702442E7E60}" srcOrd="0" destOrd="0" presId="urn:microsoft.com/office/officeart/2005/8/layout/hProcess9"/>
    <dgm:cxn modelId="{7A5ECDE4-5495-4A64-A316-3916A3AA4C6C}" srcId="{3CAC0C8A-8994-450D-ADB4-430EEC3FE6DC}" destId="{3FC92406-0F53-4FF4-8CCE-A705A4D2C4C8}" srcOrd="1" destOrd="0" parTransId="{12BB00FE-ACD1-439D-88F7-161DFE202043}" sibTransId="{933DBEC9-C550-4708-9BC9-E56600245220}"/>
    <dgm:cxn modelId="{A091A8E9-B768-40D7-94B5-7B96A5B28DAA}" type="presOf" srcId="{36858D97-4CA6-4664-BF1E-801FFB5F08BF}" destId="{349CF37C-448A-4AE5-97D2-6BD76F718078}" srcOrd="0" destOrd="0" presId="urn:microsoft.com/office/officeart/2005/8/layout/hProcess9"/>
    <dgm:cxn modelId="{9A3F84F0-0C8B-4CF0-884F-A1D649C8BD9C}" srcId="{3CAC0C8A-8994-450D-ADB4-430EEC3FE6DC}" destId="{E3CA9EB3-D5B5-495C-8906-7EFE7DAF69F8}" srcOrd="5" destOrd="0" parTransId="{EA5B327A-0BC7-4EE9-9125-190C3683740E}" sibTransId="{73ED5E72-776E-4AA8-9526-E94474741BFF}"/>
    <dgm:cxn modelId="{041C19F8-5FB7-41B7-8803-890A66A5564F}" srcId="{3CAC0C8A-8994-450D-ADB4-430EEC3FE6DC}" destId="{77A4CADE-C8EC-46E9-A91A-0D437E5DB56B}" srcOrd="6" destOrd="0" parTransId="{29F24FA9-06D4-4661-BDAA-E5C21B693FBD}" sibTransId="{5CEA71C0-D14F-4211-BE91-6216D49DC991}"/>
    <dgm:cxn modelId="{6BD86818-6579-41A4-8501-40F4E46D1E2B}" type="presParOf" srcId="{863E33EE-0E85-48E2-9E8F-86566BC1CDD1}" destId="{2A9BA0F4-865A-452D-A036-3B9D3C62CD73}" srcOrd="0" destOrd="0" presId="urn:microsoft.com/office/officeart/2005/8/layout/hProcess9"/>
    <dgm:cxn modelId="{98D92EDD-7332-4453-A2CE-59816E48ED59}" type="presParOf" srcId="{863E33EE-0E85-48E2-9E8F-86566BC1CDD1}" destId="{8931C57C-346A-450A-98ED-536816C2C504}" srcOrd="1" destOrd="0" presId="urn:microsoft.com/office/officeart/2005/8/layout/hProcess9"/>
    <dgm:cxn modelId="{D1A0D038-8C6F-42C4-9F33-F6BC2ABD5C6B}" type="presParOf" srcId="{8931C57C-346A-450A-98ED-536816C2C504}" destId="{6FE10720-E705-49BF-BB6C-2D58BF98B812}" srcOrd="0" destOrd="0" presId="urn:microsoft.com/office/officeart/2005/8/layout/hProcess9"/>
    <dgm:cxn modelId="{6A5A717F-8949-4544-BCE3-6C53F22695BC}" type="presParOf" srcId="{8931C57C-346A-450A-98ED-536816C2C504}" destId="{4925008A-0DD9-40D7-8EFF-982D6113C495}" srcOrd="1" destOrd="0" presId="urn:microsoft.com/office/officeart/2005/8/layout/hProcess9"/>
    <dgm:cxn modelId="{F1CFC45B-6571-463E-B1B5-4788EAC75F87}" type="presParOf" srcId="{8931C57C-346A-450A-98ED-536816C2C504}" destId="{D22EF317-C2E5-44D5-A1DE-5EC46B79F2C8}" srcOrd="2" destOrd="0" presId="urn:microsoft.com/office/officeart/2005/8/layout/hProcess9"/>
    <dgm:cxn modelId="{F9EBE741-949A-456B-AFE3-C36C1CC65D94}" type="presParOf" srcId="{8931C57C-346A-450A-98ED-536816C2C504}" destId="{6C60DADB-02D4-4ECD-B980-5BBE06F9FF47}" srcOrd="3" destOrd="0" presId="urn:microsoft.com/office/officeart/2005/8/layout/hProcess9"/>
    <dgm:cxn modelId="{0F7D5CE5-283D-4BF1-AA43-086A6E15D659}" type="presParOf" srcId="{8931C57C-346A-450A-98ED-536816C2C504}" destId="{349CF37C-448A-4AE5-97D2-6BD76F718078}" srcOrd="4" destOrd="0" presId="urn:microsoft.com/office/officeart/2005/8/layout/hProcess9"/>
    <dgm:cxn modelId="{3CF4FFF9-70C2-463F-ACF2-D1406ECF6B67}" type="presParOf" srcId="{8931C57C-346A-450A-98ED-536816C2C504}" destId="{9E51E854-BA4A-438C-9FCD-6545ABA4E8CF}" srcOrd="5" destOrd="0" presId="urn:microsoft.com/office/officeart/2005/8/layout/hProcess9"/>
    <dgm:cxn modelId="{1F1E2DB9-569C-4317-B9B1-2A11335C1F7D}" type="presParOf" srcId="{8931C57C-346A-450A-98ED-536816C2C504}" destId="{F32758D8-B245-4375-98E1-DC7EC6D4B7D6}" srcOrd="6" destOrd="0" presId="urn:microsoft.com/office/officeart/2005/8/layout/hProcess9"/>
    <dgm:cxn modelId="{18BFFBC7-D32F-48C9-A408-BB4904101838}" type="presParOf" srcId="{8931C57C-346A-450A-98ED-536816C2C504}" destId="{9013B28E-871E-4F81-97BC-3E09E13F3544}" srcOrd="7" destOrd="0" presId="urn:microsoft.com/office/officeart/2005/8/layout/hProcess9"/>
    <dgm:cxn modelId="{6F66F3CA-0A3F-4892-8F6C-C23BBE0ABB57}" type="presParOf" srcId="{8931C57C-346A-450A-98ED-536816C2C504}" destId="{3B51A5CD-CFD9-405E-8541-3356F00FF365}" srcOrd="8" destOrd="0" presId="urn:microsoft.com/office/officeart/2005/8/layout/hProcess9"/>
    <dgm:cxn modelId="{82EF531D-CA9E-481D-8A58-B0680873BC78}" type="presParOf" srcId="{8931C57C-346A-450A-98ED-536816C2C504}" destId="{F2D2FE50-83B3-4A5F-AB2A-D4C957BA0C71}" srcOrd="9" destOrd="0" presId="urn:microsoft.com/office/officeart/2005/8/layout/hProcess9"/>
    <dgm:cxn modelId="{3F80C4EF-C85E-43B0-A292-8FDF797D0A9F}" type="presParOf" srcId="{8931C57C-346A-450A-98ED-536816C2C504}" destId="{9E32B616-FABE-4FF7-B1D6-A900DCB2BA00}" srcOrd="10" destOrd="0" presId="urn:microsoft.com/office/officeart/2005/8/layout/hProcess9"/>
    <dgm:cxn modelId="{9FD84EFF-E913-4EA5-AA44-B6250DE0CD0D}" type="presParOf" srcId="{8931C57C-346A-450A-98ED-536816C2C504}" destId="{A96B60F2-5B8D-42D1-BE47-44FB8CA771FD}" srcOrd="11" destOrd="0" presId="urn:microsoft.com/office/officeart/2005/8/layout/hProcess9"/>
    <dgm:cxn modelId="{37F0F555-17B8-4AF9-BD2E-1DC4CB84CD53}" type="presParOf" srcId="{8931C57C-346A-450A-98ED-536816C2C504}" destId="{922AECA6-1587-4C60-90F4-AC50AA6B0D37}" srcOrd="12" destOrd="0" presId="urn:microsoft.com/office/officeart/2005/8/layout/hProcess9"/>
    <dgm:cxn modelId="{91DEEAAC-1977-4038-8943-A7EC9A44EC2C}" type="presParOf" srcId="{8931C57C-346A-450A-98ED-536816C2C504}" destId="{1B3AAC23-9053-4EDE-8C86-0FF0A41B5698}" srcOrd="13" destOrd="0" presId="urn:microsoft.com/office/officeart/2005/8/layout/hProcess9"/>
    <dgm:cxn modelId="{E7AC3451-64B6-4BC1-86BA-3605FC35AD9C}" type="presParOf" srcId="{8931C57C-346A-450A-98ED-536816C2C504}" destId="{7874AC0E-481F-4A9E-B4E7-6062F8198C57}" srcOrd="14" destOrd="0" presId="urn:microsoft.com/office/officeart/2005/8/layout/hProcess9"/>
    <dgm:cxn modelId="{D5C33C96-E0DC-47E2-B294-017FDC9F52FF}" type="presParOf" srcId="{8931C57C-346A-450A-98ED-536816C2C504}" destId="{773C93D9-5DBB-4A82-8167-F118CBB21049}" srcOrd="15" destOrd="0" presId="urn:microsoft.com/office/officeart/2005/8/layout/hProcess9"/>
    <dgm:cxn modelId="{DE77EA1E-EA60-493B-A6FC-E4C8E712AC48}" type="presParOf" srcId="{8931C57C-346A-450A-98ED-536816C2C504}" destId="{57AA9C0C-3CBE-4509-9731-1702442E7E60}" srcOrd="1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9BA0F4-865A-452D-A036-3B9D3C62CD73}">
      <dsp:nvSpPr>
        <dsp:cNvPr id="0" name=""/>
        <dsp:cNvSpPr/>
      </dsp:nvSpPr>
      <dsp:spPr>
        <a:xfrm>
          <a:off x="4" y="1200978"/>
          <a:ext cx="19082398" cy="10180980"/>
        </a:xfrm>
        <a:prstGeom prst="rightArrow">
          <a:avLst/>
        </a:prstGeom>
        <a:solidFill>
          <a:schemeClr val="accent3">
            <a:lumMod val="60000"/>
            <a:lumOff val="40000"/>
          </a:schemeClr>
        </a:solidFill>
        <a:ln>
          <a:noFill/>
        </a:ln>
        <a:effectLst/>
      </dsp:spPr>
      <dsp:style>
        <a:lnRef idx="0">
          <a:scrgbClr r="0" g="0" b="0"/>
        </a:lnRef>
        <a:fillRef idx="1">
          <a:scrgbClr r="0" g="0" b="0"/>
        </a:fillRef>
        <a:effectRef idx="0">
          <a:scrgbClr r="0" g="0" b="0"/>
        </a:effectRef>
        <a:fontRef idx="minor"/>
      </dsp:style>
    </dsp:sp>
    <dsp:sp modelId="{6FE10720-E705-49BF-BB6C-2D58BF98B812}">
      <dsp:nvSpPr>
        <dsp:cNvPr id="0" name=""/>
        <dsp:cNvSpPr/>
      </dsp:nvSpPr>
      <dsp:spPr>
        <a:xfrm>
          <a:off x="8444" y="3774881"/>
          <a:ext cx="1944462" cy="503317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CG Framework Approved</a:t>
          </a:r>
        </a:p>
        <a:p>
          <a:pPr marL="0" lvl="0" indent="0" algn="ctr" defTabSz="933450">
            <a:lnSpc>
              <a:spcPct val="90000"/>
            </a:lnSpc>
            <a:spcBef>
              <a:spcPct val="0"/>
            </a:spcBef>
            <a:spcAft>
              <a:spcPct val="35000"/>
            </a:spcAft>
            <a:buNone/>
          </a:pPr>
          <a:endParaRPr lang="en-GB" sz="2100" kern="1200"/>
        </a:p>
        <a:p>
          <a:pPr marL="0" lvl="0" indent="0" algn="ctr" defTabSz="933450">
            <a:lnSpc>
              <a:spcPct val="90000"/>
            </a:lnSpc>
            <a:spcBef>
              <a:spcPct val="0"/>
            </a:spcBef>
            <a:spcAft>
              <a:spcPct val="35000"/>
            </a:spcAft>
            <a:buNone/>
          </a:pPr>
          <a:endParaRPr lang="en-GB" sz="2100" kern="1200"/>
        </a:p>
        <a:p>
          <a:pPr marL="0" lvl="0" indent="0" algn="ctr" defTabSz="933450">
            <a:lnSpc>
              <a:spcPct val="90000"/>
            </a:lnSpc>
            <a:spcBef>
              <a:spcPct val="0"/>
            </a:spcBef>
            <a:spcAft>
              <a:spcPct val="35000"/>
            </a:spcAft>
            <a:buNone/>
          </a:pPr>
          <a:endParaRPr lang="en-GB" sz="2100" kern="1200"/>
        </a:p>
        <a:p>
          <a:pPr marL="0" lvl="0" indent="0" algn="ctr" defTabSz="933450">
            <a:lnSpc>
              <a:spcPct val="90000"/>
            </a:lnSpc>
            <a:spcBef>
              <a:spcPct val="0"/>
            </a:spcBef>
            <a:spcAft>
              <a:spcPct val="35000"/>
            </a:spcAft>
            <a:buNone/>
          </a:pPr>
          <a:endParaRPr lang="en-GB" sz="2100" kern="1200"/>
        </a:p>
        <a:p>
          <a:pPr marL="0" lvl="0" indent="0" algn="ctr" defTabSz="933450">
            <a:lnSpc>
              <a:spcPct val="90000"/>
            </a:lnSpc>
            <a:spcBef>
              <a:spcPct val="0"/>
            </a:spcBef>
            <a:spcAft>
              <a:spcPct val="35000"/>
            </a:spcAft>
            <a:buNone/>
          </a:pPr>
          <a:r>
            <a:rPr lang="en-GB" sz="2100" kern="1200"/>
            <a:t>October 2023</a:t>
          </a:r>
        </a:p>
      </dsp:txBody>
      <dsp:txXfrm>
        <a:off x="103365" y="3869802"/>
        <a:ext cx="1754620" cy="4843333"/>
      </dsp:txXfrm>
    </dsp:sp>
    <dsp:sp modelId="{D22EF317-C2E5-44D5-A1DE-5EC46B79F2C8}">
      <dsp:nvSpPr>
        <dsp:cNvPr id="0" name=""/>
        <dsp:cNvSpPr/>
      </dsp:nvSpPr>
      <dsp:spPr>
        <a:xfrm>
          <a:off x="2148576" y="3774881"/>
          <a:ext cx="1944462" cy="5033175"/>
        </a:xfrm>
        <a:prstGeom prst="roundRect">
          <a:avLst/>
        </a:prstGeom>
        <a:solidFill>
          <a:schemeClr val="accent4">
            <a:hueOff val="-558096"/>
            <a:satOff val="3362"/>
            <a:lumOff val="27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CG Framework Published</a:t>
          </a:r>
        </a:p>
        <a:p>
          <a:pPr marL="0" lvl="0" indent="0" algn="ctr" defTabSz="933450">
            <a:lnSpc>
              <a:spcPct val="90000"/>
            </a:lnSpc>
            <a:spcBef>
              <a:spcPct val="0"/>
            </a:spcBef>
            <a:spcAft>
              <a:spcPct val="35000"/>
            </a:spcAft>
            <a:buNone/>
          </a:pPr>
          <a:endParaRPr lang="en-GB" sz="2100" kern="1200"/>
        </a:p>
        <a:p>
          <a:pPr marL="0" lvl="0" indent="0" algn="ctr" defTabSz="933450">
            <a:lnSpc>
              <a:spcPct val="90000"/>
            </a:lnSpc>
            <a:spcBef>
              <a:spcPct val="0"/>
            </a:spcBef>
            <a:spcAft>
              <a:spcPct val="35000"/>
            </a:spcAft>
            <a:buNone/>
          </a:pPr>
          <a:endParaRPr lang="en-GB" sz="2100" kern="1200"/>
        </a:p>
        <a:p>
          <a:pPr marL="0" lvl="0" indent="0" algn="ctr" defTabSz="933450">
            <a:lnSpc>
              <a:spcPct val="90000"/>
            </a:lnSpc>
            <a:spcBef>
              <a:spcPct val="0"/>
            </a:spcBef>
            <a:spcAft>
              <a:spcPct val="35000"/>
            </a:spcAft>
            <a:buNone/>
          </a:pPr>
          <a:endParaRPr lang="en-GB" sz="2100" kern="1200"/>
        </a:p>
        <a:p>
          <a:pPr marL="0" lvl="0" indent="0" algn="ctr" defTabSz="933450">
            <a:lnSpc>
              <a:spcPct val="90000"/>
            </a:lnSpc>
            <a:spcBef>
              <a:spcPct val="0"/>
            </a:spcBef>
            <a:spcAft>
              <a:spcPct val="35000"/>
            </a:spcAft>
            <a:buNone/>
          </a:pPr>
          <a:endParaRPr lang="en-GB" sz="2100" kern="1200"/>
        </a:p>
        <a:p>
          <a:pPr marL="0" lvl="0" indent="0" algn="ctr" defTabSz="933450">
            <a:lnSpc>
              <a:spcPct val="90000"/>
            </a:lnSpc>
            <a:spcBef>
              <a:spcPct val="0"/>
            </a:spcBef>
            <a:spcAft>
              <a:spcPct val="35000"/>
            </a:spcAft>
            <a:buNone/>
          </a:pPr>
          <a:r>
            <a:rPr lang="en-GB" sz="2100" kern="1200"/>
            <a:t>October 2023</a:t>
          </a:r>
        </a:p>
      </dsp:txBody>
      <dsp:txXfrm>
        <a:off x="2243497" y="3869802"/>
        <a:ext cx="1754620" cy="4843333"/>
      </dsp:txXfrm>
    </dsp:sp>
    <dsp:sp modelId="{349CF37C-448A-4AE5-97D2-6BD76F718078}">
      <dsp:nvSpPr>
        <dsp:cNvPr id="0" name=""/>
        <dsp:cNvSpPr/>
      </dsp:nvSpPr>
      <dsp:spPr>
        <a:xfrm>
          <a:off x="4288708" y="3774881"/>
          <a:ext cx="1944462" cy="5033175"/>
        </a:xfrm>
        <a:prstGeom prst="roundRect">
          <a:avLst/>
        </a:prstGeom>
        <a:solidFill>
          <a:schemeClr val="accent4">
            <a:hueOff val="-1116192"/>
            <a:satOff val="6725"/>
            <a:lumOff val="5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Formation of Quality Oversight Group – Working Group</a:t>
          </a:r>
        </a:p>
        <a:p>
          <a:pPr marL="0" lvl="0" indent="0" algn="ctr" defTabSz="933450">
            <a:lnSpc>
              <a:spcPct val="90000"/>
            </a:lnSpc>
            <a:spcBef>
              <a:spcPct val="0"/>
            </a:spcBef>
            <a:spcAft>
              <a:spcPct val="35000"/>
            </a:spcAft>
            <a:buNone/>
          </a:pPr>
          <a:endParaRPr lang="en-GB" sz="2100" kern="1200"/>
        </a:p>
        <a:p>
          <a:pPr marL="0" lvl="0" indent="0" algn="ctr" defTabSz="933450">
            <a:lnSpc>
              <a:spcPct val="90000"/>
            </a:lnSpc>
            <a:spcBef>
              <a:spcPct val="0"/>
            </a:spcBef>
            <a:spcAft>
              <a:spcPct val="35000"/>
            </a:spcAft>
            <a:buNone/>
          </a:pPr>
          <a:endParaRPr lang="en-GB" sz="2100" kern="1200"/>
        </a:p>
        <a:p>
          <a:pPr marL="0" lvl="0" indent="0" algn="ctr" defTabSz="933450">
            <a:lnSpc>
              <a:spcPct val="90000"/>
            </a:lnSpc>
            <a:spcBef>
              <a:spcPct val="0"/>
            </a:spcBef>
            <a:spcAft>
              <a:spcPct val="35000"/>
            </a:spcAft>
            <a:buNone/>
          </a:pPr>
          <a:r>
            <a:rPr lang="en-GB" sz="2100" kern="1200"/>
            <a:t>December 2023</a:t>
          </a:r>
        </a:p>
      </dsp:txBody>
      <dsp:txXfrm>
        <a:off x="4383629" y="3869802"/>
        <a:ext cx="1754620" cy="4843333"/>
      </dsp:txXfrm>
    </dsp:sp>
    <dsp:sp modelId="{F32758D8-B245-4375-98E1-DC7EC6D4B7D6}">
      <dsp:nvSpPr>
        <dsp:cNvPr id="0" name=""/>
        <dsp:cNvSpPr/>
      </dsp:nvSpPr>
      <dsp:spPr>
        <a:xfrm>
          <a:off x="6428840" y="3774881"/>
          <a:ext cx="1944462" cy="5033175"/>
        </a:xfrm>
        <a:prstGeom prst="roundRect">
          <a:avLst/>
        </a:prstGeom>
        <a:solidFill>
          <a:schemeClr val="accent4">
            <a:hueOff val="-1674289"/>
            <a:satOff val="10087"/>
            <a:lumOff val="80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Quality Standards  Development</a:t>
          </a:r>
        </a:p>
        <a:p>
          <a:pPr marL="0" lvl="0" indent="0" algn="ctr" defTabSz="933450">
            <a:lnSpc>
              <a:spcPct val="90000"/>
            </a:lnSpc>
            <a:spcBef>
              <a:spcPct val="0"/>
            </a:spcBef>
            <a:spcAft>
              <a:spcPct val="35000"/>
            </a:spcAft>
            <a:buNone/>
          </a:pPr>
          <a:endParaRPr lang="en-GB" sz="2100" kern="1200"/>
        </a:p>
        <a:p>
          <a:pPr marL="0" lvl="0" indent="0" algn="ctr" defTabSz="933450">
            <a:lnSpc>
              <a:spcPct val="90000"/>
            </a:lnSpc>
            <a:spcBef>
              <a:spcPct val="0"/>
            </a:spcBef>
            <a:spcAft>
              <a:spcPct val="35000"/>
            </a:spcAft>
            <a:buNone/>
          </a:pPr>
          <a:endParaRPr lang="en-GB" sz="2100" kern="1200"/>
        </a:p>
        <a:p>
          <a:pPr marL="0" lvl="0" indent="0" algn="ctr" defTabSz="933450">
            <a:lnSpc>
              <a:spcPct val="90000"/>
            </a:lnSpc>
            <a:spcBef>
              <a:spcPct val="0"/>
            </a:spcBef>
            <a:spcAft>
              <a:spcPct val="35000"/>
            </a:spcAft>
            <a:buNone/>
          </a:pPr>
          <a:endParaRPr lang="en-GB" sz="2100" kern="1200"/>
        </a:p>
        <a:p>
          <a:pPr marL="0" lvl="0" indent="0" algn="ctr" defTabSz="933450">
            <a:lnSpc>
              <a:spcPct val="90000"/>
            </a:lnSpc>
            <a:spcBef>
              <a:spcPct val="0"/>
            </a:spcBef>
            <a:spcAft>
              <a:spcPct val="35000"/>
            </a:spcAft>
            <a:buNone/>
          </a:pPr>
          <a:endParaRPr lang="en-GB" sz="2100" kern="1200"/>
        </a:p>
        <a:p>
          <a:pPr marL="0" lvl="0" indent="0" algn="ctr" defTabSz="933450">
            <a:lnSpc>
              <a:spcPct val="90000"/>
            </a:lnSpc>
            <a:spcBef>
              <a:spcPct val="0"/>
            </a:spcBef>
            <a:spcAft>
              <a:spcPct val="35000"/>
            </a:spcAft>
            <a:buNone/>
          </a:pPr>
          <a:r>
            <a:rPr lang="en-GB" sz="2100" kern="1200"/>
            <a:t>January – February 2024</a:t>
          </a:r>
        </a:p>
      </dsp:txBody>
      <dsp:txXfrm>
        <a:off x="6523761" y="3869802"/>
        <a:ext cx="1754620" cy="4843333"/>
      </dsp:txXfrm>
    </dsp:sp>
    <dsp:sp modelId="{3B51A5CD-CFD9-405E-8541-3356F00FF365}">
      <dsp:nvSpPr>
        <dsp:cNvPr id="0" name=""/>
        <dsp:cNvSpPr/>
      </dsp:nvSpPr>
      <dsp:spPr>
        <a:xfrm>
          <a:off x="8568972" y="3774881"/>
          <a:ext cx="1944462" cy="5033175"/>
        </a:xfrm>
        <a:prstGeom prst="round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Annual Quality Report Development/ Data Collection/ Triangulation/ Production</a:t>
          </a:r>
        </a:p>
        <a:p>
          <a:pPr marL="0" lvl="0" indent="0" algn="ctr" defTabSz="933450">
            <a:lnSpc>
              <a:spcPct val="90000"/>
            </a:lnSpc>
            <a:spcBef>
              <a:spcPct val="0"/>
            </a:spcBef>
            <a:spcAft>
              <a:spcPct val="35000"/>
            </a:spcAft>
            <a:buNone/>
          </a:pPr>
          <a:endParaRPr lang="en-GB" sz="2100" kern="1200"/>
        </a:p>
        <a:p>
          <a:pPr marL="0" lvl="0" indent="0" algn="ctr" defTabSz="933450">
            <a:lnSpc>
              <a:spcPct val="90000"/>
            </a:lnSpc>
            <a:spcBef>
              <a:spcPct val="0"/>
            </a:spcBef>
            <a:spcAft>
              <a:spcPct val="35000"/>
            </a:spcAft>
            <a:buNone/>
          </a:pPr>
          <a:r>
            <a:rPr lang="en-GB" sz="2100" kern="1200"/>
            <a:t>February – </a:t>
          </a:r>
        </a:p>
        <a:p>
          <a:pPr marL="0" lvl="0" indent="0" algn="ctr" defTabSz="933450">
            <a:lnSpc>
              <a:spcPct val="90000"/>
            </a:lnSpc>
            <a:spcBef>
              <a:spcPct val="0"/>
            </a:spcBef>
            <a:spcAft>
              <a:spcPct val="35000"/>
            </a:spcAft>
            <a:buNone/>
          </a:pPr>
          <a:r>
            <a:rPr lang="en-GB" sz="2100" kern="1200"/>
            <a:t>April 2024</a:t>
          </a:r>
        </a:p>
      </dsp:txBody>
      <dsp:txXfrm>
        <a:off x="8663893" y="3869802"/>
        <a:ext cx="1754620" cy="4843333"/>
      </dsp:txXfrm>
    </dsp:sp>
    <dsp:sp modelId="{9E32B616-FABE-4FF7-B1D6-A900DCB2BA00}">
      <dsp:nvSpPr>
        <dsp:cNvPr id="0" name=""/>
        <dsp:cNvSpPr/>
      </dsp:nvSpPr>
      <dsp:spPr>
        <a:xfrm>
          <a:off x="10709104" y="3774881"/>
          <a:ext cx="1944462" cy="5033175"/>
        </a:xfrm>
        <a:prstGeom prst="roundRect">
          <a:avLst/>
        </a:prstGeom>
        <a:solidFill>
          <a:schemeClr val="accent4">
            <a:hueOff val="-2790481"/>
            <a:satOff val="16812"/>
            <a:lumOff val="134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Annual Quality Report Approval and Publication</a:t>
          </a:r>
        </a:p>
        <a:p>
          <a:pPr marL="0" lvl="0" indent="0" algn="ctr" defTabSz="933450">
            <a:lnSpc>
              <a:spcPct val="90000"/>
            </a:lnSpc>
            <a:spcBef>
              <a:spcPct val="0"/>
            </a:spcBef>
            <a:spcAft>
              <a:spcPct val="35000"/>
            </a:spcAft>
            <a:buNone/>
          </a:pPr>
          <a:endParaRPr lang="en-GB" sz="2100" kern="1200"/>
        </a:p>
        <a:p>
          <a:pPr marL="0" lvl="0" indent="0" algn="ctr" defTabSz="933450">
            <a:lnSpc>
              <a:spcPct val="90000"/>
            </a:lnSpc>
            <a:spcBef>
              <a:spcPct val="0"/>
            </a:spcBef>
            <a:spcAft>
              <a:spcPct val="35000"/>
            </a:spcAft>
            <a:buNone/>
          </a:pPr>
          <a:endParaRPr lang="en-GB" sz="2100" kern="1200"/>
        </a:p>
        <a:p>
          <a:pPr marL="0" lvl="0" indent="0" algn="ctr" defTabSz="933450">
            <a:lnSpc>
              <a:spcPct val="90000"/>
            </a:lnSpc>
            <a:spcBef>
              <a:spcPct val="0"/>
            </a:spcBef>
            <a:spcAft>
              <a:spcPct val="35000"/>
            </a:spcAft>
            <a:buNone/>
          </a:pPr>
          <a:endParaRPr lang="en-GB" sz="2100" kern="1200"/>
        </a:p>
        <a:p>
          <a:pPr marL="0" lvl="0" indent="0" algn="ctr" defTabSz="933450">
            <a:lnSpc>
              <a:spcPct val="90000"/>
            </a:lnSpc>
            <a:spcBef>
              <a:spcPct val="0"/>
            </a:spcBef>
            <a:spcAft>
              <a:spcPct val="35000"/>
            </a:spcAft>
            <a:buNone/>
          </a:pPr>
          <a:r>
            <a:rPr lang="en-GB" sz="2100" kern="1200"/>
            <a:t>May 24</a:t>
          </a:r>
        </a:p>
      </dsp:txBody>
      <dsp:txXfrm>
        <a:off x="10804025" y="3869802"/>
        <a:ext cx="1754620" cy="4843333"/>
      </dsp:txXfrm>
    </dsp:sp>
    <dsp:sp modelId="{922AECA6-1587-4C60-90F4-AC50AA6B0D37}">
      <dsp:nvSpPr>
        <dsp:cNvPr id="0" name=""/>
        <dsp:cNvSpPr/>
      </dsp:nvSpPr>
      <dsp:spPr>
        <a:xfrm>
          <a:off x="12849236" y="3774881"/>
          <a:ext cx="1944462" cy="5033175"/>
        </a:xfrm>
        <a:prstGeom prst="roundRect">
          <a:avLst/>
        </a:prstGeom>
        <a:solidFill>
          <a:schemeClr val="accent4">
            <a:hueOff val="-3348577"/>
            <a:satOff val="20174"/>
            <a:lumOff val="161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Quality Standards Socialisation</a:t>
          </a:r>
        </a:p>
        <a:p>
          <a:pPr marL="0" lvl="0" indent="0" algn="ctr" defTabSz="933450">
            <a:lnSpc>
              <a:spcPct val="90000"/>
            </a:lnSpc>
            <a:spcBef>
              <a:spcPct val="0"/>
            </a:spcBef>
            <a:spcAft>
              <a:spcPct val="35000"/>
            </a:spcAft>
            <a:buNone/>
          </a:pPr>
          <a:endParaRPr lang="en-GB" sz="2100" kern="1200"/>
        </a:p>
        <a:p>
          <a:pPr marL="0" lvl="0" indent="0" algn="ctr" defTabSz="933450">
            <a:lnSpc>
              <a:spcPct val="90000"/>
            </a:lnSpc>
            <a:spcBef>
              <a:spcPct val="0"/>
            </a:spcBef>
            <a:spcAft>
              <a:spcPct val="35000"/>
            </a:spcAft>
            <a:buNone/>
          </a:pPr>
          <a:endParaRPr lang="en-GB" sz="2100" kern="1200"/>
        </a:p>
        <a:p>
          <a:pPr marL="0" lvl="0" indent="0" algn="ctr" defTabSz="933450">
            <a:lnSpc>
              <a:spcPct val="90000"/>
            </a:lnSpc>
            <a:spcBef>
              <a:spcPct val="0"/>
            </a:spcBef>
            <a:spcAft>
              <a:spcPct val="35000"/>
            </a:spcAft>
            <a:buNone/>
          </a:pPr>
          <a:endParaRPr lang="en-GB" sz="2100" kern="1200"/>
        </a:p>
        <a:p>
          <a:pPr marL="0" lvl="0" indent="0" algn="ctr" defTabSz="933450">
            <a:lnSpc>
              <a:spcPct val="90000"/>
            </a:lnSpc>
            <a:spcBef>
              <a:spcPct val="0"/>
            </a:spcBef>
            <a:spcAft>
              <a:spcPct val="35000"/>
            </a:spcAft>
            <a:buNone/>
          </a:pPr>
          <a:endParaRPr lang="en-GB" sz="2100" kern="1200"/>
        </a:p>
        <a:p>
          <a:pPr marL="0" lvl="0" indent="0" algn="ctr" defTabSz="933450">
            <a:lnSpc>
              <a:spcPct val="90000"/>
            </a:lnSpc>
            <a:spcBef>
              <a:spcPct val="0"/>
            </a:spcBef>
            <a:spcAft>
              <a:spcPct val="35000"/>
            </a:spcAft>
            <a:buNone/>
          </a:pPr>
          <a:r>
            <a:rPr lang="en-GB" sz="2100" kern="1200"/>
            <a:t>April – June 2024</a:t>
          </a:r>
        </a:p>
      </dsp:txBody>
      <dsp:txXfrm>
        <a:off x="12944157" y="3869802"/>
        <a:ext cx="1754620" cy="4843333"/>
      </dsp:txXfrm>
    </dsp:sp>
    <dsp:sp modelId="{7874AC0E-481F-4A9E-B4E7-6062F8198C57}">
      <dsp:nvSpPr>
        <dsp:cNvPr id="0" name=""/>
        <dsp:cNvSpPr/>
      </dsp:nvSpPr>
      <dsp:spPr>
        <a:xfrm>
          <a:off x="14989368" y="3774881"/>
          <a:ext cx="1944462" cy="5033175"/>
        </a:xfrm>
        <a:prstGeom prst="roundRect">
          <a:avLst/>
        </a:prstGeom>
        <a:solidFill>
          <a:schemeClr val="accent4">
            <a:hueOff val="-3906673"/>
            <a:satOff val="23537"/>
            <a:lumOff val="188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dirty="0"/>
            <a:t>Aim for Organisational Quality Oversight Group to be Operational </a:t>
          </a:r>
        </a:p>
        <a:p>
          <a:pPr marL="0" lvl="0" indent="0" algn="ctr" defTabSz="933450">
            <a:lnSpc>
              <a:spcPct val="90000"/>
            </a:lnSpc>
            <a:spcBef>
              <a:spcPct val="0"/>
            </a:spcBef>
            <a:spcAft>
              <a:spcPct val="35000"/>
            </a:spcAft>
            <a:buNone/>
          </a:pPr>
          <a:endParaRPr lang="en-GB" sz="2100" kern="1200" dirty="0"/>
        </a:p>
        <a:p>
          <a:pPr marL="0" lvl="0" indent="0" algn="ctr" defTabSz="933450">
            <a:lnSpc>
              <a:spcPct val="90000"/>
            </a:lnSpc>
            <a:spcBef>
              <a:spcPct val="0"/>
            </a:spcBef>
            <a:spcAft>
              <a:spcPct val="35000"/>
            </a:spcAft>
            <a:buNone/>
          </a:pPr>
          <a:endParaRPr lang="en-GB" sz="2100" kern="1200" dirty="0"/>
        </a:p>
        <a:p>
          <a:pPr marL="0" lvl="0" indent="0" algn="ctr" defTabSz="933450">
            <a:lnSpc>
              <a:spcPct val="90000"/>
            </a:lnSpc>
            <a:spcBef>
              <a:spcPct val="0"/>
            </a:spcBef>
            <a:spcAft>
              <a:spcPct val="35000"/>
            </a:spcAft>
            <a:buNone/>
          </a:pPr>
          <a:r>
            <a:rPr lang="en-GB" sz="2100" kern="1200" dirty="0"/>
            <a:t>July 2024 </a:t>
          </a:r>
        </a:p>
      </dsp:txBody>
      <dsp:txXfrm>
        <a:off x="15084289" y="3869802"/>
        <a:ext cx="1754620" cy="4843333"/>
      </dsp:txXfrm>
    </dsp:sp>
    <dsp:sp modelId="{57AA9C0C-3CBE-4509-9731-1702442E7E60}">
      <dsp:nvSpPr>
        <dsp:cNvPr id="0" name=""/>
        <dsp:cNvSpPr/>
      </dsp:nvSpPr>
      <dsp:spPr>
        <a:xfrm>
          <a:off x="17129501" y="3774881"/>
          <a:ext cx="1944462" cy="5033175"/>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All Sub-Groups Reporting to Organisational Quality Oversight Group to be Operational</a:t>
          </a:r>
        </a:p>
        <a:p>
          <a:pPr marL="0" lvl="0" indent="0" algn="ctr" defTabSz="933450">
            <a:lnSpc>
              <a:spcPct val="90000"/>
            </a:lnSpc>
            <a:spcBef>
              <a:spcPct val="0"/>
            </a:spcBef>
            <a:spcAft>
              <a:spcPct val="35000"/>
            </a:spcAft>
            <a:buNone/>
          </a:pPr>
          <a:endParaRPr lang="en-GB" sz="2100" kern="1200"/>
        </a:p>
        <a:p>
          <a:pPr marL="0" lvl="0" indent="0" algn="ctr" defTabSz="933450">
            <a:lnSpc>
              <a:spcPct val="90000"/>
            </a:lnSpc>
            <a:spcBef>
              <a:spcPct val="0"/>
            </a:spcBef>
            <a:spcAft>
              <a:spcPct val="35000"/>
            </a:spcAft>
            <a:buNone/>
          </a:pPr>
          <a:r>
            <a:rPr lang="en-GB" sz="2100" kern="1200"/>
            <a:t>December 2024</a:t>
          </a:r>
        </a:p>
      </dsp:txBody>
      <dsp:txXfrm>
        <a:off x="17224422" y="3869802"/>
        <a:ext cx="1754620" cy="484333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1361C223-6CF5-8844-B537-615AFB5B6DBF}" type="datetimeFigureOut">
              <a:rPr lang="en-US" smtClean="0"/>
              <a:t>5/13/2024</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AE38B26B-2A50-224A-A8F7-D49C19FE9A6D}" type="slidenum">
              <a:rPr lang="en-US" smtClean="0"/>
              <a:t>‹#›</a:t>
            </a:fld>
            <a:endParaRPr lang="en-US"/>
          </a:p>
        </p:txBody>
      </p:sp>
    </p:spTree>
    <p:extLst>
      <p:ext uri="{BB962C8B-B14F-4D97-AF65-F5344CB8AC3E}">
        <p14:creationId xmlns:p14="http://schemas.microsoft.com/office/powerpoint/2010/main" val="1918420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E38B26B-2A50-224A-A8F7-D49C19FE9A6D}" type="slidenum">
              <a:rPr lang="en-US" smtClean="0"/>
              <a:t>4</a:t>
            </a:fld>
            <a:endParaRPr lang="en-US"/>
          </a:p>
        </p:txBody>
      </p:sp>
    </p:spTree>
    <p:extLst>
      <p:ext uri="{BB962C8B-B14F-4D97-AF65-F5344CB8AC3E}">
        <p14:creationId xmlns:p14="http://schemas.microsoft.com/office/powerpoint/2010/main" val="3345495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E38B26B-2A50-224A-A8F7-D49C19FE9A6D}" type="slidenum">
              <a:rPr lang="en-US" smtClean="0"/>
              <a:t>5</a:t>
            </a:fld>
            <a:endParaRPr lang="en-US"/>
          </a:p>
        </p:txBody>
      </p:sp>
    </p:spTree>
    <p:extLst>
      <p:ext uri="{BB962C8B-B14F-4D97-AF65-F5344CB8AC3E}">
        <p14:creationId xmlns:p14="http://schemas.microsoft.com/office/powerpoint/2010/main" val="38504791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E38B26B-2A50-224A-A8F7-D49C19FE9A6D}" type="slidenum">
              <a:rPr lang="en-US" smtClean="0"/>
              <a:t>6</a:t>
            </a:fld>
            <a:endParaRPr lang="en-US"/>
          </a:p>
        </p:txBody>
      </p:sp>
    </p:spTree>
    <p:extLst>
      <p:ext uri="{BB962C8B-B14F-4D97-AF65-F5344CB8AC3E}">
        <p14:creationId xmlns:p14="http://schemas.microsoft.com/office/powerpoint/2010/main" val="2821030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E38B26B-2A50-224A-A8F7-D49C19FE9A6D}" type="slidenum">
              <a:rPr lang="en-US" smtClean="0"/>
              <a:t>7</a:t>
            </a:fld>
            <a:endParaRPr lang="en-US"/>
          </a:p>
        </p:txBody>
      </p:sp>
    </p:spTree>
    <p:extLst>
      <p:ext uri="{BB962C8B-B14F-4D97-AF65-F5344CB8AC3E}">
        <p14:creationId xmlns:p14="http://schemas.microsoft.com/office/powerpoint/2010/main" val="4133776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38B26B-2A50-224A-A8F7-D49C19FE9A6D}" type="slidenum">
              <a:rPr lang="en-US" smtClean="0"/>
              <a:t>9</a:t>
            </a:fld>
            <a:endParaRPr lang="en-US"/>
          </a:p>
        </p:txBody>
      </p:sp>
    </p:spTree>
    <p:extLst>
      <p:ext uri="{BB962C8B-B14F-4D97-AF65-F5344CB8AC3E}">
        <p14:creationId xmlns:p14="http://schemas.microsoft.com/office/powerpoint/2010/main" val="2659726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image" Target="../media/image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sz="6000" b="1" i="0">
                <a:solidFill>
                  <a:srgbClr val="315083"/>
                </a:solidFill>
                <a:latin typeface="Ubuntu"/>
                <a:cs typeface="Ubuntu"/>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sz="2350" b="0" i="0">
                <a:solidFill>
                  <a:srgbClr val="7F7F7F"/>
                </a:solidFill>
                <a:latin typeface="Ubuntu-Light"/>
                <a:cs typeface="Ubuntu-Ligh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5/13/2024</a:t>
            </a:fld>
            <a:endParaRPr lang="en-US"/>
          </a:p>
        </p:txBody>
      </p:sp>
      <p:sp>
        <p:nvSpPr>
          <p:cNvPr id="6" name="Holder 6"/>
          <p:cNvSpPr>
            <a:spLocks noGrp="1"/>
          </p:cNvSpPr>
          <p:nvPr>
            <p:ph type="sldNum" sz="quarter" idx="7"/>
          </p:nvPr>
        </p:nvSpPr>
        <p:spPr/>
        <p:txBody>
          <a:bodyPr lIns="0" tIns="0" rIns="0" bIns="0"/>
          <a:lstStyle>
            <a:lvl1pPr>
              <a:defRPr sz="1150" b="1" i="0">
                <a:solidFill>
                  <a:srgbClr val="315083"/>
                </a:solidFill>
                <a:latin typeface="Ubuntu"/>
                <a:cs typeface="Ubuntu"/>
              </a:defRPr>
            </a:lvl1pPr>
          </a:lstStyle>
          <a:p>
            <a:pPr marL="38100">
              <a:lnSpc>
                <a:spcPct val="100000"/>
              </a:lnSpc>
              <a:spcBef>
                <a:spcPts val="25"/>
              </a:spcBef>
            </a:pPr>
            <a:fld id="{81D60167-4931-47E6-BA6A-407CBD079E47}" type="slidenum">
              <a:rPr dirty="0"/>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a:solidFill>
                  <a:srgbClr val="315083"/>
                </a:solidFill>
                <a:latin typeface="Ubuntu"/>
                <a:cs typeface="Ubuntu"/>
              </a:defRPr>
            </a:lvl1pPr>
          </a:lstStyle>
          <a:p>
            <a:endParaRPr/>
          </a:p>
        </p:txBody>
      </p:sp>
      <p:sp>
        <p:nvSpPr>
          <p:cNvPr id="3" name="Holder 3"/>
          <p:cNvSpPr>
            <a:spLocks noGrp="1"/>
          </p:cNvSpPr>
          <p:nvPr>
            <p:ph type="body" idx="1"/>
          </p:nvPr>
        </p:nvSpPr>
        <p:spPr/>
        <p:txBody>
          <a:bodyPr lIns="0" tIns="0" rIns="0" bIns="0"/>
          <a:lstStyle>
            <a:lvl1pPr>
              <a:defRPr sz="2350" b="0" i="0">
                <a:solidFill>
                  <a:srgbClr val="7F7F7F"/>
                </a:solidFill>
                <a:latin typeface="Ubuntu-Light"/>
                <a:cs typeface="Ubuntu-Ligh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5/13/2024</a:t>
            </a:fld>
            <a:endParaRPr lang="en-US"/>
          </a:p>
        </p:txBody>
      </p:sp>
      <p:sp>
        <p:nvSpPr>
          <p:cNvPr id="6" name="Holder 6"/>
          <p:cNvSpPr>
            <a:spLocks noGrp="1"/>
          </p:cNvSpPr>
          <p:nvPr>
            <p:ph type="sldNum" sz="quarter" idx="7"/>
          </p:nvPr>
        </p:nvSpPr>
        <p:spPr/>
        <p:txBody>
          <a:bodyPr lIns="0" tIns="0" rIns="0" bIns="0"/>
          <a:lstStyle>
            <a:lvl1pPr>
              <a:defRPr sz="1150" b="1" i="0">
                <a:solidFill>
                  <a:srgbClr val="315083"/>
                </a:solidFill>
                <a:latin typeface="Ubuntu"/>
                <a:cs typeface="Ubuntu"/>
              </a:defRPr>
            </a:lvl1pPr>
          </a:lstStyle>
          <a:p>
            <a:pPr marL="38100">
              <a:lnSpc>
                <a:spcPct val="100000"/>
              </a:lnSpc>
              <a:spcBef>
                <a:spcPts val="25"/>
              </a:spcBef>
            </a:pPr>
            <a:fld id="{81D60167-4931-47E6-BA6A-407CBD079E47}" type="slidenum">
              <a:rPr dirty="0"/>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a:solidFill>
                  <a:srgbClr val="315083"/>
                </a:solidFill>
                <a:latin typeface="Ubuntu"/>
                <a:cs typeface="Ubuntu"/>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5/13/2024</a:t>
            </a:fld>
            <a:endParaRPr lang="en-US"/>
          </a:p>
        </p:txBody>
      </p:sp>
      <p:sp>
        <p:nvSpPr>
          <p:cNvPr id="7" name="Holder 7"/>
          <p:cNvSpPr>
            <a:spLocks noGrp="1"/>
          </p:cNvSpPr>
          <p:nvPr>
            <p:ph type="sldNum" sz="quarter" idx="7"/>
          </p:nvPr>
        </p:nvSpPr>
        <p:spPr/>
        <p:txBody>
          <a:bodyPr lIns="0" tIns="0" rIns="0" bIns="0"/>
          <a:lstStyle>
            <a:lvl1pPr>
              <a:defRPr sz="1150" b="1" i="0">
                <a:solidFill>
                  <a:srgbClr val="315083"/>
                </a:solidFill>
                <a:latin typeface="Ubuntu"/>
                <a:cs typeface="Ubuntu"/>
              </a:defRPr>
            </a:lvl1pPr>
          </a:lstStyle>
          <a:p>
            <a:pPr marL="38100">
              <a:lnSpc>
                <a:spcPct val="100000"/>
              </a:lnSpc>
              <a:spcBef>
                <a:spcPts val="25"/>
              </a:spcBef>
            </a:pPr>
            <a:fld id="{81D60167-4931-47E6-BA6A-407CBD079E47}" type="slidenum">
              <a:rPr dirty="0"/>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20104099" cy="11308556"/>
          </a:xfrm>
          <a:prstGeom prst="rect">
            <a:avLst/>
          </a:prstGeom>
        </p:spPr>
      </p:pic>
      <p:sp>
        <p:nvSpPr>
          <p:cNvPr id="17" name="bg object 17"/>
          <p:cNvSpPr/>
          <p:nvPr/>
        </p:nvSpPr>
        <p:spPr>
          <a:xfrm>
            <a:off x="1245565" y="1164684"/>
            <a:ext cx="833119" cy="833119"/>
          </a:xfrm>
          <a:custGeom>
            <a:avLst/>
            <a:gdLst/>
            <a:ahLst/>
            <a:cxnLst/>
            <a:rect l="l" t="t" r="r" b="b"/>
            <a:pathLst>
              <a:path w="833119" h="833119">
                <a:moveTo>
                  <a:pt x="302158" y="832662"/>
                </a:moveTo>
                <a:lnTo>
                  <a:pt x="298348" y="818870"/>
                </a:lnTo>
                <a:lnTo>
                  <a:pt x="295554" y="804684"/>
                </a:lnTo>
                <a:lnTo>
                  <a:pt x="293852" y="790143"/>
                </a:lnTo>
                <a:lnTo>
                  <a:pt x="293268" y="775284"/>
                </a:lnTo>
                <a:lnTo>
                  <a:pt x="293268" y="767295"/>
                </a:lnTo>
                <a:lnTo>
                  <a:pt x="293725" y="759434"/>
                </a:lnTo>
                <a:lnTo>
                  <a:pt x="294690" y="751674"/>
                </a:lnTo>
                <a:lnTo>
                  <a:pt x="246976" y="730224"/>
                </a:lnTo>
                <a:lnTo>
                  <a:pt x="203263" y="702246"/>
                </a:lnTo>
                <a:lnTo>
                  <a:pt x="164198" y="668388"/>
                </a:lnTo>
                <a:lnTo>
                  <a:pt x="130403" y="629259"/>
                </a:lnTo>
                <a:lnTo>
                  <a:pt x="102476" y="585508"/>
                </a:lnTo>
                <a:lnTo>
                  <a:pt x="81064" y="537756"/>
                </a:lnTo>
                <a:lnTo>
                  <a:pt x="73647" y="538632"/>
                </a:lnTo>
                <a:lnTo>
                  <a:pt x="66065" y="538848"/>
                </a:lnTo>
                <a:lnTo>
                  <a:pt x="58432" y="538848"/>
                </a:lnTo>
                <a:lnTo>
                  <a:pt x="43281" y="538264"/>
                </a:lnTo>
                <a:lnTo>
                  <a:pt x="28460" y="536536"/>
                </a:lnTo>
                <a:lnTo>
                  <a:pt x="14008" y="533666"/>
                </a:lnTo>
                <a:lnTo>
                  <a:pt x="0" y="529717"/>
                </a:lnTo>
                <a:lnTo>
                  <a:pt x="16027" y="577469"/>
                </a:lnTo>
                <a:lnTo>
                  <a:pt x="37299" y="622566"/>
                </a:lnTo>
                <a:lnTo>
                  <a:pt x="63436" y="664629"/>
                </a:lnTo>
                <a:lnTo>
                  <a:pt x="94094" y="703275"/>
                </a:lnTo>
                <a:lnTo>
                  <a:pt x="128879" y="738162"/>
                </a:lnTo>
                <a:lnTo>
                  <a:pt x="167449" y="768908"/>
                </a:lnTo>
                <a:lnTo>
                  <a:pt x="209423" y="795159"/>
                </a:lnTo>
                <a:lnTo>
                  <a:pt x="254457" y="816533"/>
                </a:lnTo>
                <a:lnTo>
                  <a:pt x="302158" y="832662"/>
                </a:lnTo>
                <a:close/>
              </a:path>
              <a:path w="833119" h="833119">
                <a:moveTo>
                  <a:pt x="303149" y="0"/>
                </a:moveTo>
                <a:lnTo>
                  <a:pt x="255384" y="16027"/>
                </a:lnTo>
                <a:lnTo>
                  <a:pt x="210286" y="37299"/>
                </a:lnTo>
                <a:lnTo>
                  <a:pt x="168236" y="63436"/>
                </a:lnTo>
                <a:lnTo>
                  <a:pt x="129578" y="94081"/>
                </a:lnTo>
                <a:lnTo>
                  <a:pt x="94691" y="128866"/>
                </a:lnTo>
                <a:lnTo>
                  <a:pt x="63944" y="167436"/>
                </a:lnTo>
                <a:lnTo>
                  <a:pt x="37706" y="209423"/>
                </a:lnTo>
                <a:lnTo>
                  <a:pt x="16332" y="254444"/>
                </a:lnTo>
                <a:lnTo>
                  <a:pt x="190" y="302145"/>
                </a:lnTo>
                <a:lnTo>
                  <a:pt x="13982" y="298335"/>
                </a:lnTo>
                <a:lnTo>
                  <a:pt x="28168" y="295541"/>
                </a:lnTo>
                <a:lnTo>
                  <a:pt x="42710" y="293827"/>
                </a:lnTo>
                <a:lnTo>
                  <a:pt x="57569" y="293255"/>
                </a:lnTo>
                <a:lnTo>
                  <a:pt x="65582" y="293255"/>
                </a:lnTo>
                <a:lnTo>
                  <a:pt x="73431" y="293712"/>
                </a:lnTo>
                <a:lnTo>
                  <a:pt x="81191" y="294678"/>
                </a:lnTo>
                <a:lnTo>
                  <a:pt x="102654" y="246951"/>
                </a:lnTo>
                <a:lnTo>
                  <a:pt x="130619" y="203250"/>
                </a:lnTo>
                <a:lnTo>
                  <a:pt x="164477" y="164198"/>
                </a:lnTo>
                <a:lnTo>
                  <a:pt x="203606" y="130390"/>
                </a:lnTo>
                <a:lnTo>
                  <a:pt x="247345" y="102476"/>
                </a:lnTo>
                <a:lnTo>
                  <a:pt x="295109" y="81064"/>
                </a:lnTo>
                <a:lnTo>
                  <a:pt x="294208" y="73647"/>
                </a:lnTo>
                <a:lnTo>
                  <a:pt x="293979" y="66078"/>
                </a:lnTo>
                <a:lnTo>
                  <a:pt x="293979" y="58407"/>
                </a:lnTo>
                <a:lnTo>
                  <a:pt x="294576" y="43268"/>
                </a:lnTo>
                <a:lnTo>
                  <a:pt x="296316" y="28448"/>
                </a:lnTo>
                <a:lnTo>
                  <a:pt x="299186" y="14008"/>
                </a:lnTo>
                <a:lnTo>
                  <a:pt x="303149" y="0"/>
                </a:lnTo>
                <a:close/>
              </a:path>
              <a:path w="833119" h="833119">
                <a:moveTo>
                  <a:pt x="832675" y="530682"/>
                </a:moveTo>
                <a:lnTo>
                  <a:pt x="818896" y="534504"/>
                </a:lnTo>
                <a:lnTo>
                  <a:pt x="804710" y="537298"/>
                </a:lnTo>
                <a:lnTo>
                  <a:pt x="790155" y="539000"/>
                </a:lnTo>
                <a:lnTo>
                  <a:pt x="775296" y="539572"/>
                </a:lnTo>
                <a:lnTo>
                  <a:pt x="767295" y="539572"/>
                </a:lnTo>
                <a:lnTo>
                  <a:pt x="759421" y="539140"/>
                </a:lnTo>
                <a:lnTo>
                  <a:pt x="751687" y="538149"/>
                </a:lnTo>
                <a:lnTo>
                  <a:pt x="730211" y="585876"/>
                </a:lnTo>
                <a:lnTo>
                  <a:pt x="702246" y="629589"/>
                </a:lnTo>
                <a:lnTo>
                  <a:pt x="668388" y="668655"/>
                </a:lnTo>
                <a:lnTo>
                  <a:pt x="629272" y="702462"/>
                </a:lnTo>
                <a:lnTo>
                  <a:pt x="585520" y="730377"/>
                </a:lnTo>
                <a:lnTo>
                  <a:pt x="537781" y="751789"/>
                </a:lnTo>
                <a:lnTo>
                  <a:pt x="538657" y="759206"/>
                </a:lnTo>
                <a:lnTo>
                  <a:pt x="536536" y="804405"/>
                </a:lnTo>
                <a:lnTo>
                  <a:pt x="529742" y="832853"/>
                </a:lnTo>
                <a:lnTo>
                  <a:pt x="577494" y="816825"/>
                </a:lnTo>
                <a:lnTo>
                  <a:pt x="622579" y="795566"/>
                </a:lnTo>
                <a:lnTo>
                  <a:pt x="664641" y="769416"/>
                </a:lnTo>
                <a:lnTo>
                  <a:pt x="703287" y="738771"/>
                </a:lnTo>
                <a:lnTo>
                  <a:pt x="738174" y="703973"/>
                </a:lnTo>
                <a:lnTo>
                  <a:pt x="768921" y="665403"/>
                </a:lnTo>
                <a:lnTo>
                  <a:pt x="795159" y="623430"/>
                </a:lnTo>
                <a:lnTo>
                  <a:pt x="816533" y="578396"/>
                </a:lnTo>
                <a:lnTo>
                  <a:pt x="832675" y="530682"/>
                </a:lnTo>
                <a:close/>
              </a:path>
              <a:path w="833119" h="833119">
                <a:moveTo>
                  <a:pt x="832878" y="303110"/>
                </a:moveTo>
                <a:lnTo>
                  <a:pt x="816838" y="255358"/>
                </a:lnTo>
                <a:lnTo>
                  <a:pt x="795566" y="210273"/>
                </a:lnTo>
                <a:lnTo>
                  <a:pt x="769429" y="168211"/>
                </a:lnTo>
                <a:lnTo>
                  <a:pt x="738771" y="129565"/>
                </a:lnTo>
                <a:lnTo>
                  <a:pt x="703973" y="94691"/>
                </a:lnTo>
                <a:lnTo>
                  <a:pt x="665403" y="63944"/>
                </a:lnTo>
                <a:lnTo>
                  <a:pt x="623430" y="37706"/>
                </a:lnTo>
                <a:lnTo>
                  <a:pt x="578408" y="16332"/>
                </a:lnTo>
                <a:lnTo>
                  <a:pt x="530694" y="190"/>
                </a:lnTo>
                <a:lnTo>
                  <a:pt x="534517" y="13970"/>
                </a:lnTo>
                <a:lnTo>
                  <a:pt x="537311" y="28155"/>
                </a:lnTo>
                <a:lnTo>
                  <a:pt x="539026" y="42710"/>
                </a:lnTo>
                <a:lnTo>
                  <a:pt x="539597" y="57556"/>
                </a:lnTo>
                <a:lnTo>
                  <a:pt x="539597" y="65557"/>
                </a:lnTo>
                <a:lnTo>
                  <a:pt x="539140" y="73418"/>
                </a:lnTo>
                <a:lnTo>
                  <a:pt x="538187" y="81178"/>
                </a:lnTo>
                <a:lnTo>
                  <a:pt x="585901" y="102641"/>
                </a:lnTo>
                <a:lnTo>
                  <a:pt x="629602" y="130606"/>
                </a:lnTo>
                <a:lnTo>
                  <a:pt x="668667" y="164465"/>
                </a:lnTo>
                <a:lnTo>
                  <a:pt x="702462" y="203581"/>
                </a:lnTo>
                <a:lnTo>
                  <a:pt x="730377" y="247319"/>
                </a:lnTo>
                <a:lnTo>
                  <a:pt x="751789" y="295071"/>
                </a:lnTo>
                <a:lnTo>
                  <a:pt x="759206" y="294182"/>
                </a:lnTo>
                <a:lnTo>
                  <a:pt x="774446" y="293979"/>
                </a:lnTo>
                <a:lnTo>
                  <a:pt x="789584" y="294576"/>
                </a:lnTo>
                <a:lnTo>
                  <a:pt x="804405" y="296316"/>
                </a:lnTo>
                <a:lnTo>
                  <a:pt x="818845" y="299173"/>
                </a:lnTo>
                <a:lnTo>
                  <a:pt x="832878" y="303110"/>
                </a:lnTo>
                <a:close/>
              </a:path>
            </a:pathLst>
          </a:custGeom>
          <a:solidFill>
            <a:srgbClr val="FFFFFF"/>
          </a:solidFill>
        </p:spPr>
        <p:txBody>
          <a:bodyPr wrap="square" lIns="0" tIns="0" rIns="0" bIns="0" rtlCol="0"/>
          <a:lstStyle/>
          <a:p>
            <a:endParaRPr/>
          </a:p>
        </p:txBody>
      </p:sp>
      <p:pic>
        <p:nvPicPr>
          <p:cNvPr id="18" name="bg object 18"/>
          <p:cNvPicPr/>
          <p:nvPr/>
        </p:nvPicPr>
        <p:blipFill>
          <a:blip r:embed="rId3" cstate="print"/>
          <a:stretch>
            <a:fillRect/>
          </a:stretch>
        </p:blipFill>
        <p:spPr>
          <a:xfrm>
            <a:off x="2305486" y="1164438"/>
            <a:ext cx="715271" cy="885185"/>
          </a:xfrm>
          <a:prstGeom prst="rect">
            <a:avLst/>
          </a:prstGeom>
        </p:spPr>
      </p:pic>
      <p:sp>
        <p:nvSpPr>
          <p:cNvPr id="19" name="bg object 19"/>
          <p:cNvSpPr/>
          <p:nvPr/>
        </p:nvSpPr>
        <p:spPr>
          <a:xfrm>
            <a:off x="1127988" y="1047108"/>
            <a:ext cx="2197100" cy="1068070"/>
          </a:xfrm>
          <a:custGeom>
            <a:avLst/>
            <a:gdLst/>
            <a:ahLst/>
            <a:cxnLst/>
            <a:rect l="l" t="t" r="r" b="b"/>
            <a:pathLst>
              <a:path w="2197100" h="1068070">
                <a:moveTo>
                  <a:pt x="388213" y="419315"/>
                </a:moveTo>
                <a:lnTo>
                  <a:pt x="355752" y="438188"/>
                </a:lnTo>
                <a:lnTo>
                  <a:pt x="335140" y="452475"/>
                </a:lnTo>
                <a:lnTo>
                  <a:pt x="317538" y="469328"/>
                </a:lnTo>
                <a:lnTo>
                  <a:pt x="294132" y="495947"/>
                </a:lnTo>
                <a:lnTo>
                  <a:pt x="263321" y="526796"/>
                </a:lnTo>
                <a:lnTo>
                  <a:pt x="226364" y="552526"/>
                </a:lnTo>
                <a:lnTo>
                  <a:pt x="185635" y="566661"/>
                </a:lnTo>
                <a:lnTo>
                  <a:pt x="143484" y="562673"/>
                </a:lnTo>
                <a:lnTo>
                  <a:pt x="102273" y="534085"/>
                </a:lnTo>
                <a:lnTo>
                  <a:pt x="136931" y="508139"/>
                </a:lnTo>
                <a:lnTo>
                  <a:pt x="172516" y="500468"/>
                </a:lnTo>
                <a:lnTo>
                  <a:pt x="207619" y="507136"/>
                </a:lnTo>
                <a:lnTo>
                  <a:pt x="240830" y="524243"/>
                </a:lnTo>
                <a:lnTo>
                  <a:pt x="247230" y="521843"/>
                </a:lnTo>
                <a:lnTo>
                  <a:pt x="253796" y="517105"/>
                </a:lnTo>
                <a:lnTo>
                  <a:pt x="264464" y="506463"/>
                </a:lnTo>
                <a:lnTo>
                  <a:pt x="287883" y="481380"/>
                </a:lnTo>
                <a:lnTo>
                  <a:pt x="292277" y="477443"/>
                </a:lnTo>
                <a:lnTo>
                  <a:pt x="295770" y="472897"/>
                </a:lnTo>
                <a:lnTo>
                  <a:pt x="257644" y="448729"/>
                </a:lnTo>
                <a:lnTo>
                  <a:pt x="219862" y="433298"/>
                </a:lnTo>
                <a:lnTo>
                  <a:pt x="182435" y="426783"/>
                </a:lnTo>
                <a:lnTo>
                  <a:pt x="145351" y="429361"/>
                </a:lnTo>
                <a:lnTo>
                  <a:pt x="108572" y="441198"/>
                </a:lnTo>
                <a:lnTo>
                  <a:pt x="72097" y="462483"/>
                </a:lnTo>
                <a:lnTo>
                  <a:pt x="35915" y="493382"/>
                </a:lnTo>
                <a:lnTo>
                  <a:pt x="0" y="534085"/>
                </a:lnTo>
                <a:lnTo>
                  <a:pt x="38481" y="577240"/>
                </a:lnTo>
                <a:lnTo>
                  <a:pt x="77152" y="609130"/>
                </a:lnTo>
                <a:lnTo>
                  <a:pt x="115912" y="630174"/>
                </a:lnTo>
                <a:lnTo>
                  <a:pt x="154686" y="640778"/>
                </a:lnTo>
                <a:lnTo>
                  <a:pt x="193408" y="641375"/>
                </a:lnTo>
                <a:lnTo>
                  <a:pt x="231965" y="632383"/>
                </a:lnTo>
                <a:lnTo>
                  <a:pt x="270294" y="614210"/>
                </a:lnTo>
                <a:lnTo>
                  <a:pt x="308305" y="587298"/>
                </a:lnTo>
                <a:lnTo>
                  <a:pt x="340321" y="556082"/>
                </a:lnTo>
                <a:lnTo>
                  <a:pt x="361581" y="534085"/>
                </a:lnTo>
                <a:lnTo>
                  <a:pt x="361505" y="506666"/>
                </a:lnTo>
                <a:lnTo>
                  <a:pt x="364261" y="485584"/>
                </a:lnTo>
                <a:lnTo>
                  <a:pt x="372325" y="460044"/>
                </a:lnTo>
                <a:lnTo>
                  <a:pt x="388213" y="419315"/>
                </a:lnTo>
                <a:close/>
              </a:path>
              <a:path w="2197100" h="1068070">
                <a:moveTo>
                  <a:pt x="521716" y="370547"/>
                </a:moveTo>
                <a:lnTo>
                  <a:pt x="469442" y="318236"/>
                </a:lnTo>
                <a:lnTo>
                  <a:pt x="462508" y="325094"/>
                </a:lnTo>
                <a:lnTo>
                  <a:pt x="445770" y="344068"/>
                </a:lnTo>
                <a:lnTo>
                  <a:pt x="407225" y="408736"/>
                </a:lnTo>
                <a:lnTo>
                  <a:pt x="393941" y="445998"/>
                </a:lnTo>
                <a:lnTo>
                  <a:pt x="383806" y="485749"/>
                </a:lnTo>
                <a:lnTo>
                  <a:pt x="377101" y="533539"/>
                </a:lnTo>
                <a:lnTo>
                  <a:pt x="384238" y="539242"/>
                </a:lnTo>
                <a:lnTo>
                  <a:pt x="402132" y="552323"/>
                </a:lnTo>
                <a:lnTo>
                  <a:pt x="425488" y="566699"/>
                </a:lnTo>
                <a:lnTo>
                  <a:pt x="448983" y="576287"/>
                </a:lnTo>
                <a:lnTo>
                  <a:pt x="449529" y="567143"/>
                </a:lnTo>
                <a:lnTo>
                  <a:pt x="452005" y="542925"/>
                </a:lnTo>
                <a:lnTo>
                  <a:pt x="467956" y="468541"/>
                </a:lnTo>
                <a:lnTo>
                  <a:pt x="489127" y="410298"/>
                </a:lnTo>
                <a:lnTo>
                  <a:pt x="501472" y="392709"/>
                </a:lnTo>
                <a:lnTo>
                  <a:pt x="521716" y="370547"/>
                </a:lnTo>
                <a:close/>
              </a:path>
              <a:path w="2197100" h="1068070">
                <a:moveTo>
                  <a:pt x="576287" y="619023"/>
                </a:moveTo>
                <a:lnTo>
                  <a:pt x="508444" y="610285"/>
                </a:lnTo>
                <a:lnTo>
                  <a:pt x="468541" y="600049"/>
                </a:lnTo>
                <a:lnTo>
                  <a:pt x="410311" y="578866"/>
                </a:lnTo>
                <a:lnTo>
                  <a:pt x="370560" y="546303"/>
                </a:lnTo>
                <a:lnTo>
                  <a:pt x="318236" y="598563"/>
                </a:lnTo>
                <a:lnTo>
                  <a:pt x="372757" y="642683"/>
                </a:lnTo>
                <a:lnTo>
                  <a:pt x="408762" y="660768"/>
                </a:lnTo>
                <a:lnTo>
                  <a:pt x="446011" y="674052"/>
                </a:lnTo>
                <a:lnTo>
                  <a:pt x="485762" y="684187"/>
                </a:lnTo>
                <a:lnTo>
                  <a:pt x="533552" y="690918"/>
                </a:lnTo>
                <a:lnTo>
                  <a:pt x="539254" y="683768"/>
                </a:lnTo>
                <a:lnTo>
                  <a:pt x="552335" y="665861"/>
                </a:lnTo>
                <a:lnTo>
                  <a:pt x="566712" y="642518"/>
                </a:lnTo>
                <a:lnTo>
                  <a:pt x="576287" y="619023"/>
                </a:lnTo>
                <a:close/>
              </a:path>
              <a:path w="2197100" h="1068070">
                <a:moveTo>
                  <a:pt x="641375" y="874598"/>
                </a:moveTo>
                <a:lnTo>
                  <a:pt x="632383" y="836041"/>
                </a:lnTo>
                <a:lnTo>
                  <a:pt x="614222" y="797712"/>
                </a:lnTo>
                <a:lnTo>
                  <a:pt x="587311" y="759714"/>
                </a:lnTo>
                <a:lnTo>
                  <a:pt x="556094" y="727684"/>
                </a:lnTo>
                <a:lnTo>
                  <a:pt x="534085" y="706424"/>
                </a:lnTo>
                <a:lnTo>
                  <a:pt x="506679" y="706501"/>
                </a:lnTo>
                <a:lnTo>
                  <a:pt x="485584" y="703745"/>
                </a:lnTo>
                <a:lnTo>
                  <a:pt x="460057" y="695680"/>
                </a:lnTo>
                <a:lnTo>
                  <a:pt x="419315" y="679805"/>
                </a:lnTo>
                <a:lnTo>
                  <a:pt x="438200" y="712254"/>
                </a:lnTo>
                <a:lnTo>
                  <a:pt x="452475" y="732866"/>
                </a:lnTo>
                <a:lnTo>
                  <a:pt x="469328" y="750468"/>
                </a:lnTo>
                <a:lnTo>
                  <a:pt x="495947" y="773874"/>
                </a:lnTo>
                <a:lnTo>
                  <a:pt x="526808" y="804697"/>
                </a:lnTo>
                <a:lnTo>
                  <a:pt x="552551" y="841641"/>
                </a:lnTo>
                <a:lnTo>
                  <a:pt x="566674" y="882383"/>
                </a:lnTo>
                <a:lnTo>
                  <a:pt x="562686" y="924534"/>
                </a:lnTo>
                <a:lnTo>
                  <a:pt x="534085" y="965746"/>
                </a:lnTo>
                <a:lnTo>
                  <a:pt x="508152" y="931087"/>
                </a:lnTo>
                <a:lnTo>
                  <a:pt x="500468" y="895502"/>
                </a:lnTo>
                <a:lnTo>
                  <a:pt x="507149" y="860399"/>
                </a:lnTo>
                <a:lnTo>
                  <a:pt x="524256" y="827189"/>
                </a:lnTo>
                <a:lnTo>
                  <a:pt x="521868" y="820775"/>
                </a:lnTo>
                <a:lnTo>
                  <a:pt x="517118" y="814222"/>
                </a:lnTo>
                <a:lnTo>
                  <a:pt x="506488" y="803541"/>
                </a:lnTo>
                <a:lnTo>
                  <a:pt x="481406" y="780135"/>
                </a:lnTo>
                <a:lnTo>
                  <a:pt x="477456" y="775728"/>
                </a:lnTo>
                <a:lnTo>
                  <a:pt x="472897" y="772236"/>
                </a:lnTo>
                <a:lnTo>
                  <a:pt x="448729" y="810361"/>
                </a:lnTo>
                <a:lnTo>
                  <a:pt x="433311" y="848131"/>
                </a:lnTo>
                <a:lnTo>
                  <a:pt x="426796" y="885558"/>
                </a:lnTo>
                <a:lnTo>
                  <a:pt x="429361" y="922655"/>
                </a:lnTo>
                <a:lnTo>
                  <a:pt x="441210" y="959434"/>
                </a:lnTo>
                <a:lnTo>
                  <a:pt x="462483" y="995921"/>
                </a:lnTo>
                <a:lnTo>
                  <a:pt x="493382" y="1032103"/>
                </a:lnTo>
                <a:lnTo>
                  <a:pt x="534085" y="1068019"/>
                </a:lnTo>
                <a:lnTo>
                  <a:pt x="577240" y="1029525"/>
                </a:lnTo>
                <a:lnTo>
                  <a:pt x="609130" y="990866"/>
                </a:lnTo>
                <a:lnTo>
                  <a:pt x="630174" y="952093"/>
                </a:lnTo>
                <a:lnTo>
                  <a:pt x="640778" y="913320"/>
                </a:lnTo>
                <a:lnTo>
                  <a:pt x="641375" y="874598"/>
                </a:lnTo>
                <a:close/>
              </a:path>
              <a:path w="2197100" h="1068070">
                <a:moveTo>
                  <a:pt x="648690" y="388188"/>
                </a:moveTo>
                <a:lnTo>
                  <a:pt x="629818" y="355739"/>
                </a:lnTo>
                <a:lnTo>
                  <a:pt x="615543" y="335127"/>
                </a:lnTo>
                <a:lnTo>
                  <a:pt x="598690" y="317512"/>
                </a:lnTo>
                <a:lnTo>
                  <a:pt x="572071" y="294106"/>
                </a:lnTo>
                <a:lnTo>
                  <a:pt x="541210" y="263296"/>
                </a:lnTo>
                <a:lnTo>
                  <a:pt x="515467" y="226352"/>
                </a:lnTo>
                <a:lnTo>
                  <a:pt x="501345" y="185623"/>
                </a:lnTo>
                <a:lnTo>
                  <a:pt x="505333" y="143471"/>
                </a:lnTo>
                <a:lnTo>
                  <a:pt x="533946" y="102260"/>
                </a:lnTo>
                <a:lnTo>
                  <a:pt x="559866" y="136918"/>
                </a:lnTo>
                <a:lnTo>
                  <a:pt x="567537" y="172504"/>
                </a:lnTo>
                <a:lnTo>
                  <a:pt x="560870" y="207606"/>
                </a:lnTo>
                <a:lnTo>
                  <a:pt x="543763" y="240792"/>
                </a:lnTo>
                <a:lnTo>
                  <a:pt x="546163" y="247218"/>
                </a:lnTo>
                <a:lnTo>
                  <a:pt x="550900" y="253784"/>
                </a:lnTo>
                <a:lnTo>
                  <a:pt x="561530" y="264464"/>
                </a:lnTo>
                <a:lnTo>
                  <a:pt x="586625" y="287883"/>
                </a:lnTo>
                <a:lnTo>
                  <a:pt x="590550" y="292252"/>
                </a:lnTo>
                <a:lnTo>
                  <a:pt x="595109" y="295770"/>
                </a:lnTo>
                <a:lnTo>
                  <a:pt x="619277" y="257632"/>
                </a:lnTo>
                <a:lnTo>
                  <a:pt x="634707" y="219862"/>
                </a:lnTo>
                <a:lnTo>
                  <a:pt x="641223" y="182435"/>
                </a:lnTo>
                <a:lnTo>
                  <a:pt x="638657" y="145338"/>
                </a:lnTo>
                <a:lnTo>
                  <a:pt x="626821" y="108559"/>
                </a:lnTo>
                <a:lnTo>
                  <a:pt x="605536" y="72085"/>
                </a:lnTo>
                <a:lnTo>
                  <a:pt x="574636" y="35902"/>
                </a:lnTo>
                <a:lnTo>
                  <a:pt x="533946" y="0"/>
                </a:lnTo>
                <a:lnTo>
                  <a:pt x="490778" y="38481"/>
                </a:lnTo>
                <a:lnTo>
                  <a:pt x="458876" y="77139"/>
                </a:lnTo>
                <a:lnTo>
                  <a:pt x="437845" y="115912"/>
                </a:lnTo>
                <a:lnTo>
                  <a:pt x="427228" y="154686"/>
                </a:lnTo>
                <a:lnTo>
                  <a:pt x="426631" y="193408"/>
                </a:lnTo>
                <a:lnTo>
                  <a:pt x="435622" y="231965"/>
                </a:lnTo>
                <a:lnTo>
                  <a:pt x="453783" y="270294"/>
                </a:lnTo>
                <a:lnTo>
                  <a:pt x="480695" y="308305"/>
                </a:lnTo>
                <a:lnTo>
                  <a:pt x="511924" y="340321"/>
                </a:lnTo>
                <a:lnTo>
                  <a:pt x="533946" y="361569"/>
                </a:lnTo>
                <a:lnTo>
                  <a:pt x="561340" y="361505"/>
                </a:lnTo>
                <a:lnTo>
                  <a:pt x="582422" y="364248"/>
                </a:lnTo>
                <a:lnTo>
                  <a:pt x="607961" y="372313"/>
                </a:lnTo>
                <a:lnTo>
                  <a:pt x="648690" y="388188"/>
                </a:lnTo>
                <a:close/>
              </a:path>
              <a:path w="2197100" h="1068070">
                <a:moveTo>
                  <a:pt x="690918" y="534454"/>
                </a:moveTo>
                <a:lnTo>
                  <a:pt x="683768" y="528739"/>
                </a:lnTo>
                <a:lnTo>
                  <a:pt x="665873" y="515658"/>
                </a:lnTo>
                <a:lnTo>
                  <a:pt x="642531" y="501294"/>
                </a:lnTo>
                <a:lnTo>
                  <a:pt x="619036" y="491705"/>
                </a:lnTo>
                <a:lnTo>
                  <a:pt x="618490" y="500849"/>
                </a:lnTo>
                <a:lnTo>
                  <a:pt x="616013" y="525068"/>
                </a:lnTo>
                <a:lnTo>
                  <a:pt x="600075" y="599465"/>
                </a:lnTo>
                <a:lnTo>
                  <a:pt x="578878" y="657682"/>
                </a:lnTo>
                <a:lnTo>
                  <a:pt x="546303" y="697445"/>
                </a:lnTo>
                <a:lnTo>
                  <a:pt x="598563" y="749769"/>
                </a:lnTo>
                <a:lnTo>
                  <a:pt x="642708" y="695248"/>
                </a:lnTo>
                <a:lnTo>
                  <a:pt x="660793" y="659257"/>
                </a:lnTo>
                <a:lnTo>
                  <a:pt x="674065" y="621995"/>
                </a:lnTo>
                <a:lnTo>
                  <a:pt x="684199" y="582244"/>
                </a:lnTo>
                <a:lnTo>
                  <a:pt x="690918" y="534454"/>
                </a:lnTo>
                <a:close/>
              </a:path>
              <a:path w="2197100" h="1068070">
                <a:moveTo>
                  <a:pt x="749769" y="469430"/>
                </a:moveTo>
                <a:lnTo>
                  <a:pt x="695261" y="425310"/>
                </a:lnTo>
                <a:lnTo>
                  <a:pt x="659282" y="407225"/>
                </a:lnTo>
                <a:lnTo>
                  <a:pt x="622020" y="393941"/>
                </a:lnTo>
                <a:lnTo>
                  <a:pt x="582256" y="383806"/>
                </a:lnTo>
                <a:lnTo>
                  <a:pt x="534479" y="377088"/>
                </a:lnTo>
                <a:lnTo>
                  <a:pt x="528764" y="384238"/>
                </a:lnTo>
                <a:lnTo>
                  <a:pt x="515670" y="402132"/>
                </a:lnTo>
                <a:lnTo>
                  <a:pt x="501307" y="425488"/>
                </a:lnTo>
                <a:lnTo>
                  <a:pt x="491718" y="448983"/>
                </a:lnTo>
                <a:lnTo>
                  <a:pt x="500862" y="449516"/>
                </a:lnTo>
                <a:lnTo>
                  <a:pt x="525081" y="452005"/>
                </a:lnTo>
                <a:lnTo>
                  <a:pt x="599478" y="467944"/>
                </a:lnTo>
                <a:lnTo>
                  <a:pt x="657694" y="489140"/>
                </a:lnTo>
                <a:lnTo>
                  <a:pt x="697445" y="521716"/>
                </a:lnTo>
                <a:lnTo>
                  <a:pt x="749769" y="469430"/>
                </a:lnTo>
                <a:close/>
              </a:path>
              <a:path w="2197100" h="1068070">
                <a:moveTo>
                  <a:pt x="1068006" y="533933"/>
                </a:moveTo>
                <a:lnTo>
                  <a:pt x="1029525" y="490766"/>
                </a:lnTo>
                <a:lnTo>
                  <a:pt x="990866" y="458876"/>
                </a:lnTo>
                <a:lnTo>
                  <a:pt x="952093" y="437832"/>
                </a:lnTo>
                <a:lnTo>
                  <a:pt x="913320" y="427228"/>
                </a:lnTo>
                <a:lnTo>
                  <a:pt x="874610" y="426631"/>
                </a:lnTo>
                <a:lnTo>
                  <a:pt x="836041" y="435622"/>
                </a:lnTo>
                <a:lnTo>
                  <a:pt x="797712" y="453783"/>
                </a:lnTo>
                <a:lnTo>
                  <a:pt x="759701" y="480707"/>
                </a:lnTo>
                <a:lnTo>
                  <a:pt x="727697" y="511924"/>
                </a:lnTo>
                <a:lnTo>
                  <a:pt x="706437" y="533933"/>
                </a:lnTo>
                <a:lnTo>
                  <a:pt x="706501" y="561314"/>
                </a:lnTo>
                <a:lnTo>
                  <a:pt x="703757" y="582409"/>
                </a:lnTo>
                <a:lnTo>
                  <a:pt x="695693" y="607949"/>
                </a:lnTo>
                <a:lnTo>
                  <a:pt x="679805" y="648703"/>
                </a:lnTo>
                <a:lnTo>
                  <a:pt x="712266" y="629818"/>
                </a:lnTo>
                <a:lnTo>
                  <a:pt x="732878" y="615530"/>
                </a:lnTo>
                <a:lnTo>
                  <a:pt x="750481" y="598665"/>
                </a:lnTo>
                <a:lnTo>
                  <a:pt x="773887" y="572046"/>
                </a:lnTo>
                <a:lnTo>
                  <a:pt x="804697" y="541197"/>
                </a:lnTo>
                <a:lnTo>
                  <a:pt x="841641" y="515467"/>
                </a:lnTo>
                <a:lnTo>
                  <a:pt x="882383" y="501332"/>
                </a:lnTo>
                <a:lnTo>
                  <a:pt x="924534" y="505320"/>
                </a:lnTo>
                <a:lnTo>
                  <a:pt x="965746" y="533933"/>
                </a:lnTo>
                <a:lnTo>
                  <a:pt x="931087" y="559866"/>
                </a:lnTo>
                <a:lnTo>
                  <a:pt x="895502" y="567537"/>
                </a:lnTo>
                <a:lnTo>
                  <a:pt x="860399" y="560857"/>
                </a:lnTo>
                <a:lnTo>
                  <a:pt x="827214" y="543750"/>
                </a:lnTo>
                <a:lnTo>
                  <a:pt x="820788" y="546138"/>
                </a:lnTo>
                <a:lnTo>
                  <a:pt x="814222" y="550887"/>
                </a:lnTo>
                <a:lnTo>
                  <a:pt x="803541" y="561530"/>
                </a:lnTo>
                <a:lnTo>
                  <a:pt x="780122" y="586600"/>
                </a:lnTo>
                <a:lnTo>
                  <a:pt x="775741" y="590550"/>
                </a:lnTo>
                <a:lnTo>
                  <a:pt x="772223" y="595109"/>
                </a:lnTo>
                <a:lnTo>
                  <a:pt x="810361" y="619264"/>
                </a:lnTo>
                <a:lnTo>
                  <a:pt x="848144" y="634695"/>
                </a:lnTo>
                <a:lnTo>
                  <a:pt x="885571" y="641210"/>
                </a:lnTo>
                <a:lnTo>
                  <a:pt x="922667" y="638632"/>
                </a:lnTo>
                <a:lnTo>
                  <a:pt x="959434" y="626795"/>
                </a:lnTo>
                <a:lnTo>
                  <a:pt x="995908" y="605523"/>
                </a:lnTo>
                <a:lnTo>
                  <a:pt x="1032103" y="574624"/>
                </a:lnTo>
                <a:lnTo>
                  <a:pt x="1068006" y="533933"/>
                </a:lnTo>
                <a:close/>
              </a:path>
              <a:path w="2197100" h="1068070">
                <a:moveTo>
                  <a:pt x="2055495" y="117335"/>
                </a:moveTo>
                <a:lnTo>
                  <a:pt x="2037956" y="117335"/>
                </a:lnTo>
                <a:lnTo>
                  <a:pt x="2037956" y="1002334"/>
                </a:lnTo>
                <a:lnTo>
                  <a:pt x="2055495" y="1002334"/>
                </a:lnTo>
                <a:lnTo>
                  <a:pt x="2055495" y="117335"/>
                </a:lnTo>
                <a:close/>
              </a:path>
              <a:path w="2197100" h="1068070">
                <a:moveTo>
                  <a:pt x="2196884" y="130492"/>
                </a:moveTo>
                <a:lnTo>
                  <a:pt x="2178164" y="130492"/>
                </a:lnTo>
                <a:lnTo>
                  <a:pt x="2178164" y="261162"/>
                </a:lnTo>
                <a:lnTo>
                  <a:pt x="2196884" y="261162"/>
                </a:lnTo>
                <a:lnTo>
                  <a:pt x="2196884" y="130492"/>
                </a:lnTo>
                <a:close/>
              </a:path>
            </a:pathLst>
          </a:custGeom>
          <a:solidFill>
            <a:srgbClr val="FFFFFF"/>
          </a:solidFill>
        </p:spPr>
        <p:txBody>
          <a:bodyPr wrap="square" lIns="0" tIns="0" rIns="0" bIns="0" rtlCol="0"/>
          <a:lstStyle/>
          <a:p>
            <a:endParaRPr/>
          </a:p>
        </p:txBody>
      </p:sp>
      <p:pic>
        <p:nvPicPr>
          <p:cNvPr id="20" name="bg object 20"/>
          <p:cNvPicPr/>
          <p:nvPr/>
        </p:nvPicPr>
        <p:blipFill>
          <a:blip r:embed="rId4" cstate="print"/>
          <a:stretch>
            <a:fillRect/>
          </a:stretch>
        </p:blipFill>
        <p:spPr>
          <a:xfrm>
            <a:off x="3350149" y="1210530"/>
            <a:ext cx="173361" cy="99976"/>
          </a:xfrm>
          <a:prstGeom prst="rect">
            <a:avLst/>
          </a:prstGeom>
        </p:spPr>
      </p:pic>
      <p:pic>
        <p:nvPicPr>
          <p:cNvPr id="21" name="bg object 21"/>
          <p:cNvPicPr/>
          <p:nvPr/>
        </p:nvPicPr>
        <p:blipFill>
          <a:blip r:embed="rId5" cstate="print"/>
          <a:stretch>
            <a:fillRect/>
          </a:stretch>
        </p:blipFill>
        <p:spPr>
          <a:xfrm>
            <a:off x="3543745" y="1167852"/>
            <a:ext cx="292419" cy="181967"/>
          </a:xfrm>
          <a:prstGeom prst="rect">
            <a:avLst/>
          </a:prstGeom>
        </p:spPr>
      </p:pic>
      <p:pic>
        <p:nvPicPr>
          <p:cNvPr id="22" name="bg object 22"/>
          <p:cNvPicPr/>
          <p:nvPr/>
        </p:nvPicPr>
        <p:blipFill>
          <a:blip r:embed="rId6" cstate="print"/>
          <a:stretch>
            <a:fillRect/>
          </a:stretch>
        </p:blipFill>
        <p:spPr>
          <a:xfrm>
            <a:off x="3913120" y="1167852"/>
            <a:ext cx="297474" cy="181967"/>
          </a:xfrm>
          <a:prstGeom prst="rect">
            <a:avLst/>
          </a:prstGeom>
        </p:spPr>
      </p:pic>
      <p:pic>
        <p:nvPicPr>
          <p:cNvPr id="23" name="bg object 23"/>
          <p:cNvPicPr/>
          <p:nvPr/>
        </p:nvPicPr>
        <p:blipFill>
          <a:blip r:embed="rId7" cstate="print"/>
          <a:stretch>
            <a:fillRect/>
          </a:stretch>
        </p:blipFill>
        <p:spPr>
          <a:xfrm>
            <a:off x="4234183" y="1167861"/>
            <a:ext cx="309286" cy="142644"/>
          </a:xfrm>
          <a:prstGeom prst="rect">
            <a:avLst/>
          </a:prstGeom>
        </p:spPr>
      </p:pic>
      <p:pic>
        <p:nvPicPr>
          <p:cNvPr id="24" name="bg object 24"/>
          <p:cNvPicPr/>
          <p:nvPr/>
        </p:nvPicPr>
        <p:blipFill>
          <a:blip r:embed="rId8" cstate="print"/>
          <a:stretch>
            <a:fillRect/>
          </a:stretch>
        </p:blipFill>
        <p:spPr>
          <a:xfrm>
            <a:off x="4567055" y="1167861"/>
            <a:ext cx="90803" cy="142634"/>
          </a:xfrm>
          <a:prstGeom prst="rect">
            <a:avLst/>
          </a:prstGeom>
        </p:spPr>
      </p:pic>
      <p:pic>
        <p:nvPicPr>
          <p:cNvPr id="25" name="bg object 25"/>
          <p:cNvPicPr/>
          <p:nvPr/>
        </p:nvPicPr>
        <p:blipFill>
          <a:blip r:embed="rId9" cstate="print"/>
          <a:stretch>
            <a:fillRect/>
          </a:stretch>
        </p:blipFill>
        <p:spPr>
          <a:xfrm>
            <a:off x="4687827" y="1212782"/>
            <a:ext cx="84416" cy="97714"/>
          </a:xfrm>
          <a:prstGeom prst="rect">
            <a:avLst/>
          </a:prstGeom>
        </p:spPr>
      </p:pic>
      <p:sp>
        <p:nvSpPr>
          <p:cNvPr id="26" name="bg object 26"/>
          <p:cNvSpPr/>
          <p:nvPr/>
        </p:nvSpPr>
        <p:spPr>
          <a:xfrm>
            <a:off x="4793604" y="1210543"/>
            <a:ext cx="60325" cy="100330"/>
          </a:xfrm>
          <a:custGeom>
            <a:avLst/>
            <a:gdLst/>
            <a:ahLst/>
            <a:cxnLst/>
            <a:rect l="l" t="t" r="r" b="b"/>
            <a:pathLst>
              <a:path w="60325" h="100330">
                <a:moveTo>
                  <a:pt x="41935" y="0"/>
                </a:moveTo>
                <a:lnTo>
                  <a:pt x="33695" y="0"/>
                </a:lnTo>
                <a:lnTo>
                  <a:pt x="20448" y="1800"/>
                </a:lnTo>
                <a:lnTo>
                  <a:pt x="9752" y="7251"/>
                </a:lnTo>
                <a:lnTo>
                  <a:pt x="2604" y="16423"/>
                </a:lnTo>
                <a:lnTo>
                  <a:pt x="0" y="29391"/>
                </a:lnTo>
                <a:lnTo>
                  <a:pt x="6460" y="44902"/>
                </a:lnTo>
                <a:lnTo>
                  <a:pt x="20674" y="54237"/>
                </a:lnTo>
                <a:lnTo>
                  <a:pt x="34888" y="61819"/>
                </a:lnTo>
                <a:lnTo>
                  <a:pt x="41349" y="72071"/>
                </a:lnTo>
                <a:lnTo>
                  <a:pt x="41349" y="82363"/>
                </a:lnTo>
                <a:lnTo>
                  <a:pt x="31433" y="85735"/>
                </a:lnTo>
                <a:lnTo>
                  <a:pt x="18324" y="85735"/>
                </a:lnTo>
                <a:lnTo>
                  <a:pt x="8397" y="83494"/>
                </a:lnTo>
                <a:lnTo>
                  <a:pt x="1476" y="78992"/>
                </a:lnTo>
                <a:lnTo>
                  <a:pt x="554" y="94719"/>
                </a:lnTo>
                <a:lnTo>
                  <a:pt x="6774" y="97353"/>
                </a:lnTo>
                <a:lnTo>
                  <a:pt x="13301" y="98951"/>
                </a:lnTo>
                <a:lnTo>
                  <a:pt x="20007" y="99742"/>
                </a:lnTo>
                <a:lnTo>
                  <a:pt x="26763" y="99955"/>
                </a:lnTo>
                <a:lnTo>
                  <a:pt x="39153" y="98173"/>
                </a:lnTo>
                <a:lnTo>
                  <a:pt x="49812" y="92723"/>
                </a:lnTo>
                <a:lnTo>
                  <a:pt x="57279" y="83447"/>
                </a:lnTo>
                <a:lnTo>
                  <a:pt x="60092" y="70186"/>
                </a:lnTo>
                <a:lnTo>
                  <a:pt x="53626" y="53125"/>
                </a:lnTo>
                <a:lnTo>
                  <a:pt x="39401" y="43869"/>
                </a:lnTo>
                <a:lnTo>
                  <a:pt x="25177" y="36680"/>
                </a:lnTo>
                <a:lnTo>
                  <a:pt x="18711" y="25821"/>
                </a:lnTo>
                <a:lnTo>
                  <a:pt x="18711" y="17968"/>
                </a:lnTo>
                <a:lnTo>
                  <a:pt x="26575" y="14208"/>
                </a:lnTo>
                <a:lnTo>
                  <a:pt x="39684" y="14208"/>
                </a:lnTo>
                <a:lnTo>
                  <a:pt x="50155" y="16659"/>
                </a:lnTo>
                <a:lnTo>
                  <a:pt x="54071" y="19088"/>
                </a:lnTo>
                <a:lnTo>
                  <a:pt x="55589" y="3738"/>
                </a:lnTo>
                <a:lnTo>
                  <a:pt x="48658" y="1675"/>
                </a:lnTo>
                <a:lnTo>
                  <a:pt x="41935" y="0"/>
                </a:lnTo>
                <a:close/>
              </a:path>
            </a:pathLst>
          </a:custGeom>
          <a:solidFill>
            <a:srgbClr val="FFFFFF"/>
          </a:solidFill>
        </p:spPr>
        <p:txBody>
          <a:bodyPr wrap="square" lIns="0" tIns="0" rIns="0" bIns="0" rtlCol="0"/>
          <a:lstStyle/>
          <a:p>
            <a:endParaRPr/>
          </a:p>
        </p:txBody>
      </p:sp>
      <p:pic>
        <p:nvPicPr>
          <p:cNvPr id="27" name="bg object 27"/>
          <p:cNvPicPr/>
          <p:nvPr/>
        </p:nvPicPr>
        <p:blipFill>
          <a:blip r:embed="rId10" cstate="print"/>
          <a:stretch>
            <a:fillRect/>
          </a:stretch>
        </p:blipFill>
        <p:spPr>
          <a:xfrm>
            <a:off x="3299414" y="1400001"/>
            <a:ext cx="349904" cy="174482"/>
          </a:xfrm>
          <a:prstGeom prst="rect">
            <a:avLst/>
          </a:prstGeom>
        </p:spPr>
      </p:pic>
      <p:sp>
        <p:nvSpPr>
          <p:cNvPr id="28" name="bg object 28"/>
          <p:cNvSpPr/>
          <p:nvPr/>
        </p:nvSpPr>
        <p:spPr>
          <a:xfrm>
            <a:off x="3678904" y="1435197"/>
            <a:ext cx="53975" cy="97790"/>
          </a:xfrm>
          <a:custGeom>
            <a:avLst/>
            <a:gdLst/>
            <a:ahLst/>
            <a:cxnLst/>
            <a:rect l="l" t="t" r="r" b="b"/>
            <a:pathLst>
              <a:path w="53975" h="97790">
                <a:moveTo>
                  <a:pt x="46982" y="0"/>
                </a:moveTo>
                <a:lnTo>
                  <a:pt x="41747" y="0"/>
                </a:lnTo>
                <a:lnTo>
                  <a:pt x="34249" y="1265"/>
                </a:lnTo>
                <a:lnTo>
                  <a:pt x="27262" y="4794"/>
                </a:lnTo>
                <a:lnTo>
                  <a:pt x="21290" y="10182"/>
                </a:lnTo>
                <a:lnTo>
                  <a:pt x="16837" y="17025"/>
                </a:lnTo>
                <a:lnTo>
                  <a:pt x="16470" y="17025"/>
                </a:lnTo>
                <a:lnTo>
                  <a:pt x="16470" y="2251"/>
                </a:lnTo>
                <a:lnTo>
                  <a:pt x="0" y="2251"/>
                </a:lnTo>
                <a:lnTo>
                  <a:pt x="0" y="97724"/>
                </a:lnTo>
                <a:lnTo>
                  <a:pt x="17591" y="97724"/>
                </a:lnTo>
                <a:lnTo>
                  <a:pt x="17591" y="54291"/>
                </a:lnTo>
                <a:lnTo>
                  <a:pt x="19446" y="38099"/>
                </a:lnTo>
                <a:lnTo>
                  <a:pt x="24708" y="25836"/>
                </a:lnTo>
                <a:lnTo>
                  <a:pt x="32919" y="18065"/>
                </a:lnTo>
                <a:lnTo>
                  <a:pt x="43621" y="15350"/>
                </a:lnTo>
                <a:lnTo>
                  <a:pt x="46605" y="15350"/>
                </a:lnTo>
                <a:lnTo>
                  <a:pt x="50155" y="15737"/>
                </a:lnTo>
                <a:lnTo>
                  <a:pt x="53349" y="17025"/>
                </a:lnTo>
                <a:lnTo>
                  <a:pt x="53349" y="1319"/>
                </a:lnTo>
                <a:lnTo>
                  <a:pt x="46982" y="0"/>
                </a:lnTo>
                <a:close/>
              </a:path>
            </a:pathLst>
          </a:custGeom>
          <a:solidFill>
            <a:srgbClr val="FFFFFF"/>
          </a:solidFill>
        </p:spPr>
        <p:txBody>
          <a:bodyPr wrap="square" lIns="0" tIns="0" rIns="0" bIns="0" rtlCol="0"/>
          <a:lstStyle/>
          <a:p>
            <a:endParaRPr/>
          </a:p>
        </p:txBody>
      </p:sp>
      <p:pic>
        <p:nvPicPr>
          <p:cNvPr id="29" name="bg object 29"/>
          <p:cNvPicPr/>
          <p:nvPr/>
        </p:nvPicPr>
        <p:blipFill>
          <a:blip r:embed="rId11" cstate="print"/>
          <a:stretch>
            <a:fillRect/>
          </a:stretch>
        </p:blipFill>
        <p:spPr>
          <a:xfrm>
            <a:off x="3751730" y="1437448"/>
            <a:ext cx="84426" cy="97714"/>
          </a:xfrm>
          <a:prstGeom prst="rect">
            <a:avLst/>
          </a:prstGeom>
        </p:spPr>
      </p:pic>
      <p:pic>
        <p:nvPicPr>
          <p:cNvPr id="30" name="bg object 30"/>
          <p:cNvPicPr/>
          <p:nvPr/>
        </p:nvPicPr>
        <p:blipFill>
          <a:blip r:embed="rId12" cstate="print"/>
          <a:stretch>
            <a:fillRect/>
          </a:stretch>
        </p:blipFill>
        <p:spPr>
          <a:xfrm>
            <a:off x="3305019" y="1689841"/>
            <a:ext cx="83306" cy="130655"/>
          </a:xfrm>
          <a:prstGeom prst="rect">
            <a:avLst/>
          </a:prstGeom>
        </p:spPr>
      </p:pic>
      <p:pic>
        <p:nvPicPr>
          <p:cNvPr id="31" name="bg object 31"/>
          <p:cNvPicPr/>
          <p:nvPr/>
        </p:nvPicPr>
        <p:blipFill>
          <a:blip r:embed="rId13" cstate="print"/>
          <a:stretch>
            <a:fillRect/>
          </a:stretch>
        </p:blipFill>
        <p:spPr>
          <a:xfrm>
            <a:off x="3408560" y="1725012"/>
            <a:ext cx="84426" cy="97724"/>
          </a:xfrm>
          <a:prstGeom prst="rect">
            <a:avLst/>
          </a:prstGeom>
        </p:spPr>
      </p:pic>
      <p:pic>
        <p:nvPicPr>
          <p:cNvPr id="32" name="bg object 32"/>
          <p:cNvPicPr/>
          <p:nvPr/>
        </p:nvPicPr>
        <p:blipFill>
          <a:blip r:embed="rId14" cstate="print"/>
          <a:stretch>
            <a:fillRect/>
          </a:stretch>
        </p:blipFill>
        <p:spPr>
          <a:xfrm>
            <a:off x="3522947" y="1680082"/>
            <a:ext cx="90803" cy="142665"/>
          </a:xfrm>
          <a:prstGeom prst="rect">
            <a:avLst/>
          </a:prstGeom>
        </p:spPr>
      </p:pic>
      <p:sp>
        <p:nvSpPr>
          <p:cNvPr id="33" name="bg object 33"/>
          <p:cNvSpPr/>
          <p:nvPr/>
        </p:nvSpPr>
        <p:spPr>
          <a:xfrm>
            <a:off x="3639579" y="1680101"/>
            <a:ext cx="71120" cy="140970"/>
          </a:xfrm>
          <a:custGeom>
            <a:avLst/>
            <a:gdLst/>
            <a:ahLst/>
            <a:cxnLst/>
            <a:rect l="l" t="t" r="r" b="b"/>
            <a:pathLst>
              <a:path w="71120" h="140969">
                <a:moveTo>
                  <a:pt x="17589" y="0"/>
                </a:moveTo>
                <a:lnTo>
                  <a:pt x="0" y="0"/>
                </a:lnTo>
                <a:lnTo>
                  <a:pt x="0" y="140398"/>
                </a:lnTo>
                <a:lnTo>
                  <a:pt x="17589" y="140398"/>
                </a:lnTo>
                <a:lnTo>
                  <a:pt x="17589" y="0"/>
                </a:lnTo>
                <a:close/>
              </a:path>
              <a:path w="71120" h="140969">
                <a:moveTo>
                  <a:pt x="69646" y="44932"/>
                </a:moveTo>
                <a:lnTo>
                  <a:pt x="52057" y="44932"/>
                </a:lnTo>
                <a:lnTo>
                  <a:pt x="52057" y="140398"/>
                </a:lnTo>
                <a:lnTo>
                  <a:pt x="69646" y="140398"/>
                </a:lnTo>
                <a:lnTo>
                  <a:pt x="69646" y="44932"/>
                </a:lnTo>
                <a:close/>
              </a:path>
              <a:path w="71120" h="140969">
                <a:moveTo>
                  <a:pt x="70764" y="3733"/>
                </a:moveTo>
                <a:lnTo>
                  <a:pt x="50914" y="3733"/>
                </a:lnTo>
                <a:lnTo>
                  <a:pt x="50914" y="23596"/>
                </a:lnTo>
                <a:lnTo>
                  <a:pt x="70764" y="23596"/>
                </a:lnTo>
                <a:lnTo>
                  <a:pt x="70764" y="3733"/>
                </a:lnTo>
                <a:close/>
              </a:path>
            </a:pathLst>
          </a:custGeom>
          <a:solidFill>
            <a:srgbClr val="FFFFFF"/>
          </a:solidFill>
        </p:spPr>
        <p:txBody>
          <a:bodyPr wrap="square" lIns="0" tIns="0" rIns="0" bIns="0" rtlCol="0"/>
          <a:lstStyle/>
          <a:p>
            <a:endParaRPr/>
          </a:p>
        </p:txBody>
      </p:sp>
      <p:pic>
        <p:nvPicPr>
          <p:cNvPr id="34" name="bg object 34"/>
          <p:cNvPicPr/>
          <p:nvPr/>
        </p:nvPicPr>
        <p:blipFill>
          <a:blip r:embed="rId15" cstate="print"/>
          <a:stretch>
            <a:fillRect/>
          </a:stretch>
        </p:blipFill>
        <p:spPr>
          <a:xfrm>
            <a:off x="3733569" y="1722770"/>
            <a:ext cx="70751" cy="99965"/>
          </a:xfrm>
          <a:prstGeom prst="rect">
            <a:avLst/>
          </a:prstGeom>
        </p:spPr>
      </p:pic>
      <p:sp>
        <p:nvSpPr>
          <p:cNvPr id="35" name="bg object 35"/>
          <p:cNvSpPr/>
          <p:nvPr/>
        </p:nvSpPr>
        <p:spPr>
          <a:xfrm>
            <a:off x="3879215" y="1689829"/>
            <a:ext cx="100330" cy="130810"/>
          </a:xfrm>
          <a:custGeom>
            <a:avLst/>
            <a:gdLst/>
            <a:ahLst/>
            <a:cxnLst/>
            <a:rect l="l" t="t" r="r" b="b"/>
            <a:pathLst>
              <a:path w="100329" h="130810">
                <a:moveTo>
                  <a:pt x="99987" y="0"/>
                </a:moveTo>
                <a:lnTo>
                  <a:pt x="81241" y="0"/>
                </a:lnTo>
                <a:lnTo>
                  <a:pt x="81241" y="54610"/>
                </a:lnTo>
                <a:lnTo>
                  <a:pt x="18719" y="54610"/>
                </a:lnTo>
                <a:lnTo>
                  <a:pt x="18719" y="0"/>
                </a:lnTo>
                <a:lnTo>
                  <a:pt x="0" y="0"/>
                </a:lnTo>
                <a:lnTo>
                  <a:pt x="0" y="54610"/>
                </a:lnTo>
                <a:lnTo>
                  <a:pt x="0" y="71120"/>
                </a:lnTo>
                <a:lnTo>
                  <a:pt x="0" y="130810"/>
                </a:lnTo>
                <a:lnTo>
                  <a:pt x="18719" y="130810"/>
                </a:lnTo>
                <a:lnTo>
                  <a:pt x="18719" y="71120"/>
                </a:lnTo>
                <a:lnTo>
                  <a:pt x="81241" y="71120"/>
                </a:lnTo>
                <a:lnTo>
                  <a:pt x="81241" y="130810"/>
                </a:lnTo>
                <a:lnTo>
                  <a:pt x="99987" y="130810"/>
                </a:lnTo>
                <a:lnTo>
                  <a:pt x="99987" y="71120"/>
                </a:lnTo>
                <a:lnTo>
                  <a:pt x="99987" y="54610"/>
                </a:lnTo>
                <a:lnTo>
                  <a:pt x="99987" y="0"/>
                </a:lnTo>
                <a:close/>
              </a:path>
            </a:pathLst>
          </a:custGeom>
          <a:solidFill>
            <a:srgbClr val="FFFFFF"/>
          </a:solidFill>
        </p:spPr>
        <p:txBody>
          <a:bodyPr wrap="square" lIns="0" tIns="0" rIns="0" bIns="0" rtlCol="0"/>
          <a:lstStyle/>
          <a:p>
            <a:endParaRPr/>
          </a:p>
        </p:txBody>
      </p:sp>
      <p:pic>
        <p:nvPicPr>
          <p:cNvPr id="36" name="bg object 36"/>
          <p:cNvPicPr/>
          <p:nvPr/>
        </p:nvPicPr>
        <p:blipFill>
          <a:blip r:embed="rId16" cstate="print"/>
          <a:stretch>
            <a:fillRect/>
          </a:stretch>
        </p:blipFill>
        <p:spPr>
          <a:xfrm>
            <a:off x="4005413" y="1722771"/>
            <a:ext cx="185523" cy="99980"/>
          </a:xfrm>
          <a:prstGeom prst="rect">
            <a:avLst/>
          </a:prstGeom>
        </p:spPr>
      </p:pic>
      <p:sp>
        <p:nvSpPr>
          <p:cNvPr id="37" name="bg object 37"/>
          <p:cNvSpPr/>
          <p:nvPr/>
        </p:nvSpPr>
        <p:spPr>
          <a:xfrm>
            <a:off x="4222191" y="1680101"/>
            <a:ext cx="102235" cy="142875"/>
          </a:xfrm>
          <a:custGeom>
            <a:avLst/>
            <a:gdLst/>
            <a:ahLst/>
            <a:cxnLst/>
            <a:rect l="l" t="t" r="r" b="b"/>
            <a:pathLst>
              <a:path w="102235" h="142875">
                <a:moveTo>
                  <a:pt x="17589" y="0"/>
                </a:moveTo>
                <a:lnTo>
                  <a:pt x="0" y="0"/>
                </a:lnTo>
                <a:lnTo>
                  <a:pt x="0" y="140398"/>
                </a:lnTo>
                <a:lnTo>
                  <a:pt x="17589" y="140398"/>
                </a:lnTo>
                <a:lnTo>
                  <a:pt x="17589" y="0"/>
                </a:lnTo>
                <a:close/>
              </a:path>
              <a:path w="102235" h="142875">
                <a:moveTo>
                  <a:pt x="102031" y="125056"/>
                </a:moveTo>
                <a:lnTo>
                  <a:pt x="99415" y="126733"/>
                </a:lnTo>
                <a:lnTo>
                  <a:pt x="95491" y="128409"/>
                </a:lnTo>
                <a:lnTo>
                  <a:pt x="82003" y="128409"/>
                </a:lnTo>
                <a:lnTo>
                  <a:pt x="75285" y="122440"/>
                </a:lnTo>
                <a:lnTo>
                  <a:pt x="75285" y="59156"/>
                </a:lnTo>
                <a:lnTo>
                  <a:pt x="100545" y="59156"/>
                </a:lnTo>
                <a:lnTo>
                  <a:pt x="100545" y="44945"/>
                </a:lnTo>
                <a:lnTo>
                  <a:pt x="75285" y="44945"/>
                </a:lnTo>
                <a:lnTo>
                  <a:pt x="75285" y="17221"/>
                </a:lnTo>
                <a:lnTo>
                  <a:pt x="57670" y="22847"/>
                </a:lnTo>
                <a:lnTo>
                  <a:pt x="57670" y="44945"/>
                </a:lnTo>
                <a:lnTo>
                  <a:pt x="36144" y="44945"/>
                </a:lnTo>
                <a:lnTo>
                  <a:pt x="36144" y="59156"/>
                </a:lnTo>
                <a:lnTo>
                  <a:pt x="57670" y="59156"/>
                </a:lnTo>
                <a:lnTo>
                  <a:pt x="57670" y="114960"/>
                </a:lnTo>
                <a:lnTo>
                  <a:pt x="59702" y="127330"/>
                </a:lnTo>
                <a:lnTo>
                  <a:pt x="65557" y="135953"/>
                </a:lnTo>
                <a:lnTo>
                  <a:pt x="74803" y="140995"/>
                </a:lnTo>
                <a:lnTo>
                  <a:pt x="87045" y="142646"/>
                </a:lnTo>
                <a:lnTo>
                  <a:pt x="92684" y="142646"/>
                </a:lnTo>
                <a:lnTo>
                  <a:pt x="102031" y="140030"/>
                </a:lnTo>
                <a:lnTo>
                  <a:pt x="102031" y="125056"/>
                </a:lnTo>
                <a:close/>
              </a:path>
            </a:pathLst>
          </a:custGeom>
          <a:solidFill>
            <a:srgbClr val="FFFFFF"/>
          </a:solidFill>
        </p:spPr>
        <p:txBody>
          <a:bodyPr wrap="square" lIns="0" tIns="0" rIns="0" bIns="0" rtlCol="0"/>
          <a:lstStyle/>
          <a:p>
            <a:endParaRPr/>
          </a:p>
        </p:txBody>
      </p:sp>
      <p:pic>
        <p:nvPicPr>
          <p:cNvPr id="38" name="bg object 38"/>
          <p:cNvPicPr/>
          <p:nvPr/>
        </p:nvPicPr>
        <p:blipFill>
          <a:blip r:embed="rId17" cstate="print"/>
          <a:stretch>
            <a:fillRect/>
          </a:stretch>
        </p:blipFill>
        <p:spPr>
          <a:xfrm>
            <a:off x="4344838" y="1680097"/>
            <a:ext cx="84416" cy="140404"/>
          </a:xfrm>
          <a:prstGeom prst="rect">
            <a:avLst/>
          </a:prstGeom>
        </p:spPr>
      </p:pic>
      <p:pic>
        <p:nvPicPr>
          <p:cNvPr id="39" name="bg object 39"/>
          <p:cNvPicPr/>
          <p:nvPr/>
        </p:nvPicPr>
        <p:blipFill>
          <a:blip r:embed="rId18" cstate="print"/>
          <a:stretch>
            <a:fillRect/>
          </a:stretch>
        </p:blipFill>
        <p:spPr>
          <a:xfrm>
            <a:off x="3289861" y="1914500"/>
            <a:ext cx="276876" cy="132906"/>
          </a:xfrm>
          <a:prstGeom prst="rect">
            <a:avLst/>
          </a:prstGeom>
        </p:spPr>
      </p:pic>
      <p:sp>
        <p:nvSpPr>
          <p:cNvPr id="40" name="bg object 40"/>
          <p:cNvSpPr/>
          <p:nvPr/>
        </p:nvSpPr>
        <p:spPr>
          <a:xfrm>
            <a:off x="3598037" y="1904758"/>
            <a:ext cx="17780" cy="140970"/>
          </a:xfrm>
          <a:custGeom>
            <a:avLst/>
            <a:gdLst/>
            <a:ahLst/>
            <a:cxnLst/>
            <a:rect l="l" t="t" r="r" b="b"/>
            <a:pathLst>
              <a:path w="17779" h="140969">
                <a:moveTo>
                  <a:pt x="17591" y="0"/>
                </a:moveTo>
                <a:lnTo>
                  <a:pt x="0" y="0"/>
                </a:lnTo>
                <a:lnTo>
                  <a:pt x="0" y="140404"/>
                </a:lnTo>
                <a:lnTo>
                  <a:pt x="17591" y="140404"/>
                </a:lnTo>
                <a:lnTo>
                  <a:pt x="17591" y="0"/>
                </a:lnTo>
                <a:close/>
              </a:path>
            </a:pathLst>
          </a:custGeom>
          <a:solidFill>
            <a:srgbClr val="FFFFFF"/>
          </a:solidFill>
        </p:spPr>
        <p:txBody>
          <a:bodyPr wrap="square" lIns="0" tIns="0" rIns="0" bIns="0" rtlCol="0"/>
          <a:lstStyle/>
          <a:p>
            <a:endParaRPr/>
          </a:p>
        </p:txBody>
      </p:sp>
      <p:pic>
        <p:nvPicPr>
          <p:cNvPr id="41" name="bg object 41"/>
          <p:cNvPicPr/>
          <p:nvPr/>
        </p:nvPicPr>
        <p:blipFill>
          <a:blip r:embed="rId19" cstate="print"/>
          <a:stretch>
            <a:fillRect/>
          </a:stretch>
        </p:blipFill>
        <p:spPr>
          <a:xfrm>
            <a:off x="3641463" y="1947437"/>
            <a:ext cx="161944" cy="99978"/>
          </a:xfrm>
          <a:prstGeom prst="rect">
            <a:avLst/>
          </a:prstGeom>
        </p:spPr>
      </p:pic>
      <p:sp>
        <p:nvSpPr>
          <p:cNvPr id="42" name="bg object 42"/>
          <p:cNvSpPr/>
          <p:nvPr/>
        </p:nvSpPr>
        <p:spPr>
          <a:xfrm>
            <a:off x="785316" y="10523239"/>
            <a:ext cx="18533745" cy="0"/>
          </a:xfrm>
          <a:custGeom>
            <a:avLst/>
            <a:gdLst/>
            <a:ahLst/>
            <a:cxnLst/>
            <a:rect l="l" t="t" r="r" b="b"/>
            <a:pathLst>
              <a:path w="18533745">
                <a:moveTo>
                  <a:pt x="0" y="0"/>
                </a:moveTo>
                <a:lnTo>
                  <a:pt x="18533467" y="0"/>
                </a:lnTo>
              </a:path>
            </a:pathLst>
          </a:custGeom>
          <a:ln w="10470">
            <a:solidFill>
              <a:srgbClr val="FFFFFF"/>
            </a:solidFill>
          </a:ln>
        </p:spPr>
        <p:txBody>
          <a:bodyPr wrap="square" lIns="0" tIns="0" rIns="0" bIns="0" rtlCol="0"/>
          <a:lstStyle/>
          <a:p>
            <a:endParaRPr/>
          </a:p>
        </p:txBody>
      </p:sp>
      <p:pic>
        <p:nvPicPr>
          <p:cNvPr id="43" name="bg object 43"/>
          <p:cNvPicPr/>
          <p:nvPr/>
        </p:nvPicPr>
        <p:blipFill>
          <a:blip r:embed="rId20" cstate="print"/>
          <a:stretch>
            <a:fillRect/>
          </a:stretch>
        </p:blipFill>
        <p:spPr>
          <a:xfrm>
            <a:off x="11824298" y="0"/>
            <a:ext cx="8279801" cy="11308556"/>
          </a:xfrm>
          <a:prstGeom prst="rect">
            <a:avLst/>
          </a:prstGeom>
        </p:spPr>
      </p:pic>
      <p:sp>
        <p:nvSpPr>
          <p:cNvPr id="2" name="Holder 2"/>
          <p:cNvSpPr>
            <a:spLocks noGrp="1"/>
          </p:cNvSpPr>
          <p:nvPr>
            <p:ph type="title"/>
          </p:nvPr>
        </p:nvSpPr>
        <p:spPr/>
        <p:txBody>
          <a:bodyPr lIns="0" tIns="0" rIns="0" bIns="0"/>
          <a:lstStyle>
            <a:lvl1pPr>
              <a:defRPr sz="6000" b="1" i="0">
                <a:solidFill>
                  <a:srgbClr val="315083"/>
                </a:solidFill>
                <a:latin typeface="Ubuntu"/>
                <a:cs typeface="Ubuntu"/>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5/13/2024</a:t>
            </a:fld>
            <a:endParaRPr lang="en-US"/>
          </a:p>
        </p:txBody>
      </p:sp>
      <p:sp>
        <p:nvSpPr>
          <p:cNvPr id="5" name="Holder 5"/>
          <p:cNvSpPr>
            <a:spLocks noGrp="1"/>
          </p:cNvSpPr>
          <p:nvPr>
            <p:ph type="sldNum" sz="quarter" idx="7"/>
          </p:nvPr>
        </p:nvSpPr>
        <p:spPr/>
        <p:txBody>
          <a:bodyPr lIns="0" tIns="0" rIns="0" bIns="0"/>
          <a:lstStyle>
            <a:lvl1pPr>
              <a:defRPr sz="1150" b="1" i="0">
                <a:solidFill>
                  <a:srgbClr val="315083"/>
                </a:solidFill>
                <a:latin typeface="Ubuntu"/>
                <a:cs typeface="Ubuntu"/>
              </a:defRPr>
            </a:lvl1pPr>
          </a:lstStyle>
          <a:p>
            <a:pPr marL="38100">
              <a:lnSpc>
                <a:spcPct val="100000"/>
              </a:lnSpc>
              <a:spcBef>
                <a:spcPts val="25"/>
              </a:spcBef>
            </a:pPr>
            <a:fld id="{81D60167-4931-47E6-BA6A-407CBD079E47}" type="slidenum">
              <a:rPr dirty="0"/>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5/13/2024</a:t>
            </a:fld>
            <a:endParaRPr lang="en-US"/>
          </a:p>
        </p:txBody>
      </p:sp>
      <p:sp>
        <p:nvSpPr>
          <p:cNvPr id="4" name="Holder 4"/>
          <p:cNvSpPr>
            <a:spLocks noGrp="1"/>
          </p:cNvSpPr>
          <p:nvPr>
            <p:ph type="sldNum" sz="quarter" idx="7"/>
          </p:nvPr>
        </p:nvSpPr>
        <p:spPr/>
        <p:txBody>
          <a:bodyPr lIns="0" tIns="0" rIns="0" bIns="0"/>
          <a:lstStyle>
            <a:lvl1pPr>
              <a:defRPr sz="1150" b="1" i="0">
                <a:solidFill>
                  <a:srgbClr val="315083"/>
                </a:solidFill>
                <a:latin typeface="Ubuntu"/>
                <a:cs typeface="Ubuntu"/>
              </a:defRPr>
            </a:lvl1pPr>
          </a:lstStyle>
          <a:p>
            <a:pPr marL="38100">
              <a:lnSpc>
                <a:spcPct val="100000"/>
              </a:lnSpc>
              <a:spcBef>
                <a:spcPts val="25"/>
              </a:spcBef>
            </a:pPr>
            <a:fld id="{81D60167-4931-47E6-BA6A-407CBD079E47}" type="slidenum">
              <a:rPr dirty="0"/>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523544" y="10261467"/>
            <a:ext cx="19057620" cy="0"/>
          </a:xfrm>
          <a:custGeom>
            <a:avLst/>
            <a:gdLst/>
            <a:ahLst/>
            <a:cxnLst/>
            <a:rect l="l" t="t" r="r" b="b"/>
            <a:pathLst>
              <a:path w="19057620">
                <a:moveTo>
                  <a:pt x="0" y="0"/>
                </a:moveTo>
                <a:lnTo>
                  <a:pt x="19057011" y="0"/>
                </a:lnTo>
              </a:path>
            </a:pathLst>
          </a:custGeom>
          <a:ln w="5235">
            <a:solidFill>
              <a:srgbClr val="000000"/>
            </a:solidFill>
          </a:ln>
        </p:spPr>
        <p:txBody>
          <a:bodyPr wrap="square" lIns="0" tIns="0" rIns="0" bIns="0" rtlCol="0"/>
          <a:lstStyle/>
          <a:p>
            <a:endParaRPr/>
          </a:p>
        </p:txBody>
      </p:sp>
      <p:sp>
        <p:nvSpPr>
          <p:cNvPr id="17" name="bg object 17"/>
          <p:cNvSpPr/>
          <p:nvPr/>
        </p:nvSpPr>
        <p:spPr>
          <a:xfrm>
            <a:off x="2052293" y="10383140"/>
            <a:ext cx="0" cy="199390"/>
          </a:xfrm>
          <a:custGeom>
            <a:avLst/>
            <a:gdLst/>
            <a:ahLst/>
            <a:cxnLst/>
            <a:rect l="l" t="t" r="r" b="b"/>
            <a:pathLst>
              <a:path h="199390">
                <a:moveTo>
                  <a:pt x="0" y="198946"/>
                </a:moveTo>
                <a:lnTo>
                  <a:pt x="0" y="0"/>
                </a:lnTo>
              </a:path>
            </a:pathLst>
          </a:custGeom>
          <a:ln w="20941">
            <a:solidFill>
              <a:srgbClr val="F43882"/>
            </a:solidFill>
          </a:ln>
        </p:spPr>
        <p:txBody>
          <a:bodyPr wrap="square" lIns="0" tIns="0" rIns="0" bIns="0" rtlCol="0"/>
          <a:lstStyle/>
          <a:p>
            <a:endParaRPr/>
          </a:p>
        </p:txBody>
      </p:sp>
      <p:pic>
        <p:nvPicPr>
          <p:cNvPr id="18" name="bg object 18"/>
          <p:cNvPicPr/>
          <p:nvPr/>
        </p:nvPicPr>
        <p:blipFill>
          <a:blip r:embed="rId7" cstate="print"/>
          <a:stretch>
            <a:fillRect/>
          </a:stretch>
        </p:blipFill>
        <p:spPr>
          <a:xfrm>
            <a:off x="0" y="0"/>
            <a:ext cx="20104099" cy="1109914"/>
          </a:xfrm>
          <a:prstGeom prst="rect">
            <a:avLst/>
          </a:prstGeom>
        </p:spPr>
      </p:pic>
      <p:pic>
        <p:nvPicPr>
          <p:cNvPr id="19" name="bg object 19"/>
          <p:cNvPicPr/>
          <p:nvPr/>
        </p:nvPicPr>
        <p:blipFill>
          <a:blip r:embed="rId8" cstate="print"/>
          <a:stretch>
            <a:fillRect/>
          </a:stretch>
        </p:blipFill>
        <p:spPr>
          <a:xfrm>
            <a:off x="785317" y="247463"/>
            <a:ext cx="1089874" cy="614989"/>
          </a:xfrm>
          <a:prstGeom prst="rect">
            <a:avLst/>
          </a:prstGeom>
        </p:spPr>
      </p:pic>
      <p:pic>
        <p:nvPicPr>
          <p:cNvPr id="20" name="bg object 20"/>
          <p:cNvPicPr/>
          <p:nvPr/>
        </p:nvPicPr>
        <p:blipFill>
          <a:blip r:embed="rId9" cstate="print"/>
          <a:stretch>
            <a:fillRect/>
          </a:stretch>
        </p:blipFill>
        <p:spPr>
          <a:xfrm>
            <a:off x="1958788" y="315027"/>
            <a:ext cx="971838" cy="509597"/>
          </a:xfrm>
          <a:prstGeom prst="rect">
            <a:avLst/>
          </a:prstGeom>
        </p:spPr>
      </p:pic>
      <p:sp>
        <p:nvSpPr>
          <p:cNvPr id="2" name="Holder 2"/>
          <p:cNvSpPr>
            <a:spLocks noGrp="1"/>
          </p:cNvSpPr>
          <p:nvPr>
            <p:ph type="title"/>
          </p:nvPr>
        </p:nvSpPr>
        <p:spPr>
          <a:xfrm>
            <a:off x="772616" y="1847178"/>
            <a:ext cx="6537959" cy="1534795"/>
          </a:xfrm>
          <a:prstGeom prst="rect">
            <a:avLst/>
          </a:prstGeom>
        </p:spPr>
        <p:txBody>
          <a:bodyPr wrap="square" lIns="0" tIns="0" rIns="0" bIns="0">
            <a:spAutoFit/>
          </a:bodyPr>
          <a:lstStyle>
            <a:lvl1pPr>
              <a:defRPr sz="6000" b="1" i="0">
                <a:solidFill>
                  <a:srgbClr val="315083"/>
                </a:solidFill>
                <a:latin typeface="Ubuntu"/>
                <a:cs typeface="Ubuntu"/>
              </a:defRPr>
            </a:lvl1pPr>
          </a:lstStyle>
          <a:p>
            <a:endParaRPr/>
          </a:p>
        </p:txBody>
      </p:sp>
      <p:sp>
        <p:nvSpPr>
          <p:cNvPr id="3" name="Holder 3"/>
          <p:cNvSpPr>
            <a:spLocks noGrp="1"/>
          </p:cNvSpPr>
          <p:nvPr>
            <p:ph type="body" idx="1"/>
          </p:nvPr>
        </p:nvSpPr>
        <p:spPr>
          <a:xfrm>
            <a:off x="772616" y="4108522"/>
            <a:ext cx="10126980" cy="3981450"/>
          </a:xfrm>
          <a:prstGeom prst="rect">
            <a:avLst/>
          </a:prstGeom>
        </p:spPr>
        <p:txBody>
          <a:bodyPr wrap="square" lIns="0" tIns="0" rIns="0" bIns="0">
            <a:spAutoFit/>
          </a:bodyPr>
          <a:lstStyle>
            <a:lvl1pPr>
              <a:defRPr sz="2350" b="0" i="0">
                <a:solidFill>
                  <a:srgbClr val="7F7F7F"/>
                </a:solidFill>
                <a:latin typeface="Ubuntu-Light"/>
                <a:cs typeface="Ubuntu-Light"/>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5/13/2024</a:t>
            </a:fld>
            <a:endParaRPr lang="en-US"/>
          </a:p>
        </p:txBody>
      </p:sp>
      <p:sp>
        <p:nvSpPr>
          <p:cNvPr id="6" name="Holder 6"/>
          <p:cNvSpPr>
            <a:spLocks noGrp="1"/>
          </p:cNvSpPr>
          <p:nvPr>
            <p:ph type="sldNum" sz="quarter" idx="7"/>
          </p:nvPr>
        </p:nvSpPr>
        <p:spPr>
          <a:xfrm>
            <a:off x="19459192" y="10390166"/>
            <a:ext cx="172719" cy="189865"/>
          </a:xfrm>
          <a:prstGeom prst="rect">
            <a:avLst/>
          </a:prstGeom>
        </p:spPr>
        <p:txBody>
          <a:bodyPr wrap="square" lIns="0" tIns="0" rIns="0" bIns="0">
            <a:spAutoFit/>
          </a:bodyPr>
          <a:lstStyle>
            <a:lvl1pPr>
              <a:defRPr sz="1150" b="1" i="0">
                <a:solidFill>
                  <a:srgbClr val="315083"/>
                </a:solidFill>
                <a:latin typeface="Ubuntu"/>
                <a:cs typeface="Ubuntu"/>
              </a:defRPr>
            </a:lvl1pPr>
          </a:lstStyle>
          <a:p>
            <a:pPr marL="38100">
              <a:lnSpc>
                <a:spcPct val="100000"/>
              </a:lnSpc>
              <a:spcBef>
                <a:spcPts val="25"/>
              </a:spcBef>
            </a:pPr>
            <a:fld id="{81D60167-4931-47E6-BA6A-407CBD079E47}" type="slidenum">
              <a:rPr dirty="0"/>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image" Target="../media/image4.png"/><Relationship Id="rId16"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4.png"/><Relationship Id="rId18" Type="http://schemas.openxmlformats.org/officeDocument/2006/relationships/image" Target="../media/image39.sv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svg"/><Relationship Id="rId17" Type="http://schemas.openxmlformats.org/officeDocument/2006/relationships/image" Target="../media/image38.png"/><Relationship Id="rId2" Type="http://schemas.openxmlformats.org/officeDocument/2006/relationships/notesSlide" Target="../notesSlides/notesSlide2.xml"/><Relationship Id="rId16" Type="http://schemas.openxmlformats.org/officeDocument/2006/relationships/image" Target="../media/image37.svg"/><Relationship Id="rId1" Type="http://schemas.openxmlformats.org/officeDocument/2006/relationships/slideLayout" Target="../slideLayouts/slideLayout2.xml"/><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5" Type="http://schemas.openxmlformats.org/officeDocument/2006/relationships/image" Target="../media/image36.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png"/><Relationship Id="rId14" Type="http://schemas.openxmlformats.org/officeDocument/2006/relationships/image" Target="../media/image35.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20104099" cy="11308556"/>
          </a:xfrm>
          <a:prstGeom prst="rect">
            <a:avLst/>
          </a:prstGeom>
        </p:spPr>
      </p:pic>
      <p:sp>
        <p:nvSpPr>
          <p:cNvPr id="3" name="object 3"/>
          <p:cNvSpPr txBox="1">
            <a:spLocks noGrp="1"/>
          </p:cNvSpPr>
          <p:nvPr>
            <p:ph type="title"/>
          </p:nvPr>
        </p:nvSpPr>
        <p:spPr>
          <a:xfrm>
            <a:off x="1127988" y="2762588"/>
            <a:ext cx="18533745" cy="3231654"/>
          </a:xfrm>
          <a:prstGeom prst="rect">
            <a:avLst/>
          </a:prstGeom>
        </p:spPr>
        <p:txBody>
          <a:bodyPr vert="horz" wrap="square" lIns="0" tIns="15240" rIns="0" bIns="0" rtlCol="0" anchor="t">
            <a:spAutoFit/>
          </a:bodyPr>
          <a:lstStyle/>
          <a:p>
            <a:pPr marL="12700">
              <a:spcBef>
                <a:spcPts val="120"/>
              </a:spcBef>
            </a:pPr>
            <a:r>
              <a:rPr lang="en-GB" sz="8050" dirty="0">
                <a:solidFill>
                  <a:schemeClr val="bg1"/>
                </a:solidFill>
              </a:rPr>
              <a:t>Duty of Quality and Clinical Governance Framework updates</a:t>
            </a:r>
            <a:br>
              <a:rPr lang="en-GB" sz="8050" dirty="0">
                <a:solidFill>
                  <a:schemeClr val="bg1"/>
                </a:solidFill>
              </a:rPr>
            </a:br>
            <a:br>
              <a:rPr lang="en-GB" sz="2400" dirty="0">
                <a:solidFill>
                  <a:schemeClr val="bg1"/>
                </a:solidFill>
              </a:rPr>
            </a:br>
            <a:endParaRPr sz="2400" dirty="0">
              <a:solidFill>
                <a:schemeClr val="bg1"/>
              </a:solidFill>
            </a:endParaRPr>
          </a:p>
        </p:txBody>
      </p:sp>
      <p:sp>
        <p:nvSpPr>
          <p:cNvPr id="4" name="object 4"/>
          <p:cNvSpPr txBox="1"/>
          <p:nvPr/>
        </p:nvSpPr>
        <p:spPr>
          <a:xfrm>
            <a:off x="903847" y="10728047"/>
            <a:ext cx="8381240" cy="311624"/>
          </a:xfrm>
          <a:prstGeom prst="rect">
            <a:avLst/>
          </a:prstGeom>
        </p:spPr>
        <p:txBody>
          <a:bodyPr vert="horz" wrap="square" lIns="0" tIns="11430" rIns="0" bIns="0" rtlCol="0">
            <a:spAutoFit/>
          </a:bodyPr>
          <a:lstStyle/>
          <a:p>
            <a:pPr marL="12700">
              <a:lnSpc>
                <a:spcPct val="100000"/>
              </a:lnSpc>
              <a:spcBef>
                <a:spcPts val="1785"/>
              </a:spcBef>
            </a:pPr>
            <a:r>
              <a:rPr lang="en-GB" sz="1950" spc="-10">
                <a:solidFill>
                  <a:srgbClr val="FFFFFF"/>
                </a:solidFill>
                <a:latin typeface="Ubuntu"/>
                <a:cs typeface="Ubuntu"/>
              </a:rPr>
              <a:t>May 24</a:t>
            </a:r>
            <a:endParaRPr sz="1950">
              <a:latin typeface="Ubuntu"/>
              <a:cs typeface="Ubuntu"/>
            </a:endParaRPr>
          </a:p>
        </p:txBody>
      </p:sp>
      <p:grpSp>
        <p:nvGrpSpPr>
          <p:cNvPr id="5" name="object 5"/>
          <p:cNvGrpSpPr/>
          <p:nvPr/>
        </p:nvGrpSpPr>
        <p:grpSpPr>
          <a:xfrm>
            <a:off x="785316" y="1047096"/>
            <a:ext cx="18533745" cy="9481820"/>
            <a:chOff x="785316" y="1047096"/>
            <a:chExt cx="18533745" cy="9481820"/>
          </a:xfrm>
        </p:grpSpPr>
        <p:sp>
          <p:nvSpPr>
            <p:cNvPr id="6" name="object 6"/>
            <p:cNvSpPr/>
            <p:nvPr/>
          </p:nvSpPr>
          <p:spPr>
            <a:xfrm>
              <a:off x="1245565" y="1164684"/>
              <a:ext cx="833119" cy="833119"/>
            </a:xfrm>
            <a:custGeom>
              <a:avLst/>
              <a:gdLst/>
              <a:ahLst/>
              <a:cxnLst/>
              <a:rect l="l" t="t" r="r" b="b"/>
              <a:pathLst>
                <a:path w="833119" h="833119">
                  <a:moveTo>
                    <a:pt x="302158" y="832662"/>
                  </a:moveTo>
                  <a:lnTo>
                    <a:pt x="298348" y="818870"/>
                  </a:lnTo>
                  <a:lnTo>
                    <a:pt x="295554" y="804684"/>
                  </a:lnTo>
                  <a:lnTo>
                    <a:pt x="293852" y="790143"/>
                  </a:lnTo>
                  <a:lnTo>
                    <a:pt x="293268" y="775284"/>
                  </a:lnTo>
                  <a:lnTo>
                    <a:pt x="293268" y="767295"/>
                  </a:lnTo>
                  <a:lnTo>
                    <a:pt x="293725" y="759434"/>
                  </a:lnTo>
                  <a:lnTo>
                    <a:pt x="294690" y="751674"/>
                  </a:lnTo>
                  <a:lnTo>
                    <a:pt x="246976" y="730224"/>
                  </a:lnTo>
                  <a:lnTo>
                    <a:pt x="203263" y="702246"/>
                  </a:lnTo>
                  <a:lnTo>
                    <a:pt x="164198" y="668388"/>
                  </a:lnTo>
                  <a:lnTo>
                    <a:pt x="130403" y="629259"/>
                  </a:lnTo>
                  <a:lnTo>
                    <a:pt x="102476" y="585508"/>
                  </a:lnTo>
                  <a:lnTo>
                    <a:pt x="81064" y="537756"/>
                  </a:lnTo>
                  <a:lnTo>
                    <a:pt x="73647" y="538632"/>
                  </a:lnTo>
                  <a:lnTo>
                    <a:pt x="66065" y="538848"/>
                  </a:lnTo>
                  <a:lnTo>
                    <a:pt x="58432" y="538848"/>
                  </a:lnTo>
                  <a:lnTo>
                    <a:pt x="43281" y="538264"/>
                  </a:lnTo>
                  <a:lnTo>
                    <a:pt x="28460" y="536536"/>
                  </a:lnTo>
                  <a:lnTo>
                    <a:pt x="14008" y="533666"/>
                  </a:lnTo>
                  <a:lnTo>
                    <a:pt x="0" y="529717"/>
                  </a:lnTo>
                  <a:lnTo>
                    <a:pt x="16027" y="577469"/>
                  </a:lnTo>
                  <a:lnTo>
                    <a:pt x="37299" y="622566"/>
                  </a:lnTo>
                  <a:lnTo>
                    <a:pt x="63436" y="664629"/>
                  </a:lnTo>
                  <a:lnTo>
                    <a:pt x="94094" y="703275"/>
                  </a:lnTo>
                  <a:lnTo>
                    <a:pt x="128879" y="738162"/>
                  </a:lnTo>
                  <a:lnTo>
                    <a:pt x="167449" y="768908"/>
                  </a:lnTo>
                  <a:lnTo>
                    <a:pt x="209423" y="795159"/>
                  </a:lnTo>
                  <a:lnTo>
                    <a:pt x="254457" y="816533"/>
                  </a:lnTo>
                  <a:lnTo>
                    <a:pt x="302158" y="832662"/>
                  </a:lnTo>
                  <a:close/>
                </a:path>
                <a:path w="833119" h="833119">
                  <a:moveTo>
                    <a:pt x="303149" y="0"/>
                  </a:moveTo>
                  <a:lnTo>
                    <a:pt x="255384" y="16027"/>
                  </a:lnTo>
                  <a:lnTo>
                    <a:pt x="210286" y="37299"/>
                  </a:lnTo>
                  <a:lnTo>
                    <a:pt x="168236" y="63436"/>
                  </a:lnTo>
                  <a:lnTo>
                    <a:pt x="129578" y="94081"/>
                  </a:lnTo>
                  <a:lnTo>
                    <a:pt x="94691" y="128866"/>
                  </a:lnTo>
                  <a:lnTo>
                    <a:pt x="63944" y="167436"/>
                  </a:lnTo>
                  <a:lnTo>
                    <a:pt x="37706" y="209423"/>
                  </a:lnTo>
                  <a:lnTo>
                    <a:pt x="16332" y="254444"/>
                  </a:lnTo>
                  <a:lnTo>
                    <a:pt x="190" y="302145"/>
                  </a:lnTo>
                  <a:lnTo>
                    <a:pt x="13982" y="298335"/>
                  </a:lnTo>
                  <a:lnTo>
                    <a:pt x="28168" y="295541"/>
                  </a:lnTo>
                  <a:lnTo>
                    <a:pt x="42710" y="293827"/>
                  </a:lnTo>
                  <a:lnTo>
                    <a:pt x="57569" y="293255"/>
                  </a:lnTo>
                  <a:lnTo>
                    <a:pt x="65582" y="293255"/>
                  </a:lnTo>
                  <a:lnTo>
                    <a:pt x="73431" y="293712"/>
                  </a:lnTo>
                  <a:lnTo>
                    <a:pt x="81191" y="294678"/>
                  </a:lnTo>
                  <a:lnTo>
                    <a:pt x="102654" y="246951"/>
                  </a:lnTo>
                  <a:lnTo>
                    <a:pt x="130619" y="203250"/>
                  </a:lnTo>
                  <a:lnTo>
                    <a:pt x="164477" y="164198"/>
                  </a:lnTo>
                  <a:lnTo>
                    <a:pt x="203606" y="130390"/>
                  </a:lnTo>
                  <a:lnTo>
                    <a:pt x="247345" y="102476"/>
                  </a:lnTo>
                  <a:lnTo>
                    <a:pt x="295109" y="81064"/>
                  </a:lnTo>
                  <a:lnTo>
                    <a:pt x="294208" y="73647"/>
                  </a:lnTo>
                  <a:lnTo>
                    <a:pt x="293979" y="66078"/>
                  </a:lnTo>
                  <a:lnTo>
                    <a:pt x="293979" y="58407"/>
                  </a:lnTo>
                  <a:lnTo>
                    <a:pt x="294576" y="43268"/>
                  </a:lnTo>
                  <a:lnTo>
                    <a:pt x="296316" y="28448"/>
                  </a:lnTo>
                  <a:lnTo>
                    <a:pt x="299186" y="14008"/>
                  </a:lnTo>
                  <a:lnTo>
                    <a:pt x="303149" y="0"/>
                  </a:lnTo>
                  <a:close/>
                </a:path>
                <a:path w="833119" h="833119">
                  <a:moveTo>
                    <a:pt x="832675" y="530682"/>
                  </a:moveTo>
                  <a:lnTo>
                    <a:pt x="818896" y="534504"/>
                  </a:lnTo>
                  <a:lnTo>
                    <a:pt x="804710" y="537298"/>
                  </a:lnTo>
                  <a:lnTo>
                    <a:pt x="790155" y="539000"/>
                  </a:lnTo>
                  <a:lnTo>
                    <a:pt x="775296" y="539572"/>
                  </a:lnTo>
                  <a:lnTo>
                    <a:pt x="767295" y="539572"/>
                  </a:lnTo>
                  <a:lnTo>
                    <a:pt x="759421" y="539140"/>
                  </a:lnTo>
                  <a:lnTo>
                    <a:pt x="751687" y="538149"/>
                  </a:lnTo>
                  <a:lnTo>
                    <a:pt x="730211" y="585876"/>
                  </a:lnTo>
                  <a:lnTo>
                    <a:pt x="702246" y="629589"/>
                  </a:lnTo>
                  <a:lnTo>
                    <a:pt x="668388" y="668655"/>
                  </a:lnTo>
                  <a:lnTo>
                    <a:pt x="629272" y="702462"/>
                  </a:lnTo>
                  <a:lnTo>
                    <a:pt x="585520" y="730377"/>
                  </a:lnTo>
                  <a:lnTo>
                    <a:pt x="537781" y="751789"/>
                  </a:lnTo>
                  <a:lnTo>
                    <a:pt x="538657" y="759206"/>
                  </a:lnTo>
                  <a:lnTo>
                    <a:pt x="536536" y="804405"/>
                  </a:lnTo>
                  <a:lnTo>
                    <a:pt x="529742" y="832853"/>
                  </a:lnTo>
                  <a:lnTo>
                    <a:pt x="577494" y="816825"/>
                  </a:lnTo>
                  <a:lnTo>
                    <a:pt x="622579" y="795566"/>
                  </a:lnTo>
                  <a:lnTo>
                    <a:pt x="664641" y="769416"/>
                  </a:lnTo>
                  <a:lnTo>
                    <a:pt x="703287" y="738771"/>
                  </a:lnTo>
                  <a:lnTo>
                    <a:pt x="738174" y="703973"/>
                  </a:lnTo>
                  <a:lnTo>
                    <a:pt x="768921" y="665403"/>
                  </a:lnTo>
                  <a:lnTo>
                    <a:pt x="795159" y="623430"/>
                  </a:lnTo>
                  <a:lnTo>
                    <a:pt x="816533" y="578396"/>
                  </a:lnTo>
                  <a:lnTo>
                    <a:pt x="832675" y="530682"/>
                  </a:lnTo>
                  <a:close/>
                </a:path>
                <a:path w="833119" h="833119">
                  <a:moveTo>
                    <a:pt x="832878" y="303110"/>
                  </a:moveTo>
                  <a:lnTo>
                    <a:pt x="816838" y="255358"/>
                  </a:lnTo>
                  <a:lnTo>
                    <a:pt x="795566" y="210273"/>
                  </a:lnTo>
                  <a:lnTo>
                    <a:pt x="769429" y="168211"/>
                  </a:lnTo>
                  <a:lnTo>
                    <a:pt x="738771" y="129565"/>
                  </a:lnTo>
                  <a:lnTo>
                    <a:pt x="703973" y="94691"/>
                  </a:lnTo>
                  <a:lnTo>
                    <a:pt x="665403" y="63944"/>
                  </a:lnTo>
                  <a:lnTo>
                    <a:pt x="623430" y="37706"/>
                  </a:lnTo>
                  <a:lnTo>
                    <a:pt x="578408" y="16332"/>
                  </a:lnTo>
                  <a:lnTo>
                    <a:pt x="530694" y="190"/>
                  </a:lnTo>
                  <a:lnTo>
                    <a:pt x="534517" y="13970"/>
                  </a:lnTo>
                  <a:lnTo>
                    <a:pt x="537311" y="28155"/>
                  </a:lnTo>
                  <a:lnTo>
                    <a:pt x="539026" y="42710"/>
                  </a:lnTo>
                  <a:lnTo>
                    <a:pt x="539597" y="57556"/>
                  </a:lnTo>
                  <a:lnTo>
                    <a:pt x="539597" y="65557"/>
                  </a:lnTo>
                  <a:lnTo>
                    <a:pt x="539140" y="73418"/>
                  </a:lnTo>
                  <a:lnTo>
                    <a:pt x="538187" y="81178"/>
                  </a:lnTo>
                  <a:lnTo>
                    <a:pt x="585901" y="102641"/>
                  </a:lnTo>
                  <a:lnTo>
                    <a:pt x="629602" y="130606"/>
                  </a:lnTo>
                  <a:lnTo>
                    <a:pt x="668667" y="164465"/>
                  </a:lnTo>
                  <a:lnTo>
                    <a:pt x="702462" y="203581"/>
                  </a:lnTo>
                  <a:lnTo>
                    <a:pt x="730377" y="247319"/>
                  </a:lnTo>
                  <a:lnTo>
                    <a:pt x="751789" y="295071"/>
                  </a:lnTo>
                  <a:lnTo>
                    <a:pt x="759206" y="294182"/>
                  </a:lnTo>
                  <a:lnTo>
                    <a:pt x="774446" y="293979"/>
                  </a:lnTo>
                  <a:lnTo>
                    <a:pt x="789584" y="294576"/>
                  </a:lnTo>
                  <a:lnTo>
                    <a:pt x="804405" y="296316"/>
                  </a:lnTo>
                  <a:lnTo>
                    <a:pt x="818845" y="299173"/>
                  </a:lnTo>
                  <a:lnTo>
                    <a:pt x="832878" y="303110"/>
                  </a:lnTo>
                  <a:close/>
                </a:path>
              </a:pathLst>
            </a:custGeom>
            <a:solidFill>
              <a:srgbClr val="FFFFFF"/>
            </a:solidFill>
          </p:spPr>
          <p:txBody>
            <a:bodyPr wrap="square" lIns="0" tIns="0" rIns="0" bIns="0" rtlCol="0"/>
            <a:lstStyle/>
            <a:p>
              <a:endParaRPr/>
            </a:p>
          </p:txBody>
        </p:sp>
        <p:pic>
          <p:nvPicPr>
            <p:cNvPr id="7" name="object 7"/>
            <p:cNvPicPr/>
            <p:nvPr/>
          </p:nvPicPr>
          <p:blipFill>
            <a:blip r:embed="rId3" cstate="print"/>
            <a:stretch>
              <a:fillRect/>
            </a:stretch>
          </p:blipFill>
          <p:spPr>
            <a:xfrm>
              <a:off x="2305486" y="1164438"/>
              <a:ext cx="715271" cy="885185"/>
            </a:xfrm>
            <a:prstGeom prst="rect">
              <a:avLst/>
            </a:prstGeom>
          </p:spPr>
        </p:pic>
        <p:sp>
          <p:nvSpPr>
            <p:cNvPr id="8" name="object 8"/>
            <p:cNvSpPr/>
            <p:nvPr/>
          </p:nvSpPr>
          <p:spPr>
            <a:xfrm>
              <a:off x="1127988" y="1047108"/>
              <a:ext cx="2197100" cy="1068070"/>
            </a:xfrm>
            <a:custGeom>
              <a:avLst/>
              <a:gdLst/>
              <a:ahLst/>
              <a:cxnLst/>
              <a:rect l="l" t="t" r="r" b="b"/>
              <a:pathLst>
                <a:path w="2197100" h="1068070">
                  <a:moveTo>
                    <a:pt x="388213" y="419315"/>
                  </a:moveTo>
                  <a:lnTo>
                    <a:pt x="355752" y="438188"/>
                  </a:lnTo>
                  <a:lnTo>
                    <a:pt x="335140" y="452475"/>
                  </a:lnTo>
                  <a:lnTo>
                    <a:pt x="317538" y="469328"/>
                  </a:lnTo>
                  <a:lnTo>
                    <a:pt x="294132" y="495947"/>
                  </a:lnTo>
                  <a:lnTo>
                    <a:pt x="263321" y="526796"/>
                  </a:lnTo>
                  <a:lnTo>
                    <a:pt x="226364" y="552526"/>
                  </a:lnTo>
                  <a:lnTo>
                    <a:pt x="185635" y="566661"/>
                  </a:lnTo>
                  <a:lnTo>
                    <a:pt x="143484" y="562673"/>
                  </a:lnTo>
                  <a:lnTo>
                    <a:pt x="102273" y="534085"/>
                  </a:lnTo>
                  <a:lnTo>
                    <a:pt x="136931" y="508139"/>
                  </a:lnTo>
                  <a:lnTo>
                    <a:pt x="172516" y="500468"/>
                  </a:lnTo>
                  <a:lnTo>
                    <a:pt x="207619" y="507136"/>
                  </a:lnTo>
                  <a:lnTo>
                    <a:pt x="240830" y="524243"/>
                  </a:lnTo>
                  <a:lnTo>
                    <a:pt x="247230" y="521843"/>
                  </a:lnTo>
                  <a:lnTo>
                    <a:pt x="253796" y="517105"/>
                  </a:lnTo>
                  <a:lnTo>
                    <a:pt x="264464" y="506463"/>
                  </a:lnTo>
                  <a:lnTo>
                    <a:pt x="287883" y="481380"/>
                  </a:lnTo>
                  <a:lnTo>
                    <a:pt x="292277" y="477443"/>
                  </a:lnTo>
                  <a:lnTo>
                    <a:pt x="295770" y="472897"/>
                  </a:lnTo>
                  <a:lnTo>
                    <a:pt x="257644" y="448729"/>
                  </a:lnTo>
                  <a:lnTo>
                    <a:pt x="219862" y="433298"/>
                  </a:lnTo>
                  <a:lnTo>
                    <a:pt x="182435" y="426783"/>
                  </a:lnTo>
                  <a:lnTo>
                    <a:pt x="145351" y="429361"/>
                  </a:lnTo>
                  <a:lnTo>
                    <a:pt x="108572" y="441198"/>
                  </a:lnTo>
                  <a:lnTo>
                    <a:pt x="72097" y="462483"/>
                  </a:lnTo>
                  <a:lnTo>
                    <a:pt x="35915" y="493382"/>
                  </a:lnTo>
                  <a:lnTo>
                    <a:pt x="0" y="534085"/>
                  </a:lnTo>
                  <a:lnTo>
                    <a:pt x="38481" y="577240"/>
                  </a:lnTo>
                  <a:lnTo>
                    <a:pt x="77152" y="609130"/>
                  </a:lnTo>
                  <a:lnTo>
                    <a:pt x="115912" y="630174"/>
                  </a:lnTo>
                  <a:lnTo>
                    <a:pt x="154686" y="640778"/>
                  </a:lnTo>
                  <a:lnTo>
                    <a:pt x="193408" y="641375"/>
                  </a:lnTo>
                  <a:lnTo>
                    <a:pt x="231965" y="632383"/>
                  </a:lnTo>
                  <a:lnTo>
                    <a:pt x="270294" y="614210"/>
                  </a:lnTo>
                  <a:lnTo>
                    <a:pt x="308305" y="587298"/>
                  </a:lnTo>
                  <a:lnTo>
                    <a:pt x="340321" y="556082"/>
                  </a:lnTo>
                  <a:lnTo>
                    <a:pt x="361581" y="534085"/>
                  </a:lnTo>
                  <a:lnTo>
                    <a:pt x="361505" y="506666"/>
                  </a:lnTo>
                  <a:lnTo>
                    <a:pt x="364261" y="485584"/>
                  </a:lnTo>
                  <a:lnTo>
                    <a:pt x="372325" y="460044"/>
                  </a:lnTo>
                  <a:lnTo>
                    <a:pt x="388213" y="419315"/>
                  </a:lnTo>
                  <a:close/>
                </a:path>
                <a:path w="2197100" h="1068070">
                  <a:moveTo>
                    <a:pt x="521716" y="370547"/>
                  </a:moveTo>
                  <a:lnTo>
                    <a:pt x="469442" y="318236"/>
                  </a:lnTo>
                  <a:lnTo>
                    <a:pt x="462508" y="325094"/>
                  </a:lnTo>
                  <a:lnTo>
                    <a:pt x="445770" y="344068"/>
                  </a:lnTo>
                  <a:lnTo>
                    <a:pt x="407225" y="408736"/>
                  </a:lnTo>
                  <a:lnTo>
                    <a:pt x="393941" y="445998"/>
                  </a:lnTo>
                  <a:lnTo>
                    <a:pt x="383806" y="485749"/>
                  </a:lnTo>
                  <a:lnTo>
                    <a:pt x="377101" y="533539"/>
                  </a:lnTo>
                  <a:lnTo>
                    <a:pt x="384238" y="539242"/>
                  </a:lnTo>
                  <a:lnTo>
                    <a:pt x="402132" y="552323"/>
                  </a:lnTo>
                  <a:lnTo>
                    <a:pt x="425488" y="566699"/>
                  </a:lnTo>
                  <a:lnTo>
                    <a:pt x="448983" y="576287"/>
                  </a:lnTo>
                  <a:lnTo>
                    <a:pt x="449529" y="567143"/>
                  </a:lnTo>
                  <a:lnTo>
                    <a:pt x="452005" y="542925"/>
                  </a:lnTo>
                  <a:lnTo>
                    <a:pt x="467956" y="468541"/>
                  </a:lnTo>
                  <a:lnTo>
                    <a:pt x="489127" y="410298"/>
                  </a:lnTo>
                  <a:lnTo>
                    <a:pt x="501472" y="392709"/>
                  </a:lnTo>
                  <a:lnTo>
                    <a:pt x="521716" y="370547"/>
                  </a:lnTo>
                  <a:close/>
                </a:path>
                <a:path w="2197100" h="1068070">
                  <a:moveTo>
                    <a:pt x="576287" y="619023"/>
                  </a:moveTo>
                  <a:lnTo>
                    <a:pt x="508444" y="610285"/>
                  </a:lnTo>
                  <a:lnTo>
                    <a:pt x="468541" y="600049"/>
                  </a:lnTo>
                  <a:lnTo>
                    <a:pt x="410311" y="578866"/>
                  </a:lnTo>
                  <a:lnTo>
                    <a:pt x="370560" y="546303"/>
                  </a:lnTo>
                  <a:lnTo>
                    <a:pt x="318236" y="598563"/>
                  </a:lnTo>
                  <a:lnTo>
                    <a:pt x="372757" y="642683"/>
                  </a:lnTo>
                  <a:lnTo>
                    <a:pt x="408762" y="660768"/>
                  </a:lnTo>
                  <a:lnTo>
                    <a:pt x="446011" y="674052"/>
                  </a:lnTo>
                  <a:lnTo>
                    <a:pt x="485762" y="684187"/>
                  </a:lnTo>
                  <a:lnTo>
                    <a:pt x="533552" y="690918"/>
                  </a:lnTo>
                  <a:lnTo>
                    <a:pt x="539254" y="683768"/>
                  </a:lnTo>
                  <a:lnTo>
                    <a:pt x="552335" y="665861"/>
                  </a:lnTo>
                  <a:lnTo>
                    <a:pt x="566712" y="642518"/>
                  </a:lnTo>
                  <a:lnTo>
                    <a:pt x="576287" y="619023"/>
                  </a:lnTo>
                  <a:close/>
                </a:path>
                <a:path w="2197100" h="1068070">
                  <a:moveTo>
                    <a:pt x="641375" y="874598"/>
                  </a:moveTo>
                  <a:lnTo>
                    <a:pt x="632383" y="836041"/>
                  </a:lnTo>
                  <a:lnTo>
                    <a:pt x="614222" y="797712"/>
                  </a:lnTo>
                  <a:lnTo>
                    <a:pt x="587311" y="759714"/>
                  </a:lnTo>
                  <a:lnTo>
                    <a:pt x="556094" y="727684"/>
                  </a:lnTo>
                  <a:lnTo>
                    <a:pt x="534085" y="706424"/>
                  </a:lnTo>
                  <a:lnTo>
                    <a:pt x="506679" y="706501"/>
                  </a:lnTo>
                  <a:lnTo>
                    <a:pt x="485584" y="703745"/>
                  </a:lnTo>
                  <a:lnTo>
                    <a:pt x="460057" y="695680"/>
                  </a:lnTo>
                  <a:lnTo>
                    <a:pt x="419315" y="679805"/>
                  </a:lnTo>
                  <a:lnTo>
                    <a:pt x="438200" y="712254"/>
                  </a:lnTo>
                  <a:lnTo>
                    <a:pt x="452475" y="732866"/>
                  </a:lnTo>
                  <a:lnTo>
                    <a:pt x="469328" y="750468"/>
                  </a:lnTo>
                  <a:lnTo>
                    <a:pt x="495947" y="773874"/>
                  </a:lnTo>
                  <a:lnTo>
                    <a:pt x="526808" y="804697"/>
                  </a:lnTo>
                  <a:lnTo>
                    <a:pt x="552551" y="841641"/>
                  </a:lnTo>
                  <a:lnTo>
                    <a:pt x="566674" y="882383"/>
                  </a:lnTo>
                  <a:lnTo>
                    <a:pt x="562686" y="924534"/>
                  </a:lnTo>
                  <a:lnTo>
                    <a:pt x="534085" y="965746"/>
                  </a:lnTo>
                  <a:lnTo>
                    <a:pt x="508152" y="931087"/>
                  </a:lnTo>
                  <a:lnTo>
                    <a:pt x="500468" y="895502"/>
                  </a:lnTo>
                  <a:lnTo>
                    <a:pt x="507149" y="860399"/>
                  </a:lnTo>
                  <a:lnTo>
                    <a:pt x="524256" y="827189"/>
                  </a:lnTo>
                  <a:lnTo>
                    <a:pt x="521868" y="820775"/>
                  </a:lnTo>
                  <a:lnTo>
                    <a:pt x="517118" y="814222"/>
                  </a:lnTo>
                  <a:lnTo>
                    <a:pt x="506488" y="803541"/>
                  </a:lnTo>
                  <a:lnTo>
                    <a:pt x="481406" y="780135"/>
                  </a:lnTo>
                  <a:lnTo>
                    <a:pt x="477456" y="775728"/>
                  </a:lnTo>
                  <a:lnTo>
                    <a:pt x="472897" y="772236"/>
                  </a:lnTo>
                  <a:lnTo>
                    <a:pt x="448729" y="810361"/>
                  </a:lnTo>
                  <a:lnTo>
                    <a:pt x="433311" y="848131"/>
                  </a:lnTo>
                  <a:lnTo>
                    <a:pt x="426796" y="885558"/>
                  </a:lnTo>
                  <a:lnTo>
                    <a:pt x="429361" y="922655"/>
                  </a:lnTo>
                  <a:lnTo>
                    <a:pt x="441210" y="959434"/>
                  </a:lnTo>
                  <a:lnTo>
                    <a:pt x="462483" y="995921"/>
                  </a:lnTo>
                  <a:lnTo>
                    <a:pt x="493382" y="1032103"/>
                  </a:lnTo>
                  <a:lnTo>
                    <a:pt x="534085" y="1068019"/>
                  </a:lnTo>
                  <a:lnTo>
                    <a:pt x="577240" y="1029525"/>
                  </a:lnTo>
                  <a:lnTo>
                    <a:pt x="609130" y="990866"/>
                  </a:lnTo>
                  <a:lnTo>
                    <a:pt x="630174" y="952093"/>
                  </a:lnTo>
                  <a:lnTo>
                    <a:pt x="640778" y="913320"/>
                  </a:lnTo>
                  <a:lnTo>
                    <a:pt x="641375" y="874598"/>
                  </a:lnTo>
                  <a:close/>
                </a:path>
                <a:path w="2197100" h="1068070">
                  <a:moveTo>
                    <a:pt x="648690" y="388188"/>
                  </a:moveTo>
                  <a:lnTo>
                    <a:pt x="629818" y="355739"/>
                  </a:lnTo>
                  <a:lnTo>
                    <a:pt x="615543" y="335127"/>
                  </a:lnTo>
                  <a:lnTo>
                    <a:pt x="598690" y="317512"/>
                  </a:lnTo>
                  <a:lnTo>
                    <a:pt x="572071" y="294106"/>
                  </a:lnTo>
                  <a:lnTo>
                    <a:pt x="541210" y="263296"/>
                  </a:lnTo>
                  <a:lnTo>
                    <a:pt x="515467" y="226352"/>
                  </a:lnTo>
                  <a:lnTo>
                    <a:pt x="501345" y="185623"/>
                  </a:lnTo>
                  <a:lnTo>
                    <a:pt x="505333" y="143471"/>
                  </a:lnTo>
                  <a:lnTo>
                    <a:pt x="533946" y="102260"/>
                  </a:lnTo>
                  <a:lnTo>
                    <a:pt x="559866" y="136918"/>
                  </a:lnTo>
                  <a:lnTo>
                    <a:pt x="567537" y="172504"/>
                  </a:lnTo>
                  <a:lnTo>
                    <a:pt x="560870" y="207606"/>
                  </a:lnTo>
                  <a:lnTo>
                    <a:pt x="543763" y="240792"/>
                  </a:lnTo>
                  <a:lnTo>
                    <a:pt x="546163" y="247218"/>
                  </a:lnTo>
                  <a:lnTo>
                    <a:pt x="550900" y="253784"/>
                  </a:lnTo>
                  <a:lnTo>
                    <a:pt x="561530" y="264464"/>
                  </a:lnTo>
                  <a:lnTo>
                    <a:pt x="586625" y="287883"/>
                  </a:lnTo>
                  <a:lnTo>
                    <a:pt x="590550" y="292252"/>
                  </a:lnTo>
                  <a:lnTo>
                    <a:pt x="595109" y="295770"/>
                  </a:lnTo>
                  <a:lnTo>
                    <a:pt x="619277" y="257632"/>
                  </a:lnTo>
                  <a:lnTo>
                    <a:pt x="634707" y="219862"/>
                  </a:lnTo>
                  <a:lnTo>
                    <a:pt x="641223" y="182435"/>
                  </a:lnTo>
                  <a:lnTo>
                    <a:pt x="638657" y="145338"/>
                  </a:lnTo>
                  <a:lnTo>
                    <a:pt x="626821" y="108559"/>
                  </a:lnTo>
                  <a:lnTo>
                    <a:pt x="605536" y="72085"/>
                  </a:lnTo>
                  <a:lnTo>
                    <a:pt x="574636" y="35902"/>
                  </a:lnTo>
                  <a:lnTo>
                    <a:pt x="533946" y="0"/>
                  </a:lnTo>
                  <a:lnTo>
                    <a:pt x="490778" y="38481"/>
                  </a:lnTo>
                  <a:lnTo>
                    <a:pt x="458876" y="77139"/>
                  </a:lnTo>
                  <a:lnTo>
                    <a:pt x="437845" y="115912"/>
                  </a:lnTo>
                  <a:lnTo>
                    <a:pt x="427228" y="154686"/>
                  </a:lnTo>
                  <a:lnTo>
                    <a:pt x="426631" y="193408"/>
                  </a:lnTo>
                  <a:lnTo>
                    <a:pt x="435622" y="231965"/>
                  </a:lnTo>
                  <a:lnTo>
                    <a:pt x="453783" y="270294"/>
                  </a:lnTo>
                  <a:lnTo>
                    <a:pt x="480695" y="308305"/>
                  </a:lnTo>
                  <a:lnTo>
                    <a:pt x="511924" y="340321"/>
                  </a:lnTo>
                  <a:lnTo>
                    <a:pt x="533946" y="361569"/>
                  </a:lnTo>
                  <a:lnTo>
                    <a:pt x="561340" y="361505"/>
                  </a:lnTo>
                  <a:lnTo>
                    <a:pt x="582422" y="364248"/>
                  </a:lnTo>
                  <a:lnTo>
                    <a:pt x="607961" y="372313"/>
                  </a:lnTo>
                  <a:lnTo>
                    <a:pt x="648690" y="388188"/>
                  </a:lnTo>
                  <a:close/>
                </a:path>
                <a:path w="2197100" h="1068070">
                  <a:moveTo>
                    <a:pt x="690918" y="534454"/>
                  </a:moveTo>
                  <a:lnTo>
                    <a:pt x="683768" y="528739"/>
                  </a:lnTo>
                  <a:lnTo>
                    <a:pt x="665873" y="515658"/>
                  </a:lnTo>
                  <a:lnTo>
                    <a:pt x="642531" y="501294"/>
                  </a:lnTo>
                  <a:lnTo>
                    <a:pt x="619036" y="491705"/>
                  </a:lnTo>
                  <a:lnTo>
                    <a:pt x="618490" y="500849"/>
                  </a:lnTo>
                  <a:lnTo>
                    <a:pt x="616013" y="525068"/>
                  </a:lnTo>
                  <a:lnTo>
                    <a:pt x="600075" y="599465"/>
                  </a:lnTo>
                  <a:lnTo>
                    <a:pt x="578878" y="657682"/>
                  </a:lnTo>
                  <a:lnTo>
                    <a:pt x="546303" y="697445"/>
                  </a:lnTo>
                  <a:lnTo>
                    <a:pt x="598563" y="749769"/>
                  </a:lnTo>
                  <a:lnTo>
                    <a:pt x="642708" y="695248"/>
                  </a:lnTo>
                  <a:lnTo>
                    <a:pt x="660793" y="659257"/>
                  </a:lnTo>
                  <a:lnTo>
                    <a:pt x="674065" y="621995"/>
                  </a:lnTo>
                  <a:lnTo>
                    <a:pt x="684199" y="582244"/>
                  </a:lnTo>
                  <a:lnTo>
                    <a:pt x="690918" y="534454"/>
                  </a:lnTo>
                  <a:close/>
                </a:path>
                <a:path w="2197100" h="1068070">
                  <a:moveTo>
                    <a:pt x="749769" y="469430"/>
                  </a:moveTo>
                  <a:lnTo>
                    <a:pt x="695261" y="425310"/>
                  </a:lnTo>
                  <a:lnTo>
                    <a:pt x="659282" y="407225"/>
                  </a:lnTo>
                  <a:lnTo>
                    <a:pt x="622020" y="393941"/>
                  </a:lnTo>
                  <a:lnTo>
                    <a:pt x="582256" y="383806"/>
                  </a:lnTo>
                  <a:lnTo>
                    <a:pt x="534479" y="377088"/>
                  </a:lnTo>
                  <a:lnTo>
                    <a:pt x="528764" y="384238"/>
                  </a:lnTo>
                  <a:lnTo>
                    <a:pt x="515670" y="402132"/>
                  </a:lnTo>
                  <a:lnTo>
                    <a:pt x="501307" y="425488"/>
                  </a:lnTo>
                  <a:lnTo>
                    <a:pt x="491718" y="448983"/>
                  </a:lnTo>
                  <a:lnTo>
                    <a:pt x="500862" y="449516"/>
                  </a:lnTo>
                  <a:lnTo>
                    <a:pt x="525081" y="452005"/>
                  </a:lnTo>
                  <a:lnTo>
                    <a:pt x="599478" y="467944"/>
                  </a:lnTo>
                  <a:lnTo>
                    <a:pt x="657694" y="489140"/>
                  </a:lnTo>
                  <a:lnTo>
                    <a:pt x="697445" y="521716"/>
                  </a:lnTo>
                  <a:lnTo>
                    <a:pt x="749769" y="469430"/>
                  </a:lnTo>
                  <a:close/>
                </a:path>
                <a:path w="2197100" h="1068070">
                  <a:moveTo>
                    <a:pt x="1068006" y="533933"/>
                  </a:moveTo>
                  <a:lnTo>
                    <a:pt x="1029525" y="490766"/>
                  </a:lnTo>
                  <a:lnTo>
                    <a:pt x="990866" y="458876"/>
                  </a:lnTo>
                  <a:lnTo>
                    <a:pt x="952093" y="437832"/>
                  </a:lnTo>
                  <a:lnTo>
                    <a:pt x="913320" y="427228"/>
                  </a:lnTo>
                  <a:lnTo>
                    <a:pt x="874610" y="426631"/>
                  </a:lnTo>
                  <a:lnTo>
                    <a:pt x="836041" y="435622"/>
                  </a:lnTo>
                  <a:lnTo>
                    <a:pt x="797712" y="453783"/>
                  </a:lnTo>
                  <a:lnTo>
                    <a:pt x="759701" y="480707"/>
                  </a:lnTo>
                  <a:lnTo>
                    <a:pt x="727697" y="511924"/>
                  </a:lnTo>
                  <a:lnTo>
                    <a:pt x="706437" y="533933"/>
                  </a:lnTo>
                  <a:lnTo>
                    <a:pt x="706501" y="561314"/>
                  </a:lnTo>
                  <a:lnTo>
                    <a:pt x="703757" y="582409"/>
                  </a:lnTo>
                  <a:lnTo>
                    <a:pt x="695693" y="607949"/>
                  </a:lnTo>
                  <a:lnTo>
                    <a:pt x="679805" y="648703"/>
                  </a:lnTo>
                  <a:lnTo>
                    <a:pt x="712266" y="629818"/>
                  </a:lnTo>
                  <a:lnTo>
                    <a:pt x="732878" y="615530"/>
                  </a:lnTo>
                  <a:lnTo>
                    <a:pt x="750481" y="598665"/>
                  </a:lnTo>
                  <a:lnTo>
                    <a:pt x="773887" y="572046"/>
                  </a:lnTo>
                  <a:lnTo>
                    <a:pt x="804697" y="541197"/>
                  </a:lnTo>
                  <a:lnTo>
                    <a:pt x="841641" y="515467"/>
                  </a:lnTo>
                  <a:lnTo>
                    <a:pt x="882383" y="501332"/>
                  </a:lnTo>
                  <a:lnTo>
                    <a:pt x="924534" y="505320"/>
                  </a:lnTo>
                  <a:lnTo>
                    <a:pt x="965746" y="533933"/>
                  </a:lnTo>
                  <a:lnTo>
                    <a:pt x="931087" y="559866"/>
                  </a:lnTo>
                  <a:lnTo>
                    <a:pt x="895502" y="567537"/>
                  </a:lnTo>
                  <a:lnTo>
                    <a:pt x="860399" y="560857"/>
                  </a:lnTo>
                  <a:lnTo>
                    <a:pt x="827214" y="543750"/>
                  </a:lnTo>
                  <a:lnTo>
                    <a:pt x="820788" y="546138"/>
                  </a:lnTo>
                  <a:lnTo>
                    <a:pt x="814222" y="550887"/>
                  </a:lnTo>
                  <a:lnTo>
                    <a:pt x="803541" y="561530"/>
                  </a:lnTo>
                  <a:lnTo>
                    <a:pt x="780122" y="586600"/>
                  </a:lnTo>
                  <a:lnTo>
                    <a:pt x="775741" y="590550"/>
                  </a:lnTo>
                  <a:lnTo>
                    <a:pt x="772223" y="595109"/>
                  </a:lnTo>
                  <a:lnTo>
                    <a:pt x="810361" y="619264"/>
                  </a:lnTo>
                  <a:lnTo>
                    <a:pt x="848144" y="634695"/>
                  </a:lnTo>
                  <a:lnTo>
                    <a:pt x="885571" y="641210"/>
                  </a:lnTo>
                  <a:lnTo>
                    <a:pt x="922667" y="638632"/>
                  </a:lnTo>
                  <a:lnTo>
                    <a:pt x="959434" y="626795"/>
                  </a:lnTo>
                  <a:lnTo>
                    <a:pt x="995908" y="605523"/>
                  </a:lnTo>
                  <a:lnTo>
                    <a:pt x="1032103" y="574624"/>
                  </a:lnTo>
                  <a:lnTo>
                    <a:pt x="1068006" y="533933"/>
                  </a:lnTo>
                  <a:close/>
                </a:path>
                <a:path w="2197100" h="1068070">
                  <a:moveTo>
                    <a:pt x="2055495" y="117335"/>
                  </a:moveTo>
                  <a:lnTo>
                    <a:pt x="2037956" y="117335"/>
                  </a:lnTo>
                  <a:lnTo>
                    <a:pt x="2037956" y="1002334"/>
                  </a:lnTo>
                  <a:lnTo>
                    <a:pt x="2055495" y="1002334"/>
                  </a:lnTo>
                  <a:lnTo>
                    <a:pt x="2055495" y="117335"/>
                  </a:lnTo>
                  <a:close/>
                </a:path>
                <a:path w="2197100" h="1068070">
                  <a:moveTo>
                    <a:pt x="2196884" y="130492"/>
                  </a:moveTo>
                  <a:lnTo>
                    <a:pt x="2178164" y="130492"/>
                  </a:lnTo>
                  <a:lnTo>
                    <a:pt x="2178164" y="261162"/>
                  </a:lnTo>
                  <a:lnTo>
                    <a:pt x="2196884" y="261162"/>
                  </a:lnTo>
                  <a:lnTo>
                    <a:pt x="2196884" y="130492"/>
                  </a:lnTo>
                  <a:close/>
                </a:path>
              </a:pathLst>
            </a:custGeom>
            <a:solidFill>
              <a:srgbClr val="FFFFFF"/>
            </a:solidFill>
          </p:spPr>
          <p:txBody>
            <a:bodyPr wrap="square" lIns="0" tIns="0" rIns="0" bIns="0" rtlCol="0"/>
            <a:lstStyle/>
            <a:p>
              <a:endParaRPr/>
            </a:p>
          </p:txBody>
        </p:sp>
        <p:pic>
          <p:nvPicPr>
            <p:cNvPr id="9" name="object 9"/>
            <p:cNvPicPr/>
            <p:nvPr/>
          </p:nvPicPr>
          <p:blipFill>
            <a:blip r:embed="rId4" cstate="print"/>
            <a:stretch>
              <a:fillRect/>
            </a:stretch>
          </p:blipFill>
          <p:spPr>
            <a:xfrm>
              <a:off x="3350149" y="1210530"/>
              <a:ext cx="173361" cy="99976"/>
            </a:xfrm>
            <a:prstGeom prst="rect">
              <a:avLst/>
            </a:prstGeom>
          </p:spPr>
        </p:pic>
        <p:pic>
          <p:nvPicPr>
            <p:cNvPr id="10" name="object 10"/>
            <p:cNvPicPr/>
            <p:nvPr/>
          </p:nvPicPr>
          <p:blipFill>
            <a:blip r:embed="rId5" cstate="print"/>
            <a:stretch>
              <a:fillRect/>
            </a:stretch>
          </p:blipFill>
          <p:spPr>
            <a:xfrm>
              <a:off x="3543745" y="1167852"/>
              <a:ext cx="292419" cy="181967"/>
            </a:xfrm>
            <a:prstGeom prst="rect">
              <a:avLst/>
            </a:prstGeom>
          </p:spPr>
        </p:pic>
        <p:pic>
          <p:nvPicPr>
            <p:cNvPr id="11" name="object 11"/>
            <p:cNvPicPr/>
            <p:nvPr/>
          </p:nvPicPr>
          <p:blipFill>
            <a:blip r:embed="rId6" cstate="print"/>
            <a:stretch>
              <a:fillRect/>
            </a:stretch>
          </p:blipFill>
          <p:spPr>
            <a:xfrm>
              <a:off x="3913120" y="1167852"/>
              <a:ext cx="297474" cy="181967"/>
            </a:xfrm>
            <a:prstGeom prst="rect">
              <a:avLst/>
            </a:prstGeom>
          </p:spPr>
        </p:pic>
        <p:pic>
          <p:nvPicPr>
            <p:cNvPr id="12" name="object 12"/>
            <p:cNvPicPr/>
            <p:nvPr/>
          </p:nvPicPr>
          <p:blipFill>
            <a:blip r:embed="rId7" cstate="print"/>
            <a:stretch>
              <a:fillRect/>
            </a:stretch>
          </p:blipFill>
          <p:spPr>
            <a:xfrm>
              <a:off x="4234183" y="1167861"/>
              <a:ext cx="309286" cy="142644"/>
            </a:xfrm>
            <a:prstGeom prst="rect">
              <a:avLst/>
            </a:prstGeom>
          </p:spPr>
        </p:pic>
        <p:pic>
          <p:nvPicPr>
            <p:cNvPr id="13" name="object 13"/>
            <p:cNvPicPr/>
            <p:nvPr/>
          </p:nvPicPr>
          <p:blipFill>
            <a:blip r:embed="rId8" cstate="print"/>
            <a:stretch>
              <a:fillRect/>
            </a:stretch>
          </p:blipFill>
          <p:spPr>
            <a:xfrm>
              <a:off x="4567055" y="1167861"/>
              <a:ext cx="90803" cy="142634"/>
            </a:xfrm>
            <a:prstGeom prst="rect">
              <a:avLst/>
            </a:prstGeom>
          </p:spPr>
        </p:pic>
        <p:pic>
          <p:nvPicPr>
            <p:cNvPr id="14" name="object 14"/>
            <p:cNvPicPr/>
            <p:nvPr/>
          </p:nvPicPr>
          <p:blipFill>
            <a:blip r:embed="rId9" cstate="print"/>
            <a:stretch>
              <a:fillRect/>
            </a:stretch>
          </p:blipFill>
          <p:spPr>
            <a:xfrm>
              <a:off x="4687827" y="1212782"/>
              <a:ext cx="84416" cy="97714"/>
            </a:xfrm>
            <a:prstGeom prst="rect">
              <a:avLst/>
            </a:prstGeom>
          </p:spPr>
        </p:pic>
        <p:sp>
          <p:nvSpPr>
            <p:cNvPr id="15" name="object 15"/>
            <p:cNvSpPr/>
            <p:nvPr/>
          </p:nvSpPr>
          <p:spPr>
            <a:xfrm>
              <a:off x="4793604" y="1210543"/>
              <a:ext cx="60325" cy="100330"/>
            </a:xfrm>
            <a:custGeom>
              <a:avLst/>
              <a:gdLst/>
              <a:ahLst/>
              <a:cxnLst/>
              <a:rect l="l" t="t" r="r" b="b"/>
              <a:pathLst>
                <a:path w="60325" h="100330">
                  <a:moveTo>
                    <a:pt x="41935" y="0"/>
                  </a:moveTo>
                  <a:lnTo>
                    <a:pt x="33695" y="0"/>
                  </a:lnTo>
                  <a:lnTo>
                    <a:pt x="20448" y="1800"/>
                  </a:lnTo>
                  <a:lnTo>
                    <a:pt x="9752" y="7251"/>
                  </a:lnTo>
                  <a:lnTo>
                    <a:pt x="2604" y="16423"/>
                  </a:lnTo>
                  <a:lnTo>
                    <a:pt x="0" y="29391"/>
                  </a:lnTo>
                  <a:lnTo>
                    <a:pt x="6460" y="44902"/>
                  </a:lnTo>
                  <a:lnTo>
                    <a:pt x="20674" y="54237"/>
                  </a:lnTo>
                  <a:lnTo>
                    <a:pt x="34888" y="61819"/>
                  </a:lnTo>
                  <a:lnTo>
                    <a:pt x="41349" y="72071"/>
                  </a:lnTo>
                  <a:lnTo>
                    <a:pt x="41349" y="82363"/>
                  </a:lnTo>
                  <a:lnTo>
                    <a:pt x="31433" y="85735"/>
                  </a:lnTo>
                  <a:lnTo>
                    <a:pt x="18324" y="85735"/>
                  </a:lnTo>
                  <a:lnTo>
                    <a:pt x="8397" y="83494"/>
                  </a:lnTo>
                  <a:lnTo>
                    <a:pt x="1476" y="78992"/>
                  </a:lnTo>
                  <a:lnTo>
                    <a:pt x="554" y="94719"/>
                  </a:lnTo>
                  <a:lnTo>
                    <a:pt x="6774" y="97353"/>
                  </a:lnTo>
                  <a:lnTo>
                    <a:pt x="13301" y="98951"/>
                  </a:lnTo>
                  <a:lnTo>
                    <a:pt x="20007" y="99742"/>
                  </a:lnTo>
                  <a:lnTo>
                    <a:pt x="26763" y="99955"/>
                  </a:lnTo>
                  <a:lnTo>
                    <a:pt x="39153" y="98173"/>
                  </a:lnTo>
                  <a:lnTo>
                    <a:pt x="49812" y="92723"/>
                  </a:lnTo>
                  <a:lnTo>
                    <a:pt x="57279" y="83447"/>
                  </a:lnTo>
                  <a:lnTo>
                    <a:pt x="60092" y="70186"/>
                  </a:lnTo>
                  <a:lnTo>
                    <a:pt x="53626" y="53125"/>
                  </a:lnTo>
                  <a:lnTo>
                    <a:pt x="39401" y="43869"/>
                  </a:lnTo>
                  <a:lnTo>
                    <a:pt x="25177" y="36680"/>
                  </a:lnTo>
                  <a:lnTo>
                    <a:pt x="18711" y="25821"/>
                  </a:lnTo>
                  <a:lnTo>
                    <a:pt x="18711" y="17968"/>
                  </a:lnTo>
                  <a:lnTo>
                    <a:pt x="26575" y="14208"/>
                  </a:lnTo>
                  <a:lnTo>
                    <a:pt x="39684" y="14208"/>
                  </a:lnTo>
                  <a:lnTo>
                    <a:pt x="50155" y="16659"/>
                  </a:lnTo>
                  <a:lnTo>
                    <a:pt x="54071" y="19088"/>
                  </a:lnTo>
                  <a:lnTo>
                    <a:pt x="55589" y="3738"/>
                  </a:lnTo>
                  <a:lnTo>
                    <a:pt x="48658" y="1675"/>
                  </a:lnTo>
                  <a:lnTo>
                    <a:pt x="41935" y="0"/>
                  </a:lnTo>
                  <a:close/>
                </a:path>
              </a:pathLst>
            </a:custGeom>
            <a:solidFill>
              <a:srgbClr val="FFFFFF"/>
            </a:solidFill>
          </p:spPr>
          <p:txBody>
            <a:bodyPr wrap="square" lIns="0" tIns="0" rIns="0" bIns="0" rtlCol="0"/>
            <a:lstStyle/>
            <a:p>
              <a:endParaRPr/>
            </a:p>
          </p:txBody>
        </p:sp>
        <p:pic>
          <p:nvPicPr>
            <p:cNvPr id="16" name="object 16"/>
            <p:cNvPicPr/>
            <p:nvPr/>
          </p:nvPicPr>
          <p:blipFill>
            <a:blip r:embed="rId10" cstate="print"/>
            <a:stretch>
              <a:fillRect/>
            </a:stretch>
          </p:blipFill>
          <p:spPr>
            <a:xfrm>
              <a:off x="3299414" y="1400001"/>
              <a:ext cx="349904" cy="174482"/>
            </a:xfrm>
            <a:prstGeom prst="rect">
              <a:avLst/>
            </a:prstGeom>
          </p:spPr>
        </p:pic>
        <p:sp>
          <p:nvSpPr>
            <p:cNvPr id="17" name="object 17"/>
            <p:cNvSpPr/>
            <p:nvPr/>
          </p:nvSpPr>
          <p:spPr>
            <a:xfrm>
              <a:off x="3678904" y="1435197"/>
              <a:ext cx="53975" cy="97790"/>
            </a:xfrm>
            <a:custGeom>
              <a:avLst/>
              <a:gdLst/>
              <a:ahLst/>
              <a:cxnLst/>
              <a:rect l="l" t="t" r="r" b="b"/>
              <a:pathLst>
                <a:path w="53975" h="97790">
                  <a:moveTo>
                    <a:pt x="46982" y="0"/>
                  </a:moveTo>
                  <a:lnTo>
                    <a:pt x="41747" y="0"/>
                  </a:lnTo>
                  <a:lnTo>
                    <a:pt x="34249" y="1265"/>
                  </a:lnTo>
                  <a:lnTo>
                    <a:pt x="27262" y="4794"/>
                  </a:lnTo>
                  <a:lnTo>
                    <a:pt x="21290" y="10182"/>
                  </a:lnTo>
                  <a:lnTo>
                    <a:pt x="16837" y="17025"/>
                  </a:lnTo>
                  <a:lnTo>
                    <a:pt x="16470" y="17025"/>
                  </a:lnTo>
                  <a:lnTo>
                    <a:pt x="16470" y="2251"/>
                  </a:lnTo>
                  <a:lnTo>
                    <a:pt x="0" y="2251"/>
                  </a:lnTo>
                  <a:lnTo>
                    <a:pt x="0" y="97724"/>
                  </a:lnTo>
                  <a:lnTo>
                    <a:pt x="17591" y="97724"/>
                  </a:lnTo>
                  <a:lnTo>
                    <a:pt x="17591" y="54291"/>
                  </a:lnTo>
                  <a:lnTo>
                    <a:pt x="19446" y="38099"/>
                  </a:lnTo>
                  <a:lnTo>
                    <a:pt x="24708" y="25836"/>
                  </a:lnTo>
                  <a:lnTo>
                    <a:pt x="32919" y="18065"/>
                  </a:lnTo>
                  <a:lnTo>
                    <a:pt x="43621" y="15350"/>
                  </a:lnTo>
                  <a:lnTo>
                    <a:pt x="46605" y="15350"/>
                  </a:lnTo>
                  <a:lnTo>
                    <a:pt x="50155" y="15737"/>
                  </a:lnTo>
                  <a:lnTo>
                    <a:pt x="53349" y="17025"/>
                  </a:lnTo>
                  <a:lnTo>
                    <a:pt x="53349" y="1319"/>
                  </a:lnTo>
                  <a:lnTo>
                    <a:pt x="46982" y="0"/>
                  </a:lnTo>
                  <a:close/>
                </a:path>
              </a:pathLst>
            </a:custGeom>
            <a:solidFill>
              <a:srgbClr val="FFFFFF"/>
            </a:solidFill>
          </p:spPr>
          <p:txBody>
            <a:bodyPr wrap="square" lIns="0" tIns="0" rIns="0" bIns="0" rtlCol="0"/>
            <a:lstStyle/>
            <a:p>
              <a:endParaRPr/>
            </a:p>
          </p:txBody>
        </p:sp>
        <p:pic>
          <p:nvPicPr>
            <p:cNvPr id="18" name="object 18"/>
            <p:cNvPicPr/>
            <p:nvPr/>
          </p:nvPicPr>
          <p:blipFill>
            <a:blip r:embed="rId11" cstate="print"/>
            <a:stretch>
              <a:fillRect/>
            </a:stretch>
          </p:blipFill>
          <p:spPr>
            <a:xfrm>
              <a:off x="3751730" y="1437448"/>
              <a:ext cx="84426" cy="97714"/>
            </a:xfrm>
            <a:prstGeom prst="rect">
              <a:avLst/>
            </a:prstGeom>
          </p:spPr>
        </p:pic>
        <p:pic>
          <p:nvPicPr>
            <p:cNvPr id="19" name="object 19"/>
            <p:cNvPicPr/>
            <p:nvPr/>
          </p:nvPicPr>
          <p:blipFill>
            <a:blip r:embed="rId12" cstate="print"/>
            <a:stretch>
              <a:fillRect/>
            </a:stretch>
          </p:blipFill>
          <p:spPr>
            <a:xfrm>
              <a:off x="3305019" y="1689841"/>
              <a:ext cx="83306" cy="130655"/>
            </a:xfrm>
            <a:prstGeom prst="rect">
              <a:avLst/>
            </a:prstGeom>
          </p:spPr>
        </p:pic>
        <p:pic>
          <p:nvPicPr>
            <p:cNvPr id="20" name="object 20"/>
            <p:cNvPicPr/>
            <p:nvPr/>
          </p:nvPicPr>
          <p:blipFill>
            <a:blip r:embed="rId13" cstate="print"/>
            <a:stretch>
              <a:fillRect/>
            </a:stretch>
          </p:blipFill>
          <p:spPr>
            <a:xfrm>
              <a:off x="3408561" y="1725012"/>
              <a:ext cx="84426" cy="97724"/>
            </a:xfrm>
            <a:prstGeom prst="rect">
              <a:avLst/>
            </a:prstGeom>
          </p:spPr>
        </p:pic>
        <p:pic>
          <p:nvPicPr>
            <p:cNvPr id="21" name="object 21"/>
            <p:cNvPicPr/>
            <p:nvPr/>
          </p:nvPicPr>
          <p:blipFill>
            <a:blip r:embed="rId14" cstate="print"/>
            <a:stretch>
              <a:fillRect/>
            </a:stretch>
          </p:blipFill>
          <p:spPr>
            <a:xfrm>
              <a:off x="3522947" y="1680082"/>
              <a:ext cx="90803" cy="142665"/>
            </a:xfrm>
            <a:prstGeom prst="rect">
              <a:avLst/>
            </a:prstGeom>
          </p:spPr>
        </p:pic>
        <p:sp>
          <p:nvSpPr>
            <p:cNvPr id="22" name="object 22"/>
            <p:cNvSpPr/>
            <p:nvPr/>
          </p:nvSpPr>
          <p:spPr>
            <a:xfrm>
              <a:off x="3639578" y="1680101"/>
              <a:ext cx="71120" cy="140970"/>
            </a:xfrm>
            <a:custGeom>
              <a:avLst/>
              <a:gdLst/>
              <a:ahLst/>
              <a:cxnLst/>
              <a:rect l="l" t="t" r="r" b="b"/>
              <a:pathLst>
                <a:path w="71120" h="140969">
                  <a:moveTo>
                    <a:pt x="17589" y="0"/>
                  </a:moveTo>
                  <a:lnTo>
                    <a:pt x="0" y="0"/>
                  </a:lnTo>
                  <a:lnTo>
                    <a:pt x="0" y="140398"/>
                  </a:lnTo>
                  <a:lnTo>
                    <a:pt x="17589" y="140398"/>
                  </a:lnTo>
                  <a:lnTo>
                    <a:pt x="17589" y="0"/>
                  </a:lnTo>
                  <a:close/>
                </a:path>
                <a:path w="71120" h="140969">
                  <a:moveTo>
                    <a:pt x="69646" y="44932"/>
                  </a:moveTo>
                  <a:lnTo>
                    <a:pt x="52057" y="44932"/>
                  </a:lnTo>
                  <a:lnTo>
                    <a:pt x="52057" y="140398"/>
                  </a:lnTo>
                  <a:lnTo>
                    <a:pt x="69646" y="140398"/>
                  </a:lnTo>
                  <a:lnTo>
                    <a:pt x="69646" y="44932"/>
                  </a:lnTo>
                  <a:close/>
                </a:path>
                <a:path w="71120" h="140969">
                  <a:moveTo>
                    <a:pt x="70764" y="3733"/>
                  </a:moveTo>
                  <a:lnTo>
                    <a:pt x="50914" y="3733"/>
                  </a:lnTo>
                  <a:lnTo>
                    <a:pt x="50914" y="23596"/>
                  </a:lnTo>
                  <a:lnTo>
                    <a:pt x="70764" y="23596"/>
                  </a:lnTo>
                  <a:lnTo>
                    <a:pt x="70764" y="3733"/>
                  </a:lnTo>
                  <a:close/>
                </a:path>
              </a:pathLst>
            </a:custGeom>
            <a:solidFill>
              <a:srgbClr val="FFFFFF"/>
            </a:solidFill>
          </p:spPr>
          <p:txBody>
            <a:bodyPr wrap="square" lIns="0" tIns="0" rIns="0" bIns="0" rtlCol="0"/>
            <a:lstStyle/>
            <a:p>
              <a:endParaRPr/>
            </a:p>
          </p:txBody>
        </p:sp>
        <p:pic>
          <p:nvPicPr>
            <p:cNvPr id="23" name="object 23"/>
            <p:cNvPicPr/>
            <p:nvPr/>
          </p:nvPicPr>
          <p:blipFill>
            <a:blip r:embed="rId15" cstate="print"/>
            <a:stretch>
              <a:fillRect/>
            </a:stretch>
          </p:blipFill>
          <p:spPr>
            <a:xfrm>
              <a:off x="3733569" y="1722770"/>
              <a:ext cx="70751" cy="99965"/>
            </a:xfrm>
            <a:prstGeom prst="rect">
              <a:avLst/>
            </a:prstGeom>
          </p:spPr>
        </p:pic>
        <p:sp>
          <p:nvSpPr>
            <p:cNvPr id="24" name="object 24"/>
            <p:cNvSpPr/>
            <p:nvPr/>
          </p:nvSpPr>
          <p:spPr>
            <a:xfrm>
              <a:off x="3879215" y="1689829"/>
              <a:ext cx="100330" cy="130810"/>
            </a:xfrm>
            <a:custGeom>
              <a:avLst/>
              <a:gdLst/>
              <a:ahLst/>
              <a:cxnLst/>
              <a:rect l="l" t="t" r="r" b="b"/>
              <a:pathLst>
                <a:path w="100329" h="130810">
                  <a:moveTo>
                    <a:pt x="99987" y="0"/>
                  </a:moveTo>
                  <a:lnTo>
                    <a:pt x="81241" y="0"/>
                  </a:lnTo>
                  <a:lnTo>
                    <a:pt x="81241" y="54610"/>
                  </a:lnTo>
                  <a:lnTo>
                    <a:pt x="18719" y="54610"/>
                  </a:lnTo>
                  <a:lnTo>
                    <a:pt x="18719" y="0"/>
                  </a:lnTo>
                  <a:lnTo>
                    <a:pt x="0" y="0"/>
                  </a:lnTo>
                  <a:lnTo>
                    <a:pt x="0" y="54610"/>
                  </a:lnTo>
                  <a:lnTo>
                    <a:pt x="0" y="71120"/>
                  </a:lnTo>
                  <a:lnTo>
                    <a:pt x="0" y="130810"/>
                  </a:lnTo>
                  <a:lnTo>
                    <a:pt x="18719" y="130810"/>
                  </a:lnTo>
                  <a:lnTo>
                    <a:pt x="18719" y="71120"/>
                  </a:lnTo>
                  <a:lnTo>
                    <a:pt x="81241" y="71120"/>
                  </a:lnTo>
                  <a:lnTo>
                    <a:pt x="81241" y="130810"/>
                  </a:lnTo>
                  <a:lnTo>
                    <a:pt x="99987" y="130810"/>
                  </a:lnTo>
                  <a:lnTo>
                    <a:pt x="99987" y="71120"/>
                  </a:lnTo>
                  <a:lnTo>
                    <a:pt x="99987" y="54610"/>
                  </a:lnTo>
                  <a:lnTo>
                    <a:pt x="99987" y="0"/>
                  </a:lnTo>
                  <a:close/>
                </a:path>
              </a:pathLst>
            </a:custGeom>
            <a:solidFill>
              <a:srgbClr val="FFFFFF"/>
            </a:solidFill>
          </p:spPr>
          <p:txBody>
            <a:bodyPr wrap="square" lIns="0" tIns="0" rIns="0" bIns="0" rtlCol="0"/>
            <a:lstStyle/>
            <a:p>
              <a:endParaRPr/>
            </a:p>
          </p:txBody>
        </p:sp>
        <p:pic>
          <p:nvPicPr>
            <p:cNvPr id="25" name="object 25"/>
            <p:cNvPicPr/>
            <p:nvPr/>
          </p:nvPicPr>
          <p:blipFill>
            <a:blip r:embed="rId16" cstate="print"/>
            <a:stretch>
              <a:fillRect/>
            </a:stretch>
          </p:blipFill>
          <p:spPr>
            <a:xfrm>
              <a:off x="4005413" y="1722771"/>
              <a:ext cx="185523" cy="99980"/>
            </a:xfrm>
            <a:prstGeom prst="rect">
              <a:avLst/>
            </a:prstGeom>
          </p:spPr>
        </p:pic>
        <p:sp>
          <p:nvSpPr>
            <p:cNvPr id="26" name="object 26"/>
            <p:cNvSpPr/>
            <p:nvPr/>
          </p:nvSpPr>
          <p:spPr>
            <a:xfrm>
              <a:off x="4222191" y="1680101"/>
              <a:ext cx="102235" cy="142875"/>
            </a:xfrm>
            <a:custGeom>
              <a:avLst/>
              <a:gdLst/>
              <a:ahLst/>
              <a:cxnLst/>
              <a:rect l="l" t="t" r="r" b="b"/>
              <a:pathLst>
                <a:path w="102235" h="142875">
                  <a:moveTo>
                    <a:pt x="17589" y="0"/>
                  </a:moveTo>
                  <a:lnTo>
                    <a:pt x="0" y="0"/>
                  </a:lnTo>
                  <a:lnTo>
                    <a:pt x="0" y="140398"/>
                  </a:lnTo>
                  <a:lnTo>
                    <a:pt x="17589" y="140398"/>
                  </a:lnTo>
                  <a:lnTo>
                    <a:pt x="17589" y="0"/>
                  </a:lnTo>
                  <a:close/>
                </a:path>
                <a:path w="102235" h="142875">
                  <a:moveTo>
                    <a:pt x="102031" y="125056"/>
                  </a:moveTo>
                  <a:lnTo>
                    <a:pt x="99415" y="126733"/>
                  </a:lnTo>
                  <a:lnTo>
                    <a:pt x="95491" y="128409"/>
                  </a:lnTo>
                  <a:lnTo>
                    <a:pt x="82003" y="128409"/>
                  </a:lnTo>
                  <a:lnTo>
                    <a:pt x="75285" y="122440"/>
                  </a:lnTo>
                  <a:lnTo>
                    <a:pt x="75285" y="59156"/>
                  </a:lnTo>
                  <a:lnTo>
                    <a:pt x="100545" y="59156"/>
                  </a:lnTo>
                  <a:lnTo>
                    <a:pt x="100545" y="44945"/>
                  </a:lnTo>
                  <a:lnTo>
                    <a:pt x="75285" y="44945"/>
                  </a:lnTo>
                  <a:lnTo>
                    <a:pt x="75285" y="17221"/>
                  </a:lnTo>
                  <a:lnTo>
                    <a:pt x="57670" y="22847"/>
                  </a:lnTo>
                  <a:lnTo>
                    <a:pt x="57670" y="44945"/>
                  </a:lnTo>
                  <a:lnTo>
                    <a:pt x="36144" y="44945"/>
                  </a:lnTo>
                  <a:lnTo>
                    <a:pt x="36144" y="59156"/>
                  </a:lnTo>
                  <a:lnTo>
                    <a:pt x="57670" y="59156"/>
                  </a:lnTo>
                  <a:lnTo>
                    <a:pt x="57670" y="114960"/>
                  </a:lnTo>
                  <a:lnTo>
                    <a:pt x="59702" y="127330"/>
                  </a:lnTo>
                  <a:lnTo>
                    <a:pt x="65557" y="135953"/>
                  </a:lnTo>
                  <a:lnTo>
                    <a:pt x="74803" y="140995"/>
                  </a:lnTo>
                  <a:lnTo>
                    <a:pt x="87045" y="142646"/>
                  </a:lnTo>
                  <a:lnTo>
                    <a:pt x="92684" y="142646"/>
                  </a:lnTo>
                  <a:lnTo>
                    <a:pt x="102031" y="140030"/>
                  </a:lnTo>
                  <a:lnTo>
                    <a:pt x="102031" y="125056"/>
                  </a:lnTo>
                  <a:close/>
                </a:path>
              </a:pathLst>
            </a:custGeom>
            <a:solidFill>
              <a:srgbClr val="FFFFFF"/>
            </a:solidFill>
          </p:spPr>
          <p:txBody>
            <a:bodyPr wrap="square" lIns="0" tIns="0" rIns="0" bIns="0" rtlCol="0"/>
            <a:lstStyle/>
            <a:p>
              <a:endParaRPr/>
            </a:p>
          </p:txBody>
        </p:sp>
        <p:pic>
          <p:nvPicPr>
            <p:cNvPr id="27" name="object 27"/>
            <p:cNvPicPr/>
            <p:nvPr/>
          </p:nvPicPr>
          <p:blipFill>
            <a:blip r:embed="rId17" cstate="print"/>
            <a:stretch>
              <a:fillRect/>
            </a:stretch>
          </p:blipFill>
          <p:spPr>
            <a:xfrm>
              <a:off x="4344838" y="1680097"/>
              <a:ext cx="84416" cy="140404"/>
            </a:xfrm>
            <a:prstGeom prst="rect">
              <a:avLst/>
            </a:prstGeom>
          </p:spPr>
        </p:pic>
        <p:pic>
          <p:nvPicPr>
            <p:cNvPr id="28" name="object 28"/>
            <p:cNvPicPr/>
            <p:nvPr/>
          </p:nvPicPr>
          <p:blipFill>
            <a:blip r:embed="rId18" cstate="print"/>
            <a:stretch>
              <a:fillRect/>
            </a:stretch>
          </p:blipFill>
          <p:spPr>
            <a:xfrm>
              <a:off x="3289861" y="1914500"/>
              <a:ext cx="276876" cy="132906"/>
            </a:xfrm>
            <a:prstGeom prst="rect">
              <a:avLst/>
            </a:prstGeom>
          </p:spPr>
        </p:pic>
        <p:sp>
          <p:nvSpPr>
            <p:cNvPr id="29" name="object 29"/>
            <p:cNvSpPr/>
            <p:nvPr/>
          </p:nvSpPr>
          <p:spPr>
            <a:xfrm>
              <a:off x="3598036" y="1904758"/>
              <a:ext cx="17780" cy="140970"/>
            </a:xfrm>
            <a:custGeom>
              <a:avLst/>
              <a:gdLst/>
              <a:ahLst/>
              <a:cxnLst/>
              <a:rect l="l" t="t" r="r" b="b"/>
              <a:pathLst>
                <a:path w="17779" h="140969">
                  <a:moveTo>
                    <a:pt x="17591" y="0"/>
                  </a:moveTo>
                  <a:lnTo>
                    <a:pt x="0" y="0"/>
                  </a:lnTo>
                  <a:lnTo>
                    <a:pt x="0" y="140404"/>
                  </a:lnTo>
                  <a:lnTo>
                    <a:pt x="17591" y="140404"/>
                  </a:lnTo>
                  <a:lnTo>
                    <a:pt x="17591" y="0"/>
                  </a:lnTo>
                  <a:close/>
                </a:path>
              </a:pathLst>
            </a:custGeom>
            <a:solidFill>
              <a:srgbClr val="FFFFFF"/>
            </a:solidFill>
          </p:spPr>
          <p:txBody>
            <a:bodyPr wrap="square" lIns="0" tIns="0" rIns="0" bIns="0" rtlCol="0"/>
            <a:lstStyle/>
            <a:p>
              <a:endParaRPr/>
            </a:p>
          </p:txBody>
        </p:sp>
        <p:pic>
          <p:nvPicPr>
            <p:cNvPr id="30" name="object 30"/>
            <p:cNvPicPr/>
            <p:nvPr/>
          </p:nvPicPr>
          <p:blipFill>
            <a:blip r:embed="rId19" cstate="print"/>
            <a:stretch>
              <a:fillRect/>
            </a:stretch>
          </p:blipFill>
          <p:spPr>
            <a:xfrm>
              <a:off x="3641463" y="1947437"/>
              <a:ext cx="161944" cy="99978"/>
            </a:xfrm>
            <a:prstGeom prst="rect">
              <a:avLst/>
            </a:prstGeom>
          </p:spPr>
        </p:pic>
        <p:sp>
          <p:nvSpPr>
            <p:cNvPr id="31" name="object 31"/>
            <p:cNvSpPr/>
            <p:nvPr/>
          </p:nvSpPr>
          <p:spPr>
            <a:xfrm>
              <a:off x="785316" y="10523240"/>
              <a:ext cx="18533745" cy="0"/>
            </a:xfrm>
            <a:custGeom>
              <a:avLst/>
              <a:gdLst/>
              <a:ahLst/>
              <a:cxnLst/>
              <a:rect l="l" t="t" r="r" b="b"/>
              <a:pathLst>
                <a:path w="18533745">
                  <a:moveTo>
                    <a:pt x="0" y="0"/>
                  </a:moveTo>
                  <a:lnTo>
                    <a:pt x="18533467" y="0"/>
                  </a:lnTo>
                </a:path>
              </a:pathLst>
            </a:custGeom>
            <a:ln w="10470">
              <a:solidFill>
                <a:srgbClr val="FFFFFF"/>
              </a:solidFill>
            </a:ln>
          </p:spPr>
          <p:txBody>
            <a:bodyPr wrap="square" lIns="0" tIns="0" rIns="0" bIns="0" rtlCol="0"/>
            <a:lstStyle/>
            <a:p>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48989-3400-067D-E13A-926BDCAB9328}"/>
              </a:ext>
            </a:extLst>
          </p:cNvPr>
          <p:cNvSpPr>
            <a:spLocks noGrp="1"/>
          </p:cNvSpPr>
          <p:nvPr>
            <p:ph type="title"/>
          </p:nvPr>
        </p:nvSpPr>
        <p:spPr>
          <a:xfrm>
            <a:off x="772616" y="1847178"/>
            <a:ext cx="6537959" cy="1231106"/>
          </a:xfrm>
        </p:spPr>
        <p:txBody>
          <a:bodyPr/>
          <a:lstStyle/>
          <a:p>
            <a:r>
              <a:rPr lang="en-GB" sz="8000" dirty="0"/>
              <a:t>Purpose</a:t>
            </a:r>
          </a:p>
        </p:txBody>
      </p:sp>
      <p:sp>
        <p:nvSpPr>
          <p:cNvPr id="3" name="Text Placeholder 2">
            <a:extLst>
              <a:ext uri="{FF2B5EF4-FFF2-40B4-BE49-F238E27FC236}">
                <a16:creationId xmlns:a16="http://schemas.microsoft.com/office/drawing/2014/main" id="{923F679D-673C-745A-4FFC-688CB4C865A3}"/>
              </a:ext>
            </a:extLst>
          </p:cNvPr>
          <p:cNvSpPr>
            <a:spLocks noGrp="1"/>
          </p:cNvSpPr>
          <p:nvPr>
            <p:ph type="body" idx="1"/>
          </p:nvPr>
        </p:nvSpPr>
        <p:spPr>
          <a:xfrm>
            <a:off x="772615" y="4108522"/>
            <a:ext cx="16934813" cy="1846659"/>
          </a:xfrm>
        </p:spPr>
        <p:txBody>
          <a:bodyPr/>
          <a:lstStyle/>
          <a:p>
            <a:r>
              <a:rPr lang="en-GB" sz="4000" dirty="0">
                <a:solidFill>
                  <a:schemeClr val="tx1"/>
                </a:solidFill>
              </a:rPr>
              <a:t>To provide the Quality, Safety and Improvement Committee with an update on the implementation of the Clinical Governance Framework and progress of the Quality Oversight Group (</a:t>
            </a:r>
            <a:r>
              <a:rPr lang="en-GB" sz="4000" dirty="0" err="1">
                <a:solidFill>
                  <a:schemeClr val="tx1"/>
                </a:solidFill>
              </a:rPr>
              <a:t>QuOG</a:t>
            </a:r>
            <a:r>
              <a:rPr lang="en-GB" sz="4000" dirty="0">
                <a:solidFill>
                  <a:schemeClr val="tx1"/>
                </a:solidFill>
              </a:rPr>
              <a:t>). </a:t>
            </a:r>
          </a:p>
        </p:txBody>
      </p:sp>
    </p:spTree>
    <p:extLst>
      <p:ext uri="{BB962C8B-B14F-4D97-AF65-F5344CB8AC3E}">
        <p14:creationId xmlns:p14="http://schemas.microsoft.com/office/powerpoint/2010/main" val="1403961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object 33"/>
          <p:cNvSpPr txBox="1"/>
          <p:nvPr/>
        </p:nvSpPr>
        <p:spPr>
          <a:xfrm>
            <a:off x="510846" y="10390166"/>
            <a:ext cx="1418590" cy="189865"/>
          </a:xfrm>
          <a:prstGeom prst="rect">
            <a:avLst/>
          </a:prstGeom>
        </p:spPr>
        <p:txBody>
          <a:bodyPr vert="horz" wrap="square" lIns="0" tIns="3175" rIns="0" bIns="0" rtlCol="0">
            <a:spAutoFit/>
          </a:bodyPr>
          <a:lstStyle/>
          <a:p>
            <a:pPr marL="12700">
              <a:lnSpc>
                <a:spcPct val="100000"/>
              </a:lnSpc>
              <a:spcBef>
                <a:spcPts val="25"/>
              </a:spcBef>
            </a:pPr>
            <a:r>
              <a:rPr sz="1150" b="1">
                <a:solidFill>
                  <a:srgbClr val="315083"/>
                </a:solidFill>
                <a:latin typeface="Ubuntu"/>
                <a:cs typeface="Ubuntu"/>
              </a:rPr>
              <a:t>Public</a:t>
            </a:r>
            <a:r>
              <a:rPr sz="1150" b="1" spc="-10">
                <a:solidFill>
                  <a:srgbClr val="315083"/>
                </a:solidFill>
                <a:latin typeface="Ubuntu"/>
                <a:cs typeface="Ubuntu"/>
              </a:rPr>
              <a:t> </a:t>
            </a:r>
            <a:r>
              <a:rPr sz="1150" b="1">
                <a:solidFill>
                  <a:srgbClr val="315083"/>
                </a:solidFill>
                <a:latin typeface="Ubuntu"/>
                <a:cs typeface="Ubuntu"/>
              </a:rPr>
              <a:t>Health </a:t>
            </a:r>
            <a:r>
              <a:rPr sz="1150" b="1" spc="-10">
                <a:solidFill>
                  <a:srgbClr val="315083"/>
                </a:solidFill>
                <a:latin typeface="Ubuntu"/>
                <a:cs typeface="Ubuntu"/>
              </a:rPr>
              <a:t>Wales</a:t>
            </a:r>
            <a:endParaRPr sz="1150">
              <a:latin typeface="Ubuntu"/>
              <a:cs typeface="Ubuntu"/>
            </a:endParaRPr>
          </a:p>
        </p:txBody>
      </p:sp>
      <p:sp>
        <p:nvSpPr>
          <p:cNvPr id="34" name="object 34"/>
          <p:cNvSpPr txBox="1"/>
          <p:nvPr/>
        </p:nvSpPr>
        <p:spPr>
          <a:xfrm>
            <a:off x="2184900" y="10390166"/>
            <a:ext cx="1009015" cy="189865"/>
          </a:xfrm>
          <a:prstGeom prst="rect">
            <a:avLst/>
          </a:prstGeom>
        </p:spPr>
        <p:txBody>
          <a:bodyPr vert="horz" wrap="square" lIns="0" tIns="3175" rIns="0" bIns="0" rtlCol="0">
            <a:spAutoFit/>
          </a:bodyPr>
          <a:lstStyle/>
          <a:p>
            <a:pPr marL="12700">
              <a:lnSpc>
                <a:spcPct val="100000"/>
              </a:lnSpc>
              <a:spcBef>
                <a:spcPts val="25"/>
              </a:spcBef>
            </a:pPr>
            <a:r>
              <a:rPr sz="1150" spc="-10">
                <a:solidFill>
                  <a:srgbClr val="315083"/>
                </a:solidFill>
                <a:latin typeface="Ubuntu-Light"/>
                <a:cs typeface="Ubuntu-Light"/>
              </a:rPr>
              <a:t>xxxxxxxxxxxxx</a:t>
            </a:r>
            <a:endParaRPr sz="1150">
              <a:latin typeface="Ubuntu-Light"/>
              <a:cs typeface="Ubuntu-Light"/>
            </a:endParaRPr>
          </a:p>
        </p:txBody>
      </p:sp>
      <p:sp>
        <p:nvSpPr>
          <p:cNvPr id="35" name="object 35"/>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dirty="0"/>
              <a:t>3</a:t>
            </a:fld>
            <a:endParaRPr/>
          </a:p>
        </p:txBody>
      </p:sp>
      <p:sp>
        <p:nvSpPr>
          <p:cNvPr id="31" name="object 31"/>
          <p:cNvSpPr txBox="1">
            <a:spLocks noGrp="1"/>
          </p:cNvSpPr>
          <p:nvPr>
            <p:ph type="title"/>
          </p:nvPr>
        </p:nvSpPr>
        <p:spPr>
          <a:xfrm>
            <a:off x="272440" y="1219091"/>
            <a:ext cx="13687400" cy="570028"/>
          </a:xfrm>
          <a:prstGeom prst="rect">
            <a:avLst/>
          </a:prstGeom>
        </p:spPr>
        <p:txBody>
          <a:bodyPr vert="horz" wrap="square" lIns="0" tIns="15875" rIns="0" bIns="0" rtlCol="0">
            <a:spAutoFit/>
          </a:bodyPr>
          <a:lstStyle/>
          <a:p>
            <a:pPr marL="12700">
              <a:lnSpc>
                <a:spcPct val="100000"/>
              </a:lnSpc>
              <a:spcBef>
                <a:spcPts val="125"/>
              </a:spcBef>
            </a:pPr>
            <a:r>
              <a:rPr lang="en-GB" sz="3600" spc="-20" dirty="0">
                <a:latin typeface="Verdana" panose="020B0604030504040204" pitchFamily="34" charset="0"/>
                <a:ea typeface="Verdana" panose="020B0604030504040204" pitchFamily="34" charset="0"/>
              </a:rPr>
              <a:t>CG Framework and Quality Oversight Group (</a:t>
            </a:r>
            <a:r>
              <a:rPr lang="en-GB" sz="3600" spc="-20" dirty="0" err="1">
                <a:latin typeface="Verdana" panose="020B0604030504040204" pitchFamily="34" charset="0"/>
                <a:ea typeface="Verdana" panose="020B0604030504040204" pitchFamily="34" charset="0"/>
              </a:rPr>
              <a:t>QuOG</a:t>
            </a:r>
            <a:r>
              <a:rPr lang="en-GB" sz="3600" spc="-20" dirty="0">
                <a:latin typeface="Verdana" panose="020B0604030504040204" pitchFamily="34" charset="0"/>
                <a:ea typeface="Verdana" panose="020B0604030504040204" pitchFamily="34" charset="0"/>
              </a:rPr>
              <a:t>)</a:t>
            </a:r>
            <a:endParaRPr sz="3600" spc="-20" dirty="0">
              <a:latin typeface="Verdana" panose="020B0604030504040204" pitchFamily="34" charset="0"/>
              <a:ea typeface="Verdana" panose="020B0604030504040204" pitchFamily="34" charset="0"/>
            </a:endParaRPr>
          </a:p>
        </p:txBody>
      </p:sp>
      <p:graphicFrame>
        <p:nvGraphicFramePr>
          <p:cNvPr id="3" name="Diagram 2">
            <a:extLst>
              <a:ext uri="{FF2B5EF4-FFF2-40B4-BE49-F238E27FC236}">
                <a16:creationId xmlns:a16="http://schemas.microsoft.com/office/drawing/2014/main" id="{0183D9EC-457E-CD0E-B727-00AC2918C1F5}"/>
              </a:ext>
            </a:extLst>
          </p:cNvPr>
          <p:cNvGraphicFramePr/>
          <p:nvPr>
            <p:extLst>
              <p:ext uri="{D42A27DB-BD31-4B8C-83A1-F6EECF244321}">
                <p14:modId xmlns:p14="http://schemas.microsoft.com/office/powerpoint/2010/main" val="1816207171"/>
              </p:ext>
            </p:extLst>
          </p:nvPr>
        </p:nvGraphicFramePr>
        <p:xfrm>
          <a:off x="376784" y="-1273588"/>
          <a:ext cx="19082408" cy="125829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a:extLst>
              <a:ext uri="{FF2B5EF4-FFF2-40B4-BE49-F238E27FC236}">
                <a16:creationId xmlns:a16="http://schemas.microsoft.com/office/drawing/2014/main" id="{D9D2B2F7-3C39-791F-EDBE-758C1D1DD9CB}"/>
              </a:ext>
            </a:extLst>
          </p:cNvPr>
          <p:cNvSpPr/>
          <p:nvPr/>
        </p:nvSpPr>
        <p:spPr>
          <a:xfrm>
            <a:off x="2425148" y="8009572"/>
            <a:ext cx="1908313" cy="1949436"/>
          </a:xfrm>
          <a:prstGeom prst="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IMTP Deliverable amended to include </a:t>
            </a:r>
            <a:r>
              <a:rPr lang="en-GB" err="1"/>
              <a:t>DoQ</a:t>
            </a:r>
            <a:r>
              <a:rPr lang="en-GB"/>
              <a:t>/ Quality Standards – encompassing CG Framework</a:t>
            </a:r>
          </a:p>
        </p:txBody>
      </p:sp>
      <p:sp>
        <p:nvSpPr>
          <p:cNvPr id="4" name="Rectangle 3">
            <a:extLst>
              <a:ext uri="{FF2B5EF4-FFF2-40B4-BE49-F238E27FC236}">
                <a16:creationId xmlns:a16="http://schemas.microsoft.com/office/drawing/2014/main" id="{ADD5EAC1-A06C-C94D-A96A-57D0FCEDC7C5}"/>
              </a:ext>
            </a:extLst>
          </p:cNvPr>
          <p:cNvSpPr/>
          <p:nvPr/>
        </p:nvSpPr>
        <p:spPr>
          <a:xfrm>
            <a:off x="17637238" y="8009571"/>
            <a:ext cx="1908313" cy="1949437"/>
          </a:xfrm>
          <a:prstGeom prst="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IMTP Deliverable sub-groups to be functional</a:t>
            </a:r>
          </a:p>
        </p:txBody>
      </p:sp>
      <p:sp>
        <p:nvSpPr>
          <p:cNvPr id="5" name="Rectangle 4">
            <a:extLst>
              <a:ext uri="{FF2B5EF4-FFF2-40B4-BE49-F238E27FC236}">
                <a16:creationId xmlns:a16="http://schemas.microsoft.com/office/drawing/2014/main" id="{E7B3AA07-E63F-8B64-4A55-E6FF5F5EED18}"/>
              </a:ext>
            </a:extLst>
          </p:cNvPr>
          <p:cNvSpPr/>
          <p:nvPr/>
        </p:nvSpPr>
        <p:spPr>
          <a:xfrm>
            <a:off x="15404247" y="8009570"/>
            <a:ext cx="1908313" cy="1949437"/>
          </a:xfrm>
          <a:prstGeom prst="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IMTP Deliverable Organisational Oversight Group to be functional </a:t>
            </a:r>
            <a:r>
              <a:rPr lang="en-GB" b="1"/>
              <a:t>September 2024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E0D0E29E-7F30-252D-CBA9-4DE76A25E49E}"/>
              </a:ext>
            </a:extLst>
          </p:cNvPr>
          <p:cNvSpPr txBox="1"/>
          <p:nvPr/>
        </p:nvSpPr>
        <p:spPr>
          <a:xfrm>
            <a:off x="0" y="0"/>
            <a:ext cx="20104100" cy="11225071"/>
          </a:xfrm>
          <a:prstGeom prst="rect">
            <a:avLst/>
          </a:prstGeom>
          <a:solidFill>
            <a:schemeClr val="bg1"/>
          </a:solidFill>
        </p:spPr>
        <p:txBody>
          <a:bodyPr wrap="square" rtlCol="0">
            <a:spAutoFit/>
          </a:bodyPr>
          <a:lstStyle/>
          <a:p>
            <a:endParaRPr lang="en-GB"/>
          </a:p>
        </p:txBody>
      </p:sp>
      <p:sp>
        <p:nvSpPr>
          <p:cNvPr id="7" name="object 7"/>
          <p:cNvSpPr txBox="1"/>
          <p:nvPr/>
        </p:nvSpPr>
        <p:spPr>
          <a:xfrm>
            <a:off x="510846" y="10390166"/>
            <a:ext cx="1418590" cy="189865"/>
          </a:xfrm>
          <a:prstGeom prst="rect">
            <a:avLst/>
          </a:prstGeom>
        </p:spPr>
        <p:txBody>
          <a:bodyPr vert="horz" wrap="square" lIns="0" tIns="3175" rIns="0" bIns="0" rtlCol="0">
            <a:spAutoFit/>
          </a:bodyPr>
          <a:lstStyle/>
          <a:p>
            <a:pPr marL="12700">
              <a:lnSpc>
                <a:spcPct val="100000"/>
              </a:lnSpc>
              <a:spcBef>
                <a:spcPts val="25"/>
              </a:spcBef>
            </a:pPr>
            <a:r>
              <a:rPr sz="1150" b="1">
                <a:solidFill>
                  <a:srgbClr val="315083"/>
                </a:solidFill>
                <a:latin typeface="Ubuntu"/>
                <a:cs typeface="Ubuntu"/>
              </a:rPr>
              <a:t>Public</a:t>
            </a:r>
            <a:r>
              <a:rPr sz="1150" b="1" spc="-10">
                <a:solidFill>
                  <a:srgbClr val="315083"/>
                </a:solidFill>
                <a:latin typeface="Ubuntu"/>
                <a:cs typeface="Ubuntu"/>
              </a:rPr>
              <a:t> </a:t>
            </a:r>
            <a:r>
              <a:rPr sz="1150" b="1">
                <a:solidFill>
                  <a:srgbClr val="315083"/>
                </a:solidFill>
                <a:latin typeface="Ubuntu"/>
                <a:cs typeface="Ubuntu"/>
              </a:rPr>
              <a:t>Health </a:t>
            </a:r>
            <a:r>
              <a:rPr sz="1150" b="1" spc="-10">
                <a:solidFill>
                  <a:srgbClr val="315083"/>
                </a:solidFill>
                <a:latin typeface="Ubuntu"/>
                <a:cs typeface="Ubuntu"/>
              </a:rPr>
              <a:t>Wales</a:t>
            </a:r>
            <a:endParaRPr sz="1150">
              <a:latin typeface="Ubuntu"/>
              <a:cs typeface="Ubuntu"/>
            </a:endParaRPr>
          </a:p>
        </p:txBody>
      </p:sp>
      <p:sp>
        <p:nvSpPr>
          <p:cNvPr id="8" name="object 8"/>
          <p:cNvSpPr txBox="1"/>
          <p:nvPr/>
        </p:nvSpPr>
        <p:spPr>
          <a:xfrm>
            <a:off x="2184900" y="10390167"/>
            <a:ext cx="1571852" cy="180178"/>
          </a:xfrm>
          <a:prstGeom prst="rect">
            <a:avLst/>
          </a:prstGeom>
        </p:spPr>
        <p:txBody>
          <a:bodyPr vert="horz" wrap="square" lIns="0" tIns="3175" rIns="0" bIns="0" rtlCol="0">
            <a:spAutoFit/>
          </a:bodyPr>
          <a:lstStyle/>
          <a:p>
            <a:pPr marL="12700">
              <a:lnSpc>
                <a:spcPct val="100000"/>
              </a:lnSpc>
              <a:spcBef>
                <a:spcPts val="25"/>
              </a:spcBef>
            </a:pPr>
            <a:r>
              <a:rPr lang="en-GB" sz="1150" spc="-10">
                <a:solidFill>
                  <a:srgbClr val="315083"/>
                </a:solidFill>
                <a:latin typeface="Ubuntu-Light"/>
                <a:cs typeface="Ubuntu-Light"/>
              </a:rPr>
              <a:t>Quality Oversight Grp</a:t>
            </a:r>
            <a:endParaRPr lang="en-GB" sz="1150">
              <a:latin typeface="Ubuntu-Light"/>
              <a:cs typeface="Ubuntu-Light"/>
            </a:endParaRPr>
          </a:p>
        </p:txBody>
      </p:sp>
      <p:sp>
        <p:nvSpPr>
          <p:cNvPr id="9" name="object 9"/>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dirty="0"/>
              <a:t>4</a:t>
            </a:fld>
            <a:endParaRPr/>
          </a:p>
        </p:txBody>
      </p:sp>
      <p:pic>
        <p:nvPicPr>
          <p:cNvPr id="2" name="Picture 2">
            <a:extLst>
              <a:ext uri="{FF2B5EF4-FFF2-40B4-BE49-F238E27FC236}">
                <a16:creationId xmlns:a16="http://schemas.microsoft.com/office/drawing/2014/main" id="{66834DB3-9ED2-CE52-144C-8E588EA7D6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8795" y="332400"/>
            <a:ext cx="15258362" cy="1083216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62289EA2-0EB2-6C50-8EC6-2BB5606248FE}"/>
              </a:ext>
            </a:extLst>
          </p:cNvPr>
          <p:cNvSpPr/>
          <p:nvPr/>
        </p:nvSpPr>
        <p:spPr>
          <a:xfrm>
            <a:off x="2514600" y="5983357"/>
            <a:ext cx="2355574" cy="2922104"/>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E6FEA127-D8AE-D441-E0D4-C3CAA9072917}"/>
              </a:ext>
            </a:extLst>
          </p:cNvPr>
          <p:cNvSpPr/>
          <p:nvPr/>
        </p:nvSpPr>
        <p:spPr>
          <a:xfrm>
            <a:off x="5169521" y="8706679"/>
            <a:ext cx="2355574" cy="2373896"/>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63E0DF4B-BFB3-50EF-9C67-070231C6CA9C}"/>
              </a:ext>
            </a:extLst>
          </p:cNvPr>
          <p:cNvSpPr/>
          <p:nvPr/>
        </p:nvSpPr>
        <p:spPr>
          <a:xfrm>
            <a:off x="5122149" y="5983357"/>
            <a:ext cx="2355574" cy="2577548"/>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CF08F595-8142-EA9B-620A-83EC11AD3AD4}"/>
              </a:ext>
            </a:extLst>
          </p:cNvPr>
          <p:cNvSpPr/>
          <p:nvPr/>
        </p:nvSpPr>
        <p:spPr>
          <a:xfrm>
            <a:off x="10390359" y="8706679"/>
            <a:ext cx="2355574" cy="2397370"/>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4A9F6D2-C159-D6B5-E376-DF71DF98E335}"/>
              </a:ext>
            </a:extLst>
          </p:cNvPr>
          <p:cNvSpPr/>
          <p:nvPr/>
        </p:nvSpPr>
        <p:spPr>
          <a:xfrm>
            <a:off x="12934138" y="8735179"/>
            <a:ext cx="2336303" cy="2345396"/>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869D07E-9D34-AD48-CE6D-9E1F64A6A5A1}"/>
              </a:ext>
            </a:extLst>
          </p:cNvPr>
          <p:cNvSpPr/>
          <p:nvPr/>
        </p:nvSpPr>
        <p:spPr>
          <a:xfrm>
            <a:off x="7752402" y="5983357"/>
            <a:ext cx="2355574" cy="2405269"/>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236E633-D77A-71BB-27D6-7BCC9C22F1FD}"/>
              </a:ext>
            </a:extLst>
          </p:cNvPr>
          <p:cNvSpPr/>
          <p:nvPr/>
        </p:nvSpPr>
        <p:spPr>
          <a:xfrm>
            <a:off x="10455965" y="5983357"/>
            <a:ext cx="2226365" cy="251967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19C3D2B-DCCA-0852-C5D0-A7DD9326260B}"/>
              </a:ext>
            </a:extLst>
          </p:cNvPr>
          <p:cNvSpPr/>
          <p:nvPr/>
        </p:nvSpPr>
        <p:spPr>
          <a:xfrm>
            <a:off x="12892880" y="6041235"/>
            <a:ext cx="2336303" cy="2519670"/>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885E23B-77E8-C2C4-7CEA-854FC3896843}"/>
              </a:ext>
            </a:extLst>
          </p:cNvPr>
          <p:cNvSpPr/>
          <p:nvPr/>
        </p:nvSpPr>
        <p:spPr>
          <a:xfrm>
            <a:off x="15439734" y="6041235"/>
            <a:ext cx="2297424" cy="2519670"/>
          </a:xfrm>
          <a:prstGeom prst="rect">
            <a:avLst/>
          </a:prstGeom>
          <a:noFill/>
          <a:ln w="57150">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5D5F8B2-8C8B-4ABD-A499-D820CCA42E7D}"/>
              </a:ext>
            </a:extLst>
          </p:cNvPr>
          <p:cNvSpPr/>
          <p:nvPr/>
        </p:nvSpPr>
        <p:spPr>
          <a:xfrm>
            <a:off x="15400854" y="8500548"/>
            <a:ext cx="2372107" cy="2494919"/>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94CB178-3EC2-98BE-ED17-D0B0D4BFACE5}"/>
              </a:ext>
            </a:extLst>
          </p:cNvPr>
          <p:cNvSpPr/>
          <p:nvPr/>
        </p:nvSpPr>
        <p:spPr>
          <a:xfrm>
            <a:off x="7752401" y="8735179"/>
            <a:ext cx="2463419" cy="2405269"/>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D0ED4AD-3EAB-DFEE-2EB3-53FD9E2B5167}"/>
              </a:ext>
            </a:extLst>
          </p:cNvPr>
          <p:cNvSpPr/>
          <p:nvPr/>
        </p:nvSpPr>
        <p:spPr>
          <a:xfrm>
            <a:off x="17930967" y="5852105"/>
            <a:ext cx="2042411" cy="26837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Shared Learning (name to be determined) Group</a:t>
            </a:r>
          </a:p>
        </p:txBody>
      </p:sp>
      <p:sp>
        <p:nvSpPr>
          <p:cNvPr id="18" name="Rectangle 17">
            <a:extLst>
              <a:ext uri="{FF2B5EF4-FFF2-40B4-BE49-F238E27FC236}">
                <a16:creationId xmlns:a16="http://schemas.microsoft.com/office/drawing/2014/main" id="{6F16BE54-3D73-CC3D-FA82-D76623EA90DF}"/>
              </a:ext>
            </a:extLst>
          </p:cNvPr>
          <p:cNvSpPr/>
          <p:nvPr/>
        </p:nvSpPr>
        <p:spPr>
          <a:xfrm>
            <a:off x="15400854" y="5893461"/>
            <a:ext cx="4572524" cy="278739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8FBACF92-3B41-FE74-A05E-5BD4D0FC1A0C}"/>
              </a:ext>
            </a:extLst>
          </p:cNvPr>
          <p:cNvSpPr/>
          <p:nvPr/>
        </p:nvSpPr>
        <p:spPr>
          <a:xfrm>
            <a:off x="2567367" y="9057519"/>
            <a:ext cx="2260587" cy="204653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Medicines Management</a:t>
            </a:r>
          </a:p>
        </p:txBody>
      </p:sp>
      <p:sp>
        <p:nvSpPr>
          <p:cNvPr id="21" name="Rectangle 20">
            <a:extLst>
              <a:ext uri="{FF2B5EF4-FFF2-40B4-BE49-F238E27FC236}">
                <a16:creationId xmlns:a16="http://schemas.microsoft.com/office/drawing/2014/main" id="{A1995177-51AB-9DE3-0B9E-42731412794C}"/>
              </a:ext>
            </a:extLst>
          </p:cNvPr>
          <p:cNvSpPr/>
          <p:nvPr/>
        </p:nvSpPr>
        <p:spPr>
          <a:xfrm>
            <a:off x="2461216" y="8997008"/>
            <a:ext cx="2427615" cy="216755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DAF212C7-0928-56A8-95D7-CE9AF7170C6B}"/>
              </a:ext>
            </a:extLst>
          </p:cNvPr>
          <p:cNvSpPr txBox="1"/>
          <p:nvPr/>
        </p:nvSpPr>
        <p:spPr>
          <a:xfrm>
            <a:off x="17213062" y="24882"/>
            <a:ext cx="2890535" cy="1846659"/>
          </a:xfrm>
          <a:prstGeom prst="rect">
            <a:avLst/>
          </a:prstGeom>
          <a:noFill/>
        </p:spPr>
        <p:txBody>
          <a:bodyPr wrap="none" rtlCol="0">
            <a:spAutoFit/>
          </a:bodyPr>
          <a:lstStyle/>
          <a:p>
            <a:r>
              <a:rPr lang="en-GB"/>
              <a:t>Key</a:t>
            </a:r>
          </a:p>
          <a:p>
            <a:r>
              <a:rPr lang="en-GB" sz="2400" b="1">
                <a:solidFill>
                  <a:srgbClr val="00B050"/>
                </a:solidFill>
              </a:rPr>
              <a:t>----</a:t>
            </a:r>
            <a:r>
              <a:rPr lang="en-GB"/>
              <a:t>	Groups in Place</a:t>
            </a:r>
          </a:p>
          <a:p>
            <a:r>
              <a:rPr lang="en-GB" sz="2400" b="1">
                <a:solidFill>
                  <a:srgbClr val="FFC000"/>
                </a:solidFill>
              </a:rPr>
              <a:t>----</a:t>
            </a:r>
            <a:r>
              <a:rPr lang="en-GB"/>
              <a:t>	Reports to QSIC</a:t>
            </a:r>
          </a:p>
          <a:p>
            <a:r>
              <a:rPr lang="en-GB" sz="2400" b="1">
                <a:solidFill>
                  <a:srgbClr val="FF0000"/>
                </a:solidFill>
              </a:rPr>
              <a:t>----</a:t>
            </a:r>
            <a:r>
              <a:rPr lang="en-GB"/>
              <a:t>	Currently Missing</a:t>
            </a:r>
          </a:p>
          <a:p>
            <a:r>
              <a:rPr lang="en-GB" sz="2400" b="1">
                <a:solidFill>
                  <a:srgbClr val="002060"/>
                </a:solidFill>
              </a:rPr>
              <a:t>----</a:t>
            </a:r>
            <a:r>
              <a:rPr lang="en-GB"/>
              <a:t>	Team</a:t>
            </a:r>
          </a:p>
        </p:txBody>
      </p:sp>
    </p:spTree>
    <p:extLst>
      <p:ext uri="{BB962C8B-B14F-4D97-AF65-F5344CB8AC3E}">
        <p14:creationId xmlns:p14="http://schemas.microsoft.com/office/powerpoint/2010/main" val="3656111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object 33"/>
          <p:cNvSpPr txBox="1"/>
          <p:nvPr/>
        </p:nvSpPr>
        <p:spPr>
          <a:xfrm>
            <a:off x="510846" y="10390166"/>
            <a:ext cx="1418590" cy="189865"/>
          </a:xfrm>
          <a:prstGeom prst="rect">
            <a:avLst/>
          </a:prstGeom>
        </p:spPr>
        <p:txBody>
          <a:bodyPr vert="horz" wrap="square" lIns="0" tIns="3175" rIns="0" bIns="0" rtlCol="0">
            <a:spAutoFit/>
          </a:bodyPr>
          <a:lstStyle/>
          <a:p>
            <a:pPr marL="12700">
              <a:lnSpc>
                <a:spcPct val="100000"/>
              </a:lnSpc>
              <a:spcBef>
                <a:spcPts val="25"/>
              </a:spcBef>
            </a:pPr>
            <a:r>
              <a:rPr sz="1150" b="1">
                <a:solidFill>
                  <a:srgbClr val="315083"/>
                </a:solidFill>
                <a:latin typeface="Ubuntu"/>
                <a:cs typeface="Ubuntu"/>
              </a:rPr>
              <a:t>Public</a:t>
            </a:r>
            <a:r>
              <a:rPr sz="1150" b="1" spc="-10">
                <a:solidFill>
                  <a:srgbClr val="315083"/>
                </a:solidFill>
                <a:latin typeface="Ubuntu"/>
                <a:cs typeface="Ubuntu"/>
              </a:rPr>
              <a:t> </a:t>
            </a:r>
            <a:r>
              <a:rPr sz="1150" b="1">
                <a:solidFill>
                  <a:srgbClr val="315083"/>
                </a:solidFill>
                <a:latin typeface="Ubuntu"/>
                <a:cs typeface="Ubuntu"/>
              </a:rPr>
              <a:t>Health </a:t>
            </a:r>
            <a:r>
              <a:rPr sz="1150" b="1" spc="-10">
                <a:solidFill>
                  <a:srgbClr val="315083"/>
                </a:solidFill>
                <a:latin typeface="Ubuntu"/>
                <a:cs typeface="Ubuntu"/>
              </a:rPr>
              <a:t>Wales</a:t>
            </a:r>
            <a:endParaRPr sz="1150">
              <a:latin typeface="Ubuntu"/>
              <a:cs typeface="Ubuntu"/>
            </a:endParaRPr>
          </a:p>
        </p:txBody>
      </p:sp>
      <p:sp>
        <p:nvSpPr>
          <p:cNvPr id="34" name="object 34"/>
          <p:cNvSpPr txBox="1"/>
          <p:nvPr/>
        </p:nvSpPr>
        <p:spPr>
          <a:xfrm>
            <a:off x="2184900" y="10390166"/>
            <a:ext cx="1009015" cy="189865"/>
          </a:xfrm>
          <a:prstGeom prst="rect">
            <a:avLst/>
          </a:prstGeom>
        </p:spPr>
        <p:txBody>
          <a:bodyPr vert="horz" wrap="square" lIns="0" tIns="3175" rIns="0" bIns="0" rtlCol="0">
            <a:spAutoFit/>
          </a:bodyPr>
          <a:lstStyle/>
          <a:p>
            <a:pPr marL="12700">
              <a:lnSpc>
                <a:spcPct val="100000"/>
              </a:lnSpc>
              <a:spcBef>
                <a:spcPts val="25"/>
              </a:spcBef>
            </a:pPr>
            <a:r>
              <a:rPr sz="1150" spc="-10">
                <a:solidFill>
                  <a:srgbClr val="315083"/>
                </a:solidFill>
                <a:latin typeface="Ubuntu-Light"/>
                <a:cs typeface="Ubuntu-Light"/>
              </a:rPr>
              <a:t>xxxxxxxxxxxxx</a:t>
            </a:r>
            <a:endParaRPr sz="1150">
              <a:latin typeface="Ubuntu-Light"/>
              <a:cs typeface="Ubuntu-Light"/>
            </a:endParaRPr>
          </a:p>
        </p:txBody>
      </p:sp>
      <p:sp>
        <p:nvSpPr>
          <p:cNvPr id="35" name="object 35"/>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dirty="0"/>
              <a:t>5</a:t>
            </a:fld>
            <a:endParaRPr/>
          </a:p>
        </p:txBody>
      </p:sp>
      <p:sp>
        <p:nvSpPr>
          <p:cNvPr id="31" name="object 31"/>
          <p:cNvSpPr txBox="1">
            <a:spLocks noGrp="1"/>
          </p:cNvSpPr>
          <p:nvPr>
            <p:ph type="title"/>
          </p:nvPr>
        </p:nvSpPr>
        <p:spPr>
          <a:xfrm>
            <a:off x="3543277" y="221165"/>
            <a:ext cx="14962994" cy="570028"/>
          </a:xfrm>
          <a:prstGeom prst="rect">
            <a:avLst/>
          </a:prstGeom>
        </p:spPr>
        <p:txBody>
          <a:bodyPr vert="horz" wrap="square" lIns="0" tIns="15875" rIns="0" bIns="0" rtlCol="0">
            <a:spAutoFit/>
          </a:bodyPr>
          <a:lstStyle/>
          <a:p>
            <a:pPr marL="12700">
              <a:lnSpc>
                <a:spcPct val="100000"/>
              </a:lnSpc>
              <a:spcBef>
                <a:spcPts val="125"/>
              </a:spcBef>
            </a:pPr>
            <a:r>
              <a:rPr lang="en-GB" sz="3600" spc="-20">
                <a:solidFill>
                  <a:schemeClr val="bg1"/>
                </a:solidFill>
                <a:latin typeface="Verdana" panose="020B0604030504040204" pitchFamily="34" charset="0"/>
                <a:ea typeface="Verdana" panose="020B0604030504040204" pitchFamily="34" charset="0"/>
              </a:rPr>
              <a:t>Role of the </a:t>
            </a:r>
            <a:r>
              <a:rPr lang="en-GB" sz="3600" spc="-20" err="1">
                <a:solidFill>
                  <a:schemeClr val="bg1"/>
                </a:solidFill>
                <a:latin typeface="Verdana" panose="020B0604030504040204" pitchFamily="34" charset="0"/>
                <a:ea typeface="Verdana" panose="020B0604030504040204" pitchFamily="34" charset="0"/>
              </a:rPr>
              <a:t>QuOG</a:t>
            </a:r>
            <a:r>
              <a:rPr lang="en-GB" sz="3600" spc="-20">
                <a:solidFill>
                  <a:schemeClr val="bg1"/>
                </a:solidFill>
                <a:latin typeface="Verdana" panose="020B0604030504040204" pitchFamily="34" charset="0"/>
                <a:ea typeface="Verdana" panose="020B0604030504040204" pitchFamily="34" charset="0"/>
              </a:rPr>
              <a:t> in Support of QSIC and Organisation</a:t>
            </a:r>
            <a:endParaRPr sz="3600" spc="-20">
              <a:solidFill>
                <a:schemeClr val="bg1"/>
              </a:solidFill>
              <a:latin typeface="Verdana" panose="020B0604030504040204" pitchFamily="34" charset="0"/>
              <a:ea typeface="Verdana" panose="020B0604030504040204" pitchFamily="34" charset="0"/>
            </a:endParaRPr>
          </a:p>
        </p:txBody>
      </p:sp>
      <p:grpSp>
        <p:nvGrpSpPr>
          <p:cNvPr id="20" name="Group 19">
            <a:extLst>
              <a:ext uri="{FF2B5EF4-FFF2-40B4-BE49-F238E27FC236}">
                <a16:creationId xmlns:a16="http://schemas.microsoft.com/office/drawing/2014/main" id="{4F2BAECE-1389-2FD1-8168-FB325E846DFC}"/>
              </a:ext>
            </a:extLst>
          </p:cNvPr>
          <p:cNvGrpSpPr/>
          <p:nvPr/>
        </p:nvGrpSpPr>
        <p:grpSpPr>
          <a:xfrm>
            <a:off x="4928511" y="3895610"/>
            <a:ext cx="10275998" cy="4094923"/>
            <a:chOff x="4290843" y="3260033"/>
            <a:chExt cx="9862478" cy="4094923"/>
          </a:xfrm>
        </p:grpSpPr>
        <p:grpSp>
          <p:nvGrpSpPr>
            <p:cNvPr id="13" name="Group 12">
              <a:extLst>
                <a:ext uri="{FF2B5EF4-FFF2-40B4-BE49-F238E27FC236}">
                  <a16:creationId xmlns:a16="http://schemas.microsoft.com/office/drawing/2014/main" id="{EBCED343-1CE1-71D9-44C7-0A9F9719F300}"/>
                </a:ext>
              </a:extLst>
            </p:cNvPr>
            <p:cNvGrpSpPr/>
            <p:nvPr/>
          </p:nvGrpSpPr>
          <p:grpSpPr>
            <a:xfrm>
              <a:off x="4290843" y="3260033"/>
              <a:ext cx="9862478" cy="4094923"/>
              <a:chOff x="4290843" y="3260033"/>
              <a:chExt cx="9862478" cy="4094923"/>
            </a:xfrm>
          </p:grpSpPr>
          <p:sp>
            <p:nvSpPr>
              <p:cNvPr id="11" name="Oval 10">
                <a:extLst>
                  <a:ext uri="{FF2B5EF4-FFF2-40B4-BE49-F238E27FC236}">
                    <a16:creationId xmlns:a16="http://schemas.microsoft.com/office/drawing/2014/main" id="{255B097C-0C4D-1590-EA90-E664A3A21B5F}"/>
                  </a:ext>
                </a:extLst>
              </p:cNvPr>
              <p:cNvSpPr/>
              <p:nvPr/>
            </p:nvSpPr>
            <p:spPr>
              <a:xfrm>
                <a:off x="4290843" y="3260033"/>
                <a:ext cx="6045853" cy="4094923"/>
              </a:xfrm>
              <a:prstGeom prst="ellipse">
                <a:avLst/>
              </a:prstGeom>
              <a:solidFill>
                <a:schemeClr val="bg1"/>
              </a:solidFill>
              <a:ln w="762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Oval 11">
                <a:extLst>
                  <a:ext uri="{FF2B5EF4-FFF2-40B4-BE49-F238E27FC236}">
                    <a16:creationId xmlns:a16="http://schemas.microsoft.com/office/drawing/2014/main" id="{910B737F-7B40-3759-0C40-D6278472DD87}"/>
                  </a:ext>
                </a:extLst>
              </p:cNvPr>
              <p:cNvSpPr/>
              <p:nvPr/>
            </p:nvSpPr>
            <p:spPr>
              <a:xfrm>
                <a:off x="8107468" y="3260033"/>
                <a:ext cx="6045853" cy="4094923"/>
              </a:xfrm>
              <a:prstGeom prst="ellipse">
                <a:avLst/>
              </a:prstGeom>
              <a:noFill/>
              <a:ln w="76200">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 name="TextBox 13">
              <a:extLst>
                <a:ext uri="{FF2B5EF4-FFF2-40B4-BE49-F238E27FC236}">
                  <a16:creationId xmlns:a16="http://schemas.microsoft.com/office/drawing/2014/main" id="{B5E8E2D0-336B-2060-C889-4F75161C9E90}"/>
                </a:ext>
              </a:extLst>
            </p:cNvPr>
            <p:cNvSpPr txBox="1"/>
            <p:nvPr/>
          </p:nvSpPr>
          <p:spPr>
            <a:xfrm>
              <a:off x="8212187" y="4763015"/>
              <a:ext cx="2044968" cy="923330"/>
            </a:xfrm>
            <a:prstGeom prst="rect">
              <a:avLst/>
            </a:prstGeom>
            <a:noFill/>
          </p:spPr>
          <p:txBody>
            <a:bodyPr wrap="none" rtlCol="0">
              <a:spAutoFit/>
            </a:bodyPr>
            <a:lstStyle/>
            <a:p>
              <a:r>
                <a:rPr lang="en-GB" sz="5400" b="1" err="1">
                  <a:solidFill>
                    <a:srgbClr val="7030A0"/>
                  </a:solidFill>
                  <a:latin typeface="Nordique Inline" panose="020F0502020204030204" pitchFamily="2" charset="0"/>
                </a:rPr>
                <a:t>QuOG</a:t>
              </a:r>
              <a:endParaRPr lang="en-GB" sz="5400" b="1">
                <a:solidFill>
                  <a:srgbClr val="7030A0"/>
                </a:solidFill>
                <a:latin typeface="Nordique Inline" panose="020F0502020204030204" pitchFamily="2" charset="0"/>
              </a:endParaRPr>
            </a:p>
          </p:txBody>
        </p:sp>
        <p:sp>
          <p:nvSpPr>
            <p:cNvPr id="15" name="TextBox 14">
              <a:extLst>
                <a:ext uri="{FF2B5EF4-FFF2-40B4-BE49-F238E27FC236}">
                  <a16:creationId xmlns:a16="http://schemas.microsoft.com/office/drawing/2014/main" id="{DBD222AE-EABD-10AF-D707-C6211C4574B6}"/>
                </a:ext>
              </a:extLst>
            </p:cNvPr>
            <p:cNvSpPr txBox="1"/>
            <p:nvPr/>
          </p:nvSpPr>
          <p:spPr>
            <a:xfrm>
              <a:off x="5957612" y="4275742"/>
              <a:ext cx="1678807" cy="923330"/>
            </a:xfrm>
            <a:prstGeom prst="rect">
              <a:avLst/>
            </a:prstGeom>
            <a:noFill/>
          </p:spPr>
          <p:txBody>
            <a:bodyPr wrap="none" rtlCol="0">
              <a:spAutoFit/>
            </a:bodyPr>
            <a:lstStyle/>
            <a:p>
              <a:r>
                <a:rPr lang="en-GB" sz="5400" b="1">
                  <a:solidFill>
                    <a:schemeClr val="accent5">
                      <a:lumMod val="75000"/>
                    </a:schemeClr>
                  </a:solidFill>
                  <a:latin typeface="Nordique Inline" panose="00000500000000000000" pitchFamily="2" charset="0"/>
                </a:rPr>
                <a:t>QSIC</a:t>
              </a:r>
            </a:p>
          </p:txBody>
        </p:sp>
        <p:sp>
          <p:nvSpPr>
            <p:cNvPr id="16" name="TextBox 15">
              <a:extLst>
                <a:ext uri="{FF2B5EF4-FFF2-40B4-BE49-F238E27FC236}">
                  <a16:creationId xmlns:a16="http://schemas.microsoft.com/office/drawing/2014/main" id="{5DCBF47F-2F12-EDB1-0467-17DAA404E491}"/>
                </a:ext>
              </a:extLst>
            </p:cNvPr>
            <p:cNvSpPr txBox="1"/>
            <p:nvPr/>
          </p:nvSpPr>
          <p:spPr>
            <a:xfrm>
              <a:off x="10062141" y="5605915"/>
              <a:ext cx="3835778" cy="923330"/>
            </a:xfrm>
            <a:prstGeom prst="rect">
              <a:avLst/>
            </a:prstGeom>
            <a:noFill/>
          </p:spPr>
          <p:txBody>
            <a:bodyPr wrap="none" rtlCol="0">
              <a:spAutoFit/>
            </a:bodyPr>
            <a:lstStyle/>
            <a:p>
              <a:pPr algn="ctr"/>
              <a:r>
                <a:rPr lang="en-GB" sz="5400" b="1">
                  <a:solidFill>
                    <a:schemeClr val="accent3">
                      <a:lumMod val="75000"/>
                    </a:schemeClr>
                  </a:solidFill>
                  <a:latin typeface="Nordique Inline" panose="00000500000000000000" pitchFamily="2" charset="0"/>
                </a:rPr>
                <a:t>Organisation</a:t>
              </a:r>
            </a:p>
          </p:txBody>
        </p:sp>
      </p:grpSp>
      <p:grpSp>
        <p:nvGrpSpPr>
          <p:cNvPr id="37" name="Group 36">
            <a:extLst>
              <a:ext uri="{FF2B5EF4-FFF2-40B4-BE49-F238E27FC236}">
                <a16:creationId xmlns:a16="http://schemas.microsoft.com/office/drawing/2014/main" id="{0ED75E2B-22DF-F1B3-7E9B-C6188559AFB3}"/>
              </a:ext>
            </a:extLst>
          </p:cNvPr>
          <p:cNvGrpSpPr/>
          <p:nvPr/>
        </p:nvGrpSpPr>
        <p:grpSpPr>
          <a:xfrm>
            <a:off x="273420" y="1287518"/>
            <a:ext cx="4334328" cy="8987076"/>
            <a:chOff x="272440" y="2067376"/>
            <a:chExt cx="4334328" cy="8987076"/>
          </a:xfrm>
        </p:grpSpPr>
        <p:pic>
          <p:nvPicPr>
            <p:cNvPr id="18" name="Graphic 17" descr="Clipboard Checked with solid fill">
              <a:extLst>
                <a:ext uri="{FF2B5EF4-FFF2-40B4-BE49-F238E27FC236}">
                  <a16:creationId xmlns:a16="http://schemas.microsoft.com/office/drawing/2014/main" id="{051923CA-31BC-C6E8-5304-1A020D23172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2440" y="2067376"/>
              <a:ext cx="1278064" cy="1278064"/>
            </a:xfrm>
            <a:prstGeom prst="rect">
              <a:avLst/>
            </a:prstGeom>
          </p:spPr>
        </p:pic>
        <p:sp>
          <p:nvSpPr>
            <p:cNvPr id="19" name="TextBox 18">
              <a:extLst>
                <a:ext uri="{FF2B5EF4-FFF2-40B4-BE49-F238E27FC236}">
                  <a16:creationId xmlns:a16="http://schemas.microsoft.com/office/drawing/2014/main" id="{FF19B59B-88D2-C5A4-BBF2-BCA927F8D597}"/>
                </a:ext>
              </a:extLst>
            </p:cNvPr>
            <p:cNvSpPr txBox="1"/>
            <p:nvPr/>
          </p:nvSpPr>
          <p:spPr>
            <a:xfrm>
              <a:off x="377685" y="2067376"/>
              <a:ext cx="4229083" cy="8987076"/>
            </a:xfrm>
            <a:prstGeom prst="rect">
              <a:avLst/>
            </a:prstGeom>
            <a:noFill/>
          </p:spPr>
          <p:txBody>
            <a:bodyPr wrap="square" rtlCol="0">
              <a:spAutoFit/>
            </a:bodyPr>
            <a:lstStyle/>
            <a:p>
              <a:endParaRPr lang="en-GB" dirty="0"/>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b="1" dirty="0">
                <a:latin typeface="Arial" panose="020B0604020202020204" pitchFamily="34" charset="0"/>
                <a:cs typeface="Arial" panose="020B0604020202020204" pitchFamily="34" charset="0"/>
              </a:endParaRPr>
            </a:p>
            <a:p>
              <a:r>
                <a:rPr lang="en-GB" sz="2400" b="1" dirty="0">
                  <a:solidFill>
                    <a:schemeClr val="accent5">
                      <a:lumMod val="75000"/>
                    </a:schemeClr>
                  </a:solidFill>
                  <a:latin typeface="Arial" panose="020B0604020202020204" pitchFamily="34" charset="0"/>
                  <a:cs typeface="Arial" panose="020B0604020202020204" pitchFamily="34" charset="0"/>
                </a:rPr>
                <a:t>To QSIC</a:t>
              </a:r>
            </a:p>
            <a:p>
              <a:r>
                <a:rPr lang="en-GB" sz="2200" b="1" dirty="0">
                  <a:solidFill>
                    <a:schemeClr val="accent5">
                      <a:lumMod val="75000"/>
                    </a:schemeClr>
                  </a:solidFill>
                  <a:latin typeface="Arial" panose="020B0604020202020204" pitchFamily="34" charset="0"/>
                  <a:cs typeface="Arial" panose="020B0604020202020204" pitchFamily="34" charset="0"/>
                </a:rPr>
                <a:t>Assurance:</a:t>
              </a:r>
            </a:p>
            <a:p>
              <a:pPr marL="285750" indent="-285750">
                <a:buFont typeface="Arial" panose="020B0604020202020204" pitchFamily="34" charset="0"/>
                <a:buChar char="•"/>
              </a:pPr>
              <a:r>
                <a:rPr lang="en-GB" sz="2200" dirty="0">
                  <a:solidFill>
                    <a:schemeClr val="accent5">
                      <a:lumMod val="75000"/>
                    </a:schemeClr>
                  </a:solidFill>
                  <a:latin typeface="Arial" panose="020B0604020202020204" pitchFamily="34" charset="0"/>
                  <a:cs typeface="Arial" panose="020B0604020202020204" pitchFamily="34" charset="0"/>
                </a:rPr>
                <a:t>Person Centred Approach</a:t>
              </a:r>
            </a:p>
            <a:p>
              <a:pPr marL="285750" indent="-285750">
                <a:buFont typeface="Arial" panose="020B0604020202020204" pitchFamily="34" charset="0"/>
                <a:buChar char="•"/>
              </a:pPr>
              <a:r>
                <a:rPr lang="en-GB" sz="2200" dirty="0">
                  <a:solidFill>
                    <a:schemeClr val="accent5">
                      <a:lumMod val="75000"/>
                    </a:schemeClr>
                  </a:solidFill>
                  <a:latin typeface="Arial" panose="020B0604020202020204" pitchFamily="34" charset="0"/>
                  <a:cs typeface="Arial" panose="020B0604020202020204" pitchFamily="34" charset="0"/>
                </a:rPr>
                <a:t>Safety </a:t>
              </a:r>
            </a:p>
            <a:p>
              <a:pPr marL="285750" indent="-285750">
                <a:buFont typeface="Arial" panose="020B0604020202020204" pitchFamily="34" charset="0"/>
                <a:buChar char="•"/>
              </a:pPr>
              <a:r>
                <a:rPr lang="en-GB" sz="2200" dirty="0">
                  <a:solidFill>
                    <a:schemeClr val="accent5">
                      <a:lumMod val="75000"/>
                    </a:schemeClr>
                  </a:solidFill>
                  <a:latin typeface="Arial" panose="020B0604020202020204" pitchFamily="34" charset="0"/>
                  <a:cs typeface="Arial" panose="020B0604020202020204" pitchFamily="34" charset="0"/>
                </a:rPr>
                <a:t>Safeguarding</a:t>
              </a:r>
            </a:p>
            <a:p>
              <a:pPr marL="285750" indent="-285750">
                <a:buFont typeface="Arial" panose="020B0604020202020204" pitchFamily="34" charset="0"/>
                <a:buChar char="•"/>
              </a:pPr>
              <a:r>
                <a:rPr lang="en-GB" sz="2200" dirty="0">
                  <a:solidFill>
                    <a:schemeClr val="accent5">
                      <a:lumMod val="75000"/>
                    </a:schemeClr>
                  </a:solidFill>
                  <a:latin typeface="Arial" panose="020B0604020202020204" pitchFamily="34" charset="0"/>
                  <a:cs typeface="Arial" panose="020B0604020202020204" pitchFamily="34" charset="0"/>
                </a:rPr>
                <a:t>Evidence based</a:t>
              </a:r>
            </a:p>
            <a:p>
              <a:pPr marL="285750" indent="-285750">
                <a:buFont typeface="Arial" panose="020B0604020202020204" pitchFamily="34" charset="0"/>
                <a:buChar char="•"/>
              </a:pPr>
              <a:r>
                <a:rPr lang="en-GB" sz="2200" dirty="0">
                  <a:solidFill>
                    <a:schemeClr val="accent5">
                      <a:lumMod val="75000"/>
                    </a:schemeClr>
                  </a:solidFill>
                  <a:latin typeface="Arial" panose="020B0604020202020204" pitchFamily="34" charset="0"/>
                  <a:cs typeface="Arial" panose="020B0604020202020204" pitchFamily="34" charset="0"/>
                </a:rPr>
                <a:t>Clinically effective</a:t>
              </a:r>
            </a:p>
            <a:p>
              <a:pPr marL="285750" indent="-285750">
                <a:buFont typeface="Arial" panose="020B0604020202020204" pitchFamily="34" charset="0"/>
                <a:buChar char="•"/>
              </a:pPr>
              <a:r>
                <a:rPr lang="en-GB" sz="2200" dirty="0">
                  <a:solidFill>
                    <a:schemeClr val="accent5">
                      <a:lumMod val="75000"/>
                    </a:schemeClr>
                  </a:solidFill>
                  <a:latin typeface="Arial" panose="020B0604020202020204" pitchFamily="34" charset="0"/>
                  <a:cs typeface="Arial" panose="020B0604020202020204" pitchFamily="34" charset="0"/>
                </a:rPr>
                <a:t>Meeting standards</a:t>
              </a:r>
            </a:p>
            <a:p>
              <a:pPr marL="285750" indent="-285750">
                <a:buFont typeface="Arial" panose="020B0604020202020204" pitchFamily="34" charset="0"/>
                <a:buChar char="•"/>
              </a:pPr>
              <a:endParaRPr lang="en-GB" sz="2200" dirty="0">
                <a:solidFill>
                  <a:schemeClr val="accent5">
                    <a:lumMod val="75000"/>
                  </a:schemeClr>
                </a:solidFill>
                <a:latin typeface="Arial" panose="020B0604020202020204" pitchFamily="34" charset="0"/>
                <a:cs typeface="Arial" panose="020B0604020202020204" pitchFamily="34" charset="0"/>
              </a:endParaRPr>
            </a:p>
            <a:p>
              <a:r>
                <a:rPr lang="en-GB" sz="2200" b="1" dirty="0">
                  <a:solidFill>
                    <a:schemeClr val="accent5">
                      <a:lumMod val="75000"/>
                    </a:schemeClr>
                  </a:solidFill>
                  <a:latin typeface="Arial" panose="020B0604020202020204" pitchFamily="34" charset="0"/>
                  <a:cs typeface="Arial" panose="020B0604020202020204" pitchFamily="34" charset="0"/>
                </a:rPr>
                <a:t>Advise:</a:t>
              </a:r>
            </a:p>
            <a:p>
              <a:pPr marL="285750" indent="-285750">
                <a:buFont typeface="Arial" panose="020B0604020202020204" pitchFamily="34" charset="0"/>
                <a:buChar char="•"/>
              </a:pPr>
              <a:r>
                <a:rPr lang="en-GB" sz="2200" dirty="0">
                  <a:solidFill>
                    <a:schemeClr val="accent5">
                      <a:lumMod val="75000"/>
                    </a:schemeClr>
                  </a:solidFill>
                  <a:latin typeface="Arial" panose="020B0604020202020204" pitchFamily="34" charset="0"/>
                  <a:cs typeface="Arial" panose="020B0604020202020204" pitchFamily="34" charset="0"/>
                </a:rPr>
                <a:t>Adoption of key indicators</a:t>
              </a:r>
            </a:p>
            <a:p>
              <a:pPr marL="285750" indent="-285750">
                <a:buFont typeface="Arial" panose="020B0604020202020204" pitchFamily="34" charset="0"/>
                <a:buChar char="•"/>
              </a:pPr>
              <a:r>
                <a:rPr lang="en-GB" sz="2200" dirty="0">
                  <a:solidFill>
                    <a:schemeClr val="accent5">
                      <a:lumMod val="75000"/>
                    </a:schemeClr>
                  </a:solidFill>
                  <a:latin typeface="Arial" panose="020B0604020202020204" pitchFamily="34" charset="0"/>
                  <a:cs typeface="Arial" panose="020B0604020202020204" pitchFamily="34" charset="0"/>
                </a:rPr>
                <a:t>Always on reporting</a:t>
              </a:r>
            </a:p>
            <a:p>
              <a:pPr marL="285750" indent="-285750">
                <a:buFont typeface="Arial" panose="020B0604020202020204" pitchFamily="34" charset="0"/>
                <a:buChar char="•"/>
              </a:pPr>
              <a:r>
                <a:rPr lang="en-GB" sz="2200" dirty="0">
                  <a:solidFill>
                    <a:schemeClr val="accent5">
                      <a:lumMod val="75000"/>
                    </a:schemeClr>
                  </a:solidFill>
                  <a:latin typeface="Arial" panose="020B0604020202020204" pitchFamily="34" charset="0"/>
                  <a:cs typeface="Arial" panose="020B0604020202020204" pitchFamily="34" charset="0"/>
                </a:rPr>
                <a:t>Annual Quality Report</a:t>
              </a:r>
            </a:p>
            <a:p>
              <a:endParaRPr lang="en-GB" sz="2200" dirty="0">
                <a:solidFill>
                  <a:schemeClr val="accent5">
                    <a:lumMod val="75000"/>
                  </a:schemeClr>
                </a:solidFill>
                <a:latin typeface="Arial" panose="020B0604020202020204" pitchFamily="34" charset="0"/>
                <a:cs typeface="Arial" panose="020B0604020202020204" pitchFamily="34" charset="0"/>
              </a:endParaRPr>
            </a:p>
            <a:p>
              <a:r>
                <a:rPr lang="en-GB" sz="2200" b="1" dirty="0">
                  <a:solidFill>
                    <a:schemeClr val="accent5">
                      <a:lumMod val="75000"/>
                    </a:schemeClr>
                  </a:solidFill>
                  <a:latin typeface="Arial" panose="020B0604020202020204" pitchFamily="34" charset="0"/>
                  <a:cs typeface="Arial" panose="020B0604020202020204" pitchFamily="34" charset="0"/>
                </a:rPr>
                <a:t>Support/ Ensure:</a:t>
              </a:r>
            </a:p>
            <a:p>
              <a:pPr marL="285750" indent="-285750">
                <a:buFont typeface="Arial" panose="020B0604020202020204" pitchFamily="34" charset="0"/>
                <a:buChar char="•"/>
              </a:pPr>
              <a:r>
                <a:rPr lang="en-GB" sz="2200" dirty="0">
                  <a:solidFill>
                    <a:schemeClr val="accent5">
                      <a:lumMod val="75000"/>
                    </a:schemeClr>
                  </a:solidFill>
                  <a:latin typeface="Arial" panose="020B0604020202020204" pitchFamily="34" charset="0"/>
                  <a:cs typeface="Arial" panose="020B0604020202020204" pitchFamily="34" charset="0"/>
                </a:rPr>
                <a:t>Clear, consistent strategic direction</a:t>
              </a:r>
            </a:p>
            <a:p>
              <a:pPr marL="285750" indent="-285750">
                <a:buFont typeface="Arial" panose="020B0604020202020204" pitchFamily="34" charset="0"/>
                <a:buChar char="•"/>
              </a:pPr>
              <a:r>
                <a:rPr lang="en-GB" sz="2200" dirty="0">
                  <a:solidFill>
                    <a:schemeClr val="accent5">
                      <a:lumMod val="75000"/>
                    </a:schemeClr>
                  </a:solidFill>
                  <a:latin typeface="Arial" panose="020B0604020202020204" pitchFamily="34" charset="0"/>
                  <a:cs typeface="Arial" panose="020B0604020202020204" pitchFamily="34" charset="0"/>
                </a:rPr>
                <a:t>Strong leadership</a:t>
              </a:r>
            </a:p>
            <a:p>
              <a:pPr marL="285750" indent="-285750">
                <a:buFont typeface="Arial" panose="020B0604020202020204" pitchFamily="34" charset="0"/>
                <a:buChar char="•"/>
              </a:pPr>
              <a:r>
                <a:rPr lang="en-GB" sz="2200" dirty="0">
                  <a:solidFill>
                    <a:schemeClr val="accent5">
                      <a:lumMod val="75000"/>
                    </a:schemeClr>
                  </a:solidFill>
                  <a:latin typeface="Arial" panose="020B0604020202020204" pitchFamily="34" charset="0"/>
                  <a:cs typeface="Arial" panose="020B0604020202020204" pitchFamily="34" charset="0"/>
                </a:rPr>
                <a:t>Transparent lines of accountability</a:t>
              </a:r>
            </a:p>
            <a:p>
              <a:endParaRPr lang="en-GB" sz="2400" dirty="0">
                <a:latin typeface="Arial" panose="020B0604020202020204" pitchFamily="34" charset="0"/>
                <a:cs typeface="Arial" panose="020B0604020202020204" pitchFamily="34" charset="0"/>
              </a:endParaRPr>
            </a:p>
          </p:txBody>
        </p:sp>
      </p:grpSp>
      <p:grpSp>
        <p:nvGrpSpPr>
          <p:cNvPr id="36" name="Group 35">
            <a:extLst>
              <a:ext uri="{FF2B5EF4-FFF2-40B4-BE49-F238E27FC236}">
                <a16:creationId xmlns:a16="http://schemas.microsoft.com/office/drawing/2014/main" id="{6B0AB4D4-E022-F10C-E4EA-3A101EEF756F}"/>
              </a:ext>
            </a:extLst>
          </p:cNvPr>
          <p:cNvGrpSpPr/>
          <p:nvPr/>
        </p:nvGrpSpPr>
        <p:grpSpPr>
          <a:xfrm>
            <a:off x="4635688" y="7164822"/>
            <a:ext cx="4856225" cy="3460325"/>
            <a:chOff x="5588285" y="964060"/>
            <a:chExt cx="4856225" cy="3460325"/>
          </a:xfrm>
        </p:grpSpPr>
        <p:pic>
          <p:nvPicPr>
            <p:cNvPr id="22" name="Graphic 21" descr="Alterations &amp; Tailoring with solid fill">
              <a:extLst>
                <a:ext uri="{FF2B5EF4-FFF2-40B4-BE49-F238E27FC236}">
                  <a16:creationId xmlns:a16="http://schemas.microsoft.com/office/drawing/2014/main" id="{7846C546-A5D9-CC2F-B3CE-BC9AA788DEC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607496" y="964060"/>
              <a:ext cx="1278063" cy="1278063"/>
            </a:xfrm>
            <a:prstGeom prst="rect">
              <a:avLst/>
            </a:prstGeom>
          </p:spPr>
        </p:pic>
        <p:sp>
          <p:nvSpPr>
            <p:cNvPr id="23" name="TextBox 22">
              <a:extLst>
                <a:ext uri="{FF2B5EF4-FFF2-40B4-BE49-F238E27FC236}">
                  <a16:creationId xmlns:a16="http://schemas.microsoft.com/office/drawing/2014/main" id="{EDBEC971-E2C6-3DB2-0140-95A4D2CA37C8}"/>
                </a:ext>
              </a:extLst>
            </p:cNvPr>
            <p:cNvSpPr txBox="1"/>
            <p:nvPr/>
          </p:nvSpPr>
          <p:spPr>
            <a:xfrm>
              <a:off x="5588285" y="1192731"/>
              <a:ext cx="4856225" cy="3231654"/>
            </a:xfrm>
            <a:prstGeom prst="rect">
              <a:avLst/>
            </a:prstGeom>
            <a:noFill/>
          </p:spPr>
          <p:txBody>
            <a:bodyPr wrap="square" rtlCol="0">
              <a:spAutoFit/>
            </a:bodyPr>
            <a:lstStyle/>
            <a:p>
              <a:endParaRPr lang="en-GB"/>
            </a:p>
            <a:p>
              <a:endParaRPr lang="en-GB"/>
            </a:p>
            <a:p>
              <a:endParaRPr lang="en-GB"/>
            </a:p>
            <a:p>
              <a:r>
                <a:rPr lang="en-GB" sz="2200" b="1">
                  <a:solidFill>
                    <a:schemeClr val="accent3">
                      <a:lumMod val="75000"/>
                    </a:schemeClr>
                  </a:solidFill>
                </a:rPr>
                <a:t>Oversee:</a:t>
              </a:r>
            </a:p>
            <a:p>
              <a:pPr marL="285750" indent="-285750">
                <a:buFont typeface="Arial" panose="020B0604020202020204" pitchFamily="34" charset="0"/>
                <a:buChar char="•"/>
              </a:pPr>
              <a:r>
                <a:rPr lang="en-GB" sz="2200">
                  <a:solidFill>
                    <a:schemeClr val="accent3">
                      <a:lumMod val="75000"/>
                    </a:schemeClr>
                  </a:solidFill>
                </a:rPr>
                <a:t>Key performance indicators</a:t>
              </a:r>
            </a:p>
            <a:p>
              <a:r>
                <a:rPr lang="en-GB" sz="2200" b="1">
                  <a:solidFill>
                    <a:schemeClr val="accent3">
                      <a:lumMod val="75000"/>
                    </a:schemeClr>
                  </a:solidFill>
                </a:rPr>
                <a:t>Demonstrating Improvements in:</a:t>
              </a:r>
            </a:p>
            <a:p>
              <a:pPr marL="285750" indent="-285750">
                <a:buFont typeface="Arial" panose="020B0604020202020204" pitchFamily="34" charset="0"/>
                <a:buChar char="•"/>
              </a:pPr>
              <a:r>
                <a:rPr lang="en-GB" sz="2200">
                  <a:solidFill>
                    <a:schemeClr val="accent3">
                      <a:lumMod val="75000"/>
                    </a:schemeClr>
                  </a:solidFill>
                </a:rPr>
                <a:t>Safety</a:t>
              </a:r>
            </a:p>
            <a:p>
              <a:pPr marL="285750" indent="-285750">
                <a:buFont typeface="Arial" panose="020B0604020202020204" pitchFamily="34" charset="0"/>
                <a:buChar char="•"/>
              </a:pPr>
              <a:r>
                <a:rPr lang="en-GB" sz="2200">
                  <a:solidFill>
                    <a:schemeClr val="accent3">
                      <a:lumMod val="75000"/>
                    </a:schemeClr>
                  </a:solidFill>
                </a:rPr>
                <a:t>Effectiveness</a:t>
              </a:r>
            </a:p>
            <a:p>
              <a:pPr marL="285750" indent="-285750">
                <a:buFont typeface="Arial" panose="020B0604020202020204" pitchFamily="34" charset="0"/>
                <a:buChar char="•"/>
              </a:pPr>
              <a:r>
                <a:rPr lang="en-GB" sz="2200">
                  <a:solidFill>
                    <a:schemeClr val="accent3">
                      <a:lumMod val="75000"/>
                    </a:schemeClr>
                  </a:solidFill>
                </a:rPr>
                <a:t>Service User Experience</a:t>
              </a:r>
            </a:p>
            <a:p>
              <a:endParaRPr lang="en-GB"/>
            </a:p>
          </p:txBody>
        </p:sp>
      </p:grpSp>
      <p:grpSp>
        <p:nvGrpSpPr>
          <p:cNvPr id="27" name="Group 26">
            <a:extLst>
              <a:ext uri="{FF2B5EF4-FFF2-40B4-BE49-F238E27FC236}">
                <a16:creationId xmlns:a16="http://schemas.microsoft.com/office/drawing/2014/main" id="{8E114D83-7242-8C29-FDB0-C12AE8A057F3}"/>
              </a:ext>
            </a:extLst>
          </p:cNvPr>
          <p:cNvGrpSpPr/>
          <p:nvPr/>
        </p:nvGrpSpPr>
        <p:grpSpPr>
          <a:xfrm>
            <a:off x="16372352" y="3922386"/>
            <a:ext cx="3533608" cy="3643774"/>
            <a:chOff x="15492848" y="1119200"/>
            <a:chExt cx="3533608" cy="3643774"/>
          </a:xfrm>
        </p:grpSpPr>
        <p:pic>
          <p:nvPicPr>
            <p:cNvPr id="25" name="Graphic 24" descr="Bullseye with solid fill">
              <a:extLst>
                <a:ext uri="{FF2B5EF4-FFF2-40B4-BE49-F238E27FC236}">
                  <a16:creationId xmlns:a16="http://schemas.microsoft.com/office/drawing/2014/main" id="{3E08E6C8-1723-2463-EE62-FC56E44ACEB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5492848" y="1119200"/>
              <a:ext cx="967782" cy="967782"/>
            </a:xfrm>
            <a:prstGeom prst="rect">
              <a:avLst/>
            </a:prstGeom>
          </p:spPr>
        </p:pic>
        <p:sp>
          <p:nvSpPr>
            <p:cNvPr id="26" name="TextBox 25">
              <a:extLst>
                <a:ext uri="{FF2B5EF4-FFF2-40B4-BE49-F238E27FC236}">
                  <a16:creationId xmlns:a16="http://schemas.microsoft.com/office/drawing/2014/main" id="{6C154561-A979-1FA9-5A63-D04463120357}"/>
                </a:ext>
              </a:extLst>
            </p:cNvPr>
            <p:cNvSpPr txBox="1"/>
            <p:nvPr/>
          </p:nvSpPr>
          <p:spPr>
            <a:xfrm>
              <a:off x="15492848" y="1192766"/>
              <a:ext cx="3533608" cy="3570208"/>
            </a:xfrm>
            <a:prstGeom prst="rect">
              <a:avLst/>
            </a:prstGeom>
            <a:noFill/>
          </p:spPr>
          <p:txBody>
            <a:bodyPr wrap="square" rtlCol="0">
              <a:spAutoFit/>
            </a:bodyPr>
            <a:lstStyle/>
            <a:p>
              <a:endParaRPr lang="en-GB"/>
            </a:p>
            <a:p>
              <a:endParaRPr lang="en-GB"/>
            </a:p>
            <a:p>
              <a:endParaRPr lang="en-GB"/>
            </a:p>
            <a:p>
              <a:r>
                <a:rPr lang="en-GB" sz="2200" b="1">
                  <a:solidFill>
                    <a:schemeClr val="accent3">
                      <a:lumMod val="75000"/>
                    </a:schemeClr>
                  </a:solidFill>
                </a:rPr>
                <a:t>Identify &amp; Review:</a:t>
              </a:r>
            </a:p>
            <a:p>
              <a:pPr marL="285750" indent="-285750">
                <a:buFont typeface="Arial" panose="020B0604020202020204" pitchFamily="34" charset="0"/>
                <a:buChar char="•"/>
              </a:pPr>
              <a:r>
                <a:rPr lang="en-GB" sz="2200">
                  <a:solidFill>
                    <a:schemeClr val="accent3">
                      <a:lumMod val="75000"/>
                    </a:schemeClr>
                  </a:solidFill>
                </a:rPr>
                <a:t>Risk</a:t>
              </a:r>
            </a:p>
            <a:p>
              <a:pPr marL="285750" indent="-285750">
                <a:buFont typeface="Arial" panose="020B0604020202020204" pitchFamily="34" charset="0"/>
                <a:buChar char="•"/>
              </a:pPr>
              <a:r>
                <a:rPr lang="en-GB" sz="2200">
                  <a:solidFill>
                    <a:schemeClr val="accent3">
                      <a:lumMod val="75000"/>
                    </a:schemeClr>
                  </a:solidFill>
                </a:rPr>
                <a:t>Issues</a:t>
              </a:r>
            </a:p>
            <a:p>
              <a:r>
                <a:rPr lang="en-GB" sz="2200" b="1">
                  <a:solidFill>
                    <a:schemeClr val="accent3">
                      <a:lumMod val="75000"/>
                    </a:schemeClr>
                  </a:solidFill>
                </a:rPr>
                <a:t>Receive Assurance:</a:t>
              </a:r>
            </a:p>
            <a:p>
              <a:pPr marL="285750" indent="-285750">
                <a:buFont typeface="Arial" panose="020B0604020202020204" pitchFamily="34" charset="0"/>
                <a:buChar char="•"/>
              </a:pPr>
              <a:r>
                <a:rPr lang="en-GB" sz="2200">
                  <a:solidFill>
                    <a:schemeClr val="accent3">
                      <a:lumMod val="75000"/>
                    </a:schemeClr>
                  </a:solidFill>
                </a:rPr>
                <a:t>Logged</a:t>
              </a:r>
            </a:p>
            <a:p>
              <a:pPr marL="285750" indent="-285750">
                <a:buFont typeface="Arial" panose="020B0604020202020204" pitchFamily="34" charset="0"/>
                <a:buChar char="•"/>
              </a:pPr>
              <a:r>
                <a:rPr lang="en-GB" sz="2200">
                  <a:solidFill>
                    <a:schemeClr val="accent3">
                      <a:lumMod val="75000"/>
                    </a:schemeClr>
                  </a:solidFill>
                </a:rPr>
                <a:t>Managed</a:t>
              </a:r>
            </a:p>
            <a:p>
              <a:pPr marL="285750" indent="-285750">
                <a:buFont typeface="Arial" panose="020B0604020202020204" pitchFamily="34" charset="0"/>
                <a:buChar char="•"/>
              </a:pPr>
              <a:r>
                <a:rPr lang="en-GB" sz="2200">
                  <a:solidFill>
                    <a:schemeClr val="accent3">
                      <a:lumMod val="75000"/>
                    </a:schemeClr>
                  </a:solidFill>
                </a:rPr>
                <a:t>Mitigated</a:t>
              </a:r>
            </a:p>
            <a:p>
              <a:endParaRPr lang="en-GB"/>
            </a:p>
          </p:txBody>
        </p:sp>
      </p:grpSp>
      <p:grpSp>
        <p:nvGrpSpPr>
          <p:cNvPr id="32" name="Group 31">
            <a:extLst>
              <a:ext uri="{FF2B5EF4-FFF2-40B4-BE49-F238E27FC236}">
                <a16:creationId xmlns:a16="http://schemas.microsoft.com/office/drawing/2014/main" id="{CC1E6F7C-037F-9736-4241-FE1ED8FBAA86}"/>
              </a:ext>
            </a:extLst>
          </p:cNvPr>
          <p:cNvGrpSpPr/>
          <p:nvPr/>
        </p:nvGrpSpPr>
        <p:grpSpPr>
          <a:xfrm>
            <a:off x="9628154" y="1341282"/>
            <a:ext cx="3533608" cy="2669011"/>
            <a:chOff x="10306850" y="1192731"/>
            <a:chExt cx="3533608" cy="2669011"/>
          </a:xfrm>
        </p:grpSpPr>
        <p:pic>
          <p:nvPicPr>
            <p:cNvPr id="29" name="Graphic 28" descr="Exponential Graph with solid fill">
              <a:extLst>
                <a:ext uri="{FF2B5EF4-FFF2-40B4-BE49-F238E27FC236}">
                  <a16:creationId xmlns:a16="http://schemas.microsoft.com/office/drawing/2014/main" id="{B5EACB68-7236-C316-E50C-F4B4FC30FA1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378016" y="1192731"/>
              <a:ext cx="914400" cy="914400"/>
            </a:xfrm>
            <a:prstGeom prst="rect">
              <a:avLst/>
            </a:prstGeom>
          </p:spPr>
        </p:pic>
        <p:sp>
          <p:nvSpPr>
            <p:cNvPr id="30" name="TextBox 29">
              <a:extLst>
                <a:ext uri="{FF2B5EF4-FFF2-40B4-BE49-F238E27FC236}">
                  <a16:creationId xmlns:a16="http://schemas.microsoft.com/office/drawing/2014/main" id="{0DEBF37B-B2D4-612C-39A3-3FD1BF493FD9}"/>
                </a:ext>
              </a:extLst>
            </p:cNvPr>
            <p:cNvSpPr txBox="1"/>
            <p:nvPr/>
          </p:nvSpPr>
          <p:spPr>
            <a:xfrm>
              <a:off x="10306850" y="1307197"/>
              <a:ext cx="3533608" cy="2554545"/>
            </a:xfrm>
            <a:prstGeom prst="rect">
              <a:avLst/>
            </a:prstGeom>
            <a:noFill/>
          </p:spPr>
          <p:txBody>
            <a:bodyPr wrap="square" rtlCol="0">
              <a:spAutoFit/>
            </a:bodyPr>
            <a:lstStyle/>
            <a:p>
              <a:endParaRPr lang="en-GB"/>
            </a:p>
            <a:p>
              <a:endParaRPr lang="en-GB"/>
            </a:p>
            <a:p>
              <a:endParaRPr lang="en-GB"/>
            </a:p>
            <a:p>
              <a:r>
                <a:rPr lang="en-GB" sz="2200" b="1">
                  <a:solidFill>
                    <a:schemeClr val="accent3">
                      <a:lumMod val="75000"/>
                    </a:schemeClr>
                  </a:solidFill>
                </a:rPr>
                <a:t>Demonstrate:</a:t>
              </a:r>
            </a:p>
            <a:p>
              <a:pPr marL="285750" indent="-285750">
                <a:buFont typeface="Arial" panose="020B0604020202020204" pitchFamily="34" charset="0"/>
                <a:buChar char="•"/>
              </a:pPr>
              <a:r>
                <a:rPr lang="en-GB" sz="2200">
                  <a:solidFill>
                    <a:schemeClr val="accent3">
                      <a:lumMod val="75000"/>
                    </a:schemeClr>
                  </a:solidFill>
                </a:rPr>
                <a:t>Quality Improvement</a:t>
              </a:r>
            </a:p>
            <a:p>
              <a:pPr marL="285750" indent="-285750">
                <a:buFont typeface="Arial" panose="020B0604020202020204" pitchFamily="34" charset="0"/>
                <a:buChar char="•"/>
              </a:pPr>
              <a:r>
                <a:rPr lang="en-GB" sz="2200">
                  <a:solidFill>
                    <a:schemeClr val="accent3">
                      <a:lumMod val="75000"/>
                    </a:schemeClr>
                  </a:solidFill>
                </a:rPr>
                <a:t>Learning</a:t>
              </a:r>
            </a:p>
            <a:p>
              <a:pPr marL="285750" indent="-285750">
                <a:buFont typeface="Arial" panose="020B0604020202020204" pitchFamily="34" charset="0"/>
                <a:buChar char="•"/>
              </a:pPr>
              <a:r>
                <a:rPr lang="en-GB" sz="2200">
                  <a:solidFill>
                    <a:schemeClr val="accent3">
                      <a:lumMod val="75000"/>
                    </a:schemeClr>
                  </a:solidFill>
                </a:rPr>
                <a:t>Exploit opportunities</a:t>
              </a:r>
            </a:p>
            <a:p>
              <a:endParaRPr lang="en-GB"/>
            </a:p>
          </p:txBody>
        </p:sp>
      </p:grpSp>
      <p:grpSp>
        <p:nvGrpSpPr>
          <p:cNvPr id="41" name="Group 40">
            <a:extLst>
              <a:ext uri="{FF2B5EF4-FFF2-40B4-BE49-F238E27FC236}">
                <a16:creationId xmlns:a16="http://schemas.microsoft.com/office/drawing/2014/main" id="{ECCA3687-99D4-D3BB-568F-F8BE6506AAE4}"/>
              </a:ext>
            </a:extLst>
          </p:cNvPr>
          <p:cNvGrpSpPr/>
          <p:nvPr/>
        </p:nvGrpSpPr>
        <p:grpSpPr>
          <a:xfrm>
            <a:off x="4897130" y="1331890"/>
            <a:ext cx="3536069" cy="2678403"/>
            <a:chOff x="15010548" y="4745032"/>
            <a:chExt cx="3536069" cy="2678403"/>
          </a:xfrm>
        </p:grpSpPr>
        <p:pic>
          <p:nvPicPr>
            <p:cNvPr id="39" name="Graphic 38" descr="Watering Plant with solid fill">
              <a:extLst>
                <a:ext uri="{FF2B5EF4-FFF2-40B4-BE49-F238E27FC236}">
                  <a16:creationId xmlns:a16="http://schemas.microsoft.com/office/drawing/2014/main" id="{A30F0A40-773D-40D4-6AAD-7913AEE9891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5010548" y="4745032"/>
              <a:ext cx="914400" cy="914400"/>
            </a:xfrm>
            <a:prstGeom prst="rect">
              <a:avLst/>
            </a:prstGeom>
          </p:spPr>
        </p:pic>
        <p:sp>
          <p:nvSpPr>
            <p:cNvPr id="40" name="TextBox 39">
              <a:extLst>
                <a:ext uri="{FF2B5EF4-FFF2-40B4-BE49-F238E27FC236}">
                  <a16:creationId xmlns:a16="http://schemas.microsoft.com/office/drawing/2014/main" id="{52732445-B0D0-1751-900F-58008A14CABB}"/>
                </a:ext>
              </a:extLst>
            </p:cNvPr>
            <p:cNvSpPr txBox="1"/>
            <p:nvPr/>
          </p:nvSpPr>
          <p:spPr>
            <a:xfrm>
              <a:off x="15013009" y="4807334"/>
              <a:ext cx="3533608" cy="2616101"/>
            </a:xfrm>
            <a:prstGeom prst="rect">
              <a:avLst/>
            </a:prstGeom>
            <a:noFill/>
          </p:spPr>
          <p:txBody>
            <a:bodyPr wrap="square" rtlCol="0">
              <a:spAutoFit/>
            </a:bodyPr>
            <a:lstStyle/>
            <a:p>
              <a:endParaRPr lang="en-GB" sz="2000" dirty="0">
                <a:solidFill>
                  <a:schemeClr val="accent6">
                    <a:lumMod val="75000"/>
                  </a:schemeClr>
                </a:solidFill>
                <a:latin typeface="Arial Black" panose="020B0A04020102020204" pitchFamily="34" charset="0"/>
              </a:endParaRPr>
            </a:p>
            <a:p>
              <a:endParaRPr lang="en-GB" dirty="0"/>
            </a:p>
            <a:p>
              <a:endParaRPr lang="en-GB" dirty="0"/>
            </a:p>
            <a:p>
              <a:r>
                <a:rPr lang="en-GB" sz="2200" b="1" dirty="0">
                  <a:solidFill>
                    <a:schemeClr val="accent3">
                      <a:lumMod val="75000"/>
                    </a:schemeClr>
                  </a:solidFill>
                </a:rPr>
                <a:t>Provide:</a:t>
              </a:r>
            </a:p>
            <a:p>
              <a:pPr marL="285750" indent="-285750">
                <a:buFont typeface="Arial" panose="020B0604020202020204" pitchFamily="34" charset="0"/>
                <a:buChar char="•"/>
              </a:pPr>
              <a:r>
                <a:rPr lang="en-GB" sz="2200" dirty="0">
                  <a:solidFill>
                    <a:schemeClr val="accent3">
                      <a:lumMod val="75000"/>
                    </a:schemeClr>
                  </a:solidFill>
                </a:rPr>
                <a:t>Leadership</a:t>
              </a:r>
            </a:p>
            <a:p>
              <a:pPr marL="285750" indent="-285750">
                <a:buFont typeface="Arial" panose="020B0604020202020204" pitchFamily="34" charset="0"/>
                <a:buChar char="•"/>
              </a:pPr>
              <a:r>
                <a:rPr lang="en-GB" sz="2200" dirty="0">
                  <a:solidFill>
                    <a:schemeClr val="accent3">
                      <a:lumMod val="75000"/>
                    </a:schemeClr>
                  </a:solidFill>
                </a:rPr>
                <a:t>Direction</a:t>
              </a:r>
            </a:p>
            <a:p>
              <a:pPr marL="285750" indent="-285750">
                <a:buFont typeface="Arial" panose="020B0604020202020204" pitchFamily="34" charset="0"/>
                <a:buChar char="•"/>
              </a:pPr>
              <a:r>
                <a:rPr lang="en-GB" sz="2200" dirty="0">
                  <a:solidFill>
                    <a:schemeClr val="accent3">
                      <a:lumMod val="75000"/>
                    </a:schemeClr>
                  </a:solidFill>
                </a:rPr>
                <a:t>Commitment</a:t>
              </a:r>
            </a:p>
            <a:p>
              <a:endParaRPr lang="en-GB" sz="2000" dirty="0">
                <a:latin typeface="Arial" panose="020B0604020202020204" pitchFamily="34" charset="0"/>
                <a:cs typeface="Arial" panose="020B0604020202020204" pitchFamily="34" charset="0"/>
              </a:endParaRPr>
            </a:p>
          </p:txBody>
        </p:sp>
      </p:grpSp>
      <p:grpSp>
        <p:nvGrpSpPr>
          <p:cNvPr id="52" name="Group 51">
            <a:extLst>
              <a:ext uri="{FF2B5EF4-FFF2-40B4-BE49-F238E27FC236}">
                <a16:creationId xmlns:a16="http://schemas.microsoft.com/office/drawing/2014/main" id="{5D077E9B-80E2-B850-A76F-CB05E38C64B6}"/>
              </a:ext>
            </a:extLst>
          </p:cNvPr>
          <p:cNvGrpSpPr/>
          <p:nvPr/>
        </p:nvGrpSpPr>
        <p:grpSpPr>
          <a:xfrm>
            <a:off x="9691249" y="7760432"/>
            <a:ext cx="3568833" cy="2449154"/>
            <a:chOff x="12361026" y="7818926"/>
            <a:chExt cx="3568833" cy="2449154"/>
          </a:xfrm>
        </p:grpSpPr>
        <p:pic>
          <p:nvPicPr>
            <p:cNvPr id="43" name="Graphic 42" descr="Meeting with solid fill">
              <a:extLst>
                <a:ext uri="{FF2B5EF4-FFF2-40B4-BE49-F238E27FC236}">
                  <a16:creationId xmlns:a16="http://schemas.microsoft.com/office/drawing/2014/main" id="{EE39C7EF-B384-B9D9-416A-7CE779811B75}"/>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2361026" y="7818926"/>
              <a:ext cx="1134553" cy="1134553"/>
            </a:xfrm>
            <a:prstGeom prst="rect">
              <a:avLst/>
            </a:prstGeom>
          </p:spPr>
        </p:pic>
        <p:sp>
          <p:nvSpPr>
            <p:cNvPr id="47" name="TextBox 46">
              <a:extLst>
                <a:ext uri="{FF2B5EF4-FFF2-40B4-BE49-F238E27FC236}">
                  <a16:creationId xmlns:a16="http://schemas.microsoft.com/office/drawing/2014/main" id="{B354FC61-120F-0190-A582-4ED5EB8008D0}"/>
                </a:ext>
              </a:extLst>
            </p:cNvPr>
            <p:cNvSpPr txBox="1"/>
            <p:nvPr/>
          </p:nvSpPr>
          <p:spPr>
            <a:xfrm>
              <a:off x="12396252" y="7990533"/>
              <a:ext cx="3533607" cy="2277547"/>
            </a:xfrm>
            <a:prstGeom prst="rect">
              <a:avLst/>
            </a:prstGeom>
            <a:noFill/>
          </p:spPr>
          <p:txBody>
            <a:bodyPr wrap="square" rtlCol="0">
              <a:spAutoFit/>
            </a:bodyPr>
            <a:lstStyle/>
            <a:p>
              <a:endParaRPr lang="en-GB" dirty="0"/>
            </a:p>
            <a:p>
              <a:endParaRPr lang="en-GB" dirty="0"/>
            </a:p>
            <a:p>
              <a:endParaRPr lang="en-GB" dirty="0"/>
            </a:p>
            <a:p>
              <a:r>
                <a:rPr lang="en-GB" sz="2200" b="1" dirty="0">
                  <a:solidFill>
                    <a:schemeClr val="accent3">
                      <a:lumMod val="75000"/>
                    </a:schemeClr>
                  </a:solidFill>
                </a:rPr>
                <a:t>Identify Learning</a:t>
              </a:r>
              <a:r>
                <a:rPr lang="en-GB" sz="2200" dirty="0">
                  <a:solidFill>
                    <a:schemeClr val="accent3">
                      <a:lumMod val="75000"/>
                    </a:schemeClr>
                  </a:solidFill>
                </a:rPr>
                <a:t>:</a:t>
              </a:r>
            </a:p>
            <a:p>
              <a:pPr marL="285750" indent="-285750">
                <a:buFont typeface="Arial" panose="020B0604020202020204" pitchFamily="34" charset="0"/>
                <a:buChar char="•"/>
              </a:pPr>
              <a:r>
                <a:rPr lang="en-GB" sz="2200" dirty="0">
                  <a:solidFill>
                    <a:schemeClr val="accent3">
                      <a:lumMod val="75000"/>
                    </a:schemeClr>
                  </a:solidFill>
                </a:rPr>
                <a:t>Patient safety incidents</a:t>
              </a:r>
            </a:p>
            <a:p>
              <a:pPr marL="285750" indent="-285750">
                <a:buFont typeface="Arial" panose="020B0604020202020204" pitchFamily="34" charset="0"/>
                <a:buChar char="•"/>
              </a:pPr>
              <a:r>
                <a:rPr lang="en-GB" sz="2200" dirty="0">
                  <a:solidFill>
                    <a:schemeClr val="accent3">
                      <a:lumMod val="75000"/>
                    </a:schemeClr>
                  </a:solidFill>
                </a:rPr>
                <a:t>Complaints</a:t>
              </a:r>
            </a:p>
            <a:p>
              <a:pPr marL="285750" indent="-285750">
                <a:buFont typeface="Arial" panose="020B0604020202020204" pitchFamily="34" charset="0"/>
                <a:buChar char="•"/>
              </a:pPr>
              <a:r>
                <a:rPr lang="en-GB" sz="2200" dirty="0">
                  <a:solidFill>
                    <a:schemeClr val="accent3">
                      <a:lumMod val="75000"/>
                    </a:schemeClr>
                  </a:solidFill>
                </a:rPr>
                <a:t>Claims</a:t>
              </a:r>
            </a:p>
          </p:txBody>
        </p:sp>
      </p:grpSp>
      <p:grpSp>
        <p:nvGrpSpPr>
          <p:cNvPr id="51" name="Group 50">
            <a:extLst>
              <a:ext uri="{FF2B5EF4-FFF2-40B4-BE49-F238E27FC236}">
                <a16:creationId xmlns:a16="http://schemas.microsoft.com/office/drawing/2014/main" id="{2C2897A9-3BD0-E119-7DB6-EFB8C542DF3A}"/>
              </a:ext>
            </a:extLst>
          </p:cNvPr>
          <p:cNvGrpSpPr/>
          <p:nvPr/>
        </p:nvGrpSpPr>
        <p:grpSpPr>
          <a:xfrm>
            <a:off x="14328781" y="1341282"/>
            <a:ext cx="2697071" cy="2581104"/>
            <a:chOff x="16298052" y="6684372"/>
            <a:chExt cx="2697071" cy="2581104"/>
          </a:xfrm>
        </p:grpSpPr>
        <p:pic>
          <p:nvPicPr>
            <p:cNvPr id="49" name="Graphic 48" descr="Share with solid fill">
              <a:extLst>
                <a:ext uri="{FF2B5EF4-FFF2-40B4-BE49-F238E27FC236}">
                  <a16:creationId xmlns:a16="http://schemas.microsoft.com/office/drawing/2014/main" id="{CED6DEA6-2AE5-792C-12C4-BCB7DBA855D3}"/>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6298052" y="6684372"/>
              <a:ext cx="1134554" cy="1134554"/>
            </a:xfrm>
            <a:prstGeom prst="rect">
              <a:avLst/>
            </a:prstGeom>
          </p:spPr>
        </p:pic>
        <p:sp>
          <p:nvSpPr>
            <p:cNvPr id="50" name="TextBox 49">
              <a:extLst>
                <a:ext uri="{FF2B5EF4-FFF2-40B4-BE49-F238E27FC236}">
                  <a16:creationId xmlns:a16="http://schemas.microsoft.com/office/drawing/2014/main" id="{455D6A54-3228-E9A3-9E78-4D3B85E2E332}"/>
                </a:ext>
              </a:extLst>
            </p:cNvPr>
            <p:cNvSpPr txBox="1"/>
            <p:nvPr/>
          </p:nvSpPr>
          <p:spPr>
            <a:xfrm>
              <a:off x="16392355" y="6803263"/>
              <a:ext cx="2602768" cy="2462213"/>
            </a:xfrm>
            <a:prstGeom prst="rect">
              <a:avLst/>
            </a:prstGeom>
            <a:noFill/>
          </p:spPr>
          <p:txBody>
            <a:bodyPr wrap="square" rtlCol="0">
              <a:spAutoFit/>
            </a:bodyPr>
            <a:lstStyle/>
            <a:p>
              <a:endParaRPr lang="en-GB" sz="2200"/>
            </a:p>
            <a:p>
              <a:endParaRPr lang="en-GB" sz="2200"/>
            </a:p>
            <a:p>
              <a:endParaRPr lang="en-GB" sz="2200"/>
            </a:p>
            <a:p>
              <a:r>
                <a:rPr lang="en-GB" sz="2200" b="1">
                  <a:solidFill>
                    <a:schemeClr val="accent3">
                      <a:lumMod val="75000"/>
                    </a:schemeClr>
                  </a:solidFill>
                </a:rPr>
                <a:t>Share</a:t>
              </a:r>
              <a:r>
                <a:rPr lang="en-GB" sz="2200">
                  <a:solidFill>
                    <a:schemeClr val="accent3">
                      <a:lumMod val="75000"/>
                    </a:schemeClr>
                  </a:solidFill>
                </a:rPr>
                <a:t>:</a:t>
              </a:r>
            </a:p>
            <a:p>
              <a:pPr marL="285750" indent="-285750">
                <a:buFont typeface="Arial" panose="020B0604020202020204" pitchFamily="34" charset="0"/>
                <a:buChar char="•"/>
              </a:pPr>
              <a:r>
                <a:rPr lang="en-GB" sz="2200">
                  <a:solidFill>
                    <a:schemeClr val="accent3">
                      <a:lumMod val="75000"/>
                    </a:schemeClr>
                  </a:solidFill>
                </a:rPr>
                <a:t>Good practice</a:t>
              </a:r>
            </a:p>
            <a:p>
              <a:pPr marL="285750" indent="-285750">
                <a:buFont typeface="Arial" panose="020B0604020202020204" pitchFamily="34" charset="0"/>
                <a:buChar char="•"/>
              </a:pPr>
              <a:r>
                <a:rPr lang="en-GB" sz="2200">
                  <a:solidFill>
                    <a:schemeClr val="accent3">
                      <a:lumMod val="75000"/>
                    </a:schemeClr>
                  </a:solidFill>
                </a:rPr>
                <a:t>Learning</a:t>
              </a:r>
            </a:p>
            <a:p>
              <a:pPr marL="285750" indent="-285750">
                <a:buFont typeface="Arial" panose="020B0604020202020204" pitchFamily="34" charset="0"/>
                <a:buChar char="•"/>
              </a:pPr>
              <a:r>
                <a:rPr lang="en-GB" sz="2200">
                  <a:solidFill>
                    <a:schemeClr val="accent3">
                      <a:lumMod val="75000"/>
                    </a:schemeClr>
                  </a:solidFill>
                </a:rPr>
                <a:t>Impact</a:t>
              </a:r>
            </a:p>
          </p:txBody>
        </p:sp>
      </p:grpSp>
      <p:grpSp>
        <p:nvGrpSpPr>
          <p:cNvPr id="56" name="Group 55">
            <a:extLst>
              <a:ext uri="{FF2B5EF4-FFF2-40B4-BE49-F238E27FC236}">
                <a16:creationId xmlns:a16="http://schemas.microsoft.com/office/drawing/2014/main" id="{80B706A4-8FC7-466C-109C-F7FC2EB25FED}"/>
              </a:ext>
            </a:extLst>
          </p:cNvPr>
          <p:cNvGrpSpPr/>
          <p:nvPr/>
        </p:nvGrpSpPr>
        <p:grpSpPr>
          <a:xfrm>
            <a:off x="14962994" y="6990900"/>
            <a:ext cx="3543277" cy="3218686"/>
            <a:chOff x="14880537" y="7158658"/>
            <a:chExt cx="3543277" cy="3218686"/>
          </a:xfrm>
        </p:grpSpPr>
        <p:pic>
          <p:nvPicPr>
            <p:cNvPr id="54" name="Graphic 53" descr="Research with solid fill">
              <a:extLst>
                <a:ext uri="{FF2B5EF4-FFF2-40B4-BE49-F238E27FC236}">
                  <a16:creationId xmlns:a16="http://schemas.microsoft.com/office/drawing/2014/main" id="{FCCE0CD6-03E8-DFD1-2FEC-03A268393A26}"/>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4880537" y="7158658"/>
              <a:ext cx="991984" cy="991984"/>
            </a:xfrm>
            <a:prstGeom prst="rect">
              <a:avLst/>
            </a:prstGeom>
          </p:spPr>
        </p:pic>
        <p:sp>
          <p:nvSpPr>
            <p:cNvPr id="55" name="TextBox 54">
              <a:extLst>
                <a:ext uri="{FF2B5EF4-FFF2-40B4-BE49-F238E27FC236}">
                  <a16:creationId xmlns:a16="http://schemas.microsoft.com/office/drawing/2014/main" id="{10F08ED6-1BE9-BF33-12D6-14955CB68507}"/>
                </a:ext>
              </a:extLst>
            </p:cNvPr>
            <p:cNvSpPr txBox="1"/>
            <p:nvPr/>
          </p:nvSpPr>
          <p:spPr>
            <a:xfrm>
              <a:off x="14890206" y="7422689"/>
              <a:ext cx="3533608" cy="2954655"/>
            </a:xfrm>
            <a:prstGeom prst="rect">
              <a:avLst/>
            </a:prstGeom>
            <a:noFill/>
          </p:spPr>
          <p:txBody>
            <a:bodyPr wrap="square" rtlCol="0">
              <a:spAutoFit/>
            </a:bodyPr>
            <a:lstStyle/>
            <a:p>
              <a:endParaRPr lang="en-GB"/>
            </a:p>
            <a:p>
              <a:endParaRPr lang="en-GB"/>
            </a:p>
            <a:p>
              <a:endParaRPr lang="en-GB"/>
            </a:p>
            <a:p>
              <a:r>
                <a:rPr lang="en-GB" sz="2200" b="1">
                  <a:solidFill>
                    <a:schemeClr val="accent3">
                      <a:lumMod val="75000"/>
                    </a:schemeClr>
                  </a:solidFill>
                </a:rPr>
                <a:t>Facilitate Data &amp; Information</a:t>
              </a:r>
              <a:endParaRPr lang="en-GB" sz="2200">
                <a:solidFill>
                  <a:schemeClr val="accent3">
                    <a:lumMod val="75000"/>
                  </a:schemeClr>
                </a:solidFill>
              </a:endParaRPr>
            </a:p>
            <a:p>
              <a:pPr marL="285750" indent="-285750">
                <a:buFont typeface="Arial" panose="020B0604020202020204" pitchFamily="34" charset="0"/>
                <a:buChar char="•"/>
              </a:pPr>
              <a:r>
                <a:rPr lang="en-GB" sz="2200">
                  <a:solidFill>
                    <a:schemeClr val="accent3">
                      <a:lumMod val="75000"/>
                    </a:schemeClr>
                  </a:solidFill>
                </a:rPr>
                <a:t>Timely</a:t>
              </a:r>
            </a:p>
            <a:p>
              <a:pPr marL="285750" indent="-285750">
                <a:buFont typeface="Arial" panose="020B0604020202020204" pitchFamily="34" charset="0"/>
                <a:buChar char="•"/>
              </a:pPr>
              <a:r>
                <a:rPr lang="en-GB" sz="2200">
                  <a:solidFill>
                    <a:schemeClr val="accent3">
                      <a:lumMod val="75000"/>
                    </a:schemeClr>
                  </a:solidFill>
                </a:rPr>
                <a:t>Valid</a:t>
              </a:r>
            </a:p>
            <a:p>
              <a:pPr marL="285750" indent="-285750">
                <a:buFont typeface="Arial" panose="020B0604020202020204" pitchFamily="34" charset="0"/>
                <a:buChar char="•"/>
              </a:pPr>
              <a:r>
                <a:rPr lang="en-GB" sz="2200">
                  <a:solidFill>
                    <a:schemeClr val="accent3">
                      <a:lumMod val="75000"/>
                    </a:schemeClr>
                  </a:solidFill>
                </a:rPr>
                <a:t>Accurate</a:t>
              </a:r>
            </a:p>
            <a:p>
              <a:pPr marL="285750" indent="-285750">
                <a:buFont typeface="Arial" panose="020B0604020202020204" pitchFamily="34" charset="0"/>
                <a:buChar char="•"/>
              </a:pPr>
              <a:r>
                <a:rPr lang="en-GB" sz="2200">
                  <a:solidFill>
                    <a:schemeClr val="accent3">
                      <a:lumMod val="75000"/>
                    </a:schemeClr>
                  </a:solidFill>
                </a:rPr>
                <a:t>Complete</a:t>
              </a:r>
            </a:p>
          </p:txBody>
        </p:sp>
      </p:grpSp>
    </p:spTree>
    <p:extLst>
      <p:ext uri="{BB962C8B-B14F-4D97-AF65-F5344CB8AC3E}">
        <p14:creationId xmlns:p14="http://schemas.microsoft.com/office/powerpoint/2010/main" val="2356796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object 31"/>
          <p:cNvSpPr txBox="1">
            <a:spLocks noGrp="1"/>
          </p:cNvSpPr>
          <p:nvPr>
            <p:ph type="title"/>
          </p:nvPr>
        </p:nvSpPr>
        <p:spPr>
          <a:xfrm>
            <a:off x="3543277" y="221165"/>
            <a:ext cx="14962994" cy="570028"/>
          </a:xfrm>
          <a:prstGeom prst="rect">
            <a:avLst/>
          </a:prstGeom>
        </p:spPr>
        <p:txBody>
          <a:bodyPr vert="horz" wrap="square" lIns="0" tIns="15875" rIns="0" bIns="0" rtlCol="0">
            <a:spAutoFit/>
          </a:bodyPr>
          <a:lstStyle/>
          <a:p>
            <a:pPr marL="12700">
              <a:lnSpc>
                <a:spcPct val="100000"/>
              </a:lnSpc>
              <a:spcBef>
                <a:spcPts val="125"/>
              </a:spcBef>
            </a:pPr>
            <a:r>
              <a:rPr lang="en-GB" sz="3600" spc="-20" dirty="0">
                <a:solidFill>
                  <a:schemeClr val="bg1"/>
                </a:solidFill>
                <a:latin typeface="Verdana" panose="020B0604030504040204" pitchFamily="34" charset="0"/>
                <a:ea typeface="Verdana" panose="020B0604030504040204" pitchFamily="34" charset="0"/>
              </a:rPr>
              <a:t>Duty of Quality – Deliverables 2024/25</a:t>
            </a:r>
            <a:endParaRPr sz="3600" spc="-20" dirty="0">
              <a:solidFill>
                <a:schemeClr val="bg1"/>
              </a:solidFill>
              <a:latin typeface="Verdana" panose="020B0604030504040204" pitchFamily="34" charset="0"/>
              <a:ea typeface="Verdana" panose="020B0604030504040204" pitchFamily="34" charset="0"/>
            </a:endParaRPr>
          </a:p>
        </p:txBody>
      </p:sp>
      <p:graphicFrame>
        <p:nvGraphicFramePr>
          <p:cNvPr id="2" name="Table 2">
            <a:extLst>
              <a:ext uri="{FF2B5EF4-FFF2-40B4-BE49-F238E27FC236}">
                <a16:creationId xmlns:a16="http://schemas.microsoft.com/office/drawing/2014/main" id="{BAFDBCCA-23A7-4F0C-C0D9-9D0FDD693096}"/>
              </a:ext>
            </a:extLst>
          </p:cNvPr>
          <p:cNvGraphicFramePr>
            <a:graphicFrameLocks noGrp="1"/>
          </p:cNvGraphicFramePr>
          <p:nvPr>
            <p:extLst>
              <p:ext uri="{D42A27DB-BD31-4B8C-83A1-F6EECF244321}">
                <p14:modId xmlns:p14="http://schemas.microsoft.com/office/powerpoint/2010/main" val="883606498"/>
              </p:ext>
            </p:extLst>
          </p:nvPr>
        </p:nvGraphicFramePr>
        <p:xfrm>
          <a:off x="1212356" y="2936318"/>
          <a:ext cx="17679387" cy="5760720"/>
        </p:xfrm>
        <a:graphic>
          <a:graphicData uri="http://schemas.openxmlformats.org/drawingml/2006/table">
            <a:tbl>
              <a:tblPr firstRow="1" bandRow="1">
                <a:tableStyleId>{5C22544A-7EE6-4342-B048-85BDC9FD1C3A}</a:tableStyleId>
              </a:tblPr>
              <a:tblGrid>
                <a:gridCol w="14584023">
                  <a:extLst>
                    <a:ext uri="{9D8B030D-6E8A-4147-A177-3AD203B41FA5}">
                      <a16:colId xmlns:a16="http://schemas.microsoft.com/office/drawing/2014/main" val="1207126105"/>
                    </a:ext>
                  </a:extLst>
                </a:gridCol>
                <a:gridCol w="3095364">
                  <a:extLst>
                    <a:ext uri="{9D8B030D-6E8A-4147-A177-3AD203B41FA5}">
                      <a16:colId xmlns:a16="http://schemas.microsoft.com/office/drawing/2014/main" val="3652158164"/>
                    </a:ext>
                  </a:extLst>
                </a:gridCol>
              </a:tblGrid>
              <a:tr h="0">
                <a:tc>
                  <a:txBody>
                    <a:bodyPr/>
                    <a:lstStyle/>
                    <a:p>
                      <a:r>
                        <a:rPr lang="en-GB" sz="2400" dirty="0">
                          <a:latin typeface="Arial" panose="020B0604020202020204" pitchFamily="34" charset="0"/>
                          <a:cs typeface="Arial" panose="020B0604020202020204" pitchFamily="34" charset="0"/>
                        </a:rPr>
                        <a:t>Deliverable</a:t>
                      </a:r>
                    </a:p>
                  </a:txBody>
                  <a:tcPr/>
                </a:tc>
                <a:tc>
                  <a:txBody>
                    <a:bodyPr/>
                    <a:lstStyle/>
                    <a:p>
                      <a:r>
                        <a:rPr lang="en-GB" sz="2400" dirty="0">
                          <a:latin typeface="Arial" panose="020B0604020202020204" pitchFamily="34" charset="0"/>
                          <a:cs typeface="Arial" panose="020B0604020202020204" pitchFamily="34" charset="0"/>
                        </a:rPr>
                        <a:t>Delivery Date</a:t>
                      </a:r>
                    </a:p>
                  </a:txBody>
                  <a:tcPr/>
                </a:tc>
                <a:extLst>
                  <a:ext uri="{0D108BD9-81ED-4DB2-BD59-A6C34878D82A}">
                    <a16:rowId xmlns:a16="http://schemas.microsoft.com/office/drawing/2014/main" val="2075969274"/>
                  </a:ext>
                </a:extLst>
              </a:tr>
              <a:tr h="370840">
                <a:tc>
                  <a:txBody>
                    <a:bodyPr/>
                    <a:lstStyle/>
                    <a:p>
                      <a:r>
                        <a:rPr lang="en-GB" sz="2400" dirty="0">
                          <a:latin typeface="Arial" panose="020B0604020202020204" pitchFamily="34" charset="0"/>
                          <a:cs typeface="Arial" panose="020B0604020202020204" pitchFamily="34" charset="0"/>
                        </a:rPr>
                        <a:t>Evidenced all strategic decisions and commissioning and hosting arrangement are made through a quality lens (rolled over from Q4 2023/24)</a:t>
                      </a:r>
                    </a:p>
                  </a:txBody>
                  <a:tcPr/>
                </a:tc>
                <a:tc>
                  <a:txBody>
                    <a:bodyPr/>
                    <a:lstStyle/>
                    <a:p>
                      <a:r>
                        <a:rPr lang="en-GB" sz="2400" dirty="0">
                          <a:latin typeface="Arial" panose="020B0604020202020204" pitchFamily="34" charset="0"/>
                          <a:cs typeface="Arial" panose="020B0604020202020204" pitchFamily="34" charset="0"/>
                        </a:rPr>
                        <a:t>Sept 2024</a:t>
                      </a:r>
                    </a:p>
                  </a:txBody>
                  <a:tcPr/>
                </a:tc>
                <a:extLst>
                  <a:ext uri="{0D108BD9-81ED-4DB2-BD59-A6C34878D82A}">
                    <a16:rowId xmlns:a16="http://schemas.microsoft.com/office/drawing/2014/main" val="2899447900"/>
                  </a:ext>
                </a:extLst>
              </a:tr>
              <a:tr h="370840">
                <a:tc>
                  <a:txBody>
                    <a:bodyPr/>
                    <a:lstStyle/>
                    <a:p>
                      <a:r>
                        <a:rPr lang="en-GB" sz="2400" dirty="0">
                          <a:latin typeface="Arial" panose="020B0604020202020204" pitchFamily="34" charset="0"/>
                          <a:cs typeface="Arial" panose="020B0604020202020204" pitchFamily="34" charset="0"/>
                        </a:rPr>
                        <a:t>Utilised the Duty of Quality Standards to operationalise and embed the Clinical Governance Framework within clinical public health services, demonstrating the Standards comply with legislative requirements</a:t>
                      </a:r>
                    </a:p>
                  </a:txBody>
                  <a:tcPr/>
                </a:tc>
                <a:tc>
                  <a:txBody>
                    <a:bodyPr/>
                    <a:lstStyle/>
                    <a:p>
                      <a:r>
                        <a:rPr lang="en-GB" sz="2400" dirty="0">
                          <a:latin typeface="Arial" panose="020B0604020202020204" pitchFamily="34" charset="0"/>
                          <a:cs typeface="Arial" panose="020B0604020202020204" pitchFamily="34" charset="0"/>
                        </a:rPr>
                        <a:t>Dec 2024</a:t>
                      </a:r>
                    </a:p>
                  </a:txBody>
                  <a:tcPr/>
                </a:tc>
                <a:extLst>
                  <a:ext uri="{0D108BD9-81ED-4DB2-BD59-A6C34878D82A}">
                    <a16:rowId xmlns:a16="http://schemas.microsoft.com/office/drawing/2014/main" val="1127664515"/>
                  </a:ext>
                </a:extLst>
              </a:tr>
              <a:tr h="370840">
                <a:tc>
                  <a:txBody>
                    <a:bodyPr/>
                    <a:lstStyle/>
                    <a:p>
                      <a:r>
                        <a:rPr lang="en-GB" sz="2400" dirty="0">
                          <a:latin typeface="Arial" panose="020B0604020202020204" pitchFamily="34" charset="0"/>
                          <a:cs typeface="Arial" panose="020B0604020202020204" pitchFamily="34" charset="0"/>
                        </a:rPr>
                        <a:t>Aligned the quality infrastructure to the Quality Standards to enable all strategic decision-making and reporting arrangements meet the Duty of Quality</a:t>
                      </a:r>
                    </a:p>
                  </a:txBody>
                  <a:tcPr/>
                </a:tc>
                <a:tc>
                  <a:txBody>
                    <a:bodyPr/>
                    <a:lstStyle/>
                    <a:p>
                      <a:r>
                        <a:rPr lang="en-GB" sz="2400" dirty="0">
                          <a:latin typeface="Arial" panose="020B0604020202020204" pitchFamily="34" charset="0"/>
                          <a:cs typeface="Arial" panose="020B0604020202020204" pitchFamily="34" charset="0"/>
                        </a:rPr>
                        <a:t>Mar 2025</a:t>
                      </a:r>
                    </a:p>
                  </a:txBody>
                  <a:tcPr/>
                </a:tc>
                <a:extLst>
                  <a:ext uri="{0D108BD9-81ED-4DB2-BD59-A6C34878D82A}">
                    <a16:rowId xmlns:a16="http://schemas.microsoft.com/office/drawing/2014/main" val="3678881069"/>
                  </a:ext>
                </a:extLst>
              </a:tr>
              <a:tr h="370840">
                <a:tc>
                  <a:txBody>
                    <a:bodyPr/>
                    <a:lstStyle/>
                    <a:p>
                      <a:r>
                        <a:rPr lang="en-GB" sz="2400" dirty="0">
                          <a:latin typeface="Arial" panose="020B0604020202020204" pitchFamily="34" charset="0"/>
                          <a:cs typeface="Arial" panose="020B0604020202020204" pitchFamily="34" charset="0"/>
                        </a:rPr>
                        <a:t>Designed and implemented a bespoke offer of enhanced quality management training by the Improvement and Innovation Hub to accompany the mandatory Duty of Quality training for all staff linked to Quality as an Organisational Strategy</a:t>
                      </a:r>
                    </a:p>
                  </a:txBody>
                  <a:tcPr/>
                </a:tc>
                <a:tc>
                  <a:txBody>
                    <a:bodyPr/>
                    <a:lstStyle/>
                    <a:p>
                      <a:r>
                        <a:rPr lang="en-GB" sz="2400" dirty="0">
                          <a:latin typeface="Arial" panose="020B0604020202020204" pitchFamily="34" charset="0"/>
                          <a:cs typeface="Arial" panose="020B0604020202020204" pitchFamily="34" charset="0"/>
                        </a:rPr>
                        <a:t>Dec 2024</a:t>
                      </a:r>
                    </a:p>
                  </a:txBody>
                  <a:tcPr/>
                </a:tc>
                <a:extLst>
                  <a:ext uri="{0D108BD9-81ED-4DB2-BD59-A6C34878D82A}">
                    <a16:rowId xmlns:a16="http://schemas.microsoft.com/office/drawing/2014/main" val="2244856093"/>
                  </a:ext>
                </a:extLst>
              </a:tr>
              <a:tr h="370840">
                <a:tc>
                  <a:txBody>
                    <a:bodyPr/>
                    <a:lstStyle/>
                    <a:p>
                      <a:r>
                        <a:rPr lang="en-GB" sz="2400" dirty="0">
                          <a:latin typeface="Arial" panose="020B0604020202020204" pitchFamily="34" charset="0"/>
                          <a:cs typeface="Arial" panose="020B0604020202020204" pitchFamily="34" charset="0"/>
                        </a:rPr>
                        <a:t>Developed an agreed methodology for Quality Impact Assessments (QIA) to ensure that there is a consistent approach across the organisation to assess the impact on quality of any proposed changes to service provision, and policy change</a:t>
                      </a:r>
                    </a:p>
                  </a:txBody>
                  <a:tcPr/>
                </a:tc>
                <a:tc>
                  <a:txBody>
                    <a:bodyPr/>
                    <a:lstStyle/>
                    <a:p>
                      <a:r>
                        <a:rPr lang="en-GB" sz="2400" dirty="0">
                          <a:latin typeface="Arial" panose="020B0604020202020204" pitchFamily="34" charset="0"/>
                          <a:cs typeface="Arial" panose="020B0604020202020204" pitchFamily="34" charset="0"/>
                        </a:rPr>
                        <a:t>Sept 2024</a:t>
                      </a:r>
                    </a:p>
                  </a:txBody>
                  <a:tcPr/>
                </a:tc>
                <a:extLst>
                  <a:ext uri="{0D108BD9-81ED-4DB2-BD59-A6C34878D82A}">
                    <a16:rowId xmlns:a16="http://schemas.microsoft.com/office/drawing/2014/main" val="240684488"/>
                  </a:ext>
                </a:extLst>
              </a:tr>
              <a:tr h="370840">
                <a:tc>
                  <a:txBody>
                    <a:bodyPr/>
                    <a:lstStyle/>
                    <a:p>
                      <a:r>
                        <a:rPr lang="en-GB" sz="2400" dirty="0">
                          <a:latin typeface="Arial" panose="020B0604020202020204" pitchFamily="34" charset="0"/>
                          <a:cs typeface="Arial" panose="020B0604020202020204" pitchFamily="34" charset="0"/>
                        </a:rPr>
                        <a:t>Evaluate the introduction of Quality Impact Assessment (QIA) methodology</a:t>
                      </a:r>
                    </a:p>
                  </a:txBody>
                  <a:tcPr/>
                </a:tc>
                <a:tc>
                  <a:txBody>
                    <a:bodyPr/>
                    <a:lstStyle/>
                    <a:p>
                      <a:r>
                        <a:rPr lang="en-GB" sz="2400" dirty="0">
                          <a:latin typeface="Arial" panose="020B0604020202020204" pitchFamily="34" charset="0"/>
                          <a:cs typeface="Arial" panose="020B0604020202020204" pitchFamily="34" charset="0"/>
                        </a:rPr>
                        <a:t>Mar 2025</a:t>
                      </a:r>
                    </a:p>
                  </a:txBody>
                  <a:tcPr/>
                </a:tc>
                <a:extLst>
                  <a:ext uri="{0D108BD9-81ED-4DB2-BD59-A6C34878D82A}">
                    <a16:rowId xmlns:a16="http://schemas.microsoft.com/office/drawing/2014/main" val="1465464694"/>
                  </a:ext>
                </a:extLst>
              </a:tr>
            </a:tbl>
          </a:graphicData>
        </a:graphic>
      </p:graphicFrame>
    </p:spTree>
    <p:extLst>
      <p:ext uri="{BB962C8B-B14F-4D97-AF65-F5344CB8AC3E}">
        <p14:creationId xmlns:p14="http://schemas.microsoft.com/office/powerpoint/2010/main" val="41885830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object 31"/>
          <p:cNvSpPr txBox="1">
            <a:spLocks noGrp="1"/>
          </p:cNvSpPr>
          <p:nvPr>
            <p:ph type="title"/>
          </p:nvPr>
        </p:nvSpPr>
        <p:spPr>
          <a:xfrm>
            <a:off x="3543277" y="221165"/>
            <a:ext cx="14962994" cy="570028"/>
          </a:xfrm>
          <a:prstGeom prst="rect">
            <a:avLst/>
          </a:prstGeom>
        </p:spPr>
        <p:txBody>
          <a:bodyPr vert="horz" wrap="square" lIns="0" tIns="15875" rIns="0" bIns="0" rtlCol="0">
            <a:spAutoFit/>
          </a:bodyPr>
          <a:lstStyle/>
          <a:p>
            <a:pPr marL="12700">
              <a:lnSpc>
                <a:spcPct val="100000"/>
              </a:lnSpc>
              <a:spcBef>
                <a:spcPts val="125"/>
              </a:spcBef>
            </a:pPr>
            <a:r>
              <a:rPr lang="en-GB" sz="3600" spc="-20" dirty="0">
                <a:solidFill>
                  <a:schemeClr val="bg1"/>
                </a:solidFill>
                <a:latin typeface="Verdana" panose="020B0604030504040204" pitchFamily="34" charset="0"/>
                <a:ea typeface="Verdana" panose="020B0604030504040204" pitchFamily="34" charset="0"/>
              </a:rPr>
              <a:t>Duty of Quality – Annual Quality Report</a:t>
            </a:r>
            <a:endParaRPr sz="3600" spc="-20" dirty="0">
              <a:solidFill>
                <a:schemeClr val="bg1"/>
              </a:solidFill>
              <a:latin typeface="Verdana" panose="020B0604030504040204" pitchFamily="34" charset="0"/>
              <a:ea typeface="Verdana" panose="020B0604030504040204" pitchFamily="34" charset="0"/>
            </a:endParaRPr>
          </a:p>
        </p:txBody>
      </p:sp>
      <p:pic>
        <p:nvPicPr>
          <p:cNvPr id="1026" name="Picture 2">
            <a:extLst>
              <a:ext uri="{FF2B5EF4-FFF2-40B4-BE49-F238E27FC236}">
                <a16:creationId xmlns:a16="http://schemas.microsoft.com/office/drawing/2014/main" id="{35F7FDB1-0B31-91CE-1328-7B7C2DD0B1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7828" y="3232061"/>
            <a:ext cx="4589787" cy="422075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010369D-B6B2-49D1-E21A-48AE01BF451E}"/>
              </a:ext>
            </a:extLst>
          </p:cNvPr>
          <p:cNvSpPr txBox="1"/>
          <p:nvPr/>
        </p:nvSpPr>
        <p:spPr>
          <a:xfrm>
            <a:off x="971884" y="2101478"/>
            <a:ext cx="9080166" cy="830997"/>
          </a:xfrm>
          <a:prstGeom prst="rect">
            <a:avLst/>
          </a:prstGeom>
          <a:noFill/>
        </p:spPr>
        <p:txBody>
          <a:bodyPr wrap="square">
            <a:spAutoFit/>
          </a:bodyPr>
          <a:lstStyle/>
          <a:p>
            <a:r>
              <a:rPr lang="en-GB" sz="2400" dirty="0">
                <a:solidFill>
                  <a:schemeClr val="tx2">
                    <a:lumMod val="75000"/>
                  </a:schemeClr>
                </a:solidFill>
                <a:latin typeface="Arial" panose="020B0604020202020204" pitchFamily="34" charset="0"/>
                <a:cs typeface="Arial" panose="020B0604020202020204" pitchFamily="34" charset="0"/>
              </a:rPr>
              <a:t>The Duty of Quality outlines 12 Health and Care Quality Standards that describe what good quality care looks like </a:t>
            </a:r>
          </a:p>
        </p:txBody>
      </p:sp>
      <p:sp>
        <p:nvSpPr>
          <p:cNvPr id="6" name="TextBox 5">
            <a:extLst>
              <a:ext uri="{FF2B5EF4-FFF2-40B4-BE49-F238E27FC236}">
                <a16:creationId xmlns:a16="http://schemas.microsoft.com/office/drawing/2014/main" id="{BE5CB426-A1FB-B75A-9121-E5F7EC478EF5}"/>
              </a:ext>
            </a:extLst>
          </p:cNvPr>
          <p:cNvSpPr txBox="1"/>
          <p:nvPr/>
        </p:nvSpPr>
        <p:spPr>
          <a:xfrm>
            <a:off x="971884" y="7955199"/>
            <a:ext cx="8673921" cy="2308324"/>
          </a:xfrm>
          <a:prstGeom prst="rect">
            <a:avLst/>
          </a:prstGeom>
          <a:noFill/>
        </p:spPr>
        <p:txBody>
          <a:bodyPr wrap="square">
            <a:spAutoFit/>
          </a:bodyPr>
          <a:lstStyle/>
          <a:p>
            <a:r>
              <a:rPr lang="en-GB" sz="2400" dirty="0">
                <a:solidFill>
                  <a:schemeClr val="tx2">
                    <a:lumMod val="75000"/>
                  </a:schemeClr>
                </a:solidFill>
                <a:latin typeface="Arial" panose="020B0604020202020204" pitchFamily="34" charset="0"/>
                <a:cs typeface="Arial" panose="020B0604020202020204" pitchFamily="34" charset="0"/>
              </a:rPr>
              <a:t>Purpose of this Annual Quality Report:</a:t>
            </a:r>
          </a:p>
          <a:p>
            <a:pPr marL="342900" indent="-342900">
              <a:buFont typeface="Arial" panose="020B0604020202020204" pitchFamily="34" charset="0"/>
              <a:buChar char="•"/>
            </a:pPr>
            <a:r>
              <a:rPr lang="en-GB" sz="2400" dirty="0">
                <a:solidFill>
                  <a:schemeClr val="tx2">
                    <a:lumMod val="75000"/>
                  </a:schemeClr>
                </a:solidFill>
                <a:latin typeface="Arial" panose="020B0604020202020204" pitchFamily="34" charset="0"/>
                <a:cs typeface="Arial" panose="020B0604020202020204" pitchFamily="34" charset="0"/>
              </a:rPr>
              <a:t>Illustrate how we comply with the 12 standards</a:t>
            </a:r>
          </a:p>
          <a:p>
            <a:pPr marL="342900" indent="-342900">
              <a:buFont typeface="Arial" panose="020B0604020202020204" pitchFamily="34" charset="0"/>
              <a:buChar char="•"/>
            </a:pPr>
            <a:r>
              <a:rPr lang="en-GB" sz="2400" dirty="0">
                <a:solidFill>
                  <a:schemeClr val="tx2">
                    <a:lumMod val="75000"/>
                  </a:schemeClr>
                </a:solidFill>
                <a:latin typeface="Arial" panose="020B0604020202020204" pitchFamily="34" charset="0"/>
                <a:cs typeface="Arial" panose="020B0604020202020204" pitchFamily="34" charset="0"/>
              </a:rPr>
              <a:t>Look back at what has been achieved in relation to the quality of our services</a:t>
            </a:r>
          </a:p>
          <a:p>
            <a:pPr marL="342900" indent="-342900">
              <a:buFont typeface="Arial" panose="020B0604020202020204" pitchFamily="34" charset="0"/>
              <a:buChar char="•"/>
            </a:pPr>
            <a:r>
              <a:rPr lang="en-GB" sz="2400" dirty="0">
                <a:solidFill>
                  <a:schemeClr val="tx2">
                    <a:lumMod val="75000"/>
                  </a:schemeClr>
                </a:solidFill>
                <a:latin typeface="Arial" panose="020B0604020202020204" pitchFamily="34" charset="0"/>
                <a:cs typeface="Arial" panose="020B0604020202020204" pitchFamily="34" charset="0"/>
              </a:rPr>
              <a:t>Learn how we can do better and look forward to the coming year</a:t>
            </a:r>
          </a:p>
        </p:txBody>
      </p:sp>
      <p:sp>
        <p:nvSpPr>
          <p:cNvPr id="7" name="TextBox 6">
            <a:extLst>
              <a:ext uri="{FF2B5EF4-FFF2-40B4-BE49-F238E27FC236}">
                <a16:creationId xmlns:a16="http://schemas.microsoft.com/office/drawing/2014/main" id="{2473B975-8A39-83EA-8E13-224215278F2B}"/>
              </a:ext>
            </a:extLst>
          </p:cNvPr>
          <p:cNvSpPr txBox="1"/>
          <p:nvPr/>
        </p:nvSpPr>
        <p:spPr>
          <a:xfrm>
            <a:off x="11023934" y="7948427"/>
            <a:ext cx="8791783" cy="1569660"/>
          </a:xfrm>
          <a:prstGeom prst="rect">
            <a:avLst/>
          </a:prstGeom>
          <a:noFill/>
        </p:spPr>
        <p:txBody>
          <a:bodyPr wrap="square">
            <a:spAutoFit/>
          </a:bodyPr>
          <a:lstStyle/>
          <a:p>
            <a:r>
              <a:rPr lang="en-GB" sz="2400" dirty="0">
                <a:solidFill>
                  <a:schemeClr val="tx2">
                    <a:lumMod val="75000"/>
                  </a:schemeClr>
                </a:solidFill>
                <a:latin typeface="Arial" panose="020B0604020202020204" pitchFamily="34" charset="0"/>
                <a:cs typeface="Arial" panose="020B0604020202020204" pitchFamily="34" charset="0"/>
              </a:rPr>
              <a:t>Annual Quality Report 2024/25:</a:t>
            </a:r>
          </a:p>
          <a:p>
            <a:pPr marL="342900" indent="-342900">
              <a:buFont typeface="Arial" panose="020B0604020202020204" pitchFamily="34" charset="0"/>
              <a:buChar char="•"/>
            </a:pPr>
            <a:r>
              <a:rPr lang="en-GB" sz="2400" dirty="0">
                <a:solidFill>
                  <a:schemeClr val="tx2">
                    <a:lumMod val="75000"/>
                  </a:schemeClr>
                </a:solidFill>
                <a:latin typeface="Arial" panose="020B0604020202020204" pitchFamily="34" charset="0"/>
                <a:cs typeface="Arial" panose="020B0604020202020204" pitchFamily="34" charset="0"/>
              </a:rPr>
              <a:t>Iterative process throughout the year</a:t>
            </a:r>
          </a:p>
          <a:p>
            <a:pPr marL="342900" indent="-342900">
              <a:buFont typeface="Arial" panose="020B0604020202020204" pitchFamily="34" charset="0"/>
              <a:buChar char="•"/>
            </a:pPr>
            <a:r>
              <a:rPr lang="en-GB" sz="2400" dirty="0">
                <a:solidFill>
                  <a:schemeClr val="tx2">
                    <a:lumMod val="75000"/>
                  </a:schemeClr>
                </a:solidFill>
                <a:latin typeface="Arial" panose="020B0604020202020204" pitchFamily="34" charset="0"/>
                <a:cs typeface="Arial" panose="020B0604020202020204" pitchFamily="34" charset="0"/>
              </a:rPr>
              <a:t>Aligned to the Quality Oversight Group</a:t>
            </a:r>
          </a:p>
          <a:p>
            <a:pPr marL="342900" indent="-342900">
              <a:buFont typeface="Arial" panose="020B0604020202020204" pitchFamily="34" charset="0"/>
              <a:buChar char="•"/>
            </a:pPr>
            <a:r>
              <a:rPr lang="en-GB" sz="2400" dirty="0">
                <a:solidFill>
                  <a:schemeClr val="tx2">
                    <a:lumMod val="75000"/>
                  </a:schemeClr>
                </a:solidFill>
                <a:latin typeface="Arial" panose="020B0604020202020204" pitchFamily="34" charset="0"/>
                <a:cs typeface="Arial" panose="020B0604020202020204" pitchFamily="34" charset="0"/>
              </a:rPr>
              <a:t>Builds upon the ‘Always on’ reporting</a:t>
            </a:r>
          </a:p>
        </p:txBody>
      </p:sp>
      <p:sp>
        <p:nvSpPr>
          <p:cNvPr id="9" name="TextBox 8">
            <a:extLst>
              <a:ext uri="{FF2B5EF4-FFF2-40B4-BE49-F238E27FC236}">
                <a16:creationId xmlns:a16="http://schemas.microsoft.com/office/drawing/2014/main" id="{2DE0C879-2358-5375-B16D-AED714C1F591}"/>
              </a:ext>
            </a:extLst>
          </p:cNvPr>
          <p:cNvSpPr txBox="1"/>
          <p:nvPr/>
        </p:nvSpPr>
        <p:spPr>
          <a:xfrm>
            <a:off x="10875251" y="2101478"/>
            <a:ext cx="8791783" cy="1938992"/>
          </a:xfrm>
          <a:prstGeom prst="rect">
            <a:avLst/>
          </a:prstGeom>
          <a:noFill/>
        </p:spPr>
        <p:txBody>
          <a:bodyPr wrap="square">
            <a:spAutoFit/>
          </a:bodyPr>
          <a:lstStyle/>
          <a:p>
            <a:r>
              <a:rPr lang="en-GB" sz="2400" dirty="0">
                <a:solidFill>
                  <a:schemeClr val="tx2">
                    <a:lumMod val="75000"/>
                  </a:schemeClr>
                </a:solidFill>
                <a:latin typeface="Arial" panose="020B0604020202020204" pitchFamily="34" charset="0"/>
                <a:cs typeface="Arial" panose="020B0604020202020204" pitchFamily="34" charset="0"/>
              </a:rPr>
              <a:t>Annual Quality Report 2023/24:</a:t>
            </a:r>
          </a:p>
          <a:p>
            <a:pPr marL="342900" indent="-342900">
              <a:buFont typeface="Arial" panose="020B0604020202020204" pitchFamily="34" charset="0"/>
              <a:buChar char="•"/>
            </a:pPr>
            <a:r>
              <a:rPr lang="en-GB" sz="2400" dirty="0">
                <a:solidFill>
                  <a:schemeClr val="tx2">
                    <a:lumMod val="75000"/>
                  </a:schemeClr>
                </a:solidFill>
                <a:latin typeface="Arial" panose="020B0604020202020204" pitchFamily="34" charset="0"/>
                <a:cs typeface="Arial" panose="020B0604020202020204" pitchFamily="34" charset="0"/>
              </a:rPr>
              <a:t>Captures Quality across PHW under the 12 standards</a:t>
            </a:r>
          </a:p>
          <a:p>
            <a:pPr marL="342900" indent="-342900">
              <a:buFont typeface="Arial" panose="020B0604020202020204" pitchFamily="34" charset="0"/>
              <a:buChar char="•"/>
            </a:pPr>
            <a:r>
              <a:rPr lang="en-GB" sz="2400" dirty="0">
                <a:solidFill>
                  <a:schemeClr val="tx2">
                    <a:lumMod val="75000"/>
                  </a:schemeClr>
                </a:solidFill>
                <a:latin typeface="Arial" panose="020B0604020202020204" pitchFamily="34" charset="0"/>
                <a:cs typeface="Arial" panose="020B0604020202020204" pitchFamily="34" charset="0"/>
              </a:rPr>
              <a:t>Quality Improvement and Learning</a:t>
            </a:r>
          </a:p>
          <a:p>
            <a:pPr marL="342900" indent="-342900">
              <a:buFont typeface="Arial" panose="020B0604020202020204" pitchFamily="34" charset="0"/>
              <a:buChar char="•"/>
            </a:pPr>
            <a:r>
              <a:rPr lang="en-GB" sz="2400" dirty="0">
                <a:solidFill>
                  <a:schemeClr val="tx2">
                    <a:lumMod val="75000"/>
                  </a:schemeClr>
                </a:solidFill>
                <a:latin typeface="Arial" panose="020B0604020202020204" pitchFamily="34" charset="0"/>
                <a:cs typeface="Arial" panose="020B0604020202020204" pitchFamily="34" charset="0"/>
              </a:rPr>
              <a:t>Forward look to 2024/25</a:t>
            </a:r>
          </a:p>
          <a:p>
            <a:endParaRPr lang="en-GB" sz="2400" dirty="0">
              <a:solidFill>
                <a:schemeClr val="tx2">
                  <a:lumMod val="75000"/>
                </a:schemeClr>
              </a:solidFill>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861E59C4-B57A-B3A4-F735-82ABBCCF8A5C}"/>
              </a:ext>
            </a:extLst>
          </p:cNvPr>
          <p:cNvPicPr>
            <a:picLocks noChangeAspect="1"/>
          </p:cNvPicPr>
          <p:nvPr/>
        </p:nvPicPr>
        <p:blipFill>
          <a:blip r:embed="rId4"/>
          <a:stretch>
            <a:fillRect/>
          </a:stretch>
        </p:blipFill>
        <p:spPr>
          <a:xfrm>
            <a:off x="11023934" y="3709762"/>
            <a:ext cx="2887890" cy="4093119"/>
          </a:xfrm>
          <a:prstGeom prst="rect">
            <a:avLst/>
          </a:prstGeom>
        </p:spPr>
      </p:pic>
    </p:spTree>
    <p:extLst>
      <p:ext uri="{BB962C8B-B14F-4D97-AF65-F5344CB8AC3E}">
        <p14:creationId xmlns:p14="http://schemas.microsoft.com/office/powerpoint/2010/main" val="3385043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19906-3B43-BBE2-085A-86B3353D6877}"/>
              </a:ext>
            </a:extLst>
          </p:cNvPr>
          <p:cNvSpPr>
            <a:spLocks noGrp="1"/>
          </p:cNvSpPr>
          <p:nvPr>
            <p:ph type="title"/>
          </p:nvPr>
        </p:nvSpPr>
        <p:spPr>
          <a:xfrm>
            <a:off x="772616" y="1847178"/>
            <a:ext cx="6537959" cy="923330"/>
          </a:xfrm>
        </p:spPr>
        <p:txBody>
          <a:bodyPr/>
          <a:lstStyle/>
          <a:p>
            <a:r>
              <a:rPr lang="en-GB" dirty="0"/>
              <a:t>Recommendation </a:t>
            </a:r>
          </a:p>
        </p:txBody>
      </p:sp>
      <p:sp>
        <p:nvSpPr>
          <p:cNvPr id="3" name="Text Placeholder 2">
            <a:extLst>
              <a:ext uri="{FF2B5EF4-FFF2-40B4-BE49-F238E27FC236}">
                <a16:creationId xmlns:a16="http://schemas.microsoft.com/office/drawing/2014/main" id="{B0BD2324-4109-D503-5867-B1788D9244BB}"/>
              </a:ext>
            </a:extLst>
          </p:cNvPr>
          <p:cNvSpPr>
            <a:spLocks noGrp="1"/>
          </p:cNvSpPr>
          <p:nvPr>
            <p:ph type="body" idx="1"/>
          </p:nvPr>
        </p:nvSpPr>
        <p:spPr>
          <a:xfrm>
            <a:off x="772615" y="4108522"/>
            <a:ext cx="16325213" cy="2023631"/>
          </a:xfrm>
        </p:spPr>
        <p:txBody>
          <a:bodyPr/>
          <a:lstStyle/>
          <a:p>
            <a:r>
              <a:rPr lang="en-GB" sz="3600" dirty="0">
                <a:solidFill>
                  <a:schemeClr val="tx1"/>
                </a:solidFill>
              </a:rPr>
              <a:t>This Quality, Safety and Improvement Committee is asked to take </a:t>
            </a:r>
            <a:r>
              <a:rPr lang="en-GB" sz="3600" b="1" dirty="0">
                <a:solidFill>
                  <a:schemeClr val="tx1"/>
                </a:solidFill>
              </a:rPr>
              <a:t>assurance </a:t>
            </a:r>
            <a:r>
              <a:rPr lang="en-GB" sz="3600" dirty="0">
                <a:solidFill>
                  <a:schemeClr val="tx1"/>
                </a:solidFill>
              </a:rPr>
              <a:t>on the update of the implementation of the Clinical Governance Framework and the progress of the Quality Oversight Group (</a:t>
            </a:r>
            <a:r>
              <a:rPr lang="en-GB" sz="3600" dirty="0" err="1">
                <a:solidFill>
                  <a:schemeClr val="tx1"/>
                </a:solidFill>
              </a:rPr>
              <a:t>QuOG</a:t>
            </a:r>
            <a:r>
              <a:rPr lang="en-GB" sz="3600" dirty="0">
                <a:solidFill>
                  <a:schemeClr val="tx1"/>
                </a:solidFill>
              </a:rPr>
              <a:t>). </a:t>
            </a:r>
          </a:p>
          <a:p>
            <a:endParaRPr lang="en-GB" dirty="0"/>
          </a:p>
        </p:txBody>
      </p:sp>
    </p:spTree>
    <p:extLst>
      <p:ext uri="{BB962C8B-B14F-4D97-AF65-F5344CB8AC3E}">
        <p14:creationId xmlns:p14="http://schemas.microsoft.com/office/powerpoint/2010/main" val="1323253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15300" y="4197086"/>
            <a:ext cx="7946150" cy="4478149"/>
          </a:xfrm>
          <a:prstGeom prst="rect">
            <a:avLst/>
          </a:prstGeom>
        </p:spPr>
        <p:txBody>
          <a:bodyPr vert="horz" wrap="square" lIns="0" tIns="15240" rIns="0" bIns="0" rtlCol="0">
            <a:spAutoFit/>
          </a:bodyPr>
          <a:lstStyle/>
          <a:p>
            <a:pPr marL="12700">
              <a:lnSpc>
                <a:spcPct val="100000"/>
              </a:lnSpc>
              <a:spcBef>
                <a:spcPts val="1920"/>
              </a:spcBef>
            </a:pPr>
            <a:r>
              <a:rPr lang="en-GB" sz="5000" b="0" err="1">
                <a:solidFill>
                  <a:srgbClr val="FFFFFF"/>
                </a:solidFill>
              </a:rPr>
              <a:t>Gweithio</a:t>
            </a:r>
            <a:r>
              <a:rPr lang="en-GB" sz="5000" b="0">
                <a:solidFill>
                  <a:srgbClr val="FFFFFF"/>
                </a:solidFill>
              </a:rPr>
              <a:t> </a:t>
            </a:r>
            <a:r>
              <a:rPr lang="en-GB" sz="5000" b="0" err="1">
                <a:solidFill>
                  <a:srgbClr val="FFFFFF"/>
                </a:solidFill>
              </a:rPr>
              <a:t>gyda'n</a:t>
            </a:r>
            <a:r>
              <a:rPr lang="en-GB" sz="5000" b="0">
                <a:solidFill>
                  <a:srgbClr val="FFFFFF"/>
                </a:solidFill>
              </a:rPr>
              <a:t> </a:t>
            </a:r>
            <a:r>
              <a:rPr lang="en-GB" sz="5000" b="0" err="1">
                <a:solidFill>
                  <a:srgbClr val="FFFFFF"/>
                </a:solidFill>
              </a:rPr>
              <a:t>gilydd</a:t>
            </a:r>
            <a:r>
              <a:rPr lang="en-GB" sz="5000" b="0">
                <a:solidFill>
                  <a:srgbClr val="FFFFFF"/>
                </a:solidFill>
              </a:rPr>
              <a:t> </a:t>
            </a:r>
            <a:br>
              <a:rPr lang="en-GB" sz="5000" b="0">
                <a:solidFill>
                  <a:srgbClr val="FFFFFF"/>
                </a:solidFill>
              </a:rPr>
            </a:br>
            <a:r>
              <a:rPr lang="en-GB" sz="5000" b="0" err="1">
                <a:solidFill>
                  <a:srgbClr val="FFFFFF"/>
                </a:solidFill>
              </a:rPr>
              <a:t>i</a:t>
            </a:r>
            <a:r>
              <a:rPr lang="en-GB" sz="5000" b="0">
                <a:solidFill>
                  <a:srgbClr val="FFFFFF"/>
                </a:solidFill>
              </a:rPr>
              <a:t> </a:t>
            </a:r>
            <a:r>
              <a:rPr lang="en-GB" sz="5000" b="0" err="1">
                <a:solidFill>
                  <a:srgbClr val="FFFFFF"/>
                </a:solidFill>
              </a:rPr>
              <a:t>greu</a:t>
            </a:r>
            <a:r>
              <a:rPr lang="en-GB" sz="5000" b="0">
                <a:solidFill>
                  <a:srgbClr val="FFFFFF"/>
                </a:solidFill>
              </a:rPr>
              <a:t> Cymru </a:t>
            </a:r>
            <a:r>
              <a:rPr lang="en-GB" sz="5000" b="0" err="1">
                <a:solidFill>
                  <a:srgbClr val="FFFFFF"/>
                </a:solidFill>
              </a:rPr>
              <a:t>iachach</a:t>
            </a:r>
            <a:br>
              <a:rPr lang="en-GB" sz="5000" b="0">
                <a:solidFill>
                  <a:srgbClr val="FFFFFF"/>
                </a:solidFill>
              </a:rPr>
            </a:br>
            <a:br>
              <a:rPr lang="en-GB" sz="5000" b="0">
                <a:solidFill>
                  <a:srgbClr val="FFFFFF"/>
                </a:solidFill>
              </a:rPr>
            </a:br>
            <a:r>
              <a:rPr lang="en-GB" sz="5000" b="0">
                <a:solidFill>
                  <a:srgbClr val="FFFFFF"/>
                </a:solidFill>
              </a:rPr>
              <a:t>Working together</a:t>
            </a:r>
            <a:br>
              <a:rPr lang="en-GB" sz="5000" b="0">
                <a:solidFill>
                  <a:srgbClr val="FFFFFF"/>
                </a:solidFill>
              </a:rPr>
            </a:br>
            <a:r>
              <a:rPr lang="en-GB" sz="5000" b="0">
                <a:solidFill>
                  <a:srgbClr val="FFFFFF"/>
                </a:solidFill>
              </a:rPr>
              <a:t>for a healthier Wales</a:t>
            </a:r>
            <a:br>
              <a:rPr lang="en-GB" sz="4000" b="0">
                <a:solidFill>
                  <a:srgbClr val="FFFFFF"/>
                </a:solidFill>
              </a:rPr>
            </a:br>
            <a:endParaRPr lang="en-GB" sz="4000" b="0"/>
          </a:p>
        </p:txBody>
      </p:sp>
    </p:spTree>
    <p:extLst>
      <p:ext uri="{BB962C8B-B14F-4D97-AF65-F5344CB8AC3E}">
        <p14:creationId xmlns:p14="http://schemas.microsoft.com/office/powerpoint/2010/main" val="22051322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01687F77D63A8459CEFD3583C1899E6" ma:contentTypeVersion="22" ma:contentTypeDescription="Create a new document." ma:contentTypeScope="" ma:versionID="de7dca3a631283ec9faf6c9f44bb1af1">
  <xsd:schema xmlns:xsd="http://www.w3.org/2001/XMLSchema" xmlns:xs="http://www.w3.org/2001/XMLSchema" xmlns:p="http://schemas.microsoft.com/office/2006/metadata/properties" xmlns:ns2="74117dde-b119-4746-8562-4584e64c254c" xmlns:ns3="885d599f-0d70-42f9-bb26-1bdcfa13e79d" targetNamespace="http://schemas.microsoft.com/office/2006/metadata/properties" ma:root="true" ma:fieldsID="50d95e25f9f9fa9f0ac7c4e546712667" ns2:_="" ns3:_="">
    <xsd:import namespace="74117dde-b119-4746-8562-4584e64c254c"/>
    <xsd:import namespace="885d599f-0d70-42f9-bb26-1bdcfa13e79d"/>
    <xsd:element name="properties">
      <xsd:complexType>
        <xsd:sequence>
          <xsd:element name="documentManagement">
            <xsd:complexType>
              <xsd:all>
                <xsd:element ref="ns2:MeetingSubCategory"/>
                <xsd:element ref="ns2:MeetingDate"/>
                <xsd:element ref="ns2:Open_x002f_Private"/>
                <xsd:element ref="ns2:Reason" minOccurs="0"/>
                <xsd:element ref="ns2:DocumentType" minOccurs="0"/>
                <xsd:element ref="ns2:Status" minOccurs="0"/>
                <xsd:element ref="ns2:RetentionDate" minOccurs="0"/>
                <xsd:element ref="ns2:MediaServiceMetadata" minOccurs="0"/>
                <xsd:element ref="ns2:MediaServiceFastMetadata" minOccurs="0"/>
                <xsd:element ref="ns2:MediaServiceObjectDetectorVersions" minOccurs="0"/>
                <xsd:element ref="ns2:EinancialYear" minOccurs="0"/>
                <xsd:element ref="ns2:Note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117dde-b119-4746-8562-4584e64c254c" elementFormDefault="qualified">
    <xsd:import namespace="http://schemas.microsoft.com/office/2006/documentManagement/types"/>
    <xsd:import namespace="http://schemas.microsoft.com/office/infopath/2007/PartnerControls"/>
    <xsd:element name="MeetingSubCategory" ma:index="8" ma:displayName="Meeting" ma:format="Dropdown" ma:internalName="MeetingSubCategory">
      <xsd:simpleType>
        <xsd:restriction base="dms:Choice">
          <xsd:enumeration value="ACGC (Open)"/>
          <xsd:enumeration value="ACGC (Private)"/>
          <xsd:enumeration value="BET"/>
          <xsd:enumeration value="SBET"/>
          <xsd:enumeration value="Board"/>
          <xsd:enumeration value="Board (Private)"/>
          <xsd:enumeration value="Board Development"/>
          <xsd:enumeration value="BPL (Business and Planning Leads)"/>
          <xsd:enumeration value="KRIC"/>
          <xsd:enumeration value="KRIC (Private)"/>
          <xsd:enumeration value="LT"/>
          <xsd:enumeration value="POD"/>
          <xsd:enumeration value="POD (Private)"/>
          <xsd:enumeration value="QSIC"/>
          <xsd:enumeration value="QSIC (Private)"/>
          <xsd:enumeration value="AGM"/>
          <xsd:enumeration value="Board Briefing"/>
          <xsd:enumeration value="Covid-19 PI Sub-Group"/>
          <xsd:enumeration value="Cross Committee Group"/>
          <xsd:enumeration value="Chair's Meeting"/>
          <xsd:enumeration value="Rem Comm"/>
          <xsd:enumeration value="Board Business Unit Meeting"/>
        </xsd:restriction>
      </xsd:simpleType>
    </xsd:element>
    <xsd:element name="MeetingDate" ma:index="9" ma:displayName="Meeting Date" ma:format="DateOnly" ma:internalName="MeetingDate">
      <xsd:simpleType>
        <xsd:restriction base="dms:DateTime"/>
      </xsd:simpleType>
    </xsd:element>
    <xsd:element name="Open_x002f_Private" ma:index="10" ma:displayName="Open/Private" ma:default="Open" ma:format="Dropdown" ma:internalName="Open_x002f_Private">
      <xsd:simpleType>
        <xsd:restriction base="dms:Choice">
          <xsd:enumeration value="Open"/>
          <xsd:enumeration value="Private"/>
        </xsd:restriction>
      </xsd:simpleType>
    </xsd:element>
    <xsd:element name="Reason" ma:index="11" nillable="true" ma:displayName="Reason" ma:format="Dropdown" ma:internalName="Reason">
      <xsd:complexType>
        <xsd:complexContent>
          <xsd:extension base="dms:MultiChoice">
            <xsd:sequence>
              <xsd:element name="Value" maxOccurs="unbounded" minOccurs="0" nillable="true">
                <xsd:simpleType>
                  <xsd:restriction base="dms:Choice">
                    <xsd:enumeration value="Commercially Sensitive – Procurement"/>
                    <xsd:enumeration value="Confidential – Information Governance"/>
                    <xsd:enumeration value="Confidential – Cyber Security"/>
                    <xsd:enumeration value="Confidential – Workforce"/>
                    <xsd:enumeration value="Confidential - Counter Fraud"/>
                    <xsd:enumeration value="Legally Privileged"/>
                    <xsd:enumeration value="Summary of Private Committee / Sub Group Meetings ‐ subject matter confidential"/>
                    <xsd:enumeration value="Undue concern or harm to the public"/>
                  </xsd:restriction>
                </xsd:simpleType>
              </xsd:element>
            </xsd:sequence>
          </xsd:extension>
        </xsd:complexContent>
      </xsd:complexType>
    </xsd:element>
    <xsd:element name="DocumentType" ma:index="12" nillable="true" ma:displayName="Document Type" ma:format="Dropdown" ma:internalName="DocumentType">
      <xsd:simpleType>
        <xsd:restriction base="dms:Choice">
          <xsd:enumeration value="Action Log"/>
          <xsd:enumeration value="Agenda"/>
          <xsd:enumeration value="Attachment"/>
          <xsd:enumeration value="Chair's Brief"/>
          <xsd:enumeration value="Correspondance"/>
          <xsd:enumeration value="Minutes"/>
          <xsd:enumeration value="Plan or Register"/>
          <xsd:enumeration value="Presentation"/>
          <xsd:enumeration value="Report"/>
        </xsd:restriction>
      </xsd:simpleType>
    </xsd:element>
    <xsd:element name="Status" ma:index="13" nillable="true" ma:displayName="Status" ma:format="Dropdown" ma:internalName="Status">
      <xsd:simpleType>
        <xsd:restriction base="dms:Choice">
          <xsd:enumeration value="Draft"/>
          <xsd:enumeration value="Final"/>
          <xsd:enumeration value="Working Draft"/>
          <xsd:enumeration value="Confirmed Minutes"/>
          <xsd:enumeration value="Unconfirmed Minutes"/>
          <xsd:enumeration value="Live Document"/>
        </xsd:restriction>
      </xsd:simpleType>
    </xsd:element>
    <xsd:element name="RetentionDate" ma:index="14" nillable="true" ma:displayName="Retention Date" ma:default="Always" ma:format="Dropdown" ma:internalName="RetentionDate">
      <xsd:simpleType>
        <xsd:restriction base="dms:Choice">
          <xsd:enumeration value="Always"/>
          <xsd:enumeration value="2030"/>
          <xsd:enumeration value="2031"/>
          <xsd:enumeration value="2032"/>
        </xsd:restriction>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EinancialYear" ma:index="18" nillable="true" ma:displayName="Year" ma:default="2024/2025" ma:format="RadioButtons" ma:internalName="EinancialYear">
      <xsd:simpleType>
        <xsd:restriction base="dms:Choice">
          <xsd:enumeration value="2024/2025"/>
          <xsd:enumeration value="2023/2024"/>
          <xsd:enumeration value="2022/2023"/>
        </xsd:restriction>
      </xsd:simpleType>
    </xsd:element>
    <xsd:element name="Notes" ma:index="19" nillable="true" ma:displayName="Notes" ma:format="Dropdown" ma:internalName="Notes">
      <xsd:simpleType>
        <xsd:restriction base="dms:Text">
          <xsd:maxLength value="255"/>
        </xsd:restriction>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85d599f-0d70-42f9-bb26-1bdcfa13e79d"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885d599f-0d70-42f9-bb26-1bdcfa13e79d">
      <UserInfo>
        <DisplayName>Claire Birchall (Public Health Wales - No. 2 Capital Quarter)</DisplayName>
        <AccountId>35</AccountId>
        <AccountType/>
      </UserInfo>
      <UserInfo>
        <DisplayName>Angela Cook (Public Health Wales)</DisplayName>
        <AccountId>23</AccountId>
        <AccountType/>
      </UserInfo>
    </SharedWithUsers>
    <Status xmlns="74117dde-b119-4746-8562-4584e64c254c">Final</Status>
    <Notes xmlns="74117dde-b119-4746-8562-4584e64c254c" xsi:nil="true"/>
    <Open_x002f_Private xmlns="74117dde-b119-4746-8562-4584e64c254c">Open</Open_x002f_Private>
    <MeetingSubCategory xmlns="74117dde-b119-4746-8562-4584e64c254c">QSIC</MeetingSubCategory>
    <RetentionDate xmlns="74117dde-b119-4746-8562-4584e64c254c">Always</RetentionDate>
    <DocumentType xmlns="74117dde-b119-4746-8562-4584e64c254c">Report</DocumentType>
    <MeetingDate xmlns="74117dde-b119-4746-8562-4584e64c254c">2024-05-19T23:00:00+00:00</MeetingDate>
    <EinancialYear xmlns="74117dde-b119-4746-8562-4584e64c254c">2024/2025</EinancialYear>
    <Reason xmlns="74117dde-b119-4746-8562-4584e64c254c" xsi:nil="true"/>
  </documentManagement>
</p:properties>
</file>

<file path=customXml/itemProps1.xml><?xml version="1.0" encoding="utf-8"?>
<ds:datastoreItem xmlns:ds="http://schemas.openxmlformats.org/officeDocument/2006/customXml" ds:itemID="{864F9884-E8CB-405E-A437-2FE4C4C8AA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117dde-b119-4746-8562-4584e64c254c"/>
    <ds:schemaRef ds:uri="885d599f-0d70-42f9-bb26-1bdcfa13e79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6A50DFB-2807-400F-A80C-88F46D07AA11}">
  <ds:schemaRefs>
    <ds:schemaRef ds:uri="http://schemas.microsoft.com/sharepoint/v3/contenttype/forms"/>
  </ds:schemaRefs>
</ds:datastoreItem>
</file>

<file path=customXml/itemProps3.xml><?xml version="1.0" encoding="utf-8"?>
<ds:datastoreItem xmlns:ds="http://schemas.openxmlformats.org/officeDocument/2006/customXml" ds:itemID="{AC383AEC-A6FA-49AE-B9C4-4EC94F2FA1B5}">
  <ds:schemaRefs>
    <ds:schemaRef ds:uri="8d7cfebf-00e0-4770-abfd-6df30e7ebdaa"/>
    <ds:schemaRef ds:uri="cc26611f-a4ed-4d29-b39c-8c2bc64332ae"/>
    <ds:schemaRef ds:uri="http://schemas.microsoft.com/office/2006/metadata/properties"/>
    <ds:schemaRef ds:uri="http://schemas.microsoft.com/office/infopath/2007/PartnerControls"/>
    <ds:schemaRef ds:uri="8c72b008-8d5a-4b07-b2b0-9e2e90db48fb"/>
    <ds:schemaRef ds:uri="16d681bc-a9e1-4acb-a7cc-67a039ab010b"/>
    <ds:schemaRef ds:uri="885d599f-0d70-42f9-bb26-1bdcfa13e79d"/>
    <ds:schemaRef ds:uri="74117dde-b119-4746-8562-4584e64c254c"/>
  </ds:schemaRefs>
</ds:datastoreItem>
</file>

<file path=docProps/app.xml><?xml version="1.0" encoding="utf-8"?>
<Properties xmlns="http://schemas.openxmlformats.org/officeDocument/2006/extended-properties" xmlns:vt="http://schemas.openxmlformats.org/officeDocument/2006/docPropsVTypes">
  <Template/>
  <TotalTime>1258</TotalTime>
  <Words>671</Words>
  <Application>Microsoft Office PowerPoint</Application>
  <PresentationFormat>Custom</PresentationFormat>
  <Paragraphs>187</Paragraphs>
  <Slides>9</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Arial</vt:lpstr>
      <vt:lpstr>Arial Black</vt:lpstr>
      <vt:lpstr>Calibri</vt:lpstr>
      <vt:lpstr>Nordique Inline</vt:lpstr>
      <vt:lpstr>Ubuntu</vt:lpstr>
      <vt:lpstr>Ubuntu-Light</vt:lpstr>
      <vt:lpstr>Verdana</vt:lpstr>
      <vt:lpstr>Office Theme</vt:lpstr>
      <vt:lpstr>Duty of Quality and Clinical Governance Framework updates  </vt:lpstr>
      <vt:lpstr>Purpose</vt:lpstr>
      <vt:lpstr>CG Framework and Quality Oversight Group (QuOG)</vt:lpstr>
      <vt:lpstr>PowerPoint Presentation</vt:lpstr>
      <vt:lpstr>Role of the QuOG in Support of QSIC and Organisation</vt:lpstr>
      <vt:lpstr>Duty of Quality – Deliverables 2024/25</vt:lpstr>
      <vt:lpstr>Duty of Quality – Annual Quality Report</vt:lpstr>
      <vt:lpstr>Recommendation </vt:lpstr>
      <vt:lpstr>Gweithio gyda'n gilydd  i greu Cymru iachach  Working together for a healthier Wales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cover</dc:title>
  <dc:creator>Wayne Jepson (Public Health Wales - No. 2 Capital Quarter)</dc:creator>
  <cp:lastModifiedBy>Reanne Reffell (Public Health Wales - No. 2 Capital Quarter)</cp:lastModifiedBy>
  <cp:revision>9</cp:revision>
  <dcterms:created xsi:type="dcterms:W3CDTF">2023-05-26T14:56:53Z</dcterms:created>
  <dcterms:modified xsi:type="dcterms:W3CDTF">2024-05-13T13:52:05Z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2023-05-26T00:00:00Z</vt:filetime>
  </property>
  <property fmtid="{D5CDD505-2E9C-101B-9397-08002B2CF9AE}" pid="3" name="Creator">
    <vt:lpwstr>Adobe InDesign 18.2 (Macintosh)</vt:lpwstr>
  </property>
  <property fmtid="{D5CDD505-2E9C-101B-9397-08002B2CF9AE}" pid="4" name="LastSaved">
    <vt:filetime>2023-05-26T00:00:00Z</vt:filetime>
  </property>
  <property fmtid="{D5CDD505-2E9C-101B-9397-08002B2CF9AE}" pid="5" name="Producer">
    <vt:lpwstr>Adobe PDF Library 17.0</vt:lpwstr>
  </property>
  <property fmtid="{D5CDD505-2E9C-101B-9397-08002B2CF9AE}" pid="6" name="ContentTypeId">
    <vt:lpwstr>0x010100E01687F77D63A8459CEFD3583C1899E6</vt:lpwstr>
  </property>
  <property fmtid="{D5CDD505-2E9C-101B-9397-08002B2CF9AE}" pid="7" name="MediaServiceImageTags">
    <vt:lpwstr/>
  </property>
</Properties>
</file>