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4"/>
  </p:notesMasterIdLst>
  <p:sldIdLst>
    <p:sldId id="256" r:id="rId5"/>
    <p:sldId id="266" r:id="rId6"/>
    <p:sldId id="259" r:id="rId7"/>
    <p:sldId id="263" r:id="rId8"/>
    <p:sldId id="262" r:id="rId9"/>
    <p:sldId id="264" r:id="rId10"/>
    <p:sldId id="265" r:id="rId11"/>
    <p:sldId id="267" r:id="rId12"/>
    <p:sldId id="261" r:id="rId13"/>
  </p:sldIdLst>
  <p:sldSz cx="20104100" cy="11309350"/>
  <p:notesSz cx="20104100" cy="1130935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3535C6D-82BE-C3CF-CCD2-AF320FA5D504}" name="Paula Mitchell (Public Health Wales - No. 2 Capital Quarter)" initials="PQ" userId="S::paula.mitchell@wales.nhs.uk::dd267606-e3ba-4a75-947b-0aef05f4826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38" d="100"/>
          <a:sy n="38" d="100"/>
        </p:scale>
        <p:origin x="804" y="56"/>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anne Reffell (Public Health Wales - No. 2 Capital Quarter)" userId="7df483e9-612c-4b65-adb5-4187ba5d8740" providerId="ADAL" clId="{6DBD0E9B-6F84-49E4-A29C-88A814073C5E}"/>
    <pc:docChg chg="undo custSel modSld">
      <pc:chgData name="Reanne Reffell (Public Health Wales - No. 2 Capital Quarter)" userId="7df483e9-612c-4b65-adb5-4187ba5d8740" providerId="ADAL" clId="{6DBD0E9B-6F84-49E4-A29C-88A814073C5E}" dt="2024-05-13T13:51:59.447" v="44" actId="20577"/>
      <pc:docMkLst>
        <pc:docMk/>
      </pc:docMkLst>
      <pc:sldChg chg="modSp mod">
        <pc:chgData name="Reanne Reffell (Public Health Wales - No. 2 Capital Quarter)" userId="7df483e9-612c-4b65-adb5-4187ba5d8740" providerId="ADAL" clId="{6DBD0E9B-6F84-49E4-A29C-88A814073C5E}" dt="2024-05-13T13:51:59.447" v="44" actId="20577"/>
        <pc:sldMkLst>
          <pc:docMk/>
          <pc:sldMk cId="1403961823" sldId="266"/>
        </pc:sldMkLst>
        <pc:spChg chg="mod">
          <ac:chgData name="Reanne Reffell (Public Health Wales - No. 2 Capital Quarter)" userId="7df483e9-612c-4b65-adb5-4187ba5d8740" providerId="ADAL" clId="{6DBD0E9B-6F84-49E4-A29C-88A814073C5E}" dt="2024-05-13T13:51:59.447" v="44" actId="20577"/>
          <ac:spMkLst>
            <pc:docMk/>
            <pc:sldMk cId="1403961823" sldId="266"/>
            <ac:spMk id="3" creationId="{923F679D-673C-745A-4FFC-688CB4C865A3}"/>
          </ac:spMkLst>
        </pc:spChg>
      </pc:sldChg>
      <pc:sldChg chg="modSp mod">
        <pc:chgData name="Reanne Reffell (Public Health Wales - No. 2 Capital Quarter)" userId="7df483e9-612c-4b65-adb5-4187ba5d8740" providerId="ADAL" clId="{6DBD0E9B-6F84-49E4-A29C-88A814073C5E}" dt="2024-05-13T13:51:13.952" v="20" actId="113"/>
        <pc:sldMkLst>
          <pc:docMk/>
          <pc:sldMk cId="1323253059" sldId="267"/>
        </pc:sldMkLst>
        <pc:spChg chg="mod">
          <ac:chgData name="Reanne Reffell (Public Health Wales - No. 2 Capital Quarter)" userId="7df483e9-612c-4b65-adb5-4187ba5d8740" providerId="ADAL" clId="{6DBD0E9B-6F84-49E4-A29C-88A814073C5E}" dt="2024-05-13T13:51:13.952" v="20" actId="113"/>
          <ac:spMkLst>
            <pc:docMk/>
            <pc:sldMk cId="1323253059" sldId="267"/>
            <ac:spMk id="3" creationId="{B0BD2324-4109-D503-5867-B1788D9244BB}"/>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AC0C8A-8994-450D-ADB4-430EEC3FE6DC}" type="doc">
      <dgm:prSet loTypeId="urn:microsoft.com/office/officeart/2005/8/layout/hProcess9" loCatId="process" qsTypeId="urn:microsoft.com/office/officeart/2005/8/quickstyle/simple1" qsCatId="simple" csTypeId="urn:microsoft.com/office/officeart/2005/8/colors/colorful4" csCatId="colorful" phldr="1"/>
      <dgm:spPr/>
    </dgm:pt>
    <dgm:pt modelId="{1AB9AF25-D22A-4C88-9227-59615AC277DB}">
      <dgm:prSet phldrT="[Text]"/>
      <dgm:spPr/>
      <dgm:t>
        <a:bodyPr/>
        <a:lstStyle/>
        <a:p>
          <a:r>
            <a:rPr lang="en-GB"/>
            <a:t>CG Framework Approved</a:t>
          </a:r>
        </a:p>
        <a:p>
          <a:endParaRPr lang="en-GB"/>
        </a:p>
        <a:p>
          <a:endParaRPr lang="en-GB"/>
        </a:p>
        <a:p>
          <a:endParaRPr lang="en-GB"/>
        </a:p>
        <a:p>
          <a:endParaRPr lang="en-GB"/>
        </a:p>
        <a:p>
          <a:r>
            <a:rPr lang="en-GB"/>
            <a:t>October 2023</a:t>
          </a:r>
        </a:p>
      </dgm:t>
    </dgm:pt>
    <dgm:pt modelId="{87CCD05A-85B2-4772-8394-5B50498B3D04}" type="parTrans" cxnId="{6A2DF1A0-3FE1-4E20-84D7-F6468C7FE90B}">
      <dgm:prSet/>
      <dgm:spPr/>
      <dgm:t>
        <a:bodyPr/>
        <a:lstStyle/>
        <a:p>
          <a:endParaRPr lang="en-GB"/>
        </a:p>
      </dgm:t>
    </dgm:pt>
    <dgm:pt modelId="{0DE42987-FB38-4B44-8232-B2D532FFAC27}" type="sibTrans" cxnId="{6A2DF1A0-3FE1-4E20-84D7-F6468C7FE90B}">
      <dgm:prSet/>
      <dgm:spPr/>
      <dgm:t>
        <a:bodyPr/>
        <a:lstStyle/>
        <a:p>
          <a:endParaRPr lang="en-GB"/>
        </a:p>
      </dgm:t>
    </dgm:pt>
    <dgm:pt modelId="{3FC92406-0F53-4FF4-8CCE-A705A4D2C4C8}">
      <dgm:prSet phldrT="[Text]"/>
      <dgm:spPr/>
      <dgm:t>
        <a:bodyPr/>
        <a:lstStyle/>
        <a:p>
          <a:r>
            <a:rPr lang="en-GB"/>
            <a:t>CG Framework Published</a:t>
          </a:r>
        </a:p>
        <a:p>
          <a:endParaRPr lang="en-GB"/>
        </a:p>
        <a:p>
          <a:endParaRPr lang="en-GB"/>
        </a:p>
        <a:p>
          <a:endParaRPr lang="en-GB"/>
        </a:p>
        <a:p>
          <a:endParaRPr lang="en-GB"/>
        </a:p>
        <a:p>
          <a:r>
            <a:rPr lang="en-GB"/>
            <a:t>October 2023</a:t>
          </a:r>
        </a:p>
      </dgm:t>
    </dgm:pt>
    <dgm:pt modelId="{12BB00FE-ACD1-439D-88F7-161DFE202043}" type="parTrans" cxnId="{7A5ECDE4-5495-4A64-A316-3916A3AA4C6C}">
      <dgm:prSet/>
      <dgm:spPr/>
      <dgm:t>
        <a:bodyPr/>
        <a:lstStyle/>
        <a:p>
          <a:endParaRPr lang="en-GB"/>
        </a:p>
      </dgm:t>
    </dgm:pt>
    <dgm:pt modelId="{933DBEC9-C550-4708-9BC9-E56600245220}" type="sibTrans" cxnId="{7A5ECDE4-5495-4A64-A316-3916A3AA4C6C}">
      <dgm:prSet/>
      <dgm:spPr/>
      <dgm:t>
        <a:bodyPr/>
        <a:lstStyle/>
        <a:p>
          <a:endParaRPr lang="en-GB"/>
        </a:p>
      </dgm:t>
    </dgm:pt>
    <dgm:pt modelId="{36858D97-4CA6-4664-BF1E-801FFB5F08BF}">
      <dgm:prSet phldrT="[Text]"/>
      <dgm:spPr/>
      <dgm:t>
        <a:bodyPr/>
        <a:lstStyle/>
        <a:p>
          <a:r>
            <a:rPr lang="en-GB"/>
            <a:t>Formation of Quality Oversight Group – Working Group</a:t>
          </a:r>
        </a:p>
        <a:p>
          <a:endParaRPr lang="en-GB"/>
        </a:p>
        <a:p>
          <a:endParaRPr lang="en-GB"/>
        </a:p>
        <a:p>
          <a:r>
            <a:rPr lang="en-GB"/>
            <a:t>December 2023</a:t>
          </a:r>
        </a:p>
      </dgm:t>
    </dgm:pt>
    <dgm:pt modelId="{9FD34E20-DFB5-426F-A938-F4D044826D2E}" type="parTrans" cxnId="{D11CA3CB-60FA-419E-891A-A73EC7338E35}">
      <dgm:prSet/>
      <dgm:spPr/>
      <dgm:t>
        <a:bodyPr/>
        <a:lstStyle/>
        <a:p>
          <a:endParaRPr lang="en-GB"/>
        </a:p>
      </dgm:t>
    </dgm:pt>
    <dgm:pt modelId="{9A8B05BC-594F-4CDF-90DA-212B5F34CB72}" type="sibTrans" cxnId="{D11CA3CB-60FA-419E-891A-A73EC7338E35}">
      <dgm:prSet/>
      <dgm:spPr/>
      <dgm:t>
        <a:bodyPr/>
        <a:lstStyle/>
        <a:p>
          <a:endParaRPr lang="en-GB"/>
        </a:p>
      </dgm:t>
    </dgm:pt>
    <dgm:pt modelId="{140EE35E-0155-4D74-A205-6745705241AB}">
      <dgm:prSet/>
      <dgm:spPr/>
      <dgm:t>
        <a:bodyPr/>
        <a:lstStyle/>
        <a:p>
          <a:r>
            <a:rPr lang="en-GB"/>
            <a:t>Quality Standards  Development</a:t>
          </a:r>
        </a:p>
        <a:p>
          <a:endParaRPr lang="en-GB"/>
        </a:p>
        <a:p>
          <a:endParaRPr lang="en-GB"/>
        </a:p>
        <a:p>
          <a:endParaRPr lang="en-GB"/>
        </a:p>
        <a:p>
          <a:endParaRPr lang="en-GB"/>
        </a:p>
        <a:p>
          <a:r>
            <a:rPr lang="en-GB"/>
            <a:t>January – February 2024</a:t>
          </a:r>
        </a:p>
      </dgm:t>
    </dgm:pt>
    <dgm:pt modelId="{91FCA955-6372-49E8-A172-E8D18F36362B}" type="parTrans" cxnId="{6BC9A797-9054-4B05-822C-FA275987DDA0}">
      <dgm:prSet/>
      <dgm:spPr/>
      <dgm:t>
        <a:bodyPr/>
        <a:lstStyle/>
        <a:p>
          <a:endParaRPr lang="en-GB"/>
        </a:p>
      </dgm:t>
    </dgm:pt>
    <dgm:pt modelId="{FA0B9672-771A-439B-A15C-86E701414F4A}" type="sibTrans" cxnId="{6BC9A797-9054-4B05-822C-FA275987DDA0}">
      <dgm:prSet/>
      <dgm:spPr/>
      <dgm:t>
        <a:bodyPr/>
        <a:lstStyle/>
        <a:p>
          <a:endParaRPr lang="en-GB"/>
        </a:p>
      </dgm:t>
    </dgm:pt>
    <dgm:pt modelId="{A28150D2-BF21-41DF-8EC9-ABF471FE9B21}">
      <dgm:prSet/>
      <dgm:spPr/>
      <dgm:t>
        <a:bodyPr/>
        <a:lstStyle/>
        <a:p>
          <a:r>
            <a:rPr lang="en-GB"/>
            <a:t>Annual Quality Report Development/ Data Collection/ Triangulation/ Production</a:t>
          </a:r>
        </a:p>
        <a:p>
          <a:endParaRPr lang="en-GB"/>
        </a:p>
        <a:p>
          <a:r>
            <a:rPr lang="en-GB"/>
            <a:t>February – </a:t>
          </a:r>
        </a:p>
        <a:p>
          <a:r>
            <a:rPr lang="en-GB"/>
            <a:t>April 2024</a:t>
          </a:r>
        </a:p>
      </dgm:t>
    </dgm:pt>
    <dgm:pt modelId="{7A276D48-1C26-4A38-B62D-FEBDAD56B08A}" type="parTrans" cxnId="{3E60E1CA-FB8F-435F-8C9D-4A2F96235069}">
      <dgm:prSet/>
      <dgm:spPr/>
      <dgm:t>
        <a:bodyPr/>
        <a:lstStyle/>
        <a:p>
          <a:endParaRPr lang="en-GB"/>
        </a:p>
      </dgm:t>
    </dgm:pt>
    <dgm:pt modelId="{1B710209-E289-4C42-A977-C86900B49978}" type="sibTrans" cxnId="{3E60E1CA-FB8F-435F-8C9D-4A2F96235069}">
      <dgm:prSet/>
      <dgm:spPr/>
      <dgm:t>
        <a:bodyPr/>
        <a:lstStyle/>
        <a:p>
          <a:endParaRPr lang="en-GB"/>
        </a:p>
      </dgm:t>
    </dgm:pt>
    <dgm:pt modelId="{E3CA9EB3-D5B5-495C-8906-7EFE7DAF69F8}">
      <dgm:prSet/>
      <dgm:spPr/>
      <dgm:t>
        <a:bodyPr/>
        <a:lstStyle/>
        <a:p>
          <a:r>
            <a:rPr lang="en-GB"/>
            <a:t>Annual Quality Report Approval and Publication</a:t>
          </a:r>
        </a:p>
        <a:p>
          <a:endParaRPr lang="en-GB"/>
        </a:p>
        <a:p>
          <a:endParaRPr lang="en-GB"/>
        </a:p>
        <a:p>
          <a:endParaRPr lang="en-GB"/>
        </a:p>
        <a:p>
          <a:r>
            <a:rPr lang="en-GB"/>
            <a:t>May 24</a:t>
          </a:r>
        </a:p>
      </dgm:t>
    </dgm:pt>
    <dgm:pt modelId="{EA5B327A-0BC7-4EE9-9125-190C3683740E}" type="parTrans" cxnId="{9A3F84F0-0C8B-4CF0-884F-A1D649C8BD9C}">
      <dgm:prSet/>
      <dgm:spPr/>
      <dgm:t>
        <a:bodyPr/>
        <a:lstStyle/>
        <a:p>
          <a:endParaRPr lang="en-GB"/>
        </a:p>
      </dgm:t>
    </dgm:pt>
    <dgm:pt modelId="{73ED5E72-776E-4AA8-9526-E94474741BFF}" type="sibTrans" cxnId="{9A3F84F0-0C8B-4CF0-884F-A1D649C8BD9C}">
      <dgm:prSet/>
      <dgm:spPr/>
      <dgm:t>
        <a:bodyPr/>
        <a:lstStyle/>
        <a:p>
          <a:endParaRPr lang="en-GB"/>
        </a:p>
      </dgm:t>
    </dgm:pt>
    <dgm:pt modelId="{77A4CADE-C8EC-46E9-A91A-0D437E5DB56B}">
      <dgm:prSet/>
      <dgm:spPr/>
      <dgm:t>
        <a:bodyPr/>
        <a:lstStyle/>
        <a:p>
          <a:r>
            <a:rPr lang="en-GB"/>
            <a:t>Quality Standards Socialisation</a:t>
          </a:r>
        </a:p>
        <a:p>
          <a:endParaRPr lang="en-GB"/>
        </a:p>
        <a:p>
          <a:endParaRPr lang="en-GB"/>
        </a:p>
        <a:p>
          <a:endParaRPr lang="en-GB"/>
        </a:p>
        <a:p>
          <a:endParaRPr lang="en-GB"/>
        </a:p>
        <a:p>
          <a:r>
            <a:rPr lang="en-GB"/>
            <a:t>April – June 2024</a:t>
          </a:r>
        </a:p>
      </dgm:t>
    </dgm:pt>
    <dgm:pt modelId="{29F24FA9-06D4-4661-BDAA-E5C21B693FBD}" type="parTrans" cxnId="{041C19F8-5FB7-41B7-8803-890A66A5564F}">
      <dgm:prSet/>
      <dgm:spPr/>
      <dgm:t>
        <a:bodyPr/>
        <a:lstStyle/>
        <a:p>
          <a:endParaRPr lang="en-GB"/>
        </a:p>
      </dgm:t>
    </dgm:pt>
    <dgm:pt modelId="{5CEA71C0-D14F-4211-BE91-6216D49DC991}" type="sibTrans" cxnId="{041C19F8-5FB7-41B7-8803-890A66A5564F}">
      <dgm:prSet/>
      <dgm:spPr/>
      <dgm:t>
        <a:bodyPr/>
        <a:lstStyle/>
        <a:p>
          <a:endParaRPr lang="en-GB"/>
        </a:p>
      </dgm:t>
    </dgm:pt>
    <dgm:pt modelId="{70C95C86-22BA-4BDD-BED2-45DD9489D229}">
      <dgm:prSet/>
      <dgm:spPr/>
      <dgm:t>
        <a:bodyPr/>
        <a:lstStyle/>
        <a:p>
          <a:r>
            <a:rPr lang="en-GB" dirty="0"/>
            <a:t>Aim for Organisational Quality Oversight Group to be Operational </a:t>
          </a:r>
        </a:p>
        <a:p>
          <a:endParaRPr lang="en-GB" dirty="0"/>
        </a:p>
        <a:p>
          <a:endParaRPr lang="en-GB" dirty="0"/>
        </a:p>
        <a:p>
          <a:r>
            <a:rPr lang="en-GB" dirty="0"/>
            <a:t>July 2024 </a:t>
          </a:r>
        </a:p>
      </dgm:t>
    </dgm:pt>
    <dgm:pt modelId="{A84B96B0-D006-4E4A-9FEE-B86C30DE1241}" type="parTrans" cxnId="{6493879D-5483-4185-8287-EE12A0C6CA03}">
      <dgm:prSet/>
      <dgm:spPr/>
      <dgm:t>
        <a:bodyPr/>
        <a:lstStyle/>
        <a:p>
          <a:endParaRPr lang="en-GB"/>
        </a:p>
      </dgm:t>
    </dgm:pt>
    <dgm:pt modelId="{EF5C7599-9D6F-4CD3-84E4-747E1AB930E2}" type="sibTrans" cxnId="{6493879D-5483-4185-8287-EE12A0C6CA03}">
      <dgm:prSet/>
      <dgm:spPr/>
      <dgm:t>
        <a:bodyPr/>
        <a:lstStyle/>
        <a:p>
          <a:endParaRPr lang="en-GB"/>
        </a:p>
      </dgm:t>
    </dgm:pt>
    <dgm:pt modelId="{C68EC0E5-F147-46C2-B800-D0D7A6DAE7E6}">
      <dgm:prSet/>
      <dgm:spPr/>
      <dgm:t>
        <a:bodyPr/>
        <a:lstStyle/>
        <a:p>
          <a:r>
            <a:rPr lang="en-GB"/>
            <a:t>All Sub-Groups Reporting to Organisational Quality Oversight Group to be Operational</a:t>
          </a:r>
        </a:p>
        <a:p>
          <a:endParaRPr lang="en-GB"/>
        </a:p>
        <a:p>
          <a:r>
            <a:rPr lang="en-GB"/>
            <a:t>December 2024</a:t>
          </a:r>
        </a:p>
      </dgm:t>
    </dgm:pt>
    <dgm:pt modelId="{6EF73505-5940-4B33-AC8F-8F5096030B22}" type="parTrans" cxnId="{79E8229E-4C0C-4A3F-88ED-E2CE0D2C1248}">
      <dgm:prSet/>
      <dgm:spPr/>
      <dgm:t>
        <a:bodyPr/>
        <a:lstStyle/>
        <a:p>
          <a:endParaRPr lang="en-GB"/>
        </a:p>
      </dgm:t>
    </dgm:pt>
    <dgm:pt modelId="{CAAA2F80-DA02-4F1D-A2E0-C25AFFC2A16E}" type="sibTrans" cxnId="{79E8229E-4C0C-4A3F-88ED-E2CE0D2C1248}">
      <dgm:prSet/>
      <dgm:spPr/>
      <dgm:t>
        <a:bodyPr/>
        <a:lstStyle/>
        <a:p>
          <a:endParaRPr lang="en-GB"/>
        </a:p>
      </dgm:t>
    </dgm:pt>
    <dgm:pt modelId="{863E33EE-0E85-48E2-9E8F-86566BC1CDD1}" type="pres">
      <dgm:prSet presAssocID="{3CAC0C8A-8994-450D-ADB4-430EEC3FE6DC}" presName="CompostProcess" presStyleCnt="0">
        <dgm:presLayoutVars>
          <dgm:dir/>
          <dgm:resizeHandles val="exact"/>
        </dgm:presLayoutVars>
      </dgm:prSet>
      <dgm:spPr/>
    </dgm:pt>
    <dgm:pt modelId="{2A9BA0F4-865A-452D-A036-3B9D3C62CD73}" type="pres">
      <dgm:prSet presAssocID="{3CAC0C8A-8994-450D-ADB4-430EEC3FE6DC}" presName="arrow" presStyleLbl="bgShp" presStyleIdx="0" presStyleCnt="1" custScaleX="117647" custScaleY="80911"/>
      <dgm:spPr>
        <a:solidFill>
          <a:schemeClr val="accent3">
            <a:lumMod val="60000"/>
            <a:lumOff val="40000"/>
          </a:schemeClr>
        </a:solidFill>
      </dgm:spPr>
    </dgm:pt>
    <dgm:pt modelId="{8931C57C-346A-450A-98ED-536816C2C504}" type="pres">
      <dgm:prSet presAssocID="{3CAC0C8A-8994-450D-ADB4-430EEC3FE6DC}" presName="linearProcess" presStyleCnt="0"/>
      <dgm:spPr/>
    </dgm:pt>
    <dgm:pt modelId="{6FE10720-E705-49BF-BB6C-2D58BF98B812}" type="pres">
      <dgm:prSet presAssocID="{1AB9AF25-D22A-4C88-9227-59615AC277DB}" presName="textNode" presStyleLbl="node1" presStyleIdx="0" presStyleCnt="9">
        <dgm:presLayoutVars>
          <dgm:bulletEnabled val="1"/>
        </dgm:presLayoutVars>
      </dgm:prSet>
      <dgm:spPr/>
    </dgm:pt>
    <dgm:pt modelId="{4925008A-0DD9-40D7-8EFF-982D6113C495}" type="pres">
      <dgm:prSet presAssocID="{0DE42987-FB38-4B44-8232-B2D532FFAC27}" presName="sibTrans" presStyleCnt="0"/>
      <dgm:spPr/>
    </dgm:pt>
    <dgm:pt modelId="{D22EF317-C2E5-44D5-A1DE-5EC46B79F2C8}" type="pres">
      <dgm:prSet presAssocID="{3FC92406-0F53-4FF4-8CCE-A705A4D2C4C8}" presName="textNode" presStyleLbl="node1" presStyleIdx="1" presStyleCnt="9">
        <dgm:presLayoutVars>
          <dgm:bulletEnabled val="1"/>
        </dgm:presLayoutVars>
      </dgm:prSet>
      <dgm:spPr/>
    </dgm:pt>
    <dgm:pt modelId="{6C60DADB-02D4-4ECD-B980-5BBE06F9FF47}" type="pres">
      <dgm:prSet presAssocID="{933DBEC9-C550-4708-9BC9-E56600245220}" presName="sibTrans" presStyleCnt="0"/>
      <dgm:spPr/>
    </dgm:pt>
    <dgm:pt modelId="{349CF37C-448A-4AE5-97D2-6BD76F718078}" type="pres">
      <dgm:prSet presAssocID="{36858D97-4CA6-4664-BF1E-801FFB5F08BF}" presName="textNode" presStyleLbl="node1" presStyleIdx="2" presStyleCnt="9">
        <dgm:presLayoutVars>
          <dgm:bulletEnabled val="1"/>
        </dgm:presLayoutVars>
      </dgm:prSet>
      <dgm:spPr/>
    </dgm:pt>
    <dgm:pt modelId="{9E51E854-BA4A-438C-9FCD-6545ABA4E8CF}" type="pres">
      <dgm:prSet presAssocID="{9A8B05BC-594F-4CDF-90DA-212B5F34CB72}" presName="sibTrans" presStyleCnt="0"/>
      <dgm:spPr/>
    </dgm:pt>
    <dgm:pt modelId="{F32758D8-B245-4375-98E1-DC7EC6D4B7D6}" type="pres">
      <dgm:prSet presAssocID="{140EE35E-0155-4D74-A205-6745705241AB}" presName="textNode" presStyleLbl="node1" presStyleIdx="3" presStyleCnt="9">
        <dgm:presLayoutVars>
          <dgm:bulletEnabled val="1"/>
        </dgm:presLayoutVars>
      </dgm:prSet>
      <dgm:spPr/>
    </dgm:pt>
    <dgm:pt modelId="{9013B28E-871E-4F81-97BC-3E09E13F3544}" type="pres">
      <dgm:prSet presAssocID="{FA0B9672-771A-439B-A15C-86E701414F4A}" presName="sibTrans" presStyleCnt="0"/>
      <dgm:spPr/>
    </dgm:pt>
    <dgm:pt modelId="{3B51A5CD-CFD9-405E-8541-3356F00FF365}" type="pres">
      <dgm:prSet presAssocID="{A28150D2-BF21-41DF-8EC9-ABF471FE9B21}" presName="textNode" presStyleLbl="node1" presStyleIdx="4" presStyleCnt="9">
        <dgm:presLayoutVars>
          <dgm:bulletEnabled val="1"/>
        </dgm:presLayoutVars>
      </dgm:prSet>
      <dgm:spPr/>
    </dgm:pt>
    <dgm:pt modelId="{F2D2FE50-83B3-4A5F-AB2A-D4C957BA0C71}" type="pres">
      <dgm:prSet presAssocID="{1B710209-E289-4C42-A977-C86900B49978}" presName="sibTrans" presStyleCnt="0"/>
      <dgm:spPr/>
    </dgm:pt>
    <dgm:pt modelId="{9E32B616-FABE-4FF7-B1D6-A900DCB2BA00}" type="pres">
      <dgm:prSet presAssocID="{E3CA9EB3-D5B5-495C-8906-7EFE7DAF69F8}" presName="textNode" presStyleLbl="node1" presStyleIdx="5" presStyleCnt="9">
        <dgm:presLayoutVars>
          <dgm:bulletEnabled val="1"/>
        </dgm:presLayoutVars>
      </dgm:prSet>
      <dgm:spPr/>
    </dgm:pt>
    <dgm:pt modelId="{A96B60F2-5B8D-42D1-BE47-44FB8CA771FD}" type="pres">
      <dgm:prSet presAssocID="{73ED5E72-776E-4AA8-9526-E94474741BFF}" presName="sibTrans" presStyleCnt="0"/>
      <dgm:spPr/>
    </dgm:pt>
    <dgm:pt modelId="{922AECA6-1587-4C60-90F4-AC50AA6B0D37}" type="pres">
      <dgm:prSet presAssocID="{77A4CADE-C8EC-46E9-A91A-0D437E5DB56B}" presName="textNode" presStyleLbl="node1" presStyleIdx="6" presStyleCnt="9">
        <dgm:presLayoutVars>
          <dgm:bulletEnabled val="1"/>
        </dgm:presLayoutVars>
      </dgm:prSet>
      <dgm:spPr/>
    </dgm:pt>
    <dgm:pt modelId="{1B3AAC23-9053-4EDE-8C86-0FF0A41B5698}" type="pres">
      <dgm:prSet presAssocID="{5CEA71C0-D14F-4211-BE91-6216D49DC991}" presName="sibTrans" presStyleCnt="0"/>
      <dgm:spPr/>
    </dgm:pt>
    <dgm:pt modelId="{7874AC0E-481F-4A9E-B4E7-6062F8198C57}" type="pres">
      <dgm:prSet presAssocID="{70C95C86-22BA-4BDD-BED2-45DD9489D229}" presName="textNode" presStyleLbl="node1" presStyleIdx="7" presStyleCnt="9">
        <dgm:presLayoutVars>
          <dgm:bulletEnabled val="1"/>
        </dgm:presLayoutVars>
      </dgm:prSet>
      <dgm:spPr/>
    </dgm:pt>
    <dgm:pt modelId="{773C93D9-5DBB-4A82-8167-F118CBB21049}" type="pres">
      <dgm:prSet presAssocID="{EF5C7599-9D6F-4CD3-84E4-747E1AB930E2}" presName="sibTrans" presStyleCnt="0"/>
      <dgm:spPr/>
    </dgm:pt>
    <dgm:pt modelId="{57AA9C0C-3CBE-4509-9731-1702442E7E60}" type="pres">
      <dgm:prSet presAssocID="{C68EC0E5-F147-46C2-B800-D0D7A6DAE7E6}" presName="textNode" presStyleLbl="node1" presStyleIdx="8" presStyleCnt="9">
        <dgm:presLayoutVars>
          <dgm:bulletEnabled val="1"/>
        </dgm:presLayoutVars>
      </dgm:prSet>
      <dgm:spPr/>
    </dgm:pt>
  </dgm:ptLst>
  <dgm:cxnLst>
    <dgm:cxn modelId="{CE743625-30A6-4E10-A25F-C63602B6CFD7}" type="presOf" srcId="{77A4CADE-C8EC-46E9-A91A-0D437E5DB56B}" destId="{922AECA6-1587-4C60-90F4-AC50AA6B0D37}" srcOrd="0" destOrd="0" presId="urn:microsoft.com/office/officeart/2005/8/layout/hProcess9"/>
    <dgm:cxn modelId="{CD2B1644-ECEF-4103-A450-A64FED50A58B}" type="presOf" srcId="{3CAC0C8A-8994-450D-ADB4-430EEC3FE6DC}" destId="{863E33EE-0E85-48E2-9E8F-86566BC1CDD1}" srcOrd="0" destOrd="0" presId="urn:microsoft.com/office/officeart/2005/8/layout/hProcess9"/>
    <dgm:cxn modelId="{1ACDE871-A81E-4902-98ED-B6B622CA346C}" type="presOf" srcId="{A28150D2-BF21-41DF-8EC9-ABF471FE9B21}" destId="{3B51A5CD-CFD9-405E-8541-3356F00FF365}" srcOrd="0" destOrd="0" presId="urn:microsoft.com/office/officeart/2005/8/layout/hProcess9"/>
    <dgm:cxn modelId="{8DFF4476-F381-4994-A7EF-50E4EC1E5E9D}" type="presOf" srcId="{70C95C86-22BA-4BDD-BED2-45DD9489D229}" destId="{7874AC0E-481F-4A9E-B4E7-6062F8198C57}" srcOrd="0" destOrd="0" presId="urn:microsoft.com/office/officeart/2005/8/layout/hProcess9"/>
    <dgm:cxn modelId="{0A8E5F58-8FDA-4500-B3E5-B15BC84D852F}" type="presOf" srcId="{140EE35E-0155-4D74-A205-6745705241AB}" destId="{F32758D8-B245-4375-98E1-DC7EC6D4B7D6}" srcOrd="0" destOrd="0" presId="urn:microsoft.com/office/officeart/2005/8/layout/hProcess9"/>
    <dgm:cxn modelId="{6BC9A797-9054-4B05-822C-FA275987DDA0}" srcId="{3CAC0C8A-8994-450D-ADB4-430EEC3FE6DC}" destId="{140EE35E-0155-4D74-A205-6745705241AB}" srcOrd="3" destOrd="0" parTransId="{91FCA955-6372-49E8-A172-E8D18F36362B}" sibTransId="{FA0B9672-771A-439B-A15C-86E701414F4A}"/>
    <dgm:cxn modelId="{6493879D-5483-4185-8287-EE12A0C6CA03}" srcId="{3CAC0C8A-8994-450D-ADB4-430EEC3FE6DC}" destId="{70C95C86-22BA-4BDD-BED2-45DD9489D229}" srcOrd="7" destOrd="0" parTransId="{A84B96B0-D006-4E4A-9FEE-B86C30DE1241}" sibTransId="{EF5C7599-9D6F-4CD3-84E4-747E1AB930E2}"/>
    <dgm:cxn modelId="{79E8229E-4C0C-4A3F-88ED-E2CE0D2C1248}" srcId="{3CAC0C8A-8994-450D-ADB4-430EEC3FE6DC}" destId="{C68EC0E5-F147-46C2-B800-D0D7A6DAE7E6}" srcOrd="8" destOrd="0" parTransId="{6EF73505-5940-4B33-AC8F-8F5096030B22}" sibTransId="{CAAA2F80-DA02-4F1D-A2E0-C25AFFC2A16E}"/>
    <dgm:cxn modelId="{95EFE0A0-BA98-4FC8-95FA-9BEA653EF09B}" type="presOf" srcId="{E3CA9EB3-D5B5-495C-8906-7EFE7DAF69F8}" destId="{9E32B616-FABE-4FF7-B1D6-A900DCB2BA00}" srcOrd="0" destOrd="0" presId="urn:microsoft.com/office/officeart/2005/8/layout/hProcess9"/>
    <dgm:cxn modelId="{6A2DF1A0-3FE1-4E20-84D7-F6468C7FE90B}" srcId="{3CAC0C8A-8994-450D-ADB4-430EEC3FE6DC}" destId="{1AB9AF25-D22A-4C88-9227-59615AC277DB}" srcOrd="0" destOrd="0" parTransId="{87CCD05A-85B2-4772-8394-5B50498B3D04}" sibTransId="{0DE42987-FB38-4B44-8232-B2D532FFAC27}"/>
    <dgm:cxn modelId="{3E60E1CA-FB8F-435F-8C9D-4A2F96235069}" srcId="{3CAC0C8A-8994-450D-ADB4-430EEC3FE6DC}" destId="{A28150D2-BF21-41DF-8EC9-ABF471FE9B21}" srcOrd="4" destOrd="0" parTransId="{7A276D48-1C26-4A38-B62D-FEBDAD56B08A}" sibTransId="{1B710209-E289-4C42-A977-C86900B49978}"/>
    <dgm:cxn modelId="{DCD409CB-81BB-4454-A146-01914559B003}" type="presOf" srcId="{1AB9AF25-D22A-4C88-9227-59615AC277DB}" destId="{6FE10720-E705-49BF-BB6C-2D58BF98B812}" srcOrd="0" destOrd="0" presId="urn:microsoft.com/office/officeart/2005/8/layout/hProcess9"/>
    <dgm:cxn modelId="{D11CA3CB-60FA-419E-891A-A73EC7338E35}" srcId="{3CAC0C8A-8994-450D-ADB4-430EEC3FE6DC}" destId="{36858D97-4CA6-4664-BF1E-801FFB5F08BF}" srcOrd="2" destOrd="0" parTransId="{9FD34E20-DFB5-426F-A938-F4D044826D2E}" sibTransId="{9A8B05BC-594F-4CDF-90DA-212B5F34CB72}"/>
    <dgm:cxn modelId="{E3E50CD2-17AD-469C-AB82-95E6098BC216}" type="presOf" srcId="{3FC92406-0F53-4FF4-8CCE-A705A4D2C4C8}" destId="{D22EF317-C2E5-44D5-A1DE-5EC46B79F2C8}" srcOrd="0" destOrd="0" presId="urn:microsoft.com/office/officeart/2005/8/layout/hProcess9"/>
    <dgm:cxn modelId="{1537E4E1-CD5D-41EF-87F8-4083D7563CC2}" type="presOf" srcId="{C68EC0E5-F147-46C2-B800-D0D7A6DAE7E6}" destId="{57AA9C0C-3CBE-4509-9731-1702442E7E60}" srcOrd="0" destOrd="0" presId="urn:microsoft.com/office/officeart/2005/8/layout/hProcess9"/>
    <dgm:cxn modelId="{7A5ECDE4-5495-4A64-A316-3916A3AA4C6C}" srcId="{3CAC0C8A-8994-450D-ADB4-430EEC3FE6DC}" destId="{3FC92406-0F53-4FF4-8CCE-A705A4D2C4C8}" srcOrd="1" destOrd="0" parTransId="{12BB00FE-ACD1-439D-88F7-161DFE202043}" sibTransId="{933DBEC9-C550-4708-9BC9-E56600245220}"/>
    <dgm:cxn modelId="{A091A8E9-B768-40D7-94B5-7B96A5B28DAA}" type="presOf" srcId="{36858D97-4CA6-4664-BF1E-801FFB5F08BF}" destId="{349CF37C-448A-4AE5-97D2-6BD76F718078}" srcOrd="0" destOrd="0" presId="urn:microsoft.com/office/officeart/2005/8/layout/hProcess9"/>
    <dgm:cxn modelId="{9A3F84F0-0C8B-4CF0-884F-A1D649C8BD9C}" srcId="{3CAC0C8A-8994-450D-ADB4-430EEC3FE6DC}" destId="{E3CA9EB3-D5B5-495C-8906-7EFE7DAF69F8}" srcOrd="5" destOrd="0" parTransId="{EA5B327A-0BC7-4EE9-9125-190C3683740E}" sibTransId="{73ED5E72-776E-4AA8-9526-E94474741BFF}"/>
    <dgm:cxn modelId="{041C19F8-5FB7-41B7-8803-890A66A5564F}" srcId="{3CAC0C8A-8994-450D-ADB4-430EEC3FE6DC}" destId="{77A4CADE-C8EC-46E9-A91A-0D437E5DB56B}" srcOrd="6" destOrd="0" parTransId="{29F24FA9-06D4-4661-BDAA-E5C21B693FBD}" sibTransId="{5CEA71C0-D14F-4211-BE91-6216D49DC991}"/>
    <dgm:cxn modelId="{6BD86818-6579-41A4-8501-40F4E46D1E2B}" type="presParOf" srcId="{863E33EE-0E85-48E2-9E8F-86566BC1CDD1}" destId="{2A9BA0F4-865A-452D-A036-3B9D3C62CD73}" srcOrd="0" destOrd="0" presId="urn:microsoft.com/office/officeart/2005/8/layout/hProcess9"/>
    <dgm:cxn modelId="{98D92EDD-7332-4453-A2CE-59816E48ED59}" type="presParOf" srcId="{863E33EE-0E85-48E2-9E8F-86566BC1CDD1}" destId="{8931C57C-346A-450A-98ED-536816C2C504}" srcOrd="1" destOrd="0" presId="urn:microsoft.com/office/officeart/2005/8/layout/hProcess9"/>
    <dgm:cxn modelId="{D1A0D038-8C6F-42C4-9F33-F6BC2ABD5C6B}" type="presParOf" srcId="{8931C57C-346A-450A-98ED-536816C2C504}" destId="{6FE10720-E705-49BF-BB6C-2D58BF98B812}" srcOrd="0" destOrd="0" presId="urn:microsoft.com/office/officeart/2005/8/layout/hProcess9"/>
    <dgm:cxn modelId="{6A5A717F-8949-4544-BCE3-6C53F22695BC}" type="presParOf" srcId="{8931C57C-346A-450A-98ED-536816C2C504}" destId="{4925008A-0DD9-40D7-8EFF-982D6113C495}" srcOrd="1" destOrd="0" presId="urn:microsoft.com/office/officeart/2005/8/layout/hProcess9"/>
    <dgm:cxn modelId="{F1CFC45B-6571-463E-B1B5-4788EAC75F87}" type="presParOf" srcId="{8931C57C-346A-450A-98ED-536816C2C504}" destId="{D22EF317-C2E5-44D5-A1DE-5EC46B79F2C8}" srcOrd="2" destOrd="0" presId="urn:microsoft.com/office/officeart/2005/8/layout/hProcess9"/>
    <dgm:cxn modelId="{F9EBE741-949A-456B-AFE3-C36C1CC65D94}" type="presParOf" srcId="{8931C57C-346A-450A-98ED-536816C2C504}" destId="{6C60DADB-02D4-4ECD-B980-5BBE06F9FF47}" srcOrd="3" destOrd="0" presId="urn:microsoft.com/office/officeart/2005/8/layout/hProcess9"/>
    <dgm:cxn modelId="{0F7D5CE5-283D-4BF1-AA43-086A6E15D659}" type="presParOf" srcId="{8931C57C-346A-450A-98ED-536816C2C504}" destId="{349CF37C-448A-4AE5-97D2-6BD76F718078}" srcOrd="4" destOrd="0" presId="urn:microsoft.com/office/officeart/2005/8/layout/hProcess9"/>
    <dgm:cxn modelId="{3CF4FFF9-70C2-463F-ACF2-D1406ECF6B67}" type="presParOf" srcId="{8931C57C-346A-450A-98ED-536816C2C504}" destId="{9E51E854-BA4A-438C-9FCD-6545ABA4E8CF}" srcOrd="5" destOrd="0" presId="urn:microsoft.com/office/officeart/2005/8/layout/hProcess9"/>
    <dgm:cxn modelId="{1F1E2DB9-569C-4317-B9B1-2A11335C1F7D}" type="presParOf" srcId="{8931C57C-346A-450A-98ED-536816C2C504}" destId="{F32758D8-B245-4375-98E1-DC7EC6D4B7D6}" srcOrd="6" destOrd="0" presId="urn:microsoft.com/office/officeart/2005/8/layout/hProcess9"/>
    <dgm:cxn modelId="{18BFFBC7-D32F-48C9-A408-BB4904101838}" type="presParOf" srcId="{8931C57C-346A-450A-98ED-536816C2C504}" destId="{9013B28E-871E-4F81-97BC-3E09E13F3544}" srcOrd="7" destOrd="0" presId="urn:microsoft.com/office/officeart/2005/8/layout/hProcess9"/>
    <dgm:cxn modelId="{6F66F3CA-0A3F-4892-8F6C-C23BBE0ABB57}" type="presParOf" srcId="{8931C57C-346A-450A-98ED-536816C2C504}" destId="{3B51A5CD-CFD9-405E-8541-3356F00FF365}" srcOrd="8" destOrd="0" presId="urn:microsoft.com/office/officeart/2005/8/layout/hProcess9"/>
    <dgm:cxn modelId="{82EF531D-CA9E-481D-8A58-B0680873BC78}" type="presParOf" srcId="{8931C57C-346A-450A-98ED-536816C2C504}" destId="{F2D2FE50-83B3-4A5F-AB2A-D4C957BA0C71}" srcOrd="9" destOrd="0" presId="urn:microsoft.com/office/officeart/2005/8/layout/hProcess9"/>
    <dgm:cxn modelId="{3F80C4EF-C85E-43B0-A292-8FDF797D0A9F}" type="presParOf" srcId="{8931C57C-346A-450A-98ED-536816C2C504}" destId="{9E32B616-FABE-4FF7-B1D6-A900DCB2BA00}" srcOrd="10" destOrd="0" presId="urn:microsoft.com/office/officeart/2005/8/layout/hProcess9"/>
    <dgm:cxn modelId="{9FD84EFF-E913-4EA5-AA44-B6250DE0CD0D}" type="presParOf" srcId="{8931C57C-346A-450A-98ED-536816C2C504}" destId="{A96B60F2-5B8D-42D1-BE47-44FB8CA771FD}" srcOrd="11" destOrd="0" presId="urn:microsoft.com/office/officeart/2005/8/layout/hProcess9"/>
    <dgm:cxn modelId="{37F0F555-17B8-4AF9-BD2E-1DC4CB84CD53}" type="presParOf" srcId="{8931C57C-346A-450A-98ED-536816C2C504}" destId="{922AECA6-1587-4C60-90F4-AC50AA6B0D37}" srcOrd="12" destOrd="0" presId="urn:microsoft.com/office/officeart/2005/8/layout/hProcess9"/>
    <dgm:cxn modelId="{91DEEAAC-1977-4038-8943-A7EC9A44EC2C}" type="presParOf" srcId="{8931C57C-346A-450A-98ED-536816C2C504}" destId="{1B3AAC23-9053-4EDE-8C86-0FF0A41B5698}" srcOrd="13" destOrd="0" presId="urn:microsoft.com/office/officeart/2005/8/layout/hProcess9"/>
    <dgm:cxn modelId="{E7AC3451-64B6-4BC1-86BA-3605FC35AD9C}" type="presParOf" srcId="{8931C57C-346A-450A-98ED-536816C2C504}" destId="{7874AC0E-481F-4A9E-B4E7-6062F8198C57}" srcOrd="14" destOrd="0" presId="urn:microsoft.com/office/officeart/2005/8/layout/hProcess9"/>
    <dgm:cxn modelId="{D5C33C96-E0DC-47E2-B294-017FDC9F52FF}" type="presParOf" srcId="{8931C57C-346A-450A-98ED-536816C2C504}" destId="{773C93D9-5DBB-4A82-8167-F118CBB21049}" srcOrd="15" destOrd="0" presId="urn:microsoft.com/office/officeart/2005/8/layout/hProcess9"/>
    <dgm:cxn modelId="{DE77EA1E-EA60-493B-A6FC-E4C8E712AC48}" type="presParOf" srcId="{8931C57C-346A-450A-98ED-536816C2C504}" destId="{57AA9C0C-3CBE-4509-9731-1702442E7E60}" srcOrd="1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9BA0F4-865A-452D-A036-3B9D3C62CD73}">
      <dsp:nvSpPr>
        <dsp:cNvPr id="0" name=""/>
        <dsp:cNvSpPr/>
      </dsp:nvSpPr>
      <dsp:spPr>
        <a:xfrm>
          <a:off x="4" y="1200978"/>
          <a:ext cx="19082398" cy="10180980"/>
        </a:xfrm>
        <a:prstGeom prst="rightArrow">
          <a:avLst/>
        </a:prstGeom>
        <a:solidFill>
          <a:schemeClr val="accent3">
            <a:lumMod val="60000"/>
            <a:lumOff val="40000"/>
          </a:schemeClr>
        </a:solidFill>
        <a:ln>
          <a:noFill/>
        </a:ln>
        <a:effectLst/>
      </dsp:spPr>
      <dsp:style>
        <a:lnRef idx="0">
          <a:scrgbClr r="0" g="0" b="0"/>
        </a:lnRef>
        <a:fillRef idx="1">
          <a:scrgbClr r="0" g="0" b="0"/>
        </a:fillRef>
        <a:effectRef idx="0">
          <a:scrgbClr r="0" g="0" b="0"/>
        </a:effectRef>
        <a:fontRef idx="minor"/>
      </dsp:style>
    </dsp:sp>
    <dsp:sp modelId="{6FE10720-E705-49BF-BB6C-2D58BF98B812}">
      <dsp:nvSpPr>
        <dsp:cNvPr id="0" name=""/>
        <dsp:cNvSpPr/>
      </dsp:nvSpPr>
      <dsp:spPr>
        <a:xfrm>
          <a:off x="8444" y="3774881"/>
          <a:ext cx="1944462" cy="5033175"/>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CG Framework Approved</a:t>
          </a:r>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r>
            <a:rPr lang="en-GB" sz="2100" kern="1200"/>
            <a:t>October 2023</a:t>
          </a:r>
        </a:p>
      </dsp:txBody>
      <dsp:txXfrm>
        <a:off x="103365" y="3869802"/>
        <a:ext cx="1754620" cy="4843333"/>
      </dsp:txXfrm>
    </dsp:sp>
    <dsp:sp modelId="{D22EF317-C2E5-44D5-A1DE-5EC46B79F2C8}">
      <dsp:nvSpPr>
        <dsp:cNvPr id="0" name=""/>
        <dsp:cNvSpPr/>
      </dsp:nvSpPr>
      <dsp:spPr>
        <a:xfrm>
          <a:off x="2148576" y="3774881"/>
          <a:ext cx="1944462" cy="5033175"/>
        </a:xfrm>
        <a:prstGeom prst="roundRect">
          <a:avLst/>
        </a:prstGeom>
        <a:solidFill>
          <a:schemeClr val="accent4">
            <a:hueOff val="-558096"/>
            <a:satOff val="3362"/>
            <a:lumOff val="2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CG Framework Published</a:t>
          </a:r>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r>
            <a:rPr lang="en-GB" sz="2100" kern="1200"/>
            <a:t>October 2023</a:t>
          </a:r>
        </a:p>
      </dsp:txBody>
      <dsp:txXfrm>
        <a:off x="2243497" y="3869802"/>
        <a:ext cx="1754620" cy="4843333"/>
      </dsp:txXfrm>
    </dsp:sp>
    <dsp:sp modelId="{349CF37C-448A-4AE5-97D2-6BD76F718078}">
      <dsp:nvSpPr>
        <dsp:cNvPr id="0" name=""/>
        <dsp:cNvSpPr/>
      </dsp:nvSpPr>
      <dsp:spPr>
        <a:xfrm>
          <a:off x="4288708" y="3774881"/>
          <a:ext cx="1944462" cy="5033175"/>
        </a:xfrm>
        <a:prstGeom prst="roundRect">
          <a:avLst/>
        </a:prstGeom>
        <a:solidFill>
          <a:schemeClr val="accent4">
            <a:hueOff val="-1116192"/>
            <a:satOff val="6725"/>
            <a:lumOff val="5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Formation of Quality Oversight Group – Working Group</a:t>
          </a:r>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r>
            <a:rPr lang="en-GB" sz="2100" kern="1200"/>
            <a:t>December 2023</a:t>
          </a:r>
        </a:p>
      </dsp:txBody>
      <dsp:txXfrm>
        <a:off x="4383629" y="3869802"/>
        <a:ext cx="1754620" cy="4843333"/>
      </dsp:txXfrm>
    </dsp:sp>
    <dsp:sp modelId="{F32758D8-B245-4375-98E1-DC7EC6D4B7D6}">
      <dsp:nvSpPr>
        <dsp:cNvPr id="0" name=""/>
        <dsp:cNvSpPr/>
      </dsp:nvSpPr>
      <dsp:spPr>
        <a:xfrm>
          <a:off x="6428840" y="3774881"/>
          <a:ext cx="1944462" cy="5033175"/>
        </a:xfrm>
        <a:prstGeom prst="roundRect">
          <a:avLst/>
        </a:prstGeom>
        <a:solidFill>
          <a:schemeClr val="accent4">
            <a:hueOff val="-1674289"/>
            <a:satOff val="10087"/>
            <a:lumOff val="80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Quality Standards  Development</a:t>
          </a:r>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r>
            <a:rPr lang="en-GB" sz="2100" kern="1200"/>
            <a:t>January – February 2024</a:t>
          </a:r>
        </a:p>
      </dsp:txBody>
      <dsp:txXfrm>
        <a:off x="6523761" y="3869802"/>
        <a:ext cx="1754620" cy="4843333"/>
      </dsp:txXfrm>
    </dsp:sp>
    <dsp:sp modelId="{3B51A5CD-CFD9-405E-8541-3356F00FF365}">
      <dsp:nvSpPr>
        <dsp:cNvPr id="0" name=""/>
        <dsp:cNvSpPr/>
      </dsp:nvSpPr>
      <dsp:spPr>
        <a:xfrm>
          <a:off x="8568972" y="3774881"/>
          <a:ext cx="1944462" cy="5033175"/>
        </a:xfrm>
        <a:prstGeom prst="round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Annual Quality Report Development/ Data Collection/ Triangulation/ Production</a:t>
          </a:r>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r>
            <a:rPr lang="en-GB" sz="2100" kern="1200"/>
            <a:t>February – </a:t>
          </a:r>
        </a:p>
        <a:p>
          <a:pPr marL="0" lvl="0" indent="0" algn="ctr" defTabSz="933450">
            <a:lnSpc>
              <a:spcPct val="90000"/>
            </a:lnSpc>
            <a:spcBef>
              <a:spcPct val="0"/>
            </a:spcBef>
            <a:spcAft>
              <a:spcPct val="35000"/>
            </a:spcAft>
            <a:buNone/>
          </a:pPr>
          <a:r>
            <a:rPr lang="en-GB" sz="2100" kern="1200"/>
            <a:t>April 2024</a:t>
          </a:r>
        </a:p>
      </dsp:txBody>
      <dsp:txXfrm>
        <a:off x="8663893" y="3869802"/>
        <a:ext cx="1754620" cy="4843333"/>
      </dsp:txXfrm>
    </dsp:sp>
    <dsp:sp modelId="{9E32B616-FABE-4FF7-B1D6-A900DCB2BA00}">
      <dsp:nvSpPr>
        <dsp:cNvPr id="0" name=""/>
        <dsp:cNvSpPr/>
      </dsp:nvSpPr>
      <dsp:spPr>
        <a:xfrm>
          <a:off x="10709104" y="3774881"/>
          <a:ext cx="1944462" cy="5033175"/>
        </a:xfrm>
        <a:prstGeom prst="roundRect">
          <a:avLst/>
        </a:prstGeom>
        <a:solidFill>
          <a:schemeClr val="accent4">
            <a:hueOff val="-2790481"/>
            <a:satOff val="16812"/>
            <a:lumOff val="134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Annual Quality Report Approval and Publication</a:t>
          </a:r>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r>
            <a:rPr lang="en-GB" sz="2100" kern="1200"/>
            <a:t>May 24</a:t>
          </a:r>
        </a:p>
      </dsp:txBody>
      <dsp:txXfrm>
        <a:off x="10804025" y="3869802"/>
        <a:ext cx="1754620" cy="4843333"/>
      </dsp:txXfrm>
    </dsp:sp>
    <dsp:sp modelId="{922AECA6-1587-4C60-90F4-AC50AA6B0D37}">
      <dsp:nvSpPr>
        <dsp:cNvPr id="0" name=""/>
        <dsp:cNvSpPr/>
      </dsp:nvSpPr>
      <dsp:spPr>
        <a:xfrm>
          <a:off x="12849236" y="3774881"/>
          <a:ext cx="1944462" cy="5033175"/>
        </a:xfrm>
        <a:prstGeom prst="roundRect">
          <a:avLst/>
        </a:prstGeom>
        <a:solidFill>
          <a:schemeClr val="accent4">
            <a:hueOff val="-3348577"/>
            <a:satOff val="20174"/>
            <a:lumOff val="16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Quality Standards Socialisation</a:t>
          </a:r>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r>
            <a:rPr lang="en-GB" sz="2100" kern="1200"/>
            <a:t>April – June 2024</a:t>
          </a:r>
        </a:p>
      </dsp:txBody>
      <dsp:txXfrm>
        <a:off x="12944157" y="3869802"/>
        <a:ext cx="1754620" cy="4843333"/>
      </dsp:txXfrm>
    </dsp:sp>
    <dsp:sp modelId="{7874AC0E-481F-4A9E-B4E7-6062F8198C57}">
      <dsp:nvSpPr>
        <dsp:cNvPr id="0" name=""/>
        <dsp:cNvSpPr/>
      </dsp:nvSpPr>
      <dsp:spPr>
        <a:xfrm>
          <a:off x="14989368" y="3774881"/>
          <a:ext cx="1944462" cy="5033175"/>
        </a:xfrm>
        <a:prstGeom prst="roundRect">
          <a:avLst/>
        </a:prstGeom>
        <a:solidFill>
          <a:schemeClr val="accent4">
            <a:hueOff val="-3906673"/>
            <a:satOff val="23537"/>
            <a:lumOff val="188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dirty="0"/>
            <a:t>Aim for Organisational Quality Oversight Group to be Operational </a:t>
          </a:r>
        </a:p>
        <a:p>
          <a:pPr marL="0" lvl="0" indent="0" algn="ctr" defTabSz="933450">
            <a:lnSpc>
              <a:spcPct val="90000"/>
            </a:lnSpc>
            <a:spcBef>
              <a:spcPct val="0"/>
            </a:spcBef>
            <a:spcAft>
              <a:spcPct val="35000"/>
            </a:spcAft>
            <a:buNone/>
          </a:pPr>
          <a:endParaRPr lang="en-GB" sz="2100" kern="1200" dirty="0"/>
        </a:p>
        <a:p>
          <a:pPr marL="0" lvl="0" indent="0" algn="ctr" defTabSz="933450">
            <a:lnSpc>
              <a:spcPct val="90000"/>
            </a:lnSpc>
            <a:spcBef>
              <a:spcPct val="0"/>
            </a:spcBef>
            <a:spcAft>
              <a:spcPct val="35000"/>
            </a:spcAft>
            <a:buNone/>
          </a:pPr>
          <a:endParaRPr lang="en-GB" sz="2100" kern="1200" dirty="0"/>
        </a:p>
        <a:p>
          <a:pPr marL="0" lvl="0" indent="0" algn="ctr" defTabSz="933450">
            <a:lnSpc>
              <a:spcPct val="90000"/>
            </a:lnSpc>
            <a:spcBef>
              <a:spcPct val="0"/>
            </a:spcBef>
            <a:spcAft>
              <a:spcPct val="35000"/>
            </a:spcAft>
            <a:buNone/>
          </a:pPr>
          <a:r>
            <a:rPr lang="en-GB" sz="2100" kern="1200" dirty="0"/>
            <a:t>July 2024 </a:t>
          </a:r>
        </a:p>
      </dsp:txBody>
      <dsp:txXfrm>
        <a:off x="15084289" y="3869802"/>
        <a:ext cx="1754620" cy="4843333"/>
      </dsp:txXfrm>
    </dsp:sp>
    <dsp:sp modelId="{57AA9C0C-3CBE-4509-9731-1702442E7E60}">
      <dsp:nvSpPr>
        <dsp:cNvPr id="0" name=""/>
        <dsp:cNvSpPr/>
      </dsp:nvSpPr>
      <dsp:spPr>
        <a:xfrm>
          <a:off x="17129501" y="3774881"/>
          <a:ext cx="1944462" cy="5033175"/>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All Sub-Groups Reporting to Organisational Quality Oversight Group to be Operational</a:t>
          </a:r>
        </a:p>
        <a:p>
          <a:pPr marL="0" lvl="0" indent="0" algn="ctr" defTabSz="933450">
            <a:lnSpc>
              <a:spcPct val="90000"/>
            </a:lnSpc>
            <a:spcBef>
              <a:spcPct val="0"/>
            </a:spcBef>
            <a:spcAft>
              <a:spcPct val="35000"/>
            </a:spcAft>
            <a:buNone/>
          </a:pPr>
          <a:endParaRPr lang="en-GB" sz="2100" kern="1200"/>
        </a:p>
        <a:p>
          <a:pPr marL="0" lvl="0" indent="0" algn="ctr" defTabSz="933450">
            <a:lnSpc>
              <a:spcPct val="90000"/>
            </a:lnSpc>
            <a:spcBef>
              <a:spcPct val="0"/>
            </a:spcBef>
            <a:spcAft>
              <a:spcPct val="35000"/>
            </a:spcAft>
            <a:buNone/>
          </a:pPr>
          <a:r>
            <a:rPr lang="en-GB" sz="2100" kern="1200"/>
            <a:t>December 2024</a:t>
          </a:r>
        </a:p>
      </dsp:txBody>
      <dsp:txXfrm>
        <a:off x="17224422" y="3869802"/>
        <a:ext cx="1754620" cy="4843333"/>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1361C223-6CF5-8844-B537-615AFB5B6DBF}" type="datetimeFigureOut">
              <a:rPr lang="en-US" smtClean="0"/>
              <a:t>5/13/2024</a:t>
            </a:fld>
            <a:endParaRPr lang="en-US"/>
          </a:p>
        </p:txBody>
      </p:sp>
      <p:sp>
        <p:nvSpPr>
          <p:cNvPr id="4" name="Slide Image Placeholder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AE38B26B-2A50-224A-A8F7-D49C19FE9A6D}" type="slidenum">
              <a:rPr lang="en-US" smtClean="0"/>
              <a:t>‹#›</a:t>
            </a:fld>
            <a:endParaRPr lang="en-US"/>
          </a:p>
        </p:txBody>
      </p:sp>
    </p:spTree>
    <p:extLst>
      <p:ext uri="{BB962C8B-B14F-4D97-AF65-F5344CB8AC3E}">
        <p14:creationId xmlns:p14="http://schemas.microsoft.com/office/powerpoint/2010/main" val="19184205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4</a:t>
            </a:fld>
            <a:endParaRPr lang="en-US"/>
          </a:p>
        </p:txBody>
      </p:sp>
    </p:spTree>
    <p:extLst>
      <p:ext uri="{BB962C8B-B14F-4D97-AF65-F5344CB8AC3E}">
        <p14:creationId xmlns:p14="http://schemas.microsoft.com/office/powerpoint/2010/main" val="3345495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E38B26B-2A50-224A-A8F7-D49C19FE9A6D}" type="slidenum">
              <a:rPr lang="en-US" smtClean="0"/>
              <a:t>5</a:t>
            </a:fld>
            <a:endParaRPr lang="en-US"/>
          </a:p>
        </p:txBody>
      </p:sp>
    </p:spTree>
    <p:extLst>
      <p:ext uri="{BB962C8B-B14F-4D97-AF65-F5344CB8AC3E}">
        <p14:creationId xmlns:p14="http://schemas.microsoft.com/office/powerpoint/2010/main" val="38504791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E38B26B-2A50-224A-A8F7-D49C19FE9A6D}" type="slidenum">
              <a:rPr lang="en-US" smtClean="0"/>
              <a:t>6</a:t>
            </a:fld>
            <a:endParaRPr lang="en-US"/>
          </a:p>
        </p:txBody>
      </p:sp>
    </p:spTree>
    <p:extLst>
      <p:ext uri="{BB962C8B-B14F-4D97-AF65-F5344CB8AC3E}">
        <p14:creationId xmlns:p14="http://schemas.microsoft.com/office/powerpoint/2010/main" val="28210301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E38B26B-2A50-224A-A8F7-D49C19FE9A6D}" type="slidenum">
              <a:rPr lang="en-US" smtClean="0"/>
              <a:t>7</a:t>
            </a:fld>
            <a:endParaRPr lang="en-US"/>
          </a:p>
        </p:txBody>
      </p:sp>
    </p:spTree>
    <p:extLst>
      <p:ext uri="{BB962C8B-B14F-4D97-AF65-F5344CB8AC3E}">
        <p14:creationId xmlns:p14="http://schemas.microsoft.com/office/powerpoint/2010/main" val="41337761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E38B26B-2A50-224A-A8F7-D49C19FE9A6D}" type="slidenum">
              <a:rPr lang="en-US" smtClean="0"/>
              <a:t>9</a:t>
            </a:fld>
            <a:endParaRPr lang="en-US"/>
          </a:p>
        </p:txBody>
      </p:sp>
    </p:spTree>
    <p:extLst>
      <p:ext uri="{BB962C8B-B14F-4D97-AF65-F5344CB8AC3E}">
        <p14:creationId xmlns:p14="http://schemas.microsoft.com/office/powerpoint/2010/main" val="2659726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image" Target="../media/image4.png"/><Relationship Id="rId16" Type="http://schemas.openxmlformats.org/officeDocument/2006/relationships/image" Target="../media/image18.png"/><Relationship Id="rId20" Type="http://schemas.openxmlformats.org/officeDocument/2006/relationships/image" Target="../media/image22.png"/><Relationship Id="rId1" Type="http://schemas.openxmlformats.org/officeDocument/2006/relationships/slideMaster" Target="../slideMasters/slideMaster1.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3505898"/>
            <a:ext cx="17088486" cy="2374963"/>
          </a:xfrm>
          <a:prstGeom prst="rect">
            <a:avLst/>
          </a:prstGeom>
        </p:spPr>
        <p:txBody>
          <a:bodyPr wrap="square" lIns="0" tIns="0" rIns="0" bIns="0">
            <a:spAutoFit/>
          </a:bodyPr>
          <a:lstStyle>
            <a:lvl1pPr>
              <a:defRPr sz="6000" b="1" i="0">
                <a:solidFill>
                  <a:srgbClr val="315083"/>
                </a:solidFill>
                <a:latin typeface="Ubuntu"/>
                <a:cs typeface="Ubuntu"/>
              </a:defRPr>
            </a:lvl1pPr>
          </a:lstStyle>
          <a:p>
            <a:endParaRPr/>
          </a:p>
        </p:txBody>
      </p:sp>
      <p:sp>
        <p:nvSpPr>
          <p:cNvPr id="3" name="Holder 3"/>
          <p:cNvSpPr>
            <a:spLocks noGrp="1"/>
          </p:cNvSpPr>
          <p:nvPr>
            <p:ph type="subTitle" idx="4"/>
          </p:nvPr>
        </p:nvSpPr>
        <p:spPr>
          <a:xfrm>
            <a:off x="3015615" y="6333236"/>
            <a:ext cx="14072870" cy="2827337"/>
          </a:xfrm>
          <a:prstGeom prst="rect">
            <a:avLst/>
          </a:prstGeom>
        </p:spPr>
        <p:txBody>
          <a:bodyPr wrap="square" lIns="0" tIns="0" rIns="0" bIns="0">
            <a:spAutoFit/>
          </a:bodyPr>
          <a:lstStyle>
            <a:lvl1pPr>
              <a:defRPr sz="2350" b="0" i="0">
                <a:solidFill>
                  <a:srgbClr val="7F7F7F"/>
                </a:solidFill>
                <a:latin typeface="Ubuntu-Light"/>
                <a:cs typeface="Ubuntu-Light"/>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5/13/2024</a:t>
            </a:fld>
            <a:endParaRPr lang="en-US"/>
          </a:p>
        </p:txBody>
      </p:sp>
      <p:sp>
        <p:nvSpPr>
          <p:cNvPr id="6" name="Holder 6"/>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000" b="1" i="0">
                <a:solidFill>
                  <a:srgbClr val="315083"/>
                </a:solidFill>
                <a:latin typeface="Ubuntu"/>
                <a:cs typeface="Ubuntu"/>
              </a:defRPr>
            </a:lvl1pPr>
          </a:lstStyle>
          <a:p>
            <a:endParaRPr/>
          </a:p>
        </p:txBody>
      </p:sp>
      <p:sp>
        <p:nvSpPr>
          <p:cNvPr id="3" name="Holder 3"/>
          <p:cNvSpPr>
            <a:spLocks noGrp="1"/>
          </p:cNvSpPr>
          <p:nvPr>
            <p:ph type="body" idx="1"/>
          </p:nvPr>
        </p:nvSpPr>
        <p:spPr/>
        <p:txBody>
          <a:bodyPr lIns="0" tIns="0" rIns="0" bIns="0"/>
          <a:lstStyle>
            <a:lvl1pPr>
              <a:defRPr sz="2350" b="0" i="0">
                <a:solidFill>
                  <a:srgbClr val="7F7F7F"/>
                </a:solidFill>
                <a:latin typeface="Ubuntu-Light"/>
                <a:cs typeface="Ubuntu-Light"/>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5/13/2024</a:t>
            </a:fld>
            <a:endParaRPr lang="en-US"/>
          </a:p>
        </p:txBody>
      </p:sp>
      <p:sp>
        <p:nvSpPr>
          <p:cNvPr id="6" name="Holder 6"/>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000" b="1" i="0">
                <a:solidFill>
                  <a:srgbClr val="315083"/>
                </a:solidFill>
                <a:latin typeface="Ubuntu"/>
                <a:cs typeface="Ubuntu"/>
              </a:defRPr>
            </a:lvl1pPr>
          </a:lstStyle>
          <a:p>
            <a:endParaRPr/>
          </a:p>
        </p:txBody>
      </p:sp>
      <p:sp>
        <p:nvSpPr>
          <p:cNvPr id="3" name="Holder 3"/>
          <p:cNvSpPr>
            <a:spLocks noGrp="1"/>
          </p:cNvSpPr>
          <p:nvPr>
            <p:ph sz="half" idx="2"/>
          </p:nvPr>
        </p:nvSpPr>
        <p:spPr>
          <a:xfrm>
            <a:off x="1005205" y="2601150"/>
            <a:ext cx="8745284"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3611" y="2601150"/>
            <a:ext cx="8745284" cy="746417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5/13/2024</a:t>
            </a:fld>
            <a:endParaRPr lang="en-US"/>
          </a:p>
        </p:txBody>
      </p:sp>
      <p:sp>
        <p:nvSpPr>
          <p:cNvPr id="7" name="Holder 7"/>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20104099" cy="11308556"/>
          </a:xfrm>
          <a:prstGeom prst="rect">
            <a:avLst/>
          </a:prstGeom>
        </p:spPr>
      </p:pic>
      <p:sp>
        <p:nvSpPr>
          <p:cNvPr id="17" name="bg object 17"/>
          <p:cNvSpPr/>
          <p:nvPr/>
        </p:nvSpPr>
        <p:spPr>
          <a:xfrm>
            <a:off x="1245565" y="1164684"/>
            <a:ext cx="833119" cy="833119"/>
          </a:xfrm>
          <a:custGeom>
            <a:avLst/>
            <a:gdLst/>
            <a:ahLst/>
            <a:cxnLst/>
            <a:rect l="l" t="t" r="r" b="b"/>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p:spPr>
        <p:txBody>
          <a:bodyPr wrap="square" lIns="0" tIns="0" rIns="0" bIns="0" rtlCol="0"/>
          <a:lstStyle/>
          <a:p>
            <a:endParaRPr/>
          </a:p>
        </p:txBody>
      </p:sp>
      <p:pic>
        <p:nvPicPr>
          <p:cNvPr id="18" name="bg object 18"/>
          <p:cNvPicPr/>
          <p:nvPr/>
        </p:nvPicPr>
        <p:blipFill>
          <a:blip r:embed="rId3" cstate="print"/>
          <a:stretch>
            <a:fillRect/>
          </a:stretch>
        </p:blipFill>
        <p:spPr>
          <a:xfrm>
            <a:off x="2305486" y="1164438"/>
            <a:ext cx="715271" cy="885185"/>
          </a:xfrm>
          <a:prstGeom prst="rect">
            <a:avLst/>
          </a:prstGeom>
        </p:spPr>
      </p:pic>
      <p:sp>
        <p:nvSpPr>
          <p:cNvPr id="19" name="bg object 19"/>
          <p:cNvSpPr/>
          <p:nvPr/>
        </p:nvSpPr>
        <p:spPr>
          <a:xfrm>
            <a:off x="1127988" y="1047108"/>
            <a:ext cx="2197100" cy="1068070"/>
          </a:xfrm>
          <a:custGeom>
            <a:avLst/>
            <a:gdLst/>
            <a:ahLst/>
            <a:cxnLst/>
            <a:rect l="l" t="t" r="r" b="b"/>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p:spPr>
        <p:txBody>
          <a:bodyPr wrap="square" lIns="0" tIns="0" rIns="0" bIns="0" rtlCol="0"/>
          <a:lstStyle/>
          <a:p>
            <a:endParaRPr/>
          </a:p>
        </p:txBody>
      </p:sp>
      <p:pic>
        <p:nvPicPr>
          <p:cNvPr id="20" name="bg object 20"/>
          <p:cNvPicPr/>
          <p:nvPr/>
        </p:nvPicPr>
        <p:blipFill>
          <a:blip r:embed="rId4" cstate="print"/>
          <a:stretch>
            <a:fillRect/>
          </a:stretch>
        </p:blipFill>
        <p:spPr>
          <a:xfrm>
            <a:off x="3350149" y="1210530"/>
            <a:ext cx="173361" cy="99976"/>
          </a:xfrm>
          <a:prstGeom prst="rect">
            <a:avLst/>
          </a:prstGeom>
        </p:spPr>
      </p:pic>
      <p:pic>
        <p:nvPicPr>
          <p:cNvPr id="21" name="bg object 21"/>
          <p:cNvPicPr/>
          <p:nvPr/>
        </p:nvPicPr>
        <p:blipFill>
          <a:blip r:embed="rId5" cstate="print"/>
          <a:stretch>
            <a:fillRect/>
          </a:stretch>
        </p:blipFill>
        <p:spPr>
          <a:xfrm>
            <a:off x="3543745" y="1167852"/>
            <a:ext cx="292419" cy="181967"/>
          </a:xfrm>
          <a:prstGeom prst="rect">
            <a:avLst/>
          </a:prstGeom>
        </p:spPr>
      </p:pic>
      <p:pic>
        <p:nvPicPr>
          <p:cNvPr id="22" name="bg object 22"/>
          <p:cNvPicPr/>
          <p:nvPr/>
        </p:nvPicPr>
        <p:blipFill>
          <a:blip r:embed="rId6" cstate="print"/>
          <a:stretch>
            <a:fillRect/>
          </a:stretch>
        </p:blipFill>
        <p:spPr>
          <a:xfrm>
            <a:off x="3913120" y="1167852"/>
            <a:ext cx="297474" cy="181967"/>
          </a:xfrm>
          <a:prstGeom prst="rect">
            <a:avLst/>
          </a:prstGeom>
        </p:spPr>
      </p:pic>
      <p:pic>
        <p:nvPicPr>
          <p:cNvPr id="23" name="bg object 23"/>
          <p:cNvPicPr/>
          <p:nvPr/>
        </p:nvPicPr>
        <p:blipFill>
          <a:blip r:embed="rId7" cstate="print"/>
          <a:stretch>
            <a:fillRect/>
          </a:stretch>
        </p:blipFill>
        <p:spPr>
          <a:xfrm>
            <a:off x="4234183" y="1167861"/>
            <a:ext cx="309286" cy="142644"/>
          </a:xfrm>
          <a:prstGeom prst="rect">
            <a:avLst/>
          </a:prstGeom>
        </p:spPr>
      </p:pic>
      <p:pic>
        <p:nvPicPr>
          <p:cNvPr id="24" name="bg object 24"/>
          <p:cNvPicPr/>
          <p:nvPr/>
        </p:nvPicPr>
        <p:blipFill>
          <a:blip r:embed="rId8" cstate="print"/>
          <a:stretch>
            <a:fillRect/>
          </a:stretch>
        </p:blipFill>
        <p:spPr>
          <a:xfrm>
            <a:off x="4567055" y="1167861"/>
            <a:ext cx="90803" cy="142634"/>
          </a:xfrm>
          <a:prstGeom prst="rect">
            <a:avLst/>
          </a:prstGeom>
        </p:spPr>
      </p:pic>
      <p:pic>
        <p:nvPicPr>
          <p:cNvPr id="25" name="bg object 25"/>
          <p:cNvPicPr/>
          <p:nvPr/>
        </p:nvPicPr>
        <p:blipFill>
          <a:blip r:embed="rId9" cstate="print"/>
          <a:stretch>
            <a:fillRect/>
          </a:stretch>
        </p:blipFill>
        <p:spPr>
          <a:xfrm>
            <a:off x="4687827" y="1212782"/>
            <a:ext cx="84416" cy="97714"/>
          </a:xfrm>
          <a:prstGeom prst="rect">
            <a:avLst/>
          </a:prstGeom>
        </p:spPr>
      </p:pic>
      <p:sp>
        <p:nvSpPr>
          <p:cNvPr id="26" name="bg object 26"/>
          <p:cNvSpPr/>
          <p:nvPr/>
        </p:nvSpPr>
        <p:spPr>
          <a:xfrm>
            <a:off x="4793604" y="1210543"/>
            <a:ext cx="60325" cy="100330"/>
          </a:xfrm>
          <a:custGeom>
            <a:avLst/>
            <a:gdLst/>
            <a:ahLst/>
            <a:cxnLst/>
            <a:rect l="l" t="t" r="r" b="b"/>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p:spPr>
        <p:txBody>
          <a:bodyPr wrap="square" lIns="0" tIns="0" rIns="0" bIns="0" rtlCol="0"/>
          <a:lstStyle/>
          <a:p>
            <a:endParaRPr/>
          </a:p>
        </p:txBody>
      </p:sp>
      <p:pic>
        <p:nvPicPr>
          <p:cNvPr id="27" name="bg object 27"/>
          <p:cNvPicPr/>
          <p:nvPr/>
        </p:nvPicPr>
        <p:blipFill>
          <a:blip r:embed="rId10" cstate="print"/>
          <a:stretch>
            <a:fillRect/>
          </a:stretch>
        </p:blipFill>
        <p:spPr>
          <a:xfrm>
            <a:off x="3299414" y="1400001"/>
            <a:ext cx="349904" cy="174482"/>
          </a:xfrm>
          <a:prstGeom prst="rect">
            <a:avLst/>
          </a:prstGeom>
        </p:spPr>
      </p:pic>
      <p:sp>
        <p:nvSpPr>
          <p:cNvPr id="28" name="bg object 28"/>
          <p:cNvSpPr/>
          <p:nvPr/>
        </p:nvSpPr>
        <p:spPr>
          <a:xfrm>
            <a:off x="3678904" y="1435197"/>
            <a:ext cx="53975" cy="97790"/>
          </a:xfrm>
          <a:custGeom>
            <a:avLst/>
            <a:gdLst/>
            <a:ahLst/>
            <a:cxnLst/>
            <a:rect l="l" t="t" r="r" b="b"/>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p:spPr>
        <p:txBody>
          <a:bodyPr wrap="square" lIns="0" tIns="0" rIns="0" bIns="0" rtlCol="0"/>
          <a:lstStyle/>
          <a:p>
            <a:endParaRPr/>
          </a:p>
        </p:txBody>
      </p:sp>
      <p:pic>
        <p:nvPicPr>
          <p:cNvPr id="29" name="bg object 29"/>
          <p:cNvPicPr/>
          <p:nvPr/>
        </p:nvPicPr>
        <p:blipFill>
          <a:blip r:embed="rId11" cstate="print"/>
          <a:stretch>
            <a:fillRect/>
          </a:stretch>
        </p:blipFill>
        <p:spPr>
          <a:xfrm>
            <a:off x="3751730" y="1437448"/>
            <a:ext cx="84426" cy="97714"/>
          </a:xfrm>
          <a:prstGeom prst="rect">
            <a:avLst/>
          </a:prstGeom>
        </p:spPr>
      </p:pic>
      <p:pic>
        <p:nvPicPr>
          <p:cNvPr id="30" name="bg object 30"/>
          <p:cNvPicPr/>
          <p:nvPr/>
        </p:nvPicPr>
        <p:blipFill>
          <a:blip r:embed="rId12" cstate="print"/>
          <a:stretch>
            <a:fillRect/>
          </a:stretch>
        </p:blipFill>
        <p:spPr>
          <a:xfrm>
            <a:off x="3305019" y="1689841"/>
            <a:ext cx="83306" cy="130655"/>
          </a:xfrm>
          <a:prstGeom prst="rect">
            <a:avLst/>
          </a:prstGeom>
        </p:spPr>
      </p:pic>
      <p:pic>
        <p:nvPicPr>
          <p:cNvPr id="31" name="bg object 31"/>
          <p:cNvPicPr/>
          <p:nvPr/>
        </p:nvPicPr>
        <p:blipFill>
          <a:blip r:embed="rId13" cstate="print"/>
          <a:stretch>
            <a:fillRect/>
          </a:stretch>
        </p:blipFill>
        <p:spPr>
          <a:xfrm>
            <a:off x="3408560" y="1725012"/>
            <a:ext cx="84426" cy="97724"/>
          </a:xfrm>
          <a:prstGeom prst="rect">
            <a:avLst/>
          </a:prstGeom>
        </p:spPr>
      </p:pic>
      <p:pic>
        <p:nvPicPr>
          <p:cNvPr id="32" name="bg object 32"/>
          <p:cNvPicPr/>
          <p:nvPr/>
        </p:nvPicPr>
        <p:blipFill>
          <a:blip r:embed="rId14" cstate="print"/>
          <a:stretch>
            <a:fillRect/>
          </a:stretch>
        </p:blipFill>
        <p:spPr>
          <a:xfrm>
            <a:off x="3522947" y="1680082"/>
            <a:ext cx="90803" cy="142665"/>
          </a:xfrm>
          <a:prstGeom prst="rect">
            <a:avLst/>
          </a:prstGeom>
        </p:spPr>
      </p:pic>
      <p:sp>
        <p:nvSpPr>
          <p:cNvPr id="33" name="bg object 33"/>
          <p:cNvSpPr/>
          <p:nvPr/>
        </p:nvSpPr>
        <p:spPr>
          <a:xfrm>
            <a:off x="3639579" y="1680101"/>
            <a:ext cx="71120" cy="140970"/>
          </a:xfrm>
          <a:custGeom>
            <a:avLst/>
            <a:gdLst/>
            <a:ahLst/>
            <a:cxnLst/>
            <a:rect l="l" t="t" r="r" b="b"/>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p:spPr>
        <p:txBody>
          <a:bodyPr wrap="square" lIns="0" tIns="0" rIns="0" bIns="0" rtlCol="0"/>
          <a:lstStyle/>
          <a:p>
            <a:endParaRPr/>
          </a:p>
        </p:txBody>
      </p:sp>
      <p:pic>
        <p:nvPicPr>
          <p:cNvPr id="34" name="bg object 34"/>
          <p:cNvPicPr/>
          <p:nvPr/>
        </p:nvPicPr>
        <p:blipFill>
          <a:blip r:embed="rId15" cstate="print"/>
          <a:stretch>
            <a:fillRect/>
          </a:stretch>
        </p:blipFill>
        <p:spPr>
          <a:xfrm>
            <a:off x="3733569" y="1722770"/>
            <a:ext cx="70751" cy="99965"/>
          </a:xfrm>
          <a:prstGeom prst="rect">
            <a:avLst/>
          </a:prstGeom>
        </p:spPr>
      </p:pic>
      <p:sp>
        <p:nvSpPr>
          <p:cNvPr id="35" name="bg object 35"/>
          <p:cNvSpPr/>
          <p:nvPr/>
        </p:nvSpPr>
        <p:spPr>
          <a:xfrm>
            <a:off x="3879215" y="1689829"/>
            <a:ext cx="100330" cy="130810"/>
          </a:xfrm>
          <a:custGeom>
            <a:avLst/>
            <a:gdLst/>
            <a:ahLst/>
            <a:cxnLst/>
            <a:rect l="l" t="t" r="r" b="b"/>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p:spPr>
        <p:txBody>
          <a:bodyPr wrap="square" lIns="0" tIns="0" rIns="0" bIns="0" rtlCol="0"/>
          <a:lstStyle/>
          <a:p>
            <a:endParaRPr/>
          </a:p>
        </p:txBody>
      </p:sp>
      <p:pic>
        <p:nvPicPr>
          <p:cNvPr id="36" name="bg object 36"/>
          <p:cNvPicPr/>
          <p:nvPr/>
        </p:nvPicPr>
        <p:blipFill>
          <a:blip r:embed="rId16" cstate="print"/>
          <a:stretch>
            <a:fillRect/>
          </a:stretch>
        </p:blipFill>
        <p:spPr>
          <a:xfrm>
            <a:off x="4005413" y="1722771"/>
            <a:ext cx="185523" cy="99980"/>
          </a:xfrm>
          <a:prstGeom prst="rect">
            <a:avLst/>
          </a:prstGeom>
        </p:spPr>
      </p:pic>
      <p:sp>
        <p:nvSpPr>
          <p:cNvPr id="37" name="bg object 37"/>
          <p:cNvSpPr/>
          <p:nvPr/>
        </p:nvSpPr>
        <p:spPr>
          <a:xfrm>
            <a:off x="4222191" y="1680101"/>
            <a:ext cx="102235" cy="142875"/>
          </a:xfrm>
          <a:custGeom>
            <a:avLst/>
            <a:gdLst/>
            <a:ahLst/>
            <a:cxnLst/>
            <a:rect l="l" t="t" r="r" b="b"/>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p:spPr>
        <p:txBody>
          <a:bodyPr wrap="square" lIns="0" tIns="0" rIns="0" bIns="0" rtlCol="0"/>
          <a:lstStyle/>
          <a:p>
            <a:endParaRPr/>
          </a:p>
        </p:txBody>
      </p:sp>
      <p:pic>
        <p:nvPicPr>
          <p:cNvPr id="38" name="bg object 38"/>
          <p:cNvPicPr/>
          <p:nvPr/>
        </p:nvPicPr>
        <p:blipFill>
          <a:blip r:embed="rId17" cstate="print"/>
          <a:stretch>
            <a:fillRect/>
          </a:stretch>
        </p:blipFill>
        <p:spPr>
          <a:xfrm>
            <a:off x="4344838" y="1680097"/>
            <a:ext cx="84416" cy="140404"/>
          </a:xfrm>
          <a:prstGeom prst="rect">
            <a:avLst/>
          </a:prstGeom>
        </p:spPr>
      </p:pic>
      <p:pic>
        <p:nvPicPr>
          <p:cNvPr id="39" name="bg object 39"/>
          <p:cNvPicPr/>
          <p:nvPr/>
        </p:nvPicPr>
        <p:blipFill>
          <a:blip r:embed="rId18" cstate="print"/>
          <a:stretch>
            <a:fillRect/>
          </a:stretch>
        </p:blipFill>
        <p:spPr>
          <a:xfrm>
            <a:off x="3289861" y="1914500"/>
            <a:ext cx="276876" cy="132906"/>
          </a:xfrm>
          <a:prstGeom prst="rect">
            <a:avLst/>
          </a:prstGeom>
        </p:spPr>
      </p:pic>
      <p:sp>
        <p:nvSpPr>
          <p:cNvPr id="40" name="bg object 40"/>
          <p:cNvSpPr/>
          <p:nvPr/>
        </p:nvSpPr>
        <p:spPr>
          <a:xfrm>
            <a:off x="3598037" y="1904758"/>
            <a:ext cx="17780" cy="140970"/>
          </a:xfrm>
          <a:custGeom>
            <a:avLst/>
            <a:gdLst/>
            <a:ahLst/>
            <a:cxnLst/>
            <a:rect l="l" t="t" r="r" b="b"/>
            <a:pathLst>
              <a:path w="17779" h="140969">
                <a:moveTo>
                  <a:pt x="17591" y="0"/>
                </a:moveTo>
                <a:lnTo>
                  <a:pt x="0" y="0"/>
                </a:lnTo>
                <a:lnTo>
                  <a:pt x="0" y="140404"/>
                </a:lnTo>
                <a:lnTo>
                  <a:pt x="17591" y="140404"/>
                </a:lnTo>
                <a:lnTo>
                  <a:pt x="17591" y="0"/>
                </a:lnTo>
                <a:close/>
              </a:path>
            </a:pathLst>
          </a:custGeom>
          <a:solidFill>
            <a:srgbClr val="FFFFFF"/>
          </a:solidFill>
        </p:spPr>
        <p:txBody>
          <a:bodyPr wrap="square" lIns="0" tIns="0" rIns="0" bIns="0" rtlCol="0"/>
          <a:lstStyle/>
          <a:p>
            <a:endParaRPr/>
          </a:p>
        </p:txBody>
      </p:sp>
      <p:pic>
        <p:nvPicPr>
          <p:cNvPr id="41" name="bg object 41"/>
          <p:cNvPicPr/>
          <p:nvPr/>
        </p:nvPicPr>
        <p:blipFill>
          <a:blip r:embed="rId19" cstate="print"/>
          <a:stretch>
            <a:fillRect/>
          </a:stretch>
        </p:blipFill>
        <p:spPr>
          <a:xfrm>
            <a:off x="3641463" y="1947437"/>
            <a:ext cx="161944" cy="99978"/>
          </a:xfrm>
          <a:prstGeom prst="rect">
            <a:avLst/>
          </a:prstGeom>
        </p:spPr>
      </p:pic>
      <p:sp>
        <p:nvSpPr>
          <p:cNvPr id="42" name="bg object 42"/>
          <p:cNvSpPr/>
          <p:nvPr/>
        </p:nvSpPr>
        <p:spPr>
          <a:xfrm>
            <a:off x="785316" y="10523239"/>
            <a:ext cx="18533745" cy="0"/>
          </a:xfrm>
          <a:custGeom>
            <a:avLst/>
            <a:gdLst/>
            <a:ahLst/>
            <a:cxnLst/>
            <a:rect l="l" t="t" r="r" b="b"/>
            <a:pathLst>
              <a:path w="18533745">
                <a:moveTo>
                  <a:pt x="0" y="0"/>
                </a:moveTo>
                <a:lnTo>
                  <a:pt x="18533467" y="0"/>
                </a:lnTo>
              </a:path>
            </a:pathLst>
          </a:custGeom>
          <a:ln w="10470">
            <a:solidFill>
              <a:srgbClr val="FFFFFF"/>
            </a:solidFill>
          </a:ln>
        </p:spPr>
        <p:txBody>
          <a:bodyPr wrap="square" lIns="0" tIns="0" rIns="0" bIns="0" rtlCol="0"/>
          <a:lstStyle/>
          <a:p>
            <a:endParaRPr/>
          </a:p>
        </p:txBody>
      </p:sp>
      <p:pic>
        <p:nvPicPr>
          <p:cNvPr id="43" name="bg object 43"/>
          <p:cNvPicPr/>
          <p:nvPr/>
        </p:nvPicPr>
        <p:blipFill>
          <a:blip r:embed="rId20" cstate="print"/>
          <a:stretch>
            <a:fillRect/>
          </a:stretch>
        </p:blipFill>
        <p:spPr>
          <a:xfrm>
            <a:off x="11824298" y="0"/>
            <a:ext cx="8279801" cy="11308556"/>
          </a:xfrm>
          <a:prstGeom prst="rect">
            <a:avLst/>
          </a:prstGeom>
        </p:spPr>
      </p:pic>
      <p:sp>
        <p:nvSpPr>
          <p:cNvPr id="2" name="Holder 2"/>
          <p:cNvSpPr>
            <a:spLocks noGrp="1"/>
          </p:cNvSpPr>
          <p:nvPr>
            <p:ph type="title"/>
          </p:nvPr>
        </p:nvSpPr>
        <p:spPr/>
        <p:txBody>
          <a:bodyPr lIns="0" tIns="0" rIns="0" bIns="0"/>
          <a:lstStyle>
            <a:lvl1pPr>
              <a:defRPr sz="6000" b="1" i="0">
                <a:solidFill>
                  <a:srgbClr val="315083"/>
                </a:solidFill>
                <a:latin typeface="Ubuntu"/>
                <a:cs typeface="Ubuntu"/>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5/13/2024</a:t>
            </a:fld>
            <a:endParaRPr lang="en-US"/>
          </a:p>
        </p:txBody>
      </p:sp>
      <p:sp>
        <p:nvSpPr>
          <p:cNvPr id="5" name="Holder 5"/>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5/13/2024</a:t>
            </a:fld>
            <a:endParaRPr lang="en-US"/>
          </a:p>
        </p:txBody>
      </p:sp>
      <p:sp>
        <p:nvSpPr>
          <p:cNvPr id="4" name="Holder 4"/>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523544" y="10261467"/>
            <a:ext cx="19057620" cy="0"/>
          </a:xfrm>
          <a:custGeom>
            <a:avLst/>
            <a:gdLst/>
            <a:ahLst/>
            <a:cxnLst/>
            <a:rect l="l" t="t" r="r" b="b"/>
            <a:pathLst>
              <a:path w="19057620">
                <a:moveTo>
                  <a:pt x="0" y="0"/>
                </a:moveTo>
                <a:lnTo>
                  <a:pt x="19057011" y="0"/>
                </a:lnTo>
              </a:path>
            </a:pathLst>
          </a:custGeom>
          <a:ln w="5235">
            <a:solidFill>
              <a:srgbClr val="000000"/>
            </a:solidFill>
          </a:ln>
        </p:spPr>
        <p:txBody>
          <a:bodyPr wrap="square" lIns="0" tIns="0" rIns="0" bIns="0" rtlCol="0"/>
          <a:lstStyle/>
          <a:p>
            <a:endParaRPr/>
          </a:p>
        </p:txBody>
      </p:sp>
      <p:sp>
        <p:nvSpPr>
          <p:cNvPr id="17" name="bg object 17"/>
          <p:cNvSpPr/>
          <p:nvPr/>
        </p:nvSpPr>
        <p:spPr>
          <a:xfrm>
            <a:off x="2052293" y="10383140"/>
            <a:ext cx="0" cy="199390"/>
          </a:xfrm>
          <a:custGeom>
            <a:avLst/>
            <a:gdLst/>
            <a:ahLst/>
            <a:cxnLst/>
            <a:rect l="l" t="t" r="r" b="b"/>
            <a:pathLst>
              <a:path h="199390">
                <a:moveTo>
                  <a:pt x="0" y="198946"/>
                </a:moveTo>
                <a:lnTo>
                  <a:pt x="0" y="0"/>
                </a:lnTo>
              </a:path>
            </a:pathLst>
          </a:custGeom>
          <a:ln w="20941">
            <a:solidFill>
              <a:srgbClr val="F43882"/>
            </a:solidFill>
          </a:ln>
        </p:spPr>
        <p:txBody>
          <a:bodyPr wrap="square" lIns="0" tIns="0" rIns="0" bIns="0" rtlCol="0"/>
          <a:lstStyle/>
          <a:p>
            <a:endParaRPr/>
          </a:p>
        </p:txBody>
      </p:sp>
      <p:pic>
        <p:nvPicPr>
          <p:cNvPr id="18" name="bg object 18"/>
          <p:cNvPicPr/>
          <p:nvPr/>
        </p:nvPicPr>
        <p:blipFill>
          <a:blip r:embed="rId7" cstate="print"/>
          <a:stretch>
            <a:fillRect/>
          </a:stretch>
        </p:blipFill>
        <p:spPr>
          <a:xfrm>
            <a:off x="0" y="0"/>
            <a:ext cx="20104099" cy="1109914"/>
          </a:xfrm>
          <a:prstGeom prst="rect">
            <a:avLst/>
          </a:prstGeom>
        </p:spPr>
      </p:pic>
      <p:pic>
        <p:nvPicPr>
          <p:cNvPr id="19" name="bg object 19"/>
          <p:cNvPicPr/>
          <p:nvPr/>
        </p:nvPicPr>
        <p:blipFill>
          <a:blip r:embed="rId8" cstate="print"/>
          <a:stretch>
            <a:fillRect/>
          </a:stretch>
        </p:blipFill>
        <p:spPr>
          <a:xfrm>
            <a:off x="785317" y="247463"/>
            <a:ext cx="1089874" cy="614989"/>
          </a:xfrm>
          <a:prstGeom prst="rect">
            <a:avLst/>
          </a:prstGeom>
        </p:spPr>
      </p:pic>
      <p:pic>
        <p:nvPicPr>
          <p:cNvPr id="20" name="bg object 20"/>
          <p:cNvPicPr/>
          <p:nvPr/>
        </p:nvPicPr>
        <p:blipFill>
          <a:blip r:embed="rId9" cstate="print"/>
          <a:stretch>
            <a:fillRect/>
          </a:stretch>
        </p:blipFill>
        <p:spPr>
          <a:xfrm>
            <a:off x="1958788" y="315027"/>
            <a:ext cx="971838" cy="509597"/>
          </a:xfrm>
          <a:prstGeom prst="rect">
            <a:avLst/>
          </a:prstGeom>
        </p:spPr>
      </p:pic>
      <p:sp>
        <p:nvSpPr>
          <p:cNvPr id="2" name="Holder 2"/>
          <p:cNvSpPr>
            <a:spLocks noGrp="1"/>
          </p:cNvSpPr>
          <p:nvPr>
            <p:ph type="title"/>
          </p:nvPr>
        </p:nvSpPr>
        <p:spPr>
          <a:xfrm>
            <a:off x="772616" y="1847178"/>
            <a:ext cx="6537959" cy="1534795"/>
          </a:xfrm>
          <a:prstGeom prst="rect">
            <a:avLst/>
          </a:prstGeom>
        </p:spPr>
        <p:txBody>
          <a:bodyPr wrap="square" lIns="0" tIns="0" rIns="0" bIns="0">
            <a:spAutoFit/>
          </a:bodyPr>
          <a:lstStyle>
            <a:lvl1pPr>
              <a:defRPr sz="6000" b="1" i="0">
                <a:solidFill>
                  <a:srgbClr val="315083"/>
                </a:solidFill>
                <a:latin typeface="Ubuntu"/>
                <a:cs typeface="Ubuntu"/>
              </a:defRPr>
            </a:lvl1pPr>
          </a:lstStyle>
          <a:p>
            <a:endParaRPr/>
          </a:p>
        </p:txBody>
      </p:sp>
      <p:sp>
        <p:nvSpPr>
          <p:cNvPr id="3" name="Holder 3"/>
          <p:cNvSpPr>
            <a:spLocks noGrp="1"/>
          </p:cNvSpPr>
          <p:nvPr>
            <p:ph type="body" idx="1"/>
          </p:nvPr>
        </p:nvSpPr>
        <p:spPr>
          <a:xfrm>
            <a:off x="772616" y="4108522"/>
            <a:ext cx="10126980" cy="3981450"/>
          </a:xfrm>
          <a:prstGeom prst="rect">
            <a:avLst/>
          </a:prstGeom>
        </p:spPr>
        <p:txBody>
          <a:bodyPr wrap="square" lIns="0" tIns="0" rIns="0" bIns="0">
            <a:spAutoFit/>
          </a:bodyPr>
          <a:lstStyle>
            <a:lvl1pPr>
              <a:defRPr sz="2350" b="0" i="0">
                <a:solidFill>
                  <a:srgbClr val="7F7F7F"/>
                </a:solidFill>
                <a:latin typeface="Ubuntu-Light"/>
                <a:cs typeface="Ubuntu-Light"/>
              </a:defRPr>
            </a:lvl1pPr>
          </a:lstStyle>
          <a:p>
            <a:endParaRPr/>
          </a:p>
        </p:txBody>
      </p:sp>
      <p:sp>
        <p:nvSpPr>
          <p:cNvPr id="4" name="Holder 4"/>
          <p:cNvSpPr>
            <a:spLocks noGrp="1"/>
          </p:cNvSpPr>
          <p:nvPr>
            <p:ph type="ftr" sz="quarter" idx="5"/>
          </p:nvPr>
        </p:nvSpPr>
        <p:spPr>
          <a:xfrm>
            <a:off x="6835394" y="10517696"/>
            <a:ext cx="6433312" cy="565467"/>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05" y="10517696"/>
            <a:ext cx="4623943" cy="565467"/>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5/13/2024</a:t>
            </a:fld>
            <a:endParaRPr lang="en-US"/>
          </a:p>
        </p:txBody>
      </p:sp>
      <p:sp>
        <p:nvSpPr>
          <p:cNvPr id="6" name="Holder 6"/>
          <p:cNvSpPr>
            <a:spLocks noGrp="1"/>
          </p:cNvSpPr>
          <p:nvPr>
            <p:ph type="sldNum" sz="quarter" idx="7"/>
          </p:nvPr>
        </p:nvSpPr>
        <p:spPr>
          <a:xfrm>
            <a:off x="19459192" y="10390166"/>
            <a:ext cx="172719" cy="189865"/>
          </a:xfrm>
          <a:prstGeom prst="rect">
            <a:avLst/>
          </a:prstGeom>
        </p:spPr>
        <p:txBody>
          <a:bodyPr wrap="square" lIns="0" tIns="0" rIns="0" bIns="0">
            <a:spAutoFit/>
          </a:bodyPr>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image" Target="../media/image4.png"/><Relationship Id="rId16"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29.svg"/><Relationship Id="rId13" Type="http://schemas.openxmlformats.org/officeDocument/2006/relationships/image" Target="../media/image34.png"/><Relationship Id="rId18" Type="http://schemas.openxmlformats.org/officeDocument/2006/relationships/image" Target="../media/image39.svg"/><Relationship Id="rId3" Type="http://schemas.openxmlformats.org/officeDocument/2006/relationships/image" Target="../media/image24.png"/><Relationship Id="rId7" Type="http://schemas.openxmlformats.org/officeDocument/2006/relationships/image" Target="../media/image28.png"/><Relationship Id="rId12" Type="http://schemas.openxmlformats.org/officeDocument/2006/relationships/image" Target="../media/image33.svg"/><Relationship Id="rId17" Type="http://schemas.openxmlformats.org/officeDocument/2006/relationships/image" Target="../media/image38.png"/><Relationship Id="rId2" Type="http://schemas.openxmlformats.org/officeDocument/2006/relationships/notesSlide" Target="../notesSlides/notesSlide2.xml"/><Relationship Id="rId16" Type="http://schemas.openxmlformats.org/officeDocument/2006/relationships/image" Target="../media/image37.svg"/><Relationship Id="rId1" Type="http://schemas.openxmlformats.org/officeDocument/2006/relationships/slideLayout" Target="../slideLayouts/slideLayout2.xml"/><Relationship Id="rId6" Type="http://schemas.openxmlformats.org/officeDocument/2006/relationships/image" Target="../media/image27.svg"/><Relationship Id="rId11" Type="http://schemas.openxmlformats.org/officeDocument/2006/relationships/image" Target="../media/image32.png"/><Relationship Id="rId5" Type="http://schemas.openxmlformats.org/officeDocument/2006/relationships/image" Target="../media/image26.png"/><Relationship Id="rId15" Type="http://schemas.openxmlformats.org/officeDocument/2006/relationships/image" Target="../media/image36.png"/><Relationship Id="rId10" Type="http://schemas.openxmlformats.org/officeDocument/2006/relationships/image" Target="../media/image31.svg"/><Relationship Id="rId4" Type="http://schemas.openxmlformats.org/officeDocument/2006/relationships/image" Target="../media/image25.svg"/><Relationship Id="rId9" Type="http://schemas.openxmlformats.org/officeDocument/2006/relationships/image" Target="../media/image30.png"/><Relationship Id="rId14" Type="http://schemas.openxmlformats.org/officeDocument/2006/relationships/image" Target="../media/image35.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20104099" cy="11308556"/>
          </a:xfrm>
          <a:prstGeom prst="rect">
            <a:avLst/>
          </a:prstGeom>
        </p:spPr>
      </p:pic>
      <p:sp>
        <p:nvSpPr>
          <p:cNvPr id="3" name="object 3"/>
          <p:cNvSpPr txBox="1">
            <a:spLocks noGrp="1"/>
          </p:cNvSpPr>
          <p:nvPr>
            <p:ph type="title"/>
          </p:nvPr>
        </p:nvSpPr>
        <p:spPr>
          <a:xfrm>
            <a:off x="1127988" y="2762588"/>
            <a:ext cx="18533745" cy="3231654"/>
          </a:xfrm>
          <a:prstGeom prst="rect">
            <a:avLst/>
          </a:prstGeom>
        </p:spPr>
        <p:txBody>
          <a:bodyPr vert="horz" wrap="square" lIns="0" tIns="15240" rIns="0" bIns="0" rtlCol="0" anchor="t">
            <a:spAutoFit/>
          </a:bodyPr>
          <a:lstStyle/>
          <a:p>
            <a:pPr marL="12700">
              <a:spcBef>
                <a:spcPts val="120"/>
              </a:spcBef>
            </a:pPr>
            <a:r>
              <a:rPr lang="en-GB" sz="8050" dirty="0">
                <a:solidFill>
                  <a:schemeClr val="bg1"/>
                </a:solidFill>
              </a:rPr>
              <a:t>Duty of Quality and Clinical Governance Framework updates</a:t>
            </a:r>
            <a:br>
              <a:rPr lang="en-GB" sz="8050" dirty="0">
                <a:solidFill>
                  <a:schemeClr val="bg1"/>
                </a:solidFill>
              </a:rPr>
            </a:br>
            <a:br>
              <a:rPr lang="en-GB" sz="2400" dirty="0">
                <a:solidFill>
                  <a:schemeClr val="bg1"/>
                </a:solidFill>
              </a:rPr>
            </a:br>
            <a:endParaRPr sz="2400" dirty="0">
              <a:solidFill>
                <a:schemeClr val="bg1"/>
              </a:solidFill>
            </a:endParaRPr>
          </a:p>
        </p:txBody>
      </p:sp>
      <p:sp>
        <p:nvSpPr>
          <p:cNvPr id="4" name="object 4"/>
          <p:cNvSpPr txBox="1"/>
          <p:nvPr/>
        </p:nvSpPr>
        <p:spPr>
          <a:xfrm>
            <a:off x="903847" y="10728047"/>
            <a:ext cx="8381240" cy="311624"/>
          </a:xfrm>
          <a:prstGeom prst="rect">
            <a:avLst/>
          </a:prstGeom>
        </p:spPr>
        <p:txBody>
          <a:bodyPr vert="horz" wrap="square" lIns="0" tIns="11430" rIns="0" bIns="0" rtlCol="0">
            <a:spAutoFit/>
          </a:bodyPr>
          <a:lstStyle/>
          <a:p>
            <a:pPr marL="12700">
              <a:lnSpc>
                <a:spcPct val="100000"/>
              </a:lnSpc>
              <a:spcBef>
                <a:spcPts val="1785"/>
              </a:spcBef>
            </a:pPr>
            <a:r>
              <a:rPr lang="en-GB" sz="1950" spc="-10">
                <a:solidFill>
                  <a:srgbClr val="FFFFFF"/>
                </a:solidFill>
                <a:latin typeface="Ubuntu"/>
                <a:cs typeface="Ubuntu"/>
              </a:rPr>
              <a:t>May 24</a:t>
            </a:r>
            <a:endParaRPr sz="1950">
              <a:latin typeface="Ubuntu"/>
              <a:cs typeface="Ubuntu"/>
            </a:endParaRPr>
          </a:p>
        </p:txBody>
      </p:sp>
      <p:grpSp>
        <p:nvGrpSpPr>
          <p:cNvPr id="5" name="object 5"/>
          <p:cNvGrpSpPr/>
          <p:nvPr/>
        </p:nvGrpSpPr>
        <p:grpSpPr>
          <a:xfrm>
            <a:off x="785316" y="1047096"/>
            <a:ext cx="18533745" cy="9481820"/>
            <a:chOff x="785316" y="1047096"/>
            <a:chExt cx="18533745" cy="9481820"/>
          </a:xfrm>
        </p:grpSpPr>
        <p:sp>
          <p:nvSpPr>
            <p:cNvPr id="6" name="object 6"/>
            <p:cNvSpPr/>
            <p:nvPr/>
          </p:nvSpPr>
          <p:spPr>
            <a:xfrm>
              <a:off x="1245565" y="1164684"/>
              <a:ext cx="833119" cy="833119"/>
            </a:xfrm>
            <a:custGeom>
              <a:avLst/>
              <a:gdLst/>
              <a:ahLst/>
              <a:cxnLst/>
              <a:rect l="l" t="t" r="r" b="b"/>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p:spPr>
          <p:txBody>
            <a:bodyPr wrap="square" lIns="0" tIns="0" rIns="0" bIns="0" rtlCol="0"/>
            <a:lstStyle/>
            <a:p>
              <a:endParaRPr/>
            </a:p>
          </p:txBody>
        </p:sp>
        <p:pic>
          <p:nvPicPr>
            <p:cNvPr id="7" name="object 7"/>
            <p:cNvPicPr/>
            <p:nvPr/>
          </p:nvPicPr>
          <p:blipFill>
            <a:blip r:embed="rId3" cstate="print"/>
            <a:stretch>
              <a:fillRect/>
            </a:stretch>
          </p:blipFill>
          <p:spPr>
            <a:xfrm>
              <a:off x="2305486" y="1164438"/>
              <a:ext cx="715271" cy="885185"/>
            </a:xfrm>
            <a:prstGeom prst="rect">
              <a:avLst/>
            </a:prstGeom>
          </p:spPr>
        </p:pic>
        <p:sp>
          <p:nvSpPr>
            <p:cNvPr id="8" name="object 8"/>
            <p:cNvSpPr/>
            <p:nvPr/>
          </p:nvSpPr>
          <p:spPr>
            <a:xfrm>
              <a:off x="1127988" y="1047108"/>
              <a:ext cx="2197100" cy="1068070"/>
            </a:xfrm>
            <a:custGeom>
              <a:avLst/>
              <a:gdLst/>
              <a:ahLst/>
              <a:cxnLst/>
              <a:rect l="l" t="t" r="r" b="b"/>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p:spPr>
          <p:txBody>
            <a:bodyPr wrap="square" lIns="0" tIns="0" rIns="0" bIns="0" rtlCol="0"/>
            <a:lstStyle/>
            <a:p>
              <a:endParaRPr/>
            </a:p>
          </p:txBody>
        </p:sp>
        <p:pic>
          <p:nvPicPr>
            <p:cNvPr id="9" name="object 9"/>
            <p:cNvPicPr/>
            <p:nvPr/>
          </p:nvPicPr>
          <p:blipFill>
            <a:blip r:embed="rId4" cstate="print"/>
            <a:stretch>
              <a:fillRect/>
            </a:stretch>
          </p:blipFill>
          <p:spPr>
            <a:xfrm>
              <a:off x="3350149" y="1210530"/>
              <a:ext cx="173361" cy="99976"/>
            </a:xfrm>
            <a:prstGeom prst="rect">
              <a:avLst/>
            </a:prstGeom>
          </p:spPr>
        </p:pic>
        <p:pic>
          <p:nvPicPr>
            <p:cNvPr id="10" name="object 10"/>
            <p:cNvPicPr/>
            <p:nvPr/>
          </p:nvPicPr>
          <p:blipFill>
            <a:blip r:embed="rId5" cstate="print"/>
            <a:stretch>
              <a:fillRect/>
            </a:stretch>
          </p:blipFill>
          <p:spPr>
            <a:xfrm>
              <a:off x="3543745" y="1167852"/>
              <a:ext cx="292419" cy="181967"/>
            </a:xfrm>
            <a:prstGeom prst="rect">
              <a:avLst/>
            </a:prstGeom>
          </p:spPr>
        </p:pic>
        <p:pic>
          <p:nvPicPr>
            <p:cNvPr id="11" name="object 11"/>
            <p:cNvPicPr/>
            <p:nvPr/>
          </p:nvPicPr>
          <p:blipFill>
            <a:blip r:embed="rId6" cstate="print"/>
            <a:stretch>
              <a:fillRect/>
            </a:stretch>
          </p:blipFill>
          <p:spPr>
            <a:xfrm>
              <a:off x="3913120" y="1167852"/>
              <a:ext cx="297474" cy="181967"/>
            </a:xfrm>
            <a:prstGeom prst="rect">
              <a:avLst/>
            </a:prstGeom>
          </p:spPr>
        </p:pic>
        <p:pic>
          <p:nvPicPr>
            <p:cNvPr id="12" name="object 12"/>
            <p:cNvPicPr/>
            <p:nvPr/>
          </p:nvPicPr>
          <p:blipFill>
            <a:blip r:embed="rId7" cstate="print"/>
            <a:stretch>
              <a:fillRect/>
            </a:stretch>
          </p:blipFill>
          <p:spPr>
            <a:xfrm>
              <a:off x="4234183" y="1167861"/>
              <a:ext cx="309286" cy="142644"/>
            </a:xfrm>
            <a:prstGeom prst="rect">
              <a:avLst/>
            </a:prstGeom>
          </p:spPr>
        </p:pic>
        <p:pic>
          <p:nvPicPr>
            <p:cNvPr id="13" name="object 13"/>
            <p:cNvPicPr/>
            <p:nvPr/>
          </p:nvPicPr>
          <p:blipFill>
            <a:blip r:embed="rId8" cstate="print"/>
            <a:stretch>
              <a:fillRect/>
            </a:stretch>
          </p:blipFill>
          <p:spPr>
            <a:xfrm>
              <a:off x="4567055" y="1167861"/>
              <a:ext cx="90803" cy="142634"/>
            </a:xfrm>
            <a:prstGeom prst="rect">
              <a:avLst/>
            </a:prstGeom>
          </p:spPr>
        </p:pic>
        <p:pic>
          <p:nvPicPr>
            <p:cNvPr id="14" name="object 14"/>
            <p:cNvPicPr/>
            <p:nvPr/>
          </p:nvPicPr>
          <p:blipFill>
            <a:blip r:embed="rId9" cstate="print"/>
            <a:stretch>
              <a:fillRect/>
            </a:stretch>
          </p:blipFill>
          <p:spPr>
            <a:xfrm>
              <a:off x="4687827" y="1212782"/>
              <a:ext cx="84416" cy="97714"/>
            </a:xfrm>
            <a:prstGeom prst="rect">
              <a:avLst/>
            </a:prstGeom>
          </p:spPr>
        </p:pic>
        <p:sp>
          <p:nvSpPr>
            <p:cNvPr id="15" name="object 15"/>
            <p:cNvSpPr/>
            <p:nvPr/>
          </p:nvSpPr>
          <p:spPr>
            <a:xfrm>
              <a:off x="4793604" y="1210543"/>
              <a:ext cx="60325" cy="100330"/>
            </a:xfrm>
            <a:custGeom>
              <a:avLst/>
              <a:gdLst/>
              <a:ahLst/>
              <a:cxnLst/>
              <a:rect l="l" t="t" r="r" b="b"/>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p:spPr>
          <p:txBody>
            <a:bodyPr wrap="square" lIns="0" tIns="0" rIns="0" bIns="0" rtlCol="0"/>
            <a:lstStyle/>
            <a:p>
              <a:endParaRPr/>
            </a:p>
          </p:txBody>
        </p:sp>
        <p:pic>
          <p:nvPicPr>
            <p:cNvPr id="16" name="object 16"/>
            <p:cNvPicPr/>
            <p:nvPr/>
          </p:nvPicPr>
          <p:blipFill>
            <a:blip r:embed="rId10" cstate="print"/>
            <a:stretch>
              <a:fillRect/>
            </a:stretch>
          </p:blipFill>
          <p:spPr>
            <a:xfrm>
              <a:off x="3299414" y="1400001"/>
              <a:ext cx="349904" cy="174482"/>
            </a:xfrm>
            <a:prstGeom prst="rect">
              <a:avLst/>
            </a:prstGeom>
          </p:spPr>
        </p:pic>
        <p:sp>
          <p:nvSpPr>
            <p:cNvPr id="17" name="object 17"/>
            <p:cNvSpPr/>
            <p:nvPr/>
          </p:nvSpPr>
          <p:spPr>
            <a:xfrm>
              <a:off x="3678904" y="1435197"/>
              <a:ext cx="53975" cy="97790"/>
            </a:xfrm>
            <a:custGeom>
              <a:avLst/>
              <a:gdLst/>
              <a:ahLst/>
              <a:cxnLst/>
              <a:rect l="l" t="t" r="r" b="b"/>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p:spPr>
          <p:txBody>
            <a:bodyPr wrap="square" lIns="0" tIns="0" rIns="0" bIns="0" rtlCol="0"/>
            <a:lstStyle/>
            <a:p>
              <a:endParaRPr/>
            </a:p>
          </p:txBody>
        </p:sp>
        <p:pic>
          <p:nvPicPr>
            <p:cNvPr id="18" name="object 18"/>
            <p:cNvPicPr/>
            <p:nvPr/>
          </p:nvPicPr>
          <p:blipFill>
            <a:blip r:embed="rId11" cstate="print"/>
            <a:stretch>
              <a:fillRect/>
            </a:stretch>
          </p:blipFill>
          <p:spPr>
            <a:xfrm>
              <a:off x="3751730" y="1437448"/>
              <a:ext cx="84426" cy="97714"/>
            </a:xfrm>
            <a:prstGeom prst="rect">
              <a:avLst/>
            </a:prstGeom>
          </p:spPr>
        </p:pic>
        <p:pic>
          <p:nvPicPr>
            <p:cNvPr id="19" name="object 19"/>
            <p:cNvPicPr/>
            <p:nvPr/>
          </p:nvPicPr>
          <p:blipFill>
            <a:blip r:embed="rId12" cstate="print"/>
            <a:stretch>
              <a:fillRect/>
            </a:stretch>
          </p:blipFill>
          <p:spPr>
            <a:xfrm>
              <a:off x="3305019" y="1689841"/>
              <a:ext cx="83306" cy="130655"/>
            </a:xfrm>
            <a:prstGeom prst="rect">
              <a:avLst/>
            </a:prstGeom>
          </p:spPr>
        </p:pic>
        <p:pic>
          <p:nvPicPr>
            <p:cNvPr id="20" name="object 20"/>
            <p:cNvPicPr/>
            <p:nvPr/>
          </p:nvPicPr>
          <p:blipFill>
            <a:blip r:embed="rId13" cstate="print"/>
            <a:stretch>
              <a:fillRect/>
            </a:stretch>
          </p:blipFill>
          <p:spPr>
            <a:xfrm>
              <a:off x="3408561" y="1725012"/>
              <a:ext cx="84426" cy="97724"/>
            </a:xfrm>
            <a:prstGeom prst="rect">
              <a:avLst/>
            </a:prstGeom>
          </p:spPr>
        </p:pic>
        <p:pic>
          <p:nvPicPr>
            <p:cNvPr id="21" name="object 21"/>
            <p:cNvPicPr/>
            <p:nvPr/>
          </p:nvPicPr>
          <p:blipFill>
            <a:blip r:embed="rId14" cstate="print"/>
            <a:stretch>
              <a:fillRect/>
            </a:stretch>
          </p:blipFill>
          <p:spPr>
            <a:xfrm>
              <a:off x="3522947" y="1680082"/>
              <a:ext cx="90803" cy="142665"/>
            </a:xfrm>
            <a:prstGeom prst="rect">
              <a:avLst/>
            </a:prstGeom>
          </p:spPr>
        </p:pic>
        <p:sp>
          <p:nvSpPr>
            <p:cNvPr id="22" name="object 22"/>
            <p:cNvSpPr/>
            <p:nvPr/>
          </p:nvSpPr>
          <p:spPr>
            <a:xfrm>
              <a:off x="3639578" y="1680101"/>
              <a:ext cx="71120" cy="140970"/>
            </a:xfrm>
            <a:custGeom>
              <a:avLst/>
              <a:gdLst/>
              <a:ahLst/>
              <a:cxnLst/>
              <a:rect l="l" t="t" r="r" b="b"/>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p:spPr>
          <p:txBody>
            <a:bodyPr wrap="square" lIns="0" tIns="0" rIns="0" bIns="0" rtlCol="0"/>
            <a:lstStyle/>
            <a:p>
              <a:endParaRPr/>
            </a:p>
          </p:txBody>
        </p:sp>
        <p:pic>
          <p:nvPicPr>
            <p:cNvPr id="23" name="object 23"/>
            <p:cNvPicPr/>
            <p:nvPr/>
          </p:nvPicPr>
          <p:blipFill>
            <a:blip r:embed="rId15" cstate="print"/>
            <a:stretch>
              <a:fillRect/>
            </a:stretch>
          </p:blipFill>
          <p:spPr>
            <a:xfrm>
              <a:off x="3733569" y="1722770"/>
              <a:ext cx="70751" cy="99965"/>
            </a:xfrm>
            <a:prstGeom prst="rect">
              <a:avLst/>
            </a:prstGeom>
          </p:spPr>
        </p:pic>
        <p:sp>
          <p:nvSpPr>
            <p:cNvPr id="24" name="object 24"/>
            <p:cNvSpPr/>
            <p:nvPr/>
          </p:nvSpPr>
          <p:spPr>
            <a:xfrm>
              <a:off x="3879215" y="1689829"/>
              <a:ext cx="100330" cy="130810"/>
            </a:xfrm>
            <a:custGeom>
              <a:avLst/>
              <a:gdLst/>
              <a:ahLst/>
              <a:cxnLst/>
              <a:rect l="l" t="t" r="r" b="b"/>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p:spPr>
          <p:txBody>
            <a:bodyPr wrap="square" lIns="0" tIns="0" rIns="0" bIns="0" rtlCol="0"/>
            <a:lstStyle/>
            <a:p>
              <a:endParaRPr/>
            </a:p>
          </p:txBody>
        </p:sp>
        <p:pic>
          <p:nvPicPr>
            <p:cNvPr id="25" name="object 25"/>
            <p:cNvPicPr/>
            <p:nvPr/>
          </p:nvPicPr>
          <p:blipFill>
            <a:blip r:embed="rId16" cstate="print"/>
            <a:stretch>
              <a:fillRect/>
            </a:stretch>
          </p:blipFill>
          <p:spPr>
            <a:xfrm>
              <a:off x="4005413" y="1722771"/>
              <a:ext cx="185523" cy="99980"/>
            </a:xfrm>
            <a:prstGeom prst="rect">
              <a:avLst/>
            </a:prstGeom>
          </p:spPr>
        </p:pic>
        <p:sp>
          <p:nvSpPr>
            <p:cNvPr id="26" name="object 26"/>
            <p:cNvSpPr/>
            <p:nvPr/>
          </p:nvSpPr>
          <p:spPr>
            <a:xfrm>
              <a:off x="4222191" y="1680101"/>
              <a:ext cx="102235" cy="142875"/>
            </a:xfrm>
            <a:custGeom>
              <a:avLst/>
              <a:gdLst/>
              <a:ahLst/>
              <a:cxnLst/>
              <a:rect l="l" t="t" r="r" b="b"/>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p:spPr>
          <p:txBody>
            <a:bodyPr wrap="square" lIns="0" tIns="0" rIns="0" bIns="0" rtlCol="0"/>
            <a:lstStyle/>
            <a:p>
              <a:endParaRPr/>
            </a:p>
          </p:txBody>
        </p:sp>
        <p:pic>
          <p:nvPicPr>
            <p:cNvPr id="27" name="object 27"/>
            <p:cNvPicPr/>
            <p:nvPr/>
          </p:nvPicPr>
          <p:blipFill>
            <a:blip r:embed="rId17" cstate="print"/>
            <a:stretch>
              <a:fillRect/>
            </a:stretch>
          </p:blipFill>
          <p:spPr>
            <a:xfrm>
              <a:off x="4344838" y="1680097"/>
              <a:ext cx="84416" cy="140404"/>
            </a:xfrm>
            <a:prstGeom prst="rect">
              <a:avLst/>
            </a:prstGeom>
          </p:spPr>
        </p:pic>
        <p:pic>
          <p:nvPicPr>
            <p:cNvPr id="28" name="object 28"/>
            <p:cNvPicPr/>
            <p:nvPr/>
          </p:nvPicPr>
          <p:blipFill>
            <a:blip r:embed="rId18" cstate="print"/>
            <a:stretch>
              <a:fillRect/>
            </a:stretch>
          </p:blipFill>
          <p:spPr>
            <a:xfrm>
              <a:off x="3289861" y="1914500"/>
              <a:ext cx="276876" cy="132906"/>
            </a:xfrm>
            <a:prstGeom prst="rect">
              <a:avLst/>
            </a:prstGeom>
          </p:spPr>
        </p:pic>
        <p:sp>
          <p:nvSpPr>
            <p:cNvPr id="29" name="object 29"/>
            <p:cNvSpPr/>
            <p:nvPr/>
          </p:nvSpPr>
          <p:spPr>
            <a:xfrm>
              <a:off x="3598036" y="1904758"/>
              <a:ext cx="17780" cy="140970"/>
            </a:xfrm>
            <a:custGeom>
              <a:avLst/>
              <a:gdLst/>
              <a:ahLst/>
              <a:cxnLst/>
              <a:rect l="l" t="t" r="r" b="b"/>
              <a:pathLst>
                <a:path w="17779" h="140969">
                  <a:moveTo>
                    <a:pt x="17591" y="0"/>
                  </a:moveTo>
                  <a:lnTo>
                    <a:pt x="0" y="0"/>
                  </a:lnTo>
                  <a:lnTo>
                    <a:pt x="0" y="140404"/>
                  </a:lnTo>
                  <a:lnTo>
                    <a:pt x="17591" y="140404"/>
                  </a:lnTo>
                  <a:lnTo>
                    <a:pt x="17591" y="0"/>
                  </a:lnTo>
                  <a:close/>
                </a:path>
              </a:pathLst>
            </a:custGeom>
            <a:solidFill>
              <a:srgbClr val="FFFFFF"/>
            </a:solidFill>
          </p:spPr>
          <p:txBody>
            <a:bodyPr wrap="square" lIns="0" tIns="0" rIns="0" bIns="0" rtlCol="0"/>
            <a:lstStyle/>
            <a:p>
              <a:endParaRPr/>
            </a:p>
          </p:txBody>
        </p:sp>
        <p:pic>
          <p:nvPicPr>
            <p:cNvPr id="30" name="object 30"/>
            <p:cNvPicPr/>
            <p:nvPr/>
          </p:nvPicPr>
          <p:blipFill>
            <a:blip r:embed="rId19" cstate="print"/>
            <a:stretch>
              <a:fillRect/>
            </a:stretch>
          </p:blipFill>
          <p:spPr>
            <a:xfrm>
              <a:off x="3641463" y="1947437"/>
              <a:ext cx="161944" cy="99978"/>
            </a:xfrm>
            <a:prstGeom prst="rect">
              <a:avLst/>
            </a:prstGeom>
          </p:spPr>
        </p:pic>
        <p:sp>
          <p:nvSpPr>
            <p:cNvPr id="31" name="object 31"/>
            <p:cNvSpPr/>
            <p:nvPr/>
          </p:nvSpPr>
          <p:spPr>
            <a:xfrm>
              <a:off x="785316" y="10523240"/>
              <a:ext cx="18533745" cy="0"/>
            </a:xfrm>
            <a:custGeom>
              <a:avLst/>
              <a:gdLst/>
              <a:ahLst/>
              <a:cxnLst/>
              <a:rect l="l" t="t" r="r" b="b"/>
              <a:pathLst>
                <a:path w="18533745">
                  <a:moveTo>
                    <a:pt x="0" y="0"/>
                  </a:moveTo>
                  <a:lnTo>
                    <a:pt x="18533467" y="0"/>
                  </a:lnTo>
                </a:path>
              </a:pathLst>
            </a:custGeom>
            <a:ln w="10470">
              <a:solidFill>
                <a:srgbClr val="FFFFFF"/>
              </a:solidFill>
            </a:ln>
          </p:spPr>
          <p:txBody>
            <a:bodyPr wrap="square" lIns="0" tIns="0" rIns="0" bIns="0" rtlCol="0"/>
            <a:lstStyle/>
            <a:p>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48989-3400-067D-E13A-926BDCAB9328}"/>
              </a:ext>
            </a:extLst>
          </p:cNvPr>
          <p:cNvSpPr>
            <a:spLocks noGrp="1"/>
          </p:cNvSpPr>
          <p:nvPr>
            <p:ph type="title"/>
          </p:nvPr>
        </p:nvSpPr>
        <p:spPr>
          <a:xfrm>
            <a:off x="772616" y="1847178"/>
            <a:ext cx="6537959" cy="1231106"/>
          </a:xfrm>
        </p:spPr>
        <p:txBody>
          <a:bodyPr/>
          <a:lstStyle/>
          <a:p>
            <a:r>
              <a:rPr lang="en-GB" sz="8000" dirty="0"/>
              <a:t>Purpose</a:t>
            </a:r>
          </a:p>
        </p:txBody>
      </p:sp>
      <p:sp>
        <p:nvSpPr>
          <p:cNvPr id="3" name="Text Placeholder 2">
            <a:extLst>
              <a:ext uri="{FF2B5EF4-FFF2-40B4-BE49-F238E27FC236}">
                <a16:creationId xmlns:a16="http://schemas.microsoft.com/office/drawing/2014/main" id="{923F679D-673C-745A-4FFC-688CB4C865A3}"/>
              </a:ext>
            </a:extLst>
          </p:cNvPr>
          <p:cNvSpPr>
            <a:spLocks noGrp="1"/>
          </p:cNvSpPr>
          <p:nvPr>
            <p:ph type="body" idx="1"/>
          </p:nvPr>
        </p:nvSpPr>
        <p:spPr>
          <a:xfrm>
            <a:off x="772615" y="4108522"/>
            <a:ext cx="16934813" cy="1846659"/>
          </a:xfrm>
        </p:spPr>
        <p:txBody>
          <a:bodyPr/>
          <a:lstStyle/>
          <a:p>
            <a:r>
              <a:rPr lang="en-GB" sz="4000" dirty="0">
                <a:solidFill>
                  <a:schemeClr val="tx1"/>
                </a:solidFill>
              </a:rPr>
              <a:t>To provide the Quality, Safety and Improvement Committee with an update on the implementation of the Clinical Governance Framework and progress of the Quality Oversight Group (</a:t>
            </a:r>
            <a:r>
              <a:rPr lang="en-GB" sz="4000" dirty="0" err="1">
                <a:solidFill>
                  <a:schemeClr val="tx1"/>
                </a:solidFill>
              </a:rPr>
              <a:t>QuOG</a:t>
            </a:r>
            <a:r>
              <a:rPr lang="en-GB" sz="4000" dirty="0">
                <a:solidFill>
                  <a:schemeClr val="tx1"/>
                </a:solidFill>
              </a:rPr>
              <a:t>). </a:t>
            </a:r>
          </a:p>
        </p:txBody>
      </p:sp>
    </p:spTree>
    <p:extLst>
      <p:ext uri="{BB962C8B-B14F-4D97-AF65-F5344CB8AC3E}">
        <p14:creationId xmlns:p14="http://schemas.microsoft.com/office/powerpoint/2010/main" val="1403961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object 33"/>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34" name="object 34"/>
          <p:cNvSpPr txBox="1"/>
          <p:nvPr/>
        </p:nvSpPr>
        <p:spPr>
          <a:xfrm>
            <a:off x="2184900" y="10390166"/>
            <a:ext cx="1009015" cy="189865"/>
          </a:xfrm>
          <a:prstGeom prst="rect">
            <a:avLst/>
          </a:prstGeom>
        </p:spPr>
        <p:txBody>
          <a:bodyPr vert="horz" wrap="square" lIns="0" tIns="3175" rIns="0" bIns="0" rtlCol="0">
            <a:spAutoFit/>
          </a:bodyPr>
          <a:lstStyle/>
          <a:p>
            <a:pPr marL="12700">
              <a:lnSpc>
                <a:spcPct val="100000"/>
              </a:lnSpc>
              <a:spcBef>
                <a:spcPts val="25"/>
              </a:spcBef>
            </a:pPr>
            <a:r>
              <a:rPr sz="1150" spc="-10">
                <a:solidFill>
                  <a:srgbClr val="315083"/>
                </a:solidFill>
                <a:latin typeface="Ubuntu-Light"/>
                <a:cs typeface="Ubuntu-Light"/>
              </a:rPr>
              <a:t>xxxxxxxxxxxxx</a:t>
            </a:r>
            <a:endParaRPr sz="1150">
              <a:latin typeface="Ubuntu-Light"/>
              <a:cs typeface="Ubuntu-Light"/>
            </a:endParaRPr>
          </a:p>
        </p:txBody>
      </p:sp>
      <p:sp>
        <p:nvSpPr>
          <p:cNvPr id="35" name="object 3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3</a:t>
            </a:fld>
            <a:endParaRPr/>
          </a:p>
        </p:txBody>
      </p:sp>
      <p:sp>
        <p:nvSpPr>
          <p:cNvPr id="31" name="object 31"/>
          <p:cNvSpPr txBox="1">
            <a:spLocks noGrp="1"/>
          </p:cNvSpPr>
          <p:nvPr>
            <p:ph type="title"/>
          </p:nvPr>
        </p:nvSpPr>
        <p:spPr>
          <a:xfrm>
            <a:off x="272440" y="1219091"/>
            <a:ext cx="13687400" cy="570028"/>
          </a:xfrm>
          <a:prstGeom prst="rect">
            <a:avLst/>
          </a:prstGeom>
        </p:spPr>
        <p:txBody>
          <a:bodyPr vert="horz" wrap="square" lIns="0" tIns="15875" rIns="0" bIns="0" rtlCol="0">
            <a:spAutoFit/>
          </a:bodyPr>
          <a:lstStyle/>
          <a:p>
            <a:pPr marL="12700">
              <a:lnSpc>
                <a:spcPct val="100000"/>
              </a:lnSpc>
              <a:spcBef>
                <a:spcPts val="125"/>
              </a:spcBef>
            </a:pPr>
            <a:r>
              <a:rPr lang="en-GB" sz="3600" spc="-20" dirty="0">
                <a:latin typeface="Verdana" panose="020B0604030504040204" pitchFamily="34" charset="0"/>
                <a:ea typeface="Verdana" panose="020B0604030504040204" pitchFamily="34" charset="0"/>
              </a:rPr>
              <a:t>CG Framework and Quality Oversight Group (</a:t>
            </a:r>
            <a:r>
              <a:rPr lang="en-GB" sz="3600" spc="-20" dirty="0" err="1">
                <a:latin typeface="Verdana" panose="020B0604030504040204" pitchFamily="34" charset="0"/>
                <a:ea typeface="Verdana" panose="020B0604030504040204" pitchFamily="34" charset="0"/>
              </a:rPr>
              <a:t>QuOG</a:t>
            </a:r>
            <a:r>
              <a:rPr lang="en-GB" sz="3600" spc="-20" dirty="0">
                <a:latin typeface="Verdana" panose="020B0604030504040204" pitchFamily="34" charset="0"/>
                <a:ea typeface="Verdana" panose="020B0604030504040204" pitchFamily="34" charset="0"/>
              </a:rPr>
              <a:t>)</a:t>
            </a:r>
            <a:endParaRPr sz="3600" spc="-20" dirty="0">
              <a:latin typeface="Verdana" panose="020B0604030504040204" pitchFamily="34" charset="0"/>
              <a:ea typeface="Verdana" panose="020B0604030504040204" pitchFamily="34" charset="0"/>
            </a:endParaRPr>
          </a:p>
        </p:txBody>
      </p:sp>
      <p:graphicFrame>
        <p:nvGraphicFramePr>
          <p:cNvPr id="3" name="Diagram 2">
            <a:extLst>
              <a:ext uri="{FF2B5EF4-FFF2-40B4-BE49-F238E27FC236}">
                <a16:creationId xmlns:a16="http://schemas.microsoft.com/office/drawing/2014/main" id="{0183D9EC-457E-CD0E-B727-00AC2918C1F5}"/>
              </a:ext>
            </a:extLst>
          </p:cNvPr>
          <p:cNvGraphicFramePr/>
          <p:nvPr>
            <p:extLst>
              <p:ext uri="{D42A27DB-BD31-4B8C-83A1-F6EECF244321}">
                <p14:modId xmlns:p14="http://schemas.microsoft.com/office/powerpoint/2010/main" val="1816207171"/>
              </p:ext>
            </p:extLst>
          </p:nvPr>
        </p:nvGraphicFramePr>
        <p:xfrm>
          <a:off x="376784" y="-1273588"/>
          <a:ext cx="19082408" cy="125829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a:extLst>
              <a:ext uri="{FF2B5EF4-FFF2-40B4-BE49-F238E27FC236}">
                <a16:creationId xmlns:a16="http://schemas.microsoft.com/office/drawing/2014/main" id="{D9D2B2F7-3C39-791F-EDBE-758C1D1DD9CB}"/>
              </a:ext>
            </a:extLst>
          </p:cNvPr>
          <p:cNvSpPr/>
          <p:nvPr/>
        </p:nvSpPr>
        <p:spPr>
          <a:xfrm>
            <a:off x="2425148" y="8009572"/>
            <a:ext cx="1908313" cy="1949436"/>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IMTP Deliverable amended to include </a:t>
            </a:r>
            <a:r>
              <a:rPr lang="en-GB" err="1"/>
              <a:t>DoQ</a:t>
            </a:r>
            <a:r>
              <a:rPr lang="en-GB"/>
              <a:t>/ Quality Standards – encompassing CG Framework</a:t>
            </a:r>
          </a:p>
        </p:txBody>
      </p:sp>
      <p:sp>
        <p:nvSpPr>
          <p:cNvPr id="4" name="Rectangle 3">
            <a:extLst>
              <a:ext uri="{FF2B5EF4-FFF2-40B4-BE49-F238E27FC236}">
                <a16:creationId xmlns:a16="http://schemas.microsoft.com/office/drawing/2014/main" id="{ADD5EAC1-A06C-C94D-A96A-57D0FCEDC7C5}"/>
              </a:ext>
            </a:extLst>
          </p:cNvPr>
          <p:cNvSpPr/>
          <p:nvPr/>
        </p:nvSpPr>
        <p:spPr>
          <a:xfrm>
            <a:off x="17637238" y="8009571"/>
            <a:ext cx="1908313" cy="1949437"/>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IMTP Deliverable sub-groups to be functional</a:t>
            </a:r>
          </a:p>
        </p:txBody>
      </p:sp>
      <p:sp>
        <p:nvSpPr>
          <p:cNvPr id="5" name="Rectangle 4">
            <a:extLst>
              <a:ext uri="{FF2B5EF4-FFF2-40B4-BE49-F238E27FC236}">
                <a16:creationId xmlns:a16="http://schemas.microsoft.com/office/drawing/2014/main" id="{E7B3AA07-E63F-8B64-4A55-E6FF5F5EED18}"/>
              </a:ext>
            </a:extLst>
          </p:cNvPr>
          <p:cNvSpPr/>
          <p:nvPr/>
        </p:nvSpPr>
        <p:spPr>
          <a:xfrm>
            <a:off x="15404247" y="8009570"/>
            <a:ext cx="1908313" cy="1949437"/>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IMTP Deliverable Organisational Oversight Group to be functional </a:t>
            </a:r>
            <a:r>
              <a:rPr lang="en-GB" b="1"/>
              <a:t>September 2024</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E0D0E29E-7F30-252D-CBA9-4DE76A25E49E}"/>
              </a:ext>
            </a:extLst>
          </p:cNvPr>
          <p:cNvSpPr txBox="1"/>
          <p:nvPr/>
        </p:nvSpPr>
        <p:spPr>
          <a:xfrm>
            <a:off x="0" y="0"/>
            <a:ext cx="20104100" cy="11225071"/>
          </a:xfrm>
          <a:prstGeom prst="rect">
            <a:avLst/>
          </a:prstGeom>
          <a:solidFill>
            <a:schemeClr val="bg1"/>
          </a:solidFill>
        </p:spPr>
        <p:txBody>
          <a:bodyPr wrap="square" rtlCol="0">
            <a:spAutoFit/>
          </a:bodyPr>
          <a:lstStyle/>
          <a:p>
            <a:endParaRPr lang="en-GB"/>
          </a:p>
        </p:txBody>
      </p:sp>
      <p:sp>
        <p:nvSpPr>
          <p:cNvPr id="7" name="object 7"/>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8" name="object 8"/>
          <p:cNvSpPr txBox="1"/>
          <p:nvPr/>
        </p:nvSpPr>
        <p:spPr>
          <a:xfrm>
            <a:off x="2184900" y="10390167"/>
            <a:ext cx="1571852" cy="180178"/>
          </a:xfrm>
          <a:prstGeom prst="rect">
            <a:avLst/>
          </a:prstGeom>
        </p:spPr>
        <p:txBody>
          <a:bodyPr vert="horz" wrap="square" lIns="0" tIns="3175" rIns="0" bIns="0" rtlCol="0">
            <a:spAutoFit/>
          </a:bodyPr>
          <a:lstStyle/>
          <a:p>
            <a:pPr marL="12700">
              <a:lnSpc>
                <a:spcPct val="100000"/>
              </a:lnSpc>
              <a:spcBef>
                <a:spcPts val="25"/>
              </a:spcBef>
            </a:pPr>
            <a:r>
              <a:rPr lang="en-GB" sz="1150" spc="-10">
                <a:solidFill>
                  <a:srgbClr val="315083"/>
                </a:solidFill>
                <a:latin typeface="Ubuntu-Light"/>
                <a:cs typeface="Ubuntu-Light"/>
              </a:rPr>
              <a:t>Quality Oversight Grp</a:t>
            </a:r>
            <a:endParaRPr lang="en-GB" sz="1150">
              <a:latin typeface="Ubuntu-Light"/>
              <a:cs typeface="Ubuntu-Light"/>
            </a:endParaRPr>
          </a:p>
        </p:txBody>
      </p:sp>
      <p:sp>
        <p:nvSpPr>
          <p:cNvPr id="9" name="object 9"/>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4</a:t>
            </a:fld>
            <a:endParaRPr/>
          </a:p>
        </p:txBody>
      </p:sp>
      <p:pic>
        <p:nvPicPr>
          <p:cNvPr id="2" name="Picture 2">
            <a:extLst>
              <a:ext uri="{FF2B5EF4-FFF2-40B4-BE49-F238E27FC236}">
                <a16:creationId xmlns:a16="http://schemas.microsoft.com/office/drawing/2014/main" id="{66834DB3-9ED2-CE52-144C-8E588EA7D6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8795" y="332400"/>
            <a:ext cx="15258362" cy="1083216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62289EA2-0EB2-6C50-8EC6-2BB5606248FE}"/>
              </a:ext>
            </a:extLst>
          </p:cNvPr>
          <p:cNvSpPr/>
          <p:nvPr/>
        </p:nvSpPr>
        <p:spPr>
          <a:xfrm>
            <a:off x="2514600" y="5983357"/>
            <a:ext cx="2355574" cy="2922104"/>
          </a:xfrm>
          <a:prstGeom prst="rect">
            <a:avLst/>
          </a:prstGeom>
          <a:noFill/>
          <a:ln w="571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E6FEA127-D8AE-D441-E0D4-C3CAA9072917}"/>
              </a:ext>
            </a:extLst>
          </p:cNvPr>
          <p:cNvSpPr/>
          <p:nvPr/>
        </p:nvSpPr>
        <p:spPr>
          <a:xfrm>
            <a:off x="5169521" y="8706679"/>
            <a:ext cx="2355574" cy="2373896"/>
          </a:xfrm>
          <a:prstGeom prst="rect">
            <a:avLst/>
          </a:prstGeom>
          <a:noFill/>
          <a:ln w="5715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63E0DF4B-BFB3-50EF-9C67-070231C6CA9C}"/>
              </a:ext>
            </a:extLst>
          </p:cNvPr>
          <p:cNvSpPr/>
          <p:nvPr/>
        </p:nvSpPr>
        <p:spPr>
          <a:xfrm>
            <a:off x="5122149" y="5983357"/>
            <a:ext cx="2355574" cy="2577548"/>
          </a:xfrm>
          <a:prstGeom prst="rect">
            <a:avLst/>
          </a:prstGeom>
          <a:noFill/>
          <a:ln w="5715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CF08F595-8142-EA9B-620A-83EC11AD3AD4}"/>
              </a:ext>
            </a:extLst>
          </p:cNvPr>
          <p:cNvSpPr/>
          <p:nvPr/>
        </p:nvSpPr>
        <p:spPr>
          <a:xfrm>
            <a:off x="10390359" y="8706679"/>
            <a:ext cx="2355574" cy="2397370"/>
          </a:xfrm>
          <a:prstGeom prst="rect">
            <a:avLst/>
          </a:prstGeom>
          <a:noFill/>
          <a:ln w="571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D4A9F6D2-C159-D6B5-E376-DF71DF98E335}"/>
              </a:ext>
            </a:extLst>
          </p:cNvPr>
          <p:cNvSpPr/>
          <p:nvPr/>
        </p:nvSpPr>
        <p:spPr>
          <a:xfrm>
            <a:off x="12934138" y="8735179"/>
            <a:ext cx="2336303" cy="2345396"/>
          </a:xfrm>
          <a:prstGeom prst="rect">
            <a:avLst/>
          </a:prstGeom>
          <a:noFill/>
          <a:ln w="5715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0869D07E-9D34-AD48-CE6D-9E1F64A6A5A1}"/>
              </a:ext>
            </a:extLst>
          </p:cNvPr>
          <p:cNvSpPr/>
          <p:nvPr/>
        </p:nvSpPr>
        <p:spPr>
          <a:xfrm>
            <a:off x="7752402" y="5983357"/>
            <a:ext cx="2355574" cy="2405269"/>
          </a:xfrm>
          <a:prstGeom prst="rect">
            <a:avLst/>
          </a:prstGeom>
          <a:noFill/>
          <a:ln w="571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6236E633-D77A-71BB-27D6-7BCC9C22F1FD}"/>
              </a:ext>
            </a:extLst>
          </p:cNvPr>
          <p:cNvSpPr/>
          <p:nvPr/>
        </p:nvSpPr>
        <p:spPr>
          <a:xfrm>
            <a:off x="10455965" y="5983357"/>
            <a:ext cx="2226365" cy="2519670"/>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C19C3D2B-DCCA-0852-C5D0-A7DD9326260B}"/>
              </a:ext>
            </a:extLst>
          </p:cNvPr>
          <p:cNvSpPr/>
          <p:nvPr/>
        </p:nvSpPr>
        <p:spPr>
          <a:xfrm>
            <a:off x="12892880" y="6041235"/>
            <a:ext cx="2336303" cy="2519670"/>
          </a:xfrm>
          <a:prstGeom prst="rect">
            <a:avLst/>
          </a:prstGeom>
          <a:noFill/>
          <a:ln w="571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0885E23B-77E8-C2C4-7CEA-854FC3896843}"/>
              </a:ext>
            </a:extLst>
          </p:cNvPr>
          <p:cNvSpPr/>
          <p:nvPr/>
        </p:nvSpPr>
        <p:spPr>
          <a:xfrm>
            <a:off x="15439734" y="6041235"/>
            <a:ext cx="2297424" cy="2519670"/>
          </a:xfrm>
          <a:prstGeom prst="rect">
            <a:avLst/>
          </a:prstGeom>
          <a:noFill/>
          <a:ln w="57150">
            <a:solidFill>
              <a:schemeClr val="tx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45D5F8B2-8C8B-4ABD-A499-D820CCA42E7D}"/>
              </a:ext>
            </a:extLst>
          </p:cNvPr>
          <p:cNvSpPr/>
          <p:nvPr/>
        </p:nvSpPr>
        <p:spPr>
          <a:xfrm>
            <a:off x="15400854" y="8500548"/>
            <a:ext cx="2372107" cy="2494919"/>
          </a:xfrm>
          <a:prstGeom prst="rect">
            <a:avLst/>
          </a:prstGeom>
          <a:noFill/>
          <a:ln w="571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094CB178-3EC2-98BE-ED17-D0B0D4BFACE5}"/>
              </a:ext>
            </a:extLst>
          </p:cNvPr>
          <p:cNvSpPr/>
          <p:nvPr/>
        </p:nvSpPr>
        <p:spPr>
          <a:xfrm>
            <a:off x="7752401" y="8735179"/>
            <a:ext cx="2463419" cy="2405269"/>
          </a:xfrm>
          <a:prstGeom prst="rect">
            <a:avLst/>
          </a:prstGeom>
          <a:noFill/>
          <a:ln w="571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7D0ED4AD-3EAB-DFEE-2EB3-53FD9E2B5167}"/>
              </a:ext>
            </a:extLst>
          </p:cNvPr>
          <p:cNvSpPr/>
          <p:nvPr/>
        </p:nvSpPr>
        <p:spPr>
          <a:xfrm>
            <a:off x="17930967" y="5852105"/>
            <a:ext cx="2042411" cy="268376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Shared Learning (name to be determined) Group</a:t>
            </a:r>
          </a:p>
        </p:txBody>
      </p:sp>
      <p:sp>
        <p:nvSpPr>
          <p:cNvPr id="18" name="Rectangle 17">
            <a:extLst>
              <a:ext uri="{FF2B5EF4-FFF2-40B4-BE49-F238E27FC236}">
                <a16:creationId xmlns:a16="http://schemas.microsoft.com/office/drawing/2014/main" id="{6F16BE54-3D73-CC3D-FA82-D76623EA90DF}"/>
              </a:ext>
            </a:extLst>
          </p:cNvPr>
          <p:cNvSpPr/>
          <p:nvPr/>
        </p:nvSpPr>
        <p:spPr>
          <a:xfrm>
            <a:off x="15400854" y="5893461"/>
            <a:ext cx="4572524" cy="2787392"/>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8FBACF92-3B41-FE74-A05E-5BD4D0FC1A0C}"/>
              </a:ext>
            </a:extLst>
          </p:cNvPr>
          <p:cNvSpPr/>
          <p:nvPr/>
        </p:nvSpPr>
        <p:spPr>
          <a:xfrm>
            <a:off x="2567367" y="9057519"/>
            <a:ext cx="2260587" cy="20465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Medicines Management</a:t>
            </a:r>
          </a:p>
        </p:txBody>
      </p:sp>
      <p:sp>
        <p:nvSpPr>
          <p:cNvPr id="21" name="Rectangle 20">
            <a:extLst>
              <a:ext uri="{FF2B5EF4-FFF2-40B4-BE49-F238E27FC236}">
                <a16:creationId xmlns:a16="http://schemas.microsoft.com/office/drawing/2014/main" id="{A1995177-51AB-9DE3-0B9E-42731412794C}"/>
              </a:ext>
            </a:extLst>
          </p:cNvPr>
          <p:cNvSpPr/>
          <p:nvPr/>
        </p:nvSpPr>
        <p:spPr>
          <a:xfrm>
            <a:off x="2461216" y="8997008"/>
            <a:ext cx="2427615" cy="2167552"/>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DAF212C7-0928-56A8-95D7-CE9AF7170C6B}"/>
              </a:ext>
            </a:extLst>
          </p:cNvPr>
          <p:cNvSpPr txBox="1"/>
          <p:nvPr/>
        </p:nvSpPr>
        <p:spPr>
          <a:xfrm>
            <a:off x="17213062" y="24882"/>
            <a:ext cx="2890535" cy="1846659"/>
          </a:xfrm>
          <a:prstGeom prst="rect">
            <a:avLst/>
          </a:prstGeom>
          <a:noFill/>
        </p:spPr>
        <p:txBody>
          <a:bodyPr wrap="none" rtlCol="0">
            <a:spAutoFit/>
          </a:bodyPr>
          <a:lstStyle/>
          <a:p>
            <a:r>
              <a:rPr lang="en-GB"/>
              <a:t>Key</a:t>
            </a:r>
          </a:p>
          <a:p>
            <a:r>
              <a:rPr lang="en-GB" sz="2400" b="1">
                <a:solidFill>
                  <a:srgbClr val="00B050"/>
                </a:solidFill>
              </a:rPr>
              <a:t>----</a:t>
            </a:r>
            <a:r>
              <a:rPr lang="en-GB"/>
              <a:t>	Groups in Place</a:t>
            </a:r>
          </a:p>
          <a:p>
            <a:r>
              <a:rPr lang="en-GB" sz="2400" b="1">
                <a:solidFill>
                  <a:srgbClr val="FFC000"/>
                </a:solidFill>
              </a:rPr>
              <a:t>----</a:t>
            </a:r>
            <a:r>
              <a:rPr lang="en-GB"/>
              <a:t>	Reports to QSIC</a:t>
            </a:r>
          </a:p>
          <a:p>
            <a:r>
              <a:rPr lang="en-GB" sz="2400" b="1">
                <a:solidFill>
                  <a:srgbClr val="FF0000"/>
                </a:solidFill>
              </a:rPr>
              <a:t>----</a:t>
            </a:r>
            <a:r>
              <a:rPr lang="en-GB"/>
              <a:t>	Currently Missing</a:t>
            </a:r>
          </a:p>
          <a:p>
            <a:r>
              <a:rPr lang="en-GB" sz="2400" b="1">
                <a:solidFill>
                  <a:srgbClr val="002060"/>
                </a:solidFill>
              </a:rPr>
              <a:t>----</a:t>
            </a:r>
            <a:r>
              <a:rPr lang="en-GB"/>
              <a:t>	Team</a:t>
            </a:r>
          </a:p>
        </p:txBody>
      </p:sp>
    </p:spTree>
    <p:extLst>
      <p:ext uri="{BB962C8B-B14F-4D97-AF65-F5344CB8AC3E}">
        <p14:creationId xmlns:p14="http://schemas.microsoft.com/office/powerpoint/2010/main" val="36561115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object 33"/>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34" name="object 34"/>
          <p:cNvSpPr txBox="1"/>
          <p:nvPr/>
        </p:nvSpPr>
        <p:spPr>
          <a:xfrm>
            <a:off x="2184900" y="10390166"/>
            <a:ext cx="1009015" cy="189865"/>
          </a:xfrm>
          <a:prstGeom prst="rect">
            <a:avLst/>
          </a:prstGeom>
        </p:spPr>
        <p:txBody>
          <a:bodyPr vert="horz" wrap="square" lIns="0" tIns="3175" rIns="0" bIns="0" rtlCol="0">
            <a:spAutoFit/>
          </a:bodyPr>
          <a:lstStyle/>
          <a:p>
            <a:pPr marL="12700">
              <a:lnSpc>
                <a:spcPct val="100000"/>
              </a:lnSpc>
              <a:spcBef>
                <a:spcPts val="25"/>
              </a:spcBef>
            </a:pPr>
            <a:r>
              <a:rPr sz="1150" spc="-10">
                <a:solidFill>
                  <a:srgbClr val="315083"/>
                </a:solidFill>
                <a:latin typeface="Ubuntu-Light"/>
                <a:cs typeface="Ubuntu-Light"/>
              </a:rPr>
              <a:t>xxxxxxxxxxxxx</a:t>
            </a:r>
            <a:endParaRPr sz="1150">
              <a:latin typeface="Ubuntu-Light"/>
              <a:cs typeface="Ubuntu-Light"/>
            </a:endParaRPr>
          </a:p>
        </p:txBody>
      </p:sp>
      <p:sp>
        <p:nvSpPr>
          <p:cNvPr id="35" name="object 3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5</a:t>
            </a:fld>
            <a:endParaRPr/>
          </a:p>
        </p:txBody>
      </p:sp>
      <p:sp>
        <p:nvSpPr>
          <p:cNvPr id="31" name="object 31"/>
          <p:cNvSpPr txBox="1">
            <a:spLocks noGrp="1"/>
          </p:cNvSpPr>
          <p:nvPr>
            <p:ph type="title"/>
          </p:nvPr>
        </p:nvSpPr>
        <p:spPr>
          <a:xfrm>
            <a:off x="3543277" y="221165"/>
            <a:ext cx="14962994" cy="570028"/>
          </a:xfrm>
          <a:prstGeom prst="rect">
            <a:avLst/>
          </a:prstGeom>
        </p:spPr>
        <p:txBody>
          <a:bodyPr vert="horz" wrap="square" lIns="0" tIns="15875" rIns="0" bIns="0" rtlCol="0">
            <a:spAutoFit/>
          </a:bodyPr>
          <a:lstStyle/>
          <a:p>
            <a:pPr marL="12700">
              <a:lnSpc>
                <a:spcPct val="100000"/>
              </a:lnSpc>
              <a:spcBef>
                <a:spcPts val="125"/>
              </a:spcBef>
            </a:pPr>
            <a:r>
              <a:rPr lang="en-GB" sz="3600" spc="-20">
                <a:solidFill>
                  <a:schemeClr val="bg1"/>
                </a:solidFill>
                <a:latin typeface="Verdana" panose="020B0604030504040204" pitchFamily="34" charset="0"/>
                <a:ea typeface="Verdana" panose="020B0604030504040204" pitchFamily="34" charset="0"/>
              </a:rPr>
              <a:t>Role of the </a:t>
            </a:r>
            <a:r>
              <a:rPr lang="en-GB" sz="3600" spc="-20" err="1">
                <a:solidFill>
                  <a:schemeClr val="bg1"/>
                </a:solidFill>
                <a:latin typeface="Verdana" panose="020B0604030504040204" pitchFamily="34" charset="0"/>
                <a:ea typeface="Verdana" panose="020B0604030504040204" pitchFamily="34" charset="0"/>
              </a:rPr>
              <a:t>QuOG</a:t>
            </a:r>
            <a:r>
              <a:rPr lang="en-GB" sz="3600" spc="-20">
                <a:solidFill>
                  <a:schemeClr val="bg1"/>
                </a:solidFill>
                <a:latin typeface="Verdana" panose="020B0604030504040204" pitchFamily="34" charset="0"/>
                <a:ea typeface="Verdana" panose="020B0604030504040204" pitchFamily="34" charset="0"/>
              </a:rPr>
              <a:t> in Support of QSIC and Organisation</a:t>
            </a:r>
            <a:endParaRPr sz="3600" spc="-20">
              <a:solidFill>
                <a:schemeClr val="bg1"/>
              </a:solidFill>
              <a:latin typeface="Verdana" panose="020B0604030504040204" pitchFamily="34" charset="0"/>
              <a:ea typeface="Verdana" panose="020B0604030504040204" pitchFamily="34" charset="0"/>
            </a:endParaRPr>
          </a:p>
        </p:txBody>
      </p:sp>
      <p:grpSp>
        <p:nvGrpSpPr>
          <p:cNvPr id="20" name="Group 19">
            <a:extLst>
              <a:ext uri="{FF2B5EF4-FFF2-40B4-BE49-F238E27FC236}">
                <a16:creationId xmlns:a16="http://schemas.microsoft.com/office/drawing/2014/main" id="{4F2BAECE-1389-2FD1-8168-FB325E846DFC}"/>
              </a:ext>
            </a:extLst>
          </p:cNvPr>
          <p:cNvGrpSpPr/>
          <p:nvPr/>
        </p:nvGrpSpPr>
        <p:grpSpPr>
          <a:xfrm>
            <a:off x="4928511" y="3895610"/>
            <a:ext cx="10275998" cy="4094923"/>
            <a:chOff x="4290843" y="3260033"/>
            <a:chExt cx="9862478" cy="4094923"/>
          </a:xfrm>
        </p:grpSpPr>
        <p:grpSp>
          <p:nvGrpSpPr>
            <p:cNvPr id="13" name="Group 12">
              <a:extLst>
                <a:ext uri="{FF2B5EF4-FFF2-40B4-BE49-F238E27FC236}">
                  <a16:creationId xmlns:a16="http://schemas.microsoft.com/office/drawing/2014/main" id="{EBCED343-1CE1-71D9-44C7-0A9F9719F300}"/>
                </a:ext>
              </a:extLst>
            </p:cNvPr>
            <p:cNvGrpSpPr/>
            <p:nvPr/>
          </p:nvGrpSpPr>
          <p:grpSpPr>
            <a:xfrm>
              <a:off x="4290843" y="3260033"/>
              <a:ext cx="9862478" cy="4094923"/>
              <a:chOff x="4290843" y="3260033"/>
              <a:chExt cx="9862478" cy="4094923"/>
            </a:xfrm>
          </p:grpSpPr>
          <p:sp>
            <p:nvSpPr>
              <p:cNvPr id="11" name="Oval 10">
                <a:extLst>
                  <a:ext uri="{FF2B5EF4-FFF2-40B4-BE49-F238E27FC236}">
                    <a16:creationId xmlns:a16="http://schemas.microsoft.com/office/drawing/2014/main" id="{255B097C-0C4D-1590-EA90-E664A3A21B5F}"/>
                  </a:ext>
                </a:extLst>
              </p:cNvPr>
              <p:cNvSpPr/>
              <p:nvPr/>
            </p:nvSpPr>
            <p:spPr>
              <a:xfrm>
                <a:off x="4290843" y="3260033"/>
                <a:ext cx="6045853" cy="4094923"/>
              </a:xfrm>
              <a:prstGeom prst="ellipse">
                <a:avLst/>
              </a:prstGeom>
              <a:solidFill>
                <a:schemeClr val="bg1"/>
              </a:solidFill>
              <a:ln w="762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 name="Oval 11">
                <a:extLst>
                  <a:ext uri="{FF2B5EF4-FFF2-40B4-BE49-F238E27FC236}">
                    <a16:creationId xmlns:a16="http://schemas.microsoft.com/office/drawing/2014/main" id="{910B737F-7B40-3759-0C40-D6278472DD87}"/>
                  </a:ext>
                </a:extLst>
              </p:cNvPr>
              <p:cNvSpPr/>
              <p:nvPr/>
            </p:nvSpPr>
            <p:spPr>
              <a:xfrm>
                <a:off x="8107468" y="3260033"/>
                <a:ext cx="6045853" cy="4094923"/>
              </a:xfrm>
              <a:prstGeom prst="ellipse">
                <a:avLst/>
              </a:prstGeom>
              <a:noFill/>
              <a:ln w="76200">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4" name="TextBox 13">
              <a:extLst>
                <a:ext uri="{FF2B5EF4-FFF2-40B4-BE49-F238E27FC236}">
                  <a16:creationId xmlns:a16="http://schemas.microsoft.com/office/drawing/2014/main" id="{B5E8E2D0-336B-2060-C889-4F75161C9E90}"/>
                </a:ext>
              </a:extLst>
            </p:cNvPr>
            <p:cNvSpPr txBox="1"/>
            <p:nvPr/>
          </p:nvSpPr>
          <p:spPr>
            <a:xfrm>
              <a:off x="8212187" y="4763015"/>
              <a:ext cx="2044968" cy="923330"/>
            </a:xfrm>
            <a:prstGeom prst="rect">
              <a:avLst/>
            </a:prstGeom>
            <a:noFill/>
          </p:spPr>
          <p:txBody>
            <a:bodyPr wrap="none" rtlCol="0">
              <a:spAutoFit/>
            </a:bodyPr>
            <a:lstStyle/>
            <a:p>
              <a:r>
                <a:rPr lang="en-GB" sz="5400" b="1" err="1">
                  <a:solidFill>
                    <a:srgbClr val="7030A0"/>
                  </a:solidFill>
                  <a:latin typeface="Nordique Inline" panose="020F0502020204030204" pitchFamily="2" charset="0"/>
                </a:rPr>
                <a:t>QuOG</a:t>
              </a:r>
              <a:endParaRPr lang="en-GB" sz="5400" b="1">
                <a:solidFill>
                  <a:srgbClr val="7030A0"/>
                </a:solidFill>
                <a:latin typeface="Nordique Inline" panose="020F0502020204030204" pitchFamily="2" charset="0"/>
              </a:endParaRPr>
            </a:p>
          </p:txBody>
        </p:sp>
        <p:sp>
          <p:nvSpPr>
            <p:cNvPr id="15" name="TextBox 14">
              <a:extLst>
                <a:ext uri="{FF2B5EF4-FFF2-40B4-BE49-F238E27FC236}">
                  <a16:creationId xmlns:a16="http://schemas.microsoft.com/office/drawing/2014/main" id="{DBD222AE-EABD-10AF-D707-C6211C4574B6}"/>
                </a:ext>
              </a:extLst>
            </p:cNvPr>
            <p:cNvSpPr txBox="1"/>
            <p:nvPr/>
          </p:nvSpPr>
          <p:spPr>
            <a:xfrm>
              <a:off x="5957612" y="4275742"/>
              <a:ext cx="1678807" cy="923330"/>
            </a:xfrm>
            <a:prstGeom prst="rect">
              <a:avLst/>
            </a:prstGeom>
            <a:noFill/>
          </p:spPr>
          <p:txBody>
            <a:bodyPr wrap="none" rtlCol="0">
              <a:spAutoFit/>
            </a:bodyPr>
            <a:lstStyle/>
            <a:p>
              <a:r>
                <a:rPr lang="en-GB" sz="5400" b="1">
                  <a:solidFill>
                    <a:schemeClr val="accent5">
                      <a:lumMod val="75000"/>
                    </a:schemeClr>
                  </a:solidFill>
                  <a:latin typeface="Nordique Inline" panose="00000500000000000000" pitchFamily="2" charset="0"/>
                </a:rPr>
                <a:t>QSIC</a:t>
              </a:r>
            </a:p>
          </p:txBody>
        </p:sp>
        <p:sp>
          <p:nvSpPr>
            <p:cNvPr id="16" name="TextBox 15">
              <a:extLst>
                <a:ext uri="{FF2B5EF4-FFF2-40B4-BE49-F238E27FC236}">
                  <a16:creationId xmlns:a16="http://schemas.microsoft.com/office/drawing/2014/main" id="{5DCBF47F-2F12-EDB1-0467-17DAA404E491}"/>
                </a:ext>
              </a:extLst>
            </p:cNvPr>
            <p:cNvSpPr txBox="1"/>
            <p:nvPr/>
          </p:nvSpPr>
          <p:spPr>
            <a:xfrm>
              <a:off x="10062141" y="5605915"/>
              <a:ext cx="3835778" cy="923330"/>
            </a:xfrm>
            <a:prstGeom prst="rect">
              <a:avLst/>
            </a:prstGeom>
            <a:noFill/>
          </p:spPr>
          <p:txBody>
            <a:bodyPr wrap="none" rtlCol="0">
              <a:spAutoFit/>
            </a:bodyPr>
            <a:lstStyle/>
            <a:p>
              <a:pPr algn="ctr"/>
              <a:r>
                <a:rPr lang="en-GB" sz="5400" b="1">
                  <a:solidFill>
                    <a:schemeClr val="accent3">
                      <a:lumMod val="75000"/>
                    </a:schemeClr>
                  </a:solidFill>
                  <a:latin typeface="Nordique Inline" panose="00000500000000000000" pitchFamily="2" charset="0"/>
                </a:rPr>
                <a:t>Organisation</a:t>
              </a:r>
            </a:p>
          </p:txBody>
        </p:sp>
      </p:grpSp>
      <p:grpSp>
        <p:nvGrpSpPr>
          <p:cNvPr id="37" name="Group 36">
            <a:extLst>
              <a:ext uri="{FF2B5EF4-FFF2-40B4-BE49-F238E27FC236}">
                <a16:creationId xmlns:a16="http://schemas.microsoft.com/office/drawing/2014/main" id="{0ED75E2B-22DF-F1B3-7E9B-C6188559AFB3}"/>
              </a:ext>
            </a:extLst>
          </p:cNvPr>
          <p:cNvGrpSpPr/>
          <p:nvPr/>
        </p:nvGrpSpPr>
        <p:grpSpPr>
          <a:xfrm>
            <a:off x="273420" y="1287518"/>
            <a:ext cx="4334328" cy="8987076"/>
            <a:chOff x="272440" y="2067376"/>
            <a:chExt cx="4334328" cy="8987076"/>
          </a:xfrm>
        </p:grpSpPr>
        <p:pic>
          <p:nvPicPr>
            <p:cNvPr id="18" name="Graphic 17" descr="Clipboard Checked with solid fill">
              <a:extLst>
                <a:ext uri="{FF2B5EF4-FFF2-40B4-BE49-F238E27FC236}">
                  <a16:creationId xmlns:a16="http://schemas.microsoft.com/office/drawing/2014/main" id="{051923CA-31BC-C6E8-5304-1A020D23172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2440" y="2067376"/>
              <a:ext cx="1278064" cy="1278064"/>
            </a:xfrm>
            <a:prstGeom prst="rect">
              <a:avLst/>
            </a:prstGeom>
          </p:spPr>
        </p:pic>
        <p:sp>
          <p:nvSpPr>
            <p:cNvPr id="19" name="TextBox 18">
              <a:extLst>
                <a:ext uri="{FF2B5EF4-FFF2-40B4-BE49-F238E27FC236}">
                  <a16:creationId xmlns:a16="http://schemas.microsoft.com/office/drawing/2014/main" id="{FF19B59B-88D2-C5A4-BBF2-BCA927F8D597}"/>
                </a:ext>
              </a:extLst>
            </p:cNvPr>
            <p:cNvSpPr txBox="1"/>
            <p:nvPr/>
          </p:nvSpPr>
          <p:spPr>
            <a:xfrm>
              <a:off x="377685" y="2067376"/>
              <a:ext cx="4229083" cy="8987076"/>
            </a:xfrm>
            <a:prstGeom prst="rect">
              <a:avLst/>
            </a:prstGeom>
            <a:noFill/>
          </p:spPr>
          <p:txBody>
            <a:bodyPr wrap="square" rtlCol="0">
              <a:spAutoFit/>
            </a:bodyPr>
            <a:lstStyle/>
            <a:p>
              <a:endParaRPr lang="en-GB" dirty="0"/>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b="1" dirty="0">
                <a:latin typeface="Arial" panose="020B0604020202020204" pitchFamily="34" charset="0"/>
                <a:cs typeface="Arial" panose="020B0604020202020204" pitchFamily="34" charset="0"/>
              </a:endParaRPr>
            </a:p>
            <a:p>
              <a:r>
                <a:rPr lang="en-GB" sz="2400" b="1" dirty="0">
                  <a:solidFill>
                    <a:schemeClr val="accent5">
                      <a:lumMod val="75000"/>
                    </a:schemeClr>
                  </a:solidFill>
                  <a:latin typeface="Arial" panose="020B0604020202020204" pitchFamily="34" charset="0"/>
                  <a:cs typeface="Arial" panose="020B0604020202020204" pitchFamily="34" charset="0"/>
                </a:rPr>
                <a:t>To QSIC</a:t>
              </a:r>
            </a:p>
            <a:p>
              <a:r>
                <a:rPr lang="en-GB" sz="2200" b="1" dirty="0">
                  <a:solidFill>
                    <a:schemeClr val="accent5">
                      <a:lumMod val="75000"/>
                    </a:schemeClr>
                  </a:solidFill>
                  <a:latin typeface="Arial" panose="020B0604020202020204" pitchFamily="34" charset="0"/>
                  <a:cs typeface="Arial" panose="020B0604020202020204" pitchFamily="34" charset="0"/>
                </a:rPr>
                <a:t>Assurance:</a:t>
              </a:r>
            </a:p>
            <a:p>
              <a:pPr marL="285750" indent="-285750">
                <a:buFont typeface="Arial" panose="020B0604020202020204" pitchFamily="34" charset="0"/>
                <a:buChar char="•"/>
              </a:pPr>
              <a:r>
                <a:rPr lang="en-GB" sz="2200" dirty="0">
                  <a:solidFill>
                    <a:schemeClr val="accent5">
                      <a:lumMod val="75000"/>
                    </a:schemeClr>
                  </a:solidFill>
                  <a:latin typeface="Arial" panose="020B0604020202020204" pitchFamily="34" charset="0"/>
                  <a:cs typeface="Arial" panose="020B0604020202020204" pitchFamily="34" charset="0"/>
                </a:rPr>
                <a:t>Person Centred Approach</a:t>
              </a:r>
            </a:p>
            <a:p>
              <a:pPr marL="285750" indent="-285750">
                <a:buFont typeface="Arial" panose="020B0604020202020204" pitchFamily="34" charset="0"/>
                <a:buChar char="•"/>
              </a:pPr>
              <a:r>
                <a:rPr lang="en-GB" sz="2200" dirty="0">
                  <a:solidFill>
                    <a:schemeClr val="accent5">
                      <a:lumMod val="75000"/>
                    </a:schemeClr>
                  </a:solidFill>
                  <a:latin typeface="Arial" panose="020B0604020202020204" pitchFamily="34" charset="0"/>
                  <a:cs typeface="Arial" panose="020B0604020202020204" pitchFamily="34" charset="0"/>
                </a:rPr>
                <a:t>Safety </a:t>
              </a:r>
            </a:p>
            <a:p>
              <a:pPr marL="285750" indent="-285750">
                <a:buFont typeface="Arial" panose="020B0604020202020204" pitchFamily="34" charset="0"/>
                <a:buChar char="•"/>
              </a:pPr>
              <a:r>
                <a:rPr lang="en-GB" sz="2200" dirty="0">
                  <a:solidFill>
                    <a:schemeClr val="accent5">
                      <a:lumMod val="75000"/>
                    </a:schemeClr>
                  </a:solidFill>
                  <a:latin typeface="Arial" panose="020B0604020202020204" pitchFamily="34" charset="0"/>
                  <a:cs typeface="Arial" panose="020B0604020202020204" pitchFamily="34" charset="0"/>
                </a:rPr>
                <a:t>Safeguarding</a:t>
              </a:r>
            </a:p>
            <a:p>
              <a:pPr marL="285750" indent="-285750">
                <a:buFont typeface="Arial" panose="020B0604020202020204" pitchFamily="34" charset="0"/>
                <a:buChar char="•"/>
              </a:pPr>
              <a:r>
                <a:rPr lang="en-GB" sz="2200" dirty="0">
                  <a:solidFill>
                    <a:schemeClr val="accent5">
                      <a:lumMod val="75000"/>
                    </a:schemeClr>
                  </a:solidFill>
                  <a:latin typeface="Arial" panose="020B0604020202020204" pitchFamily="34" charset="0"/>
                  <a:cs typeface="Arial" panose="020B0604020202020204" pitchFamily="34" charset="0"/>
                </a:rPr>
                <a:t>Evidence based</a:t>
              </a:r>
            </a:p>
            <a:p>
              <a:pPr marL="285750" indent="-285750">
                <a:buFont typeface="Arial" panose="020B0604020202020204" pitchFamily="34" charset="0"/>
                <a:buChar char="•"/>
              </a:pPr>
              <a:r>
                <a:rPr lang="en-GB" sz="2200" dirty="0">
                  <a:solidFill>
                    <a:schemeClr val="accent5">
                      <a:lumMod val="75000"/>
                    </a:schemeClr>
                  </a:solidFill>
                  <a:latin typeface="Arial" panose="020B0604020202020204" pitchFamily="34" charset="0"/>
                  <a:cs typeface="Arial" panose="020B0604020202020204" pitchFamily="34" charset="0"/>
                </a:rPr>
                <a:t>Clinically effective</a:t>
              </a:r>
            </a:p>
            <a:p>
              <a:pPr marL="285750" indent="-285750">
                <a:buFont typeface="Arial" panose="020B0604020202020204" pitchFamily="34" charset="0"/>
                <a:buChar char="•"/>
              </a:pPr>
              <a:r>
                <a:rPr lang="en-GB" sz="2200" dirty="0">
                  <a:solidFill>
                    <a:schemeClr val="accent5">
                      <a:lumMod val="75000"/>
                    </a:schemeClr>
                  </a:solidFill>
                  <a:latin typeface="Arial" panose="020B0604020202020204" pitchFamily="34" charset="0"/>
                  <a:cs typeface="Arial" panose="020B0604020202020204" pitchFamily="34" charset="0"/>
                </a:rPr>
                <a:t>Meeting standards</a:t>
              </a:r>
            </a:p>
            <a:p>
              <a:pPr marL="285750" indent="-285750">
                <a:buFont typeface="Arial" panose="020B0604020202020204" pitchFamily="34" charset="0"/>
                <a:buChar char="•"/>
              </a:pPr>
              <a:endParaRPr lang="en-GB" sz="2200" dirty="0">
                <a:solidFill>
                  <a:schemeClr val="accent5">
                    <a:lumMod val="75000"/>
                  </a:schemeClr>
                </a:solidFill>
                <a:latin typeface="Arial" panose="020B0604020202020204" pitchFamily="34" charset="0"/>
                <a:cs typeface="Arial" panose="020B0604020202020204" pitchFamily="34" charset="0"/>
              </a:endParaRPr>
            </a:p>
            <a:p>
              <a:r>
                <a:rPr lang="en-GB" sz="2200" b="1" dirty="0">
                  <a:solidFill>
                    <a:schemeClr val="accent5">
                      <a:lumMod val="75000"/>
                    </a:schemeClr>
                  </a:solidFill>
                  <a:latin typeface="Arial" panose="020B0604020202020204" pitchFamily="34" charset="0"/>
                  <a:cs typeface="Arial" panose="020B0604020202020204" pitchFamily="34" charset="0"/>
                </a:rPr>
                <a:t>Advise:</a:t>
              </a:r>
            </a:p>
            <a:p>
              <a:pPr marL="285750" indent="-285750">
                <a:buFont typeface="Arial" panose="020B0604020202020204" pitchFamily="34" charset="0"/>
                <a:buChar char="•"/>
              </a:pPr>
              <a:r>
                <a:rPr lang="en-GB" sz="2200" dirty="0">
                  <a:solidFill>
                    <a:schemeClr val="accent5">
                      <a:lumMod val="75000"/>
                    </a:schemeClr>
                  </a:solidFill>
                  <a:latin typeface="Arial" panose="020B0604020202020204" pitchFamily="34" charset="0"/>
                  <a:cs typeface="Arial" panose="020B0604020202020204" pitchFamily="34" charset="0"/>
                </a:rPr>
                <a:t>Adoption of key indicators</a:t>
              </a:r>
            </a:p>
            <a:p>
              <a:pPr marL="285750" indent="-285750">
                <a:buFont typeface="Arial" panose="020B0604020202020204" pitchFamily="34" charset="0"/>
                <a:buChar char="•"/>
              </a:pPr>
              <a:r>
                <a:rPr lang="en-GB" sz="2200" dirty="0">
                  <a:solidFill>
                    <a:schemeClr val="accent5">
                      <a:lumMod val="75000"/>
                    </a:schemeClr>
                  </a:solidFill>
                  <a:latin typeface="Arial" panose="020B0604020202020204" pitchFamily="34" charset="0"/>
                  <a:cs typeface="Arial" panose="020B0604020202020204" pitchFamily="34" charset="0"/>
                </a:rPr>
                <a:t>Always on reporting</a:t>
              </a:r>
            </a:p>
            <a:p>
              <a:pPr marL="285750" indent="-285750">
                <a:buFont typeface="Arial" panose="020B0604020202020204" pitchFamily="34" charset="0"/>
                <a:buChar char="•"/>
              </a:pPr>
              <a:r>
                <a:rPr lang="en-GB" sz="2200" dirty="0">
                  <a:solidFill>
                    <a:schemeClr val="accent5">
                      <a:lumMod val="75000"/>
                    </a:schemeClr>
                  </a:solidFill>
                  <a:latin typeface="Arial" panose="020B0604020202020204" pitchFamily="34" charset="0"/>
                  <a:cs typeface="Arial" panose="020B0604020202020204" pitchFamily="34" charset="0"/>
                </a:rPr>
                <a:t>Annual Quality Report</a:t>
              </a:r>
            </a:p>
            <a:p>
              <a:endParaRPr lang="en-GB" sz="2200" dirty="0">
                <a:solidFill>
                  <a:schemeClr val="accent5">
                    <a:lumMod val="75000"/>
                  </a:schemeClr>
                </a:solidFill>
                <a:latin typeface="Arial" panose="020B0604020202020204" pitchFamily="34" charset="0"/>
                <a:cs typeface="Arial" panose="020B0604020202020204" pitchFamily="34" charset="0"/>
              </a:endParaRPr>
            </a:p>
            <a:p>
              <a:r>
                <a:rPr lang="en-GB" sz="2200" b="1" dirty="0">
                  <a:solidFill>
                    <a:schemeClr val="accent5">
                      <a:lumMod val="75000"/>
                    </a:schemeClr>
                  </a:solidFill>
                  <a:latin typeface="Arial" panose="020B0604020202020204" pitchFamily="34" charset="0"/>
                  <a:cs typeface="Arial" panose="020B0604020202020204" pitchFamily="34" charset="0"/>
                </a:rPr>
                <a:t>Support/ Ensure:</a:t>
              </a:r>
            </a:p>
            <a:p>
              <a:pPr marL="285750" indent="-285750">
                <a:buFont typeface="Arial" panose="020B0604020202020204" pitchFamily="34" charset="0"/>
                <a:buChar char="•"/>
              </a:pPr>
              <a:r>
                <a:rPr lang="en-GB" sz="2200" dirty="0">
                  <a:solidFill>
                    <a:schemeClr val="accent5">
                      <a:lumMod val="75000"/>
                    </a:schemeClr>
                  </a:solidFill>
                  <a:latin typeface="Arial" panose="020B0604020202020204" pitchFamily="34" charset="0"/>
                  <a:cs typeface="Arial" panose="020B0604020202020204" pitchFamily="34" charset="0"/>
                </a:rPr>
                <a:t>Clear, consistent strategic direction</a:t>
              </a:r>
            </a:p>
            <a:p>
              <a:pPr marL="285750" indent="-285750">
                <a:buFont typeface="Arial" panose="020B0604020202020204" pitchFamily="34" charset="0"/>
                <a:buChar char="•"/>
              </a:pPr>
              <a:r>
                <a:rPr lang="en-GB" sz="2200" dirty="0">
                  <a:solidFill>
                    <a:schemeClr val="accent5">
                      <a:lumMod val="75000"/>
                    </a:schemeClr>
                  </a:solidFill>
                  <a:latin typeface="Arial" panose="020B0604020202020204" pitchFamily="34" charset="0"/>
                  <a:cs typeface="Arial" panose="020B0604020202020204" pitchFamily="34" charset="0"/>
                </a:rPr>
                <a:t>Strong leadership</a:t>
              </a:r>
            </a:p>
            <a:p>
              <a:pPr marL="285750" indent="-285750">
                <a:buFont typeface="Arial" panose="020B0604020202020204" pitchFamily="34" charset="0"/>
                <a:buChar char="•"/>
              </a:pPr>
              <a:r>
                <a:rPr lang="en-GB" sz="2200" dirty="0">
                  <a:solidFill>
                    <a:schemeClr val="accent5">
                      <a:lumMod val="75000"/>
                    </a:schemeClr>
                  </a:solidFill>
                  <a:latin typeface="Arial" panose="020B0604020202020204" pitchFamily="34" charset="0"/>
                  <a:cs typeface="Arial" panose="020B0604020202020204" pitchFamily="34" charset="0"/>
                </a:rPr>
                <a:t>Transparent lines of accountability</a:t>
              </a:r>
            </a:p>
            <a:p>
              <a:endParaRPr lang="en-GB" sz="2400" dirty="0">
                <a:latin typeface="Arial" panose="020B0604020202020204" pitchFamily="34" charset="0"/>
                <a:cs typeface="Arial" panose="020B0604020202020204" pitchFamily="34" charset="0"/>
              </a:endParaRPr>
            </a:p>
          </p:txBody>
        </p:sp>
      </p:grpSp>
      <p:grpSp>
        <p:nvGrpSpPr>
          <p:cNvPr id="36" name="Group 35">
            <a:extLst>
              <a:ext uri="{FF2B5EF4-FFF2-40B4-BE49-F238E27FC236}">
                <a16:creationId xmlns:a16="http://schemas.microsoft.com/office/drawing/2014/main" id="{6B0AB4D4-E022-F10C-E4EA-3A101EEF756F}"/>
              </a:ext>
            </a:extLst>
          </p:cNvPr>
          <p:cNvGrpSpPr/>
          <p:nvPr/>
        </p:nvGrpSpPr>
        <p:grpSpPr>
          <a:xfrm>
            <a:off x="4635688" y="7164822"/>
            <a:ext cx="4856225" cy="3460325"/>
            <a:chOff x="5588285" y="964060"/>
            <a:chExt cx="4856225" cy="3460325"/>
          </a:xfrm>
        </p:grpSpPr>
        <p:pic>
          <p:nvPicPr>
            <p:cNvPr id="22" name="Graphic 21" descr="Alterations &amp; Tailoring with solid fill">
              <a:extLst>
                <a:ext uri="{FF2B5EF4-FFF2-40B4-BE49-F238E27FC236}">
                  <a16:creationId xmlns:a16="http://schemas.microsoft.com/office/drawing/2014/main" id="{7846C546-A5D9-CC2F-B3CE-BC9AA788DEC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607496" y="964060"/>
              <a:ext cx="1278063" cy="1278063"/>
            </a:xfrm>
            <a:prstGeom prst="rect">
              <a:avLst/>
            </a:prstGeom>
          </p:spPr>
        </p:pic>
        <p:sp>
          <p:nvSpPr>
            <p:cNvPr id="23" name="TextBox 22">
              <a:extLst>
                <a:ext uri="{FF2B5EF4-FFF2-40B4-BE49-F238E27FC236}">
                  <a16:creationId xmlns:a16="http://schemas.microsoft.com/office/drawing/2014/main" id="{EDBEC971-E2C6-3DB2-0140-95A4D2CA37C8}"/>
                </a:ext>
              </a:extLst>
            </p:cNvPr>
            <p:cNvSpPr txBox="1"/>
            <p:nvPr/>
          </p:nvSpPr>
          <p:spPr>
            <a:xfrm>
              <a:off x="5588285" y="1192731"/>
              <a:ext cx="4856225" cy="3231654"/>
            </a:xfrm>
            <a:prstGeom prst="rect">
              <a:avLst/>
            </a:prstGeom>
            <a:noFill/>
          </p:spPr>
          <p:txBody>
            <a:bodyPr wrap="square" rtlCol="0">
              <a:spAutoFit/>
            </a:bodyPr>
            <a:lstStyle/>
            <a:p>
              <a:endParaRPr lang="en-GB"/>
            </a:p>
            <a:p>
              <a:endParaRPr lang="en-GB"/>
            </a:p>
            <a:p>
              <a:endParaRPr lang="en-GB"/>
            </a:p>
            <a:p>
              <a:r>
                <a:rPr lang="en-GB" sz="2200" b="1">
                  <a:solidFill>
                    <a:schemeClr val="accent3">
                      <a:lumMod val="75000"/>
                    </a:schemeClr>
                  </a:solidFill>
                </a:rPr>
                <a:t>Oversee:</a:t>
              </a:r>
            </a:p>
            <a:p>
              <a:pPr marL="285750" indent="-285750">
                <a:buFont typeface="Arial" panose="020B0604020202020204" pitchFamily="34" charset="0"/>
                <a:buChar char="•"/>
              </a:pPr>
              <a:r>
                <a:rPr lang="en-GB" sz="2200">
                  <a:solidFill>
                    <a:schemeClr val="accent3">
                      <a:lumMod val="75000"/>
                    </a:schemeClr>
                  </a:solidFill>
                </a:rPr>
                <a:t>Key performance indicators</a:t>
              </a:r>
            </a:p>
            <a:p>
              <a:r>
                <a:rPr lang="en-GB" sz="2200" b="1">
                  <a:solidFill>
                    <a:schemeClr val="accent3">
                      <a:lumMod val="75000"/>
                    </a:schemeClr>
                  </a:solidFill>
                </a:rPr>
                <a:t>Demonstrating Improvements in:</a:t>
              </a:r>
            </a:p>
            <a:p>
              <a:pPr marL="285750" indent="-285750">
                <a:buFont typeface="Arial" panose="020B0604020202020204" pitchFamily="34" charset="0"/>
                <a:buChar char="•"/>
              </a:pPr>
              <a:r>
                <a:rPr lang="en-GB" sz="2200">
                  <a:solidFill>
                    <a:schemeClr val="accent3">
                      <a:lumMod val="75000"/>
                    </a:schemeClr>
                  </a:solidFill>
                </a:rPr>
                <a:t>Safety</a:t>
              </a:r>
            </a:p>
            <a:p>
              <a:pPr marL="285750" indent="-285750">
                <a:buFont typeface="Arial" panose="020B0604020202020204" pitchFamily="34" charset="0"/>
                <a:buChar char="•"/>
              </a:pPr>
              <a:r>
                <a:rPr lang="en-GB" sz="2200">
                  <a:solidFill>
                    <a:schemeClr val="accent3">
                      <a:lumMod val="75000"/>
                    </a:schemeClr>
                  </a:solidFill>
                </a:rPr>
                <a:t>Effectiveness</a:t>
              </a:r>
            </a:p>
            <a:p>
              <a:pPr marL="285750" indent="-285750">
                <a:buFont typeface="Arial" panose="020B0604020202020204" pitchFamily="34" charset="0"/>
                <a:buChar char="•"/>
              </a:pPr>
              <a:r>
                <a:rPr lang="en-GB" sz="2200">
                  <a:solidFill>
                    <a:schemeClr val="accent3">
                      <a:lumMod val="75000"/>
                    </a:schemeClr>
                  </a:solidFill>
                </a:rPr>
                <a:t>Service User Experience</a:t>
              </a:r>
            </a:p>
            <a:p>
              <a:endParaRPr lang="en-GB"/>
            </a:p>
          </p:txBody>
        </p:sp>
      </p:grpSp>
      <p:grpSp>
        <p:nvGrpSpPr>
          <p:cNvPr id="27" name="Group 26">
            <a:extLst>
              <a:ext uri="{FF2B5EF4-FFF2-40B4-BE49-F238E27FC236}">
                <a16:creationId xmlns:a16="http://schemas.microsoft.com/office/drawing/2014/main" id="{8E114D83-7242-8C29-FDB0-C12AE8A057F3}"/>
              </a:ext>
            </a:extLst>
          </p:cNvPr>
          <p:cNvGrpSpPr/>
          <p:nvPr/>
        </p:nvGrpSpPr>
        <p:grpSpPr>
          <a:xfrm>
            <a:off x="16372352" y="3922386"/>
            <a:ext cx="3533608" cy="3643774"/>
            <a:chOff x="15492848" y="1119200"/>
            <a:chExt cx="3533608" cy="3643774"/>
          </a:xfrm>
        </p:grpSpPr>
        <p:pic>
          <p:nvPicPr>
            <p:cNvPr id="25" name="Graphic 24" descr="Bullseye with solid fill">
              <a:extLst>
                <a:ext uri="{FF2B5EF4-FFF2-40B4-BE49-F238E27FC236}">
                  <a16:creationId xmlns:a16="http://schemas.microsoft.com/office/drawing/2014/main" id="{3E08E6C8-1723-2463-EE62-FC56E44ACEB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5492848" y="1119200"/>
              <a:ext cx="967782" cy="967782"/>
            </a:xfrm>
            <a:prstGeom prst="rect">
              <a:avLst/>
            </a:prstGeom>
          </p:spPr>
        </p:pic>
        <p:sp>
          <p:nvSpPr>
            <p:cNvPr id="26" name="TextBox 25">
              <a:extLst>
                <a:ext uri="{FF2B5EF4-FFF2-40B4-BE49-F238E27FC236}">
                  <a16:creationId xmlns:a16="http://schemas.microsoft.com/office/drawing/2014/main" id="{6C154561-A979-1FA9-5A63-D04463120357}"/>
                </a:ext>
              </a:extLst>
            </p:cNvPr>
            <p:cNvSpPr txBox="1"/>
            <p:nvPr/>
          </p:nvSpPr>
          <p:spPr>
            <a:xfrm>
              <a:off x="15492848" y="1192766"/>
              <a:ext cx="3533608" cy="3570208"/>
            </a:xfrm>
            <a:prstGeom prst="rect">
              <a:avLst/>
            </a:prstGeom>
            <a:noFill/>
          </p:spPr>
          <p:txBody>
            <a:bodyPr wrap="square" rtlCol="0">
              <a:spAutoFit/>
            </a:bodyPr>
            <a:lstStyle/>
            <a:p>
              <a:endParaRPr lang="en-GB"/>
            </a:p>
            <a:p>
              <a:endParaRPr lang="en-GB"/>
            </a:p>
            <a:p>
              <a:endParaRPr lang="en-GB"/>
            </a:p>
            <a:p>
              <a:r>
                <a:rPr lang="en-GB" sz="2200" b="1">
                  <a:solidFill>
                    <a:schemeClr val="accent3">
                      <a:lumMod val="75000"/>
                    </a:schemeClr>
                  </a:solidFill>
                </a:rPr>
                <a:t>Identify &amp; Review:</a:t>
              </a:r>
            </a:p>
            <a:p>
              <a:pPr marL="285750" indent="-285750">
                <a:buFont typeface="Arial" panose="020B0604020202020204" pitchFamily="34" charset="0"/>
                <a:buChar char="•"/>
              </a:pPr>
              <a:r>
                <a:rPr lang="en-GB" sz="2200">
                  <a:solidFill>
                    <a:schemeClr val="accent3">
                      <a:lumMod val="75000"/>
                    </a:schemeClr>
                  </a:solidFill>
                </a:rPr>
                <a:t>Risk</a:t>
              </a:r>
            </a:p>
            <a:p>
              <a:pPr marL="285750" indent="-285750">
                <a:buFont typeface="Arial" panose="020B0604020202020204" pitchFamily="34" charset="0"/>
                <a:buChar char="•"/>
              </a:pPr>
              <a:r>
                <a:rPr lang="en-GB" sz="2200">
                  <a:solidFill>
                    <a:schemeClr val="accent3">
                      <a:lumMod val="75000"/>
                    </a:schemeClr>
                  </a:solidFill>
                </a:rPr>
                <a:t>Issues</a:t>
              </a:r>
            </a:p>
            <a:p>
              <a:r>
                <a:rPr lang="en-GB" sz="2200" b="1">
                  <a:solidFill>
                    <a:schemeClr val="accent3">
                      <a:lumMod val="75000"/>
                    </a:schemeClr>
                  </a:solidFill>
                </a:rPr>
                <a:t>Receive Assurance:</a:t>
              </a:r>
            </a:p>
            <a:p>
              <a:pPr marL="285750" indent="-285750">
                <a:buFont typeface="Arial" panose="020B0604020202020204" pitchFamily="34" charset="0"/>
                <a:buChar char="•"/>
              </a:pPr>
              <a:r>
                <a:rPr lang="en-GB" sz="2200">
                  <a:solidFill>
                    <a:schemeClr val="accent3">
                      <a:lumMod val="75000"/>
                    </a:schemeClr>
                  </a:solidFill>
                </a:rPr>
                <a:t>Logged</a:t>
              </a:r>
            </a:p>
            <a:p>
              <a:pPr marL="285750" indent="-285750">
                <a:buFont typeface="Arial" panose="020B0604020202020204" pitchFamily="34" charset="0"/>
                <a:buChar char="•"/>
              </a:pPr>
              <a:r>
                <a:rPr lang="en-GB" sz="2200">
                  <a:solidFill>
                    <a:schemeClr val="accent3">
                      <a:lumMod val="75000"/>
                    </a:schemeClr>
                  </a:solidFill>
                </a:rPr>
                <a:t>Managed</a:t>
              </a:r>
            </a:p>
            <a:p>
              <a:pPr marL="285750" indent="-285750">
                <a:buFont typeface="Arial" panose="020B0604020202020204" pitchFamily="34" charset="0"/>
                <a:buChar char="•"/>
              </a:pPr>
              <a:r>
                <a:rPr lang="en-GB" sz="2200">
                  <a:solidFill>
                    <a:schemeClr val="accent3">
                      <a:lumMod val="75000"/>
                    </a:schemeClr>
                  </a:solidFill>
                </a:rPr>
                <a:t>Mitigated</a:t>
              </a:r>
            </a:p>
            <a:p>
              <a:endParaRPr lang="en-GB"/>
            </a:p>
          </p:txBody>
        </p:sp>
      </p:grpSp>
      <p:grpSp>
        <p:nvGrpSpPr>
          <p:cNvPr id="32" name="Group 31">
            <a:extLst>
              <a:ext uri="{FF2B5EF4-FFF2-40B4-BE49-F238E27FC236}">
                <a16:creationId xmlns:a16="http://schemas.microsoft.com/office/drawing/2014/main" id="{CC1E6F7C-037F-9736-4241-FE1ED8FBAA86}"/>
              </a:ext>
            </a:extLst>
          </p:cNvPr>
          <p:cNvGrpSpPr/>
          <p:nvPr/>
        </p:nvGrpSpPr>
        <p:grpSpPr>
          <a:xfrm>
            <a:off x="9628154" y="1341282"/>
            <a:ext cx="3533608" cy="2669011"/>
            <a:chOff x="10306850" y="1192731"/>
            <a:chExt cx="3533608" cy="2669011"/>
          </a:xfrm>
        </p:grpSpPr>
        <p:pic>
          <p:nvPicPr>
            <p:cNvPr id="29" name="Graphic 28" descr="Exponential Graph with solid fill">
              <a:extLst>
                <a:ext uri="{FF2B5EF4-FFF2-40B4-BE49-F238E27FC236}">
                  <a16:creationId xmlns:a16="http://schemas.microsoft.com/office/drawing/2014/main" id="{B5EACB68-7236-C316-E50C-F4B4FC30FA1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0378016" y="1192731"/>
              <a:ext cx="914400" cy="914400"/>
            </a:xfrm>
            <a:prstGeom prst="rect">
              <a:avLst/>
            </a:prstGeom>
          </p:spPr>
        </p:pic>
        <p:sp>
          <p:nvSpPr>
            <p:cNvPr id="30" name="TextBox 29">
              <a:extLst>
                <a:ext uri="{FF2B5EF4-FFF2-40B4-BE49-F238E27FC236}">
                  <a16:creationId xmlns:a16="http://schemas.microsoft.com/office/drawing/2014/main" id="{0DEBF37B-B2D4-612C-39A3-3FD1BF493FD9}"/>
                </a:ext>
              </a:extLst>
            </p:cNvPr>
            <p:cNvSpPr txBox="1"/>
            <p:nvPr/>
          </p:nvSpPr>
          <p:spPr>
            <a:xfrm>
              <a:off x="10306850" y="1307197"/>
              <a:ext cx="3533608" cy="2554545"/>
            </a:xfrm>
            <a:prstGeom prst="rect">
              <a:avLst/>
            </a:prstGeom>
            <a:noFill/>
          </p:spPr>
          <p:txBody>
            <a:bodyPr wrap="square" rtlCol="0">
              <a:spAutoFit/>
            </a:bodyPr>
            <a:lstStyle/>
            <a:p>
              <a:endParaRPr lang="en-GB"/>
            </a:p>
            <a:p>
              <a:endParaRPr lang="en-GB"/>
            </a:p>
            <a:p>
              <a:endParaRPr lang="en-GB"/>
            </a:p>
            <a:p>
              <a:r>
                <a:rPr lang="en-GB" sz="2200" b="1">
                  <a:solidFill>
                    <a:schemeClr val="accent3">
                      <a:lumMod val="75000"/>
                    </a:schemeClr>
                  </a:solidFill>
                </a:rPr>
                <a:t>Demonstrate:</a:t>
              </a:r>
            </a:p>
            <a:p>
              <a:pPr marL="285750" indent="-285750">
                <a:buFont typeface="Arial" panose="020B0604020202020204" pitchFamily="34" charset="0"/>
                <a:buChar char="•"/>
              </a:pPr>
              <a:r>
                <a:rPr lang="en-GB" sz="2200">
                  <a:solidFill>
                    <a:schemeClr val="accent3">
                      <a:lumMod val="75000"/>
                    </a:schemeClr>
                  </a:solidFill>
                </a:rPr>
                <a:t>Quality Improvement</a:t>
              </a:r>
            </a:p>
            <a:p>
              <a:pPr marL="285750" indent="-285750">
                <a:buFont typeface="Arial" panose="020B0604020202020204" pitchFamily="34" charset="0"/>
                <a:buChar char="•"/>
              </a:pPr>
              <a:r>
                <a:rPr lang="en-GB" sz="2200">
                  <a:solidFill>
                    <a:schemeClr val="accent3">
                      <a:lumMod val="75000"/>
                    </a:schemeClr>
                  </a:solidFill>
                </a:rPr>
                <a:t>Learning</a:t>
              </a:r>
            </a:p>
            <a:p>
              <a:pPr marL="285750" indent="-285750">
                <a:buFont typeface="Arial" panose="020B0604020202020204" pitchFamily="34" charset="0"/>
                <a:buChar char="•"/>
              </a:pPr>
              <a:r>
                <a:rPr lang="en-GB" sz="2200">
                  <a:solidFill>
                    <a:schemeClr val="accent3">
                      <a:lumMod val="75000"/>
                    </a:schemeClr>
                  </a:solidFill>
                </a:rPr>
                <a:t>Exploit opportunities</a:t>
              </a:r>
            </a:p>
            <a:p>
              <a:endParaRPr lang="en-GB"/>
            </a:p>
          </p:txBody>
        </p:sp>
      </p:grpSp>
      <p:grpSp>
        <p:nvGrpSpPr>
          <p:cNvPr id="41" name="Group 40">
            <a:extLst>
              <a:ext uri="{FF2B5EF4-FFF2-40B4-BE49-F238E27FC236}">
                <a16:creationId xmlns:a16="http://schemas.microsoft.com/office/drawing/2014/main" id="{ECCA3687-99D4-D3BB-568F-F8BE6506AAE4}"/>
              </a:ext>
            </a:extLst>
          </p:cNvPr>
          <p:cNvGrpSpPr/>
          <p:nvPr/>
        </p:nvGrpSpPr>
        <p:grpSpPr>
          <a:xfrm>
            <a:off x="4897130" y="1331890"/>
            <a:ext cx="3536069" cy="2678403"/>
            <a:chOff x="15010548" y="4745032"/>
            <a:chExt cx="3536069" cy="2678403"/>
          </a:xfrm>
        </p:grpSpPr>
        <p:pic>
          <p:nvPicPr>
            <p:cNvPr id="39" name="Graphic 38" descr="Watering Plant with solid fill">
              <a:extLst>
                <a:ext uri="{FF2B5EF4-FFF2-40B4-BE49-F238E27FC236}">
                  <a16:creationId xmlns:a16="http://schemas.microsoft.com/office/drawing/2014/main" id="{A30F0A40-773D-40D4-6AAD-7913AEE9891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5010548" y="4745032"/>
              <a:ext cx="914400" cy="914400"/>
            </a:xfrm>
            <a:prstGeom prst="rect">
              <a:avLst/>
            </a:prstGeom>
          </p:spPr>
        </p:pic>
        <p:sp>
          <p:nvSpPr>
            <p:cNvPr id="40" name="TextBox 39">
              <a:extLst>
                <a:ext uri="{FF2B5EF4-FFF2-40B4-BE49-F238E27FC236}">
                  <a16:creationId xmlns:a16="http://schemas.microsoft.com/office/drawing/2014/main" id="{52732445-B0D0-1751-900F-58008A14CABB}"/>
                </a:ext>
              </a:extLst>
            </p:cNvPr>
            <p:cNvSpPr txBox="1"/>
            <p:nvPr/>
          </p:nvSpPr>
          <p:spPr>
            <a:xfrm>
              <a:off x="15013009" y="4807334"/>
              <a:ext cx="3533608" cy="2616101"/>
            </a:xfrm>
            <a:prstGeom prst="rect">
              <a:avLst/>
            </a:prstGeom>
            <a:noFill/>
          </p:spPr>
          <p:txBody>
            <a:bodyPr wrap="square" rtlCol="0">
              <a:spAutoFit/>
            </a:bodyPr>
            <a:lstStyle/>
            <a:p>
              <a:endParaRPr lang="en-GB" sz="2000" dirty="0">
                <a:solidFill>
                  <a:schemeClr val="accent6">
                    <a:lumMod val="75000"/>
                  </a:schemeClr>
                </a:solidFill>
                <a:latin typeface="Arial Black" panose="020B0A04020102020204" pitchFamily="34" charset="0"/>
              </a:endParaRPr>
            </a:p>
            <a:p>
              <a:endParaRPr lang="en-GB" dirty="0"/>
            </a:p>
            <a:p>
              <a:endParaRPr lang="en-GB" dirty="0"/>
            </a:p>
            <a:p>
              <a:r>
                <a:rPr lang="en-GB" sz="2200" b="1" dirty="0">
                  <a:solidFill>
                    <a:schemeClr val="accent3">
                      <a:lumMod val="75000"/>
                    </a:schemeClr>
                  </a:solidFill>
                </a:rPr>
                <a:t>Provide:</a:t>
              </a:r>
            </a:p>
            <a:p>
              <a:pPr marL="285750" indent="-285750">
                <a:buFont typeface="Arial" panose="020B0604020202020204" pitchFamily="34" charset="0"/>
                <a:buChar char="•"/>
              </a:pPr>
              <a:r>
                <a:rPr lang="en-GB" sz="2200" dirty="0">
                  <a:solidFill>
                    <a:schemeClr val="accent3">
                      <a:lumMod val="75000"/>
                    </a:schemeClr>
                  </a:solidFill>
                </a:rPr>
                <a:t>Leadership</a:t>
              </a:r>
            </a:p>
            <a:p>
              <a:pPr marL="285750" indent="-285750">
                <a:buFont typeface="Arial" panose="020B0604020202020204" pitchFamily="34" charset="0"/>
                <a:buChar char="•"/>
              </a:pPr>
              <a:r>
                <a:rPr lang="en-GB" sz="2200" dirty="0">
                  <a:solidFill>
                    <a:schemeClr val="accent3">
                      <a:lumMod val="75000"/>
                    </a:schemeClr>
                  </a:solidFill>
                </a:rPr>
                <a:t>Direction</a:t>
              </a:r>
            </a:p>
            <a:p>
              <a:pPr marL="285750" indent="-285750">
                <a:buFont typeface="Arial" panose="020B0604020202020204" pitchFamily="34" charset="0"/>
                <a:buChar char="•"/>
              </a:pPr>
              <a:r>
                <a:rPr lang="en-GB" sz="2200" dirty="0">
                  <a:solidFill>
                    <a:schemeClr val="accent3">
                      <a:lumMod val="75000"/>
                    </a:schemeClr>
                  </a:solidFill>
                </a:rPr>
                <a:t>Commitment</a:t>
              </a:r>
            </a:p>
            <a:p>
              <a:endParaRPr lang="en-GB" sz="2000" dirty="0">
                <a:latin typeface="Arial" panose="020B0604020202020204" pitchFamily="34" charset="0"/>
                <a:cs typeface="Arial" panose="020B0604020202020204" pitchFamily="34" charset="0"/>
              </a:endParaRPr>
            </a:p>
          </p:txBody>
        </p:sp>
      </p:grpSp>
      <p:grpSp>
        <p:nvGrpSpPr>
          <p:cNvPr id="52" name="Group 51">
            <a:extLst>
              <a:ext uri="{FF2B5EF4-FFF2-40B4-BE49-F238E27FC236}">
                <a16:creationId xmlns:a16="http://schemas.microsoft.com/office/drawing/2014/main" id="{5D077E9B-80E2-B850-A76F-CB05E38C64B6}"/>
              </a:ext>
            </a:extLst>
          </p:cNvPr>
          <p:cNvGrpSpPr/>
          <p:nvPr/>
        </p:nvGrpSpPr>
        <p:grpSpPr>
          <a:xfrm>
            <a:off x="9691249" y="7760432"/>
            <a:ext cx="3568833" cy="2449154"/>
            <a:chOff x="12361026" y="7818926"/>
            <a:chExt cx="3568833" cy="2449154"/>
          </a:xfrm>
        </p:grpSpPr>
        <p:pic>
          <p:nvPicPr>
            <p:cNvPr id="43" name="Graphic 42" descr="Meeting with solid fill">
              <a:extLst>
                <a:ext uri="{FF2B5EF4-FFF2-40B4-BE49-F238E27FC236}">
                  <a16:creationId xmlns:a16="http://schemas.microsoft.com/office/drawing/2014/main" id="{EE39C7EF-B384-B9D9-416A-7CE779811B75}"/>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2361026" y="7818926"/>
              <a:ext cx="1134553" cy="1134553"/>
            </a:xfrm>
            <a:prstGeom prst="rect">
              <a:avLst/>
            </a:prstGeom>
          </p:spPr>
        </p:pic>
        <p:sp>
          <p:nvSpPr>
            <p:cNvPr id="47" name="TextBox 46">
              <a:extLst>
                <a:ext uri="{FF2B5EF4-FFF2-40B4-BE49-F238E27FC236}">
                  <a16:creationId xmlns:a16="http://schemas.microsoft.com/office/drawing/2014/main" id="{B354FC61-120F-0190-A582-4ED5EB8008D0}"/>
                </a:ext>
              </a:extLst>
            </p:cNvPr>
            <p:cNvSpPr txBox="1"/>
            <p:nvPr/>
          </p:nvSpPr>
          <p:spPr>
            <a:xfrm>
              <a:off x="12396252" y="7990533"/>
              <a:ext cx="3533607" cy="2277547"/>
            </a:xfrm>
            <a:prstGeom prst="rect">
              <a:avLst/>
            </a:prstGeom>
            <a:noFill/>
          </p:spPr>
          <p:txBody>
            <a:bodyPr wrap="square" rtlCol="0">
              <a:spAutoFit/>
            </a:bodyPr>
            <a:lstStyle/>
            <a:p>
              <a:endParaRPr lang="en-GB" dirty="0"/>
            </a:p>
            <a:p>
              <a:endParaRPr lang="en-GB" dirty="0"/>
            </a:p>
            <a:p>
              <a:endParaRPr lang="en-GB" dirty="0"/>
            </a:p>
            <a:p>
              <a:r>
                <a:rPr lang="en-GB" sz="2200" b="1" dirty="0">
                  <a:solidFill>
                    <a:schemeClr val="accent3">
                      <a:lumMod val="75000"/>
                    </a:schemeClr>
                  </a:solidFill>
                </a:rPr>
                <a:t>Identify Learning</a:t>
              </a:r>
              <a:r>
                <a:rPr lang="en-GB" sz="2200" dirty="0">
                  <a:solidFill>
                    <a:schemeClr val="accent3">
                      <a:lumMod val="75000"/>
                    </a:schemeClr>
                  </a:solidFill>
                </a:rPr>
                <a:t>:</a:t>
              </a:r>
            </a:p>
            <a:p>
              <a:pPr marL="285750" indent="-285750">
                <a:buFont typeface="Arial" panose="020B0604020202020204" pitchFamily="34" charset="0"/>
                <a:buChar char="•"/>
              </a:pPr>
              <a:r>
                <a:rPr lang="en-GB" sz="2200" dirty="0">
                  <a:solidFill>
                    <a:schemeClr val="accent3">
                      <a:lumMod val="75000"/>
                    </a:schemeClr>
                  </a:solidFill>
                </a:rPr>
                <a:t>Patient safety incidents</a:t>
              </a:r>
            </a:p>
            <a:p>
              <a:pPr marL="285750" indent="-285750">
                <a:buFont typeface="Arial" panose="020B0604020202020204" pitchFamily="34" charset="0"/>
                <a:buChar char="•"/>
              </a:pPr>
              <a:r>
                <a:rPr lang="en-GB" sz="2200" dirty="0">
                  <a:solidFill>
                    <a:schemeClr val="accent3">
                      <a:lumMod val="75000"/>
                    </a:schemeClr>
                  </a:solidFill>
                </a:rPr>
                <a:t>Complaints</a:t>
              </a:r>
            </a:p>
            <a:p>
              <a:pPr marL="285750" indent="-285750">
                <a:buFont typeface="Arial" panose="020B0604020202020204" pitchFamily="34" charset="0"/>
                <a:buChar char="•"/>
              </a:pPr>
              <a:r>
                <a:rPr lang="en-GB" sz="2200" dirty="0">
                  <a:solidFill>
                    <a:schemeClr val="accent3">
                      <a:lumMod val="75000"/>
                    </a:schemeClr>
                  </a:solidFill>
                </a:rPr>
                <a:t>Claims</a:t>
              </a:r>
            </a:p>
          </p:txBody>
        </p:sp>
      </p:grpSp>
      <p:grpSp>
        <p:nvGrpSpPr>
          <p:cNvPr id="51" name="Group 50">
            <a:extLst>
              <a:ext uri="{FF2B5EF4-FFF2-40B4-BE49-F238E27FC236}">
                <a16:creationId xmlns:a16="http://schemas.microsoft.com/office/drawing/2014/main" id="{2C2897A9-3BD0-E119-7DB6-EFB8C542DF3A}"/>
              </a:ext>
            </a:extLst>
          </p:cNvPr>
          <p:cNvGrpSpPr/>
          <p:nvPr/>
        </p:nvGrpSpPr>
        <p:grpSpPr>
          <a:xfrm>
            <a:off x="14328781" y="1341282"/>
            <a:ext cx="2697071" cy="2581104"/>
            <a:chOff x="16298052" y="6684372"/>
            <a:chExt cx="2697071" cy="2581104"/>
          </a:xfrm>
        </p:grpSpPr>
        <p:pic>
          <p:nvPicPr>
            <p:cNvPr id="49" name="Graphic 48" descr="Share with solid fill">
              <a:extLst>
                <a:ext uri="{FF2B5EF4-FFF2-40B4-BE49-F238E27FC236}">
                  <a16:creationId xmlns:a16="http://schemas.microsoft.com/office/drawing/2014/main" id="{CED6DEA6-2AE5-792C-12C4-BCB7DBA855D3}"/>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6298052" y="6684372"/>
              <a:ext cx="1134554" cy="1134554"/>
            </a:xfrm>
            <a:prstGeom prst="rect">
              <a:avLst/>
            </a:prstGeom>
          </p:spPr>
        </p:pic>
        <p:sp>
          <p:nvSpPr>
            <p:cNvPr id="50" name="TextBox 49">
              <a:extLst>
                <a:ext uri="{FF2B5EF4-FFF2-40B4-BE49-F238E27FC236}">
                  <a16:creationId xmlns:a16="http://schemas.microsoft.com/office/drawing/2014/main" id="{455D6A54-3228-E9A3-9E78-4D3B85E2E332}"/>
                </a:ext>
              </a:extLst>
            </p:cNvPr>
            <p:cNvSpPr txBox="1"/>
            <p:nvPr/>
          </p:nvSpPr>
          <p:spPr>
            <a:xfrm>
              <a:off x="16392355" y="6803263"/>
              <a:ext cx="2602768" cy="2462213"/>
            </a:xfrm>
            <a:prstGeom prst="rect">
              <a:avLst/>
            </a:prstGeom>
            <a:noFill/>
          </p:spPr>
          <p:txBody>
            <a:bodyPr wrap="square" rtlCol="0">
              <a:spAutoFit/>
            </a:bodyPr>
            <a:lstStyle/>
            <a:p>
              <a:endParaRPr lang="en-GB" sz="2200"/>
            </a:p>
            <a:p>
              <a:endParaRPr lang="en-GB" sz="2200"/>
            </a:p>
            <a:p>
              <a:endParaRPr lang="en-GB" sz="2200"/>
            </a:p>
            <a:p>
              <a:r>
                <a:rPr lang="en-GB" sz="2200" b="1">
                  <a:solidFill>
                    <a:schemeClr val="accent3">
                      <a:lumMod val="75000"/>
                    </a:schemeClr>
                  </a:solidFill>
                </a:rPr>
                <a:t>Share</a:t>
              </a:r>
              <a:r>
                <a:rPr lang="en-GB" sz="2200">
                  <a:solidFill>
                    <a:schemeClr val="accent3">
                      <a:lumMod val="75000"/>
                    </a:schemeClr>
                  </a:solidFill>
                </a:rPr>
                <a:t>:</a:t>
              </a:r>
            </a:p>
            <a:p>
              <a:pPr marL="285750" indent="-285750">
                <a:buFont typeface="Arial" panose="020B0604020202020204" pitchFamily="34" charset="0"/>
                <a:buChar char="•"/>
              </a:pPr>
              <a:r>
                <a:rPr lang="en-GB" sz="2200">
                  <a:solidFill>
                    <a:schemeClr val="accent3">
                      <a:lumMod val="75000"/>
                    </a:schemeClr>
                  </a:solidFill>
                </a:rPr>
                <a:t>Good practice</a:t>
              </a:r>
            </a:p>
            <a:p>
              <a:pPr marL="285750" indent="-285750">
                <a:buFont typeface="Arial" panose="020B0604020202020204" pitchFamily="34" charset="0"/>
                <a:buChar char="•"/>
              </a:pPr>
              <a:r>
                <a:rPr lang="en-GB" sz="2200">
                  <a:solidFill>
                    <a:schemeClr val="accent3">
                      <a:lumMod val="75000"/>
                    </a:schemeClr>
                  </a:solidFill>
                </a:rPr>
                <a:t>Learning</a:t>
              </a:r>
            </a:p>
            <a:p>
              <a:pPr marL="285750" indent="-285750">
                <a:buFont typeface="Arial" panose="020B0604020202020204" pitchFamily="34" charset="0"/>
                <a:buChar char="•"/>
              </a:pPr>
              <a:r>
                <a:rPr lang="en-GB" sz="2200">
                  <a:solidFill>
                    <a:schemeClr val="accent3">
                      <a:lumMod val="75000"/>
                    </a:schemeClr>
                  </a:solidFill>
                </a:rPr>
                <a:t>Impact</a:t>
              </a:r>
            </a:p>
          </p:txBody>
        </p:sp>
      </p:grpSp>
      <p:grpSp>
        <p:nvGrpSpPr>
          <p:cNvPr id="56" name="Group 55">
            <a:extLst>
              <a:ext uri="{FF2B5EF4-FFF2-40B4-BE49-F238E27FC236}">
                <a16:creationId xmlns:a16="http://schemas.microsoft.com/office/drawing/2014/main" id="{80B706A4-8FC7-466C-109C-F7FC2EB25FED}"/>
              </a:ext>
            </a:extLst>
          </p:cNvPr>
          <p:cNvGrpSpPr/>
          <p:nvPr/>
        </p:nvGrpSpPr>
        <p:grpSpPr>
          <a:xfrm>
            <a:off x="14962994" y="6990900"/>
            <a:ext cx="3543277" cy="3218686"/>
            <a:chOff x="14880537" y="7158658"/>
            <a:chExt cx="3543277" cy="3218686"/>
          </a:xfrm>
        </p:grpSpPr>
        <p:pic>
          <p:nvPicPr>
            <p:cNvPr id="54" name="Graphic 53" descr="Research with solid fill">
              <a:extLst>
                <a:ext uri="{FF2B5EF4-FFF2-40B4-BE49-F238E27FC236}">
                  <a16:creationId xmlns:a16="http://schemas.microsoft.com/office/drawing/2014/main" id="{FCCE0CD6-03E8-DFD1-2FEC-03A268393A26}"/>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4880537" y="7158658"/>
              <a:ext cx="991984" cy="991984"/>
            </a:xfrm>
            <a:prstGeom prst="rect">
              <a:avLst/>
            </a:prstGeom>
          </p:spPr>
        </p:pic>
        <p:sp>
          <p:nvSpPr>
            <p:cNvPr id="55" name="TextBox 54">
              <a:extLst>
                <a:ext uri="{FF2B5EF4-FFF2-40B4-BE49-F238E27FC236}">
                  <a16:creationId xmlns:a16="http://schemas.microsoft.com/office/drawing/2014/main" id="{10F08ED6-1BE9-BF33-12D6-14955CB68507}"/>
                </a:ext>
              </a:extLst>
            </p:cNvPr>
            <p:cNvSpPr txBox="1"/>
            <p:nvPr/>
          </p:nvSpPr>
          <p:spPr>
            <a:xfrm>
              <a:off x="14890206" y="7422689"/>
              <a:ext cx="3533608" cy="2954655"/>
            </a:xfrm>
            <a:prstGeom prst="rect">
              <a:avLst/>
            </a:prstGeom>
            <a:noFill/>
          </p:spPr>
          <p:txBody>
            <a:bodyPr wrap="square" rtlCol="0">
              <a:spAutoFit/>
            </a:bodyPr>
            <a:lstStyle/>
            <a:p>
              <a:endParaRPr lang="en-GB"/>
            </a:p>
            <a:p>
              <a:endParaRPr lang="en-GB"/>
            </a:p>
            <a:p>
              <a:endParaRPr lang="en-GB"/>
            </a:p>
            <a:p>
              <a:r>
                <a:rPr lang="en-GB" sz="2200" b="1">
                  <a:solidFill>
                    <a:schemeClr val="accent3">
                      <a:lumMod val="75000"/>
                    </a:schemeClr>
                  </a:solidFill>
                </a:rPr>
                <a:t>Facilitate Data &amp; Information</a:t>
              </a:r>
              <a:endParaRPr lang="en-GB" sz="2200">
                <a:solidFill>
                  <a:schemeClr val="accent3">
                    <a:lumMod val="75000"/>
                  </a:schemeClr>
                </a:solidFill>
              </a:endParaRPr>
            </a:p>
            <a:p>
              <a:pPr marL="285750" indent="-285750">
                <a:buFont typeface="Arial" panose="020B0604020202020204" pitchFamily="34" charset="0"/>
                <a:buChar char="•"/>
              </a:pPr>
              <a:r>
                <a:rPr lang="en-GB" sz="2200">
                  <a:solidFill>
                    <a:schemeClr val="accent3">
                      <a:lumMod val="75000"/>
                    </a:schemeClr>
                  </a:solidFill>
                </a:rPr>
                <a:t>Timely</a:t>
              </a:r>
            </a:p>
            <a:p>
              <a:pPr marL="285750" indent="-285750">
                <a:buFont typeface="Arial" panose="020B0604020202020204" pitchFamily="34" charset="0"/>
                <a:buChar char="•"/>
              </a:pPr>
              <a:r>
                <a:rPr lang="en-GB" sz="2200">
                  <a:solidFill>
                    <a:schemeClr val="accent3">
                      <a:lumMod val="75000"/>
                    </a:schemeClr>
                  </a:solidFill>
                </a:rPr>
                <a:t>Valid</a:t>
              </a:r>
            </a:p>
            <a:p>
              <a:pPr marL="285750" indent="-285750">
                <a:buFont typeface="Arial" panose="020B0604020202020204" pitchFamily="34" charset="0"/>
                <a:buChar char="•"/>
              </a:pPr>
              <a:r>
                <a:rPr lang="en-GB" sz="2200">
                  <a:solidFill>
                    <a:schemeClr val="accent3">
                      <a:lumMod val="75000"/>
                    </a:schemeClr>
                  </a:solidFill>
                </a:rPr>
                <a:t>Accurate</a:t>
              </a:r>
            </a:p>
            <a:p>
              <a:pPr marL="285750" indent="-285750">
                <a:buFont typeface="Arial" panose="020B0604020202020204" pitchFamily="34" charset="0"/>
                <a:buChar char="•"/>
              </a:pPr>
              <a:r>
                <a:rPr lang="en-GB" sz="2200">
                  <a:solidFill>
                    <a:schemeClr val="accent3">
                      <a:lumMod val="75000"/>
                    </a:schemeClr>
                  </a:solidFill>
                </a:rPr>
                <a:t>Complete</a:t>
              </a:r>
            </a:p>
          </p:txBody>
        </p:sp>
      </p:grpSp>
    </p:spTree>
    <p:extLst>
      <p:ext uri="{BB962C8B-B14F-4D97-AF65-F5344CB8AC3E}">
        <p14:creationId xmlns:p14="http://schemas.microsoft.com/office/powerpoint/2010/main" val="2356796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ject 31"/>
          <p:cNvSpPr txBox="1">
            <a:spLocks noGrp="1"/>
          </p:cNvSpPr>
          <p:nvPr>
            <p:ph type="title"/>
          </p:nvPr>
        </p:nvSpPr>
        <p:spPr>
          <a:xfrm>
            <a:off x="3543277" y="221165"/>
            <a:ext cx="14962994" cy="570028"/>
          </a:xfrm>
          <a:prstGeom prst="rect">
            <a:avLst/>
          </a:prstGeom>
        </p:spPr>
        <p:txBody>
          <a:bodyPr vert="horz" wrap="square" lIns="0" tIns="15875" rIns="0" bIns="0" rtlCol="0">
            <a:spAutoFit/>
          </a:bodyPr>
          <a:lstStyle/>
          <a:p>
            <a:pPr marL="12700">
              <a:lnSpc>
                <a:spcPct val="100000"/>
              </a:lnSpc>
              <a:spcBef>
                <a:spcPts val="125"/>
              </a:spcBef>
            </a:pPr>
            <a:r>
              <a:rPr lang="en-GB" sz="3600" spc="-20" dirty="0">
                <a:solidFill>
                  <a:schemeClr val="bg1"/>
                </a:solidFill>
                <a:latin typeface="Verdana" panose="020B0604030504040204" pitchFamily="34" charset="0"/>
                <a:ea typeface="Verdana" panose="020B0604030504040204" pitchFamily="34" charset="0"/>
              </a:rPr>
              <a:t>Duty of Quality – Deliverables 2024/25</a:t>
            </a:r>
            <a:endParaRPr sz="3600" spc="-20" dirty="0">
              <a:solidFill>
                <a:schemeClr val="bg1"/>
              </a:solidFill>
              <a:latin typeface="Verdana" panose="020B0604030504040204" pitchFamily="34" charset="0"/>
              <a:ea typeface="Verdana" panose="020B0604030504040204" pitchFamily="34" charset="0"/>
            </a:endParaRPr>
          </a:p>
        </p:txBody>
      </p:sp>
      <p:graphicFrame>
        <p:nvGraphicFramePr>
          <p:cNvPr id="2" name="Table 2">
            <a:extLst>
              <a:ext uri="{FF2B5EF4-FFF2-40B4-BE49-F238E27FC236}">
                <a16:creationId xmlns:a16="http://schemas.microsoft.com/office/drawing/2014/main" id="{BAFDBCCA-23A7-4F0C-C0D9-9D0FDD693096}"/>
              </a:ext>
            </a:extLst>
          </p:cNvPr>
          <p:cNvGraphicFramePr>
            <a:graphicFrameLocks noGrp="1"/>
          </p:cNvGraphicFramePr>
          <p:nvPr>
            <p:extLst>
              <p:ext uri="{D42A27DB-BD31-4B8C-83A1-F6EECF244321}">
                <p14:modId xmlns:p14="http://schemas.microsoft.com/office/powerpoint/2010/main" val="883606498"/>
              </p:ext>
            </p:extLst>
          </p:nvPr>
        </p:nvGraphicFramePr>
        <p:xfrm>
          <a:off x="1212356" y="2936318"/>
          <a:ext cx="17679387" cy="5760720"/>
        </p:xfrm>
        <a:graphic>
          <a:graphicData uri="http://schemas.openxmlformats.org/drawingml/2006/table">
            <a:tbl>
              <a:tblPr firstRow="1" bandRow="1">
                <a:tableStyleId>{5C22544A-7EE6-4342-B048-85BDC9FD1C3A}</a:tableStyleId>
              </a:tblPr>
              <a:tblGrid>
                <a:gridCol w="14584023">
                  <a:extLst>
                    <a:ext uri="{9D8B030D-6E8A-4147-A177-3AD203B41FA5}">
                      <a16:colId xmlns:a16="http://schemas.microsoft.com/office/drawing/2014/main" val="1207126105"/>
                    </a:ext>
                  </a:extLst>
                </a:gridCol>
                <a:gridCol w="3095364">
                  <a:extLst>
                    <a:ext uri="{9D8B030D-6E8A-4147-A177-3AD203B41FA5}">
                      <a16:colId xmlns:a16="http://schemas.microsoft.com/office/drawing/2014/main" val="3652158164"/>
                    </a:ext>
                  </a:extLst>
                </a:gridCol>
              </a:tblGrid>
              <a:tr h="0">
                <a:tc>
                  <a:txBody>
                    <a:bodyPr/>
                    <a:lstStyle/>
                    <a:p>
                      <a:r>
                        <a:rPr lang="en-GB" sz="2400" dirty="0">
                          <a:latin typeface="Arial" panose="020B0604020202020204" pitchFamily="34" charset="0"/>
                          <a:cs typeface="Arial" panose="020B0604020202020204" pitchFamily="34" charset="0"/>
                        </a:rPr>
                        <a:t>Deliverable</a:t>
                      </a:r>
                    </a:p>
                  </a:txBody>
                  <a:tcPr/>
                </a:tc>
                <a:tc>
                  <a:txBody>
                    <a:bodyPr/>
                    <a:lstStyle/>
                    <a:p>
                      <a:r>
                        <a:rPr lang="en-GB" sz="2400" dirty="0">
                          <a:latin typeface="Arial" panose="020B0604020202020204" pitchFamily="34" charset="0"/>
                          <a:cs typeface="Arial" panose="020B0604020202020204" pitchFamily="34" charset="0"/>
                        </a:rPr>
                        <a:t>Delivery Date</a:t>
                      </a:r>
                    </a:p>
                  </a:txBody>
                  <a:tcPr/>
                </a:tc>
                <a:extLst>
                  <a:ext uri="{0D108BD9-81ED-4DB2-BD59-A6C34878D82A}">
                    <a16:rowId xmlns:a16="http://schemas.microsoft.com/office/drawing/2014/main" val="2075969274"/>
                  </a:ext>
                </a:extLst>
              </a:tr>
              <a:tr h="370840">
                <a:tc>
                  <a:txBody>
                    <a:bodyPr/>
                    <a:lstStyle/>
                    <a:p>
                      <a:r>
                        <a:rPr lang="en-GB" sz="2400" dirty="0">
                          <a:latin typeface="Arial" panose="020B0604020202020204" pitchFamily="34" charset="0"/>
                          <a:cs typeface="Arial" panose="020B0604020202020204" pitchFamily="34" charset="0"/>
                        </a:rPr>
                        <a:t>Evidenced all strategic decisions and commissioning and hosting arrangement are made through a quality lens (rolled over from Q4 2023/24)</a:t>
                      </a:r>
                    </a:p>
                  </a:txBody>
                  <a:tcPr/>
                </a:tc>
                <a:tc>
                  <a:txBody>
                    <a:bodyPr/>
                    <a:lstStyle/>
                    <a:p>
                      <a:r>
                        <a:rPr lang="en-GB" sz="2400" dirty="0">
                          <a:latin typeface="Arial" panose="020B0604020202020204" pitchFamily="34" charset="0"/>
                          <a:cs typeface="Arial" panose="020B0604020202020204" pitchFamily="34" charset="0"/>
                        </a:rPr>
                        <a:t>Sept 2024</a:t>
                      </a:r>
                    </a:p>
                  </a:txBody>
                  <a:tcPr/>
                </a:tc>
                <a:extLst>
                  <a:ext uri="{0D108BD9-81ED-4DB2-BD59-A6C34878D82A}">
                    <a16:rowId xmlns:a16="http://schemas.microsoft.com/office/drawing/2014/main" val="2899447900"/>
                  </a:ext>
                </a:extLst>
              </a:tr>
              <a:tr h="370840">
                <a:tc>
                  <a:txBody>
                    <a:bodyPr/>
                    <a:lstStyle/>
                    <a:p>
                      <a:r>
                        <a:rPr lang="en-GB" sz="2400" dirty="0">
                          <a:latin typeface="Arial" panose="020B0604020202020204" pitchFamily="34" charset="0"/>
                          <a:cs typeface="Arial" panose="020B0604020202020204" pitchFamily="34" charset="0"/>
                        </a:rPr>
                        <a:t>Utilised the Duty of Quality Standards to operationalise and embed the Clinical Governance Framework within clinical public health services, demonstrating the Standards comply with legislative requirements</a:t>
                      </a:r>
                    </a:p>
                  </a:txBody>
                  <a:tcPr/>
                </a:tc>
                <a:tc>
                  <a:txBody>
                    <a:bodyPr/>
                    <a:lstStyle/>
                    <a:p>
                      <a:r>
                        <a:rPr lang="en-GB" sz="2400" dirty="0">
                          <a:latin typeface="Arial" panose="020B0604020202020204" pitchFamily="34" charset="0"/>
                          <a:cs typeface="Arial" panose="020B0604020202020204" pitchFamily="34" charset="0"/>
                        </a:rPr>
                        <a:t>Dec 2024</a:t>
                      </a:r>
                    </a:p>
                  </a:txBody>
                  <a:tcPr/>
                </a:tc>
                <a:extLst>
                  <a:ext uri="{0D108BD9-81ED-4DB2-BD59-A6C34878D82A}">
                    <a16:rowId xmlns:a16="http://schemas.microsoft.com/office/drawing/2014/main" val="1127664515"/>
                  </a:ext>
                </a:extLst>
              </a:tr>
              <a:tr h="370840">
                <a:tc>
                  <a:txBody>
                    <a:bodyPr/>
                    <a:lstStyle/>
                    <a:p>
                      <a:r>
                        <a:rPr lang="en-GB" sz="2400" dirty="0">
                          <a:latin typeface="Arial" panose="020B0604020202020204" pitchFamily="34" charset="0"/>
                          <a:cs typeface="Arial" panose="020B0604020202020204" pitchFamily="34" charset="0"/>
                        </a:rPr>
                        <a:t>Aligned the quality infrastructure to the Quality Standards to enable all strategic decision-making and reporting arrangements meet the Duty of Quality</a:t>
                      </a:r>
                    </a:p>
                  </a:txBody>
                  <a:tcPr/>
                </a:tc>
                <a:tc>
                  <a:txBody>
                    <a:bodyPr/>
                    <a:lstStyle/>
                    <a:p>
                      <a:r>
                        <a:rPr lang="en-GB" sz="2400" dirty="0">
                          <a:latin typeface="Arial" panose="020B0604020202020204" pitchFamily="34" charset="0"/>
                          <a:cs typeface="Arial" panose="020B0604020202020204" pitchFamily="34" charset="0"/>
                        </a:rPr>
                        <a:t>Mar 2025</a:t>
                      </a:r>
                    </a:p>
                  </a:txBody>
                  <a:tcPr/>
                </a:tc>
                <a:extLst>
                  <a:ext uri="{0D108BD9-81ED-4DB2-BD59-A6C34878D82A}">
                    <a16:rowId xmlns:a16="http://schemas.microsoft.com/office/drawing/2014/main" val="3678881069"/>
                  </a:ext>
                </a:extLst>
              </a:tr>
              <a:tr h="370840">
                <a:tc>
                  <a:txBody>
                    <a:bodyPr/>
                    <a:lstStyle/>
                    <a:p>
                      <a:r>
                        <a:rPr lang="en-GB" sz="2400" dirty="0">
                          <a:latin typeface="Arial" panose="020B0604020202020204" pitchFamily="34" charset="0"/>
                          <a:cs typeface="Arial" panose="020B0604020202020204" pitchFamily="34" charset="0"/>
                        </a:rPr>
                        <a:t>Designed and implemented a bespoke offer of enhanced quality management training by the Improvement and Innovation Hub to accompany the mandatory Duty of Quality training for all staff linked to Quality as an Organisational Strategy</a:t>
                      </a:r>
                    </a:p>
                  </a:txBody>
                  <a:tcPr/>
                </a:tc>
                <a:tc>
                  <a:txBody>
                    <a:bodyPr/>
                    <a:lstStyle/>
                    <a:p>
                      <a:r>
                        <a:rPr lang="en-GB" sz="2400" dirty="0">
                          <a:latin typeface="Arial" panose="020B0604020202020204" pitchFamily="34" charset="0"/>
                          <a:cs typeface="Arial" panose="020B0604020202020204" pitchFamily="34" charset="0"/>
                        </a:rPr>
                        <a:t>Dec 2024</a:t>
                      </a:r>
                    </a:p>
                  </a:txBody>
                  <a:tcPr/>
                </a:tc>
                <a:extLst>
                  <a:ext uri="{0D108BD9-81ED-4DB2-BD59-A6C34878D82A}">
                    <a16:rowId xmlns:a16="http://schemas.microsoft.com/office/drawing/2014/main" val="2244856093"/>
                  </a:ext>
                </a:extLst>
              </a:tr>
              <a:tr h="370840">
                <a:tc>
                  <a:txBody>
                    <a:bodyPr/>
                    <a:lstStyle/>
                    <a:p>
                      <a:r>
                        <a:rPr lang="en-GB" sz="2400" dirty="0">
                          <a:latin typeface="Arial" panose="020B0604020202020204" pitchFamily="34" charset="0"/>
                          <a:cs typeface="Arial" panose="020B0604020202020204" pitchFamily="34" charset="0"/>
                        </a:rPr>
                        <a:t>Developed an agreed methodology for Quality Impact Assessments (QIA) to ensure that there is a consistent approach across the organisation to assess the impact on quality of any proposed changes to service provision, and policy change</a:t>
                      </a:r>
                    </a:p>
                  </a:txBody>
                  <a:tcPr/>
                </a:tc>
                <a:tc>
                  <a:txBody>
                    <a:bodyPr/>
                    <a:lstStyle/>
                    <a:p>
                      <a:r>
                        <a:rPr lang="en-GB" sz="2400" dirty="0">
                          <a:latin typeface="Arial" panose="020B0604020202020204" pitchFamily="34" charset="0"/>
                          <a:cs typeface="Arial" panose="020B0604020202020204" pitchFamily="34" charset="0"/>
                        </a:rPr>
                        <a:t>Sept 2024</a:t>
                      </a:r>
                    </a:p>
                  </a:txBody>
                  <a:tcPr/>
                </a:tc>
                <a:extLst>
                  <a:ext uri="{0D108BD9-81ED-4DB2-BD59-A6C34878D82A}">
                    <a16:rowId xmlns:a16="http://schemas.microsoft.com/office/drawing/2014/main" val="240684488"/>
                  </a:ext>
                </a:extLst>
              </a:tr>
              <a:tr h="370840">
                <a:tc>
                  <a:txBody>
                    <a:bodyPr/>
                    <a:lstStyle/>
                    <a:p>
                      <a:r>
                        <a:rPr lang="en-GB" sz="2400" dirty="0">
                          <a:latin typeface="Arial" panose="020B0604020202020204" pitchFamily="34" charset="0"/>
                          <a:cs typeface="Arial" panose="020B0604020202020204" pitchFamily="34" charset="0"/>
                        </a:rPr>
                        <a:t>Evaluate the introduction of Quality Impact Assessment (QIA) methodology</a:t>
                      </a:r>
                    </a:p>
                  </a:txBody>
                  <a:tcPr/>
                </a:tc>
                <a:tc>
                  <a:txBody>
                    <a:bodyPr/>
                    <a:lstStyle/>
                    <a:p>
                      <a:r>
                        <a:rPr lang="en-GB" sz="2400" dirty="0">
                          <a:latin typeface="Arial" panose="020B0604020202020204" pitchFamily="34" charset="0"/>
                          <a:cs typeface="Arial" panose="020B0604020202020204" pitchFamily="34" charset="0"/>
                        </a:rPr>
                        <a:t>Mar 2025</a:t>
                      </a:r>
                    </a:p>
                  </a:txBody>
                  <a:tcPr/>
                </a:tc>
                <a:extLst>
                  <a:ext uri="{0D108BD9-81ED-4DB2-BD59-A6C34878D82A}">
                    <a16:rowId xmlns:a16="http://schemas.microsoft.com/office/drawing/2014/main" val="1465464694"/>
                  </a:ext>
                </a:extLst>
              </a:tr>
            </a:tbl>
          </a:graphicData>
        </a:graphic>
      </p:graphicFrame>
    </p:spTree>
    <p:extLst>
      <p:ext uri="{BB962C8B-B14F-4D97-AF65-F5344CB8AC3E}">
        <p14:creationId xmlns:p14="http://schemas.microsoft.com/office/powerpoint/2010/main" val="41885830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ject 31"/>
          <p:cNvSpPr txBox="1">
            <a:spLocks noGrp="1"/>
          </p:cNvSpPr>
          <p:nvPr>
            <p:ph type="title"/>
          </p:nvPr>
        </p:nvSpPr>
        <p:spPr>
          <a:xfrm>
            <a:off x="3543277" y="221165"/>
            <a:ext cx="14962994" cy="570028"/>
          </a:xfrm>
          <a:prstGeom prst="rect">
            <a:avLst/>
          </a:prstGeom>
        </p:spPr>
        <p:txBody>
          <a:bodyPr vert="horz" wrap="square" lIns="0" tIns="15875" rIns="0" bIns="0" rtlCol="0">
            <a:spAutoFit/>
          </a:bodyPr>
          <a:lstStyle/>
          <a:p>
            <a:pPr marL="12700">
              <a:lnSpc>
                <a:spcPct val="100000"/>
              </a:lnSpc>
              <a:spcBef>
                <a:spcPts val="125"/>
              </a:spcBef>
            </a:pPr>
            <a:r>
              <a:rPr lang="en-GB" sz="3600" spc="-20" dirty="0">
                <a:solidFill>
                  <a:schemeClr val="bg1"/>
                </a:solidFill>
                <a:latin typeface="Verdana" panose="020B0604030504040204" pitchFamily="34" charset="0"/>
                <a:ea typeface="Verdana" panose="020B0604030504040204" pitchFamily="34" charset="0"/>
              </a:rPr>
              <a:t>Duty of Quality – Annual Quality Report</a:t>
            </a:r>
            <a:endParaRPr sz="3600" spc="-20" dirty="0">
              <a:solidFill>
                <a:schemeClr val="bg1"/>
              </a:solidFill>
              <a:latin typeface="Verdana" panose="020B0604030504040204" pitchFamily="34" charset="0"/>
              <a:ea typeface="Verdana" panose="020B0604030504040204" pitchFamily="34" charset="0"/>
            </a:endParaRPr>
          </a:p>
        </p:txBody>
      </p:sp>
      <p:pic>
        <p:nvPicPr>
          <p:cNvPr id="1026" name="Picture 2">
            <a:extLst>
              <a:ext uri="{FF2B5EF4-FFF2-40B4-BE49-F238E27FC236}">
                <a16:creationId xmlns:a16="http://schemas.microsoft.com/office/drawing/2014/main" id="{35F7FDB1-0B31-91CE-1328-7B7C2DD0B1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57828" y="3232061"/>
            <a:ext cx="4589787" cy="422075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010369D-B6B2-49D1-E21A-48AE01BF451E}"/>
              </a:ext>
            </a:extLst>
          </p:cNvPr>
          <p:cNvSpPr txBox="1"/>
          <p:nvPr/>
        </p:nvSpPr>
        <p:spPr>
          <a:xfrm>
            <a:off x="971884" y="2101478"/>
            <a:ext cx="9080166" cy="830997"/>
          </a:xfrm>
          <a:prstGeom prst="rect">
            <a:avLst/>
          </a:prstGeom>
          <a:noFill/>
        </p:spPr>
        <p:txBody>
          <a:bodyPr wrap="square">
            <a:spAutoFit/>
          </a:bodyPr>
          <a:lstStyle/>
          <a:p>
            <a:r>
              <a:rPr lang="en-GB" sz="2400" dirty="0">
                <a:solidFill>
                  <a:schemeClr val="tx2">
                    <a:lumMod val="75000"/>
                  </a:schemeClr>
                </a:solidFill>
                <a:latin typeface="Arial" panose="020B0604020202020204" pitchFamily="34" charset="0"/>
                <a:cs typeface="Arial" panose="020B0604020202020204" pitchFamily="34" charset="0"/>
              </a:rPr>
              <a:t>The Duty of Quality outlines 12 Health and Care Quality Standards that describe what good quality care looks like </a:t>
            </a:r>
          </a:p>
        </p:txBody>
      </p:sp>
      <p:sp>
        <p:nvSpPr>
          <p:cNvPr id="6" name="TextBox 5">
            <a:extLst>
              <a:ext uri="{FF2B5EF4-FFF2-40B4-BE49-F238E27FC236}">
                <a16:creationId xmlns:a16="http://schemas.microsoft.com/office/drawing/2014/main" id="{BE5CB426-A1FB-B75A-9121-E5F7EC478EF5}"/>
              </a:ext>
            </a:extLst>
          </p:cNvPr>
          <p:cNvSpPr txBox="1"/>
          <p:nvPr/>
        </p:nvSpPr>
        <p:spPr>
          <a:xfrm>
            <a:off x="971884" y="7955199"/>
            <a:ext cx="8673921" cy="2308324"/>
          </a:xfrm>
          <a:prstGeom prst="rect">
            <a:avLst/>
          </a:prstGeom>
          <a:noFill/>
        </p:spPr>
        <p:txBody>
          <a:bodyPr wrap="square">
            <a:spAutoFit/>
          </a:bodyPr>
          <a:lstStyle/>
          <a:p>
            <a:r>
              <a:rPr lang="en-GB" sz="2400" dirty="0">
                <a:solidFill>
                  <a:schemeClr val="tx2">
                    <a:lumMod val="75000"/>
                  </a:schemeClr>
                </a:solidFill>
                <a:latin typeface="Arial" panose="020B0604020202020204" pitchFamily="34" charset="0"/>
                <a:cs typeface="Arial" panose="020B0604020202020204" pitchFamily="34" charset="0"/>
              </a:rPr>
              <a:t>Purpose of this Annual Quality Report:</a:t>
            </a:r>
          </a:p>
          <a:p>
            <a:pPr marL="342900" indent="-342900">
              <a:buFont typeface="Arial" panose="020B0604020202020204" pitchFamily="34" charset="0"/>
              <a:buChar char="•"/>
            </a:pPr>
            <a:r>
              <a:rPr lang="en-GB" sz="2400" dirty="0">
                <a:solidFill>
                  <a:schemeClr val="tx2">
                    <a:lumMod val="75000"/>
                  </a:schemeClr>
                </a:solidFill>
                <a:latin typeface="Arial" panose="020B0604020202020204" pitchFamily="34" charset="0"/>
                <a:cs typeface="Arial" panose="020B0604020202020204" pitchFamily="34" charset="0"/>
              </a:rPr>
              <a:t>Illustrate how we comply with the 12 standards</a:t>
            </a:r>
          </a:p>
          <a:p>
            <a:pPr marL="342900" indent="-342900">
              <a:buFont typeface="Arial" panose="020B0604020202020204" pitchFamily="34" charset="0"/>
              <a:buChar char="•"/>
            </a:pPr>
            <a:r>
              <a:rPr lang="en-GB" sz="2400" dirty="0">
                <a:solidFill>
                  <a:schemeClr val="tx2">
                    <a:lumMod val="75000"/>
                  </a:schemeClr>
                </a:solidFill>
                <a:latin typeface="Arial" panose="020B0604020202020204" pitchFamily="34" charset="0"/>
                <a:cs typeface="Arial" panose="020B0604020202020204" pitchFamily="34" charset="0"/>
              </a:rPr>
              <a:t>Look back at what has been achieved in relation to the quality of our services</a:t>
            </a:r>
          </a:p>
          <a:p>
            <a:pPr marL="342900" indent="-342900">
              <a:buFont typeface="Arial" panose="020B0604020202020204" pitchFamily="34" charset="0"/>
              <a:buChar char="•"/>
            </a:pPr>
            <a:r>
              <a:rPr lang="en-GB" sz="2400" dirty="0">
                <a:solidFill>
                  <a:schemeClr val="tx2">
                    <a:lumMod val="75000"/>
                  </a:schemeClr>
                </a:solidFill>
                <a:latin typeface="Arial" panose="020B0604020202020204" pitchFamily="34" charset="0"/>
                <a:cs typeface="Arial" panose="020B0604020202020204" pitchFamily="34" charset="0"/>
              </a:rPr>
              <a:t>Learn how we can do better and look forward to the coming year</a:t>
            </a:r>
          </a:p>
        </p:txBody>
      </p:sp>
      <p:sp>
        <p:nvSpPr>
          <p:cNvPr id="7" name="TextBox 6">
            <a:extLst>
              <a:ext uri="{FF2B5EF4-FFF2-40B4-BE49-F238E27FC236}">
                <a16:creationId xmlns:a16="http://schemas.microsoft.com/office/drawing/2014/main" id="{2473B975-8A39-83EA-8E13-224215278F2B}"/>
              </a:ext>
            </a:extLst>
          </p:cNvPr>
          <p:cNvSpPr txBox="1"/>
          <p:nvPr/>
        </p:nvSpPr>
        <p:spPr>
          <a:xfrm>
            <a:off x="11023934" y="7948427"/>
            <a:ext cx="8791783" cy="1569660"/>
          </a:xfrm>
          <a:prstGeom prst="rect">
            <a:avLst/>
          </a:prstGeom>
          <a:noFill/>
        </p:spPr>
        <p:txBody>
          <a:bodyPr wrap="square">
            <a:spAutoFit/>
          </a:bodyPr>
          <a:lstStyle/>
          <a:p>
            <a:r>
              <a:rPr lang="en-GB" sz="2400" dirty="0">
                <a:solidFill>
                  <a:schemeClr val="tx2">
                    <a:lumMod val="75000"/>
                  </a:schemeClr>
                </a:solidFill>
                <a:latin typeface="Arial" panose="020B0604020202020204" pitchFamily="34" charset="0"/>
                <a:cs typeface="Arial" panose="020B0604020202020204" pitchFamily="34" charset="0"/>
              </a:rPr>
              <a:t>Annual Quality Report 2024/25:</a:t>
            </a:r>
          </a:p>
          <a:p>
            <a:pPr marL="342900" indent="-342900">
              <a:buFont typeface="Arial" panose="020B0604020202020204" pitchFamily="34" charset="0"/>
              <a:buChar char="•"/>
            </a:pPr>
            <a:r>
              <a:rPr lang="en-GB" sz="2400" dirty="0">
                <a:solidFill>
                  <a:schemeClr val="tx2">
                    <a:lumMod val="75000"/>
                  </a:schemeClr>
                </a:solidFill>
                <a:latin typeface="Arial" panose="020B0604020202020204" pitchFamily="34" charset="0"/>
                <a:cs typeface="Arial" panose="020B0604020202020204" pitchFamily="34" charset="0"/>
              </a:rPr>
              <a:t>Iterative process throughout the year</a:t>
            </a:r>
          </a:p>
          <a:p>
            <a:pPr marL="342900" indent="-342900">
              <a:buFont typeface="Arial" panose="020B0604020202020204" pitchFamily="34" charset="0"/>
              <a:buChar char="•"/>
            </a:pPr>
            <a:r>
              <a:rPr lang="en-GB" sz="2400" dirty="0">
                <a:solidFill>
                  <a:schemeClr val="tx2">
                    <a:lumMod val="75000"/>
                  </a:schemeClr>
                </a:solidFill>
                <a:latin typeface="Arial" panose="020B0604020202020204" pitchFamily="34" charset="0"/>
                <a:cs typeface="Arial" panose="020B0604020202020204" pitchFamily="34" charset="0"/>
              </a:rPr>
              <a:t>Aligned to the Quality Oversight Group</a:t>
            </a:r>
          </a:p>
          <a:p>
            <a:pPr marL="342900" indent="-342900">
              <a:buFont typeface="Arial" panose="020B0604020202020204" pitchFamily="34" charset="0"/>
              <a:buChar char="•"/>
            </a:pPr>
            <a:r>
              <a:rPr lang="en-GB" sz="2400" dirty="0">
                <a:solidFill>
                  <a:schemeClr val="tx2">
                    <a:lumMod val="75000"/>
                  </a:schemeClr>
                </a:solidFill>
                <a:latin typeface="Arial" panose="020B0604020202020204" pitchFamily="34" charset="0"/>
                <a:cs typeface="Arial" panose="020B0604020202020204" pitchFamily="34" charset="0"/>
              </a:rPr>
              <a:t>Builds upon the ‘Always on’ reporting</a:t>
            </a:r>
          </a:p>
        </p:txBody>
      </p:sp>
      <p:sp>
        <p:nvSpPr>
          <p:cNvPr id="9" name="TextBox 8">
            <a:extLst>
              <a:ext uri="{FF2B5EF4-FFF2-40B4-BE49-F238E27FC236}">
                <a16:creationId xmlns:a16="http://schemas.microsoft.com/office/drawing/2014/main" id="{2DE0C879-2358-5375-B16D-AED714C1F591}"/>
              </a:ext>
            </a:extLst>
          </p:cNvPr>
          <p:cNvSpPr txBox="1"/>
          <p:nvPr/>
        </p:nvSpPr>
        <p:spPr>
          <a:xfrm>
            <a:off x="10875251" y="2101478"/>
            <a:ext cx="8791783" cy="1938992"/>
          </a:xfrm>
          <a:prstGeom prst="rect">
            <a:avLst/>
          </a:prstGeom>
          <a:noFill/>
        </p:spPr>
        <p:txBody>
          <a:bodyPr wrap="square">
            <a:spAutoFit/>
          </a:bodyPr>
          <a:lstStyle/>
          <a:p>
            <a:r>
              <a:rPr lang="en-GB" sz="2400" dirty="0">
                <a:solidFill>
                  <a:schemeClr val="tx2">
                    <a:lumMod val="75000"/>
                  </a:schemeClr>
                </a:solidFill>
                <a:latin typeface="Arial" panose="020B0604020202020204" pitchFamily="34" charset="0"/>
                <a:cs typeface="Arial" panose="020B0604020202020204" pitchFamily="34" charset="0"/>
              </a:rPr>
              <a:t>Annual Quality Report 2023/24:</a:t>
            </a:r>
          </a:p>
          <a:p>
            <a:pPr marL="342900" indent="-342900">
              <a:buFont typeface="Arial" panose="020B0604020202020204" pitchFamily="34" charset="0"/>
              <a:buChar char="•"/>
            </a:pPr>
            <a:r>
              <a:rPr lang="en-GB" sz="2400" dirty="0">
                <a:solidFill>
                  <a:schemeClr val="tx2">
                    <a:lumMod val="75000"/>
                  </a:schemeClr>
                </a:solidFill>
                <a:latin typeface="Arial" panose="020B0604020202020204" pitchFamily="34" charset="0"/>
                <a:cs typeface="Arial" panose="020B0604020202020204" pitchFamily="34" charset="0"/>
              </a:rPr>
              <a:t>Captures Quality across PHW under the 12 standards</a:t>
            </a:r>
          </a:p>
          <a:p>
            <a:pPr marL="342900" indent="-342900">
              <a:buFont typeface="Arial" panose="020B0604020202020204" pitchFamily="34" charset="0"/>
              <a:buChar char="•"/>
            </a:pPr>
            <a:r>
              <a:rPr lang="en-GB" sz="2400" dirty="0">
                <a:solidFill>
                  <a:schemeClr val="tx2">
                    <a:lumMod val="75000"/>
                  </a:schemeClr>
                </a:solidFill>
                <a:latin typeface="Arial" panose="020B0604020202020204" pitchFamily="34" charset="0"/>
                <a:cs typeface="Arial" panose="020B0604020202020204" pitchFamily="34" charset="0"/>
              </a:rPr>
              <a:t>Quality Improvement and Learning</a:t>
            </a:r>
          </a:p>
          <a:p>
            <a:pPr marL="342900" indent="-342900">
              <a:buFont typeface="Arial" panose="020B0604020202020204" pitchFamily="34" charset="0"/>
              <a:buChar char="•"/>
            </a:pPr>
            <a:r>
              <a:rPr lang="en-GB" sz="2400" dirty="0">
                <a:solidFill>
                  <a:schemeClr val="tx2">
                    <a:lumMod val="75000"/>
                  </a:schemeClr>
                </a:solidFill>
                <a:latin typeface="Arial" panose="020B0604020202020204" pitchFamily="34" charset="0"/>
                <a:cs typeface="Arial" panose="020B0604020202020204" pitchFamily="34" charset="0"/>
              </a:rPr>
              <a:t>Forward look to 2024/25</a:t>
            </a:r>
          </a:p>
          <a:p>
            <a:endParaRPr lang="en-GB" sz="2400" dirty="0">
              <a:solidFill>
                <a:schemeClr val="tx2">
                  <a:lumMod val="75000"/>
                </a:schemeClr>
              </a:solidFill>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861E59C4-B57A-B3A4-F735-82ABBCCF8A5C}"/>
              </a:ext>
            </a:extLst>
          </p:cNvPr>
          <p:cNvPicPr>
            <a:picLocks noChangeAspect="1"/>
          </p:cNvPicPr>
          <p:nvPr/>
        </p:nvPicPr>
        <p:blipFill>
          <a:blip r:embed="rId4"/>
          <a:stretch>
            <a:fillRect/>
          </a:stretch>
        </p:blipFill>
        <p:spPr>
          <a:xfrm>
            <a:off x="11023934" y="3709762"/>
            <a:ext cx="2887890" cy="4093119"/>
          </a:xfrm>
          <a:prstGeom prst="rect">
            <a:avLst/>
          </a:prstGeom>
        </p:spPr>
      </p:pic>
    </p:spTree>
    <p:extLst>
      <p:ext uri="{BB962C8B-B14F-4D97-AF65-F5344CB8AC3E}">
        <p14:creationId xmlns:p14="http://schemas.microsoft.com/office/powerpoint/2010/main" val="33850439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019906-3B43-BBE2-085A-86B3353D6877}"/>
              </a:ext>
            </a:extLst>
          </p:cNvPr>
          <p:cNvSpPr>
            <a:spLocks noGrp="1"/>
          </p:cNvSpPr>
          <p:nvPr>
            <p:ph type="title"/>
          </p:nvPr>
        </p:nvSpPr>
        <p:spPr>
          <a:xfrm>
            <a:off x="772616" y="1847178"/>
            <a:ext cx="6537959" cy="923330"/>
          </a:xfrm>
        </p:spPr>
        <p:txBody>
          <a:bodyPr/>
          <a:lstStyle/>
          <a:p>
            <a:r>
              <a:rPr lang="en-GB" dirty="0"/>
              <a:t>Recommendation </a:t>
            </a:r>
          </a:p>
        </p:txBody>
      </p:sp>
      <p:sp>
        <p:nvSpPr>
          <p:cNvPr id="3" name="Text Placeholder 2">
            <a:extLst>
              <a:ext uri="{FF2B5EF4-FFF2-40B4-BE49-F238E27FC236}">
                <a16:creationId xmlns:a16="http://schemas.microsoft.com/office/drawing/2014/main" id="{B0BD2324-4109-D503-5867-B1788D9244BB}"/>
              </a:ext>
            </a:extLst>
          </p:cNvPr>
          <p:cNvSpPr>
            <a:spLocks noGrp="1"/>
          </p:cNvSpPr>
          <p:nvPr>
            <p:ph type="body" idx="1"/>
          </p:nvPr>
        </p:nvSpPr>
        <p:spPr>
          <a:xfrm>
            <a:off x="772615" y="4108522"/>
            <a:ext cx="16325213" cy="2023631"/>
          </a:xfrm>
        </p:spPr>
        <p:txBody>
          <a:bodyPr/>
          <a:lstStyle/>
          <a:p>
            <a:r>
              <a:rPr lang="en-GB" sz="3600" dirty="0">
                <a:solidFill>
                  <a:schemeClr val="tx1"/>
                </a:solidFill>
              </a:rPr>
              <a:t>This Quality, Safety and Improvement Committee is asked to take </a:t>
            </a:r>
            <a:r>
              <a:rPr lang="en-GB" sz="3600" b="1" dirty="0">
                <a:solidFill>
                  <a:schemeClr val="tx1"/>
                </a:solidFill>
              </a:rPr>
              <a:t>assurance </a:t>
            </a:r>
            <a:r>
              <a:rPr lang="en-GB" sz="3600" dirty="0">
                <a:solidFill>
                  <a:schemeClr val="tx1"/>
                </a:solidFill>
              </a:rPr>
              <a:t>on the update of the implementation of the Clinical Governance Framework and the progress of the Quality Oversight Group (</a:t>
            </a:r>
            <a:r>
              <a:rPr lang="en-GB" sz="3600" dirty="0" err="1">
                <a:solidFill>
                  <a:schemeClr val="tx1"/>
                </a:solidFill>
              </a:rPr>
              <a:t>QuOG</a:t>
            </a:r>
            <a:r>
              <a:rPr lang="en-GB" sz="3600" dirty="0">
                <a:solidFill>
                  <a:schemeClr val="tx1"/>
                </a:solidFill>
              </a:rPr>
              <a:t>). </a:t>
            </a:r>
          </a:p>
          <a:p>
            <a:endParaRPr lang="en-GB" dirty="0"/>
          </a:p>
        </p:txBody>
      </p:sp>
    </p:spTree>
    <p:extLst>
      <p:ext uri="{BB962C8B-B14F-4D97-AF65-F5344CB8AC3E}">
        <p14:creationId xmlns:p14="http://schemas.microsoft.com/office/powerpoint/2010/main" val="13232530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15300" y="4197086"/>
            <a:ext cx="7946150" cy="4478149"/>
          </a:xfrm>
          <a:prstGeom prst="rect">
            <a:avLst/>
          </a:prstGeom>
        </p:spPr>
        <p:txBody>
          <a:bodyPr vert="horz" wrap="square" lIns="0" tIns="15240" rIns="0" bIns="0" rtlCol="0">
            <a:spAutoFit/>
          </a:bodyPr>
          <a:lstStyle/>
          <a:p>
            <a:pPr marL="12700">
              <a:lnSpc>
                <a:spcPct val="100000"/>
              </a:lnSpc>
              <a:spcBef>
                <a:spcPts val="1920"/>
              </a:spcBef>
            </a:pPr>
            <a:r>
              <a:rPr lang="en-GB" sz="5000" b="0" err="1">
                <a:solidFill>
                  <a:srgbClr val="FFFFFF"/>
                </a:solidFill>
              </a:rPr>
              <a:t>Gweithio</a:t>
            </a:r>
            <a:r>
              <a:rPr lang="en-GB" sz="5000" b="0">
                <a:solidFill>
                  <a:srgbClr val="FFFFFF"/>
                </a:solidFill>
              </a:rPr>
              <a:t> </a:t>
            </a:r>
            <a:r>
              <a:rPr lang="en-GB" sz="5000" b="0" err="1">
                <a:solidFill>
                  <a:srgbClr val="FFFFFF"/>
                </a:solidFill>
              </a:rPr>
              <a:t>gyda'n</a:t>
            </a:r>
            <a:r>
              <a:rPr lang="en-GB" sz="5000" b="0">
                <a:solidFill>
                  <a:srgbClr val="FFFFFF"/>
                </a:solidFill>
              </a:rPr>
              <a:t> </a:t>
            </a:r>
            <a:r>
              <a:rPr lang="en-GB" sz="5000" b="0" err="1">
                <a:solidFill>
                  <a:srgbClr val="FFFFFF"/>
                </a:solidFill>
              </a:rPr>
              <a:t>gilydd</a:t>
            </a:r>
            <a:r>
              <a:rPr lang="en-GB" sz="5000" b="0">
                <a:solidFill>
                  <a:srgbClr val="FFFFFF"/>
                </a:solidFill>
              </a:rPr>
              <a:t> </a:t>
            </a:r>
            <a:br>
              <a:rPr lang="en-GB" sz="5000" b="0">
                <a:solidFill>
                  <a:srgbClr val="FFFFFF"/>
                </a:solidFill>
              </a:rPr>
            </a:br>
            <a:r>
              <a:rPr lang="en-GB" sz="5000" b="0" err="1">
                <a:solidFill>
                  <a:srgbClr val="FFFFFF"/>
                </a:solidFill>
              </a:rPr>
              <a:t>i</a:t>
            </a:r>
            <a:r>
              <a:rPr lang="en-GB" sz="5000" b="0">
                <a:solidFill>
                  <a:srgbClr val="FFFFFF"/>
                </a:solidFill>
              </a:rPr>
              <a:t> </a:t>
            </a:r>
            <a:r>
              <a:rPr lang="en-GB" sz="5000" b="0" err="1">
                <a:solidFill>
                  <a:srgbClr val="FFFFFF"/>
                </a:solidFill>
              </a:rPr>
              <a:t>greu</a:t>
            </a:r>
            <a:r>
              <a:rPr lang="en-GB" sz="5000" b="0">
                <a:solidFill>
                  <a:srgbClr val="FFFFFF"/>
                </a:solidFill>
              </a:rPr>
              <a:t> Cymru </a:t>
            </a:r>
            <a:r>
              <a:rPr lang="en-GB" sz="5000" b="0" err="1">
                <a:solidFill>
                  <a:srgbClr val="FFFFFF"/>
                </a:solidFill>
              </a:rPr>
              <a:t>iachach</a:t>
            </a:r>
            <a:br>
              <a:rPr lang="en-GB" sz="5000" b="0">
                <a:solidFill>
                  <a:srgbClr val="FFFFFF"/>
                </a:solidFill>
              </a:rPr>
            </a:br>
            <a:br>
              <a:rPr lang="en-GB" sz="5000" b="0">
                <a:solidFill>
                  <a:srgbClr val="FFFFFF"/>
                </a:solidFill>
              </a:rPr>
            </a:br>
            <a:r>
              <a:rPr lang="en-GB" sz="5000" b="0">
                <a:solidFill>
                  <a:srgbClr val="FFFFFF"/>
                </a:solidFill>
              </a:rPr>
              <a:t>Working together</a:t>
            </a:r>
            <a:br>
              <a:rPr lang="en-GB" sz="5000" b="0">
                <a:solidFill>
                  <a:srgbClr val="FFFFFF"/>
                </a:solidFill>
              </a:rPr>
            </a:br>
            <a:r>
              <a:rPr lang="en-GB" sz="5000" b="0">
                <a:solidFill>
                  <a:srgbClr val="FFFFFF"/>
                </a:solidFill>
              </a:rPr>
              <a:t>for a healthier Wales</a:t>
            </a:r>
            <a:br>
              <a:rPr lang="en-GB" sz="4000" b="0">
                <a:solidFill>
                  <a:srgbClr val="FFFFFF"/>
                </a:solidFill>
              </a:rPr>
            </a:br>
            <a:endParaRPr lang="en-GB" sz="4000" b="0"/>
          </a:p>
        </p:txBody>
      </p:sp>
    </p:spTree>
    <p:extLst>
      <p:ext uri="{BB962C8B-B14F-4D97-AF65-F5344CB8AC3E}">
        <p14:creationId xmlns:p14="http://schemas.microsoft.com/office/powerpoint/2010/main" val="22051322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01687F77D63A8459CEFD3583C1899E6" ma:contentTypeVersion="22" ma:contentTypeDescription="Create a new document." ma:contentTypeScope="" ma:versionID="de7dca3a631283ec9faf6c9f44bb1af1">
  <xsd:schema xmlns:xsd="http://www.w3.org/2001/XMLSchema" xmlns:xs="http://www.w3.org/2001/XMLSchema" xmlns:p="http://schemas.microsoft.com/office/2006/metadata/properties" xmlns:ns2="74117dde-b119-4746-8562-4584e64c254c" xmlns:ns3="885d599f-0d70-42f9-bb26-1bdcfa13e79d" targetNamespace="http://schemas.microsoft.com/office/2006/metadata/properties" ma:root="true" ma:fieldsID="50d95e25f9f9fa9f0ac7c4e546712667" ns2:_="" ns3:_="">
    <xsd:import namespace="74117dde-b119-4746-8562-4584e64c254c"/>
    <xsd:import namespace="885d599f-0d70-42f9-bb26-1bdcfa13e79d"/>
    <xsd:element name="properties">
      <xsd:complexType>
        <xsd:sequence>
          <xsd:element name="documentManagement">
            <xsd:complexType>
              <xsd:all>
                <xsd:element ref="ns2:MeetingSubCategory"/>
                <xsd:element ref="ns2:MeetingDate"/>
                <xsd:element ref="ns2:Open_x002f_Private"/>
                <xsd:element ref="ns2:Reason" minOccurs="0"/>
                <xsd:element ref="ns2:DocumentType" minOccurs="0"/>
                <xsd:element ref="ns2:Status" minOccurs="0"/>
                <xsd:element ref="ns2:RetentionDate" minOccurs="0"/>
                <xsd:element ref="ns2:MediaServiceMetadata" minOccurs="0"/>
                <xsd:element ref="ns2:MediaServiceFastMetadata" minOccurs="0"/>
                <xsd:element ref="ns2:MediaServiceObjectDetectorVersions" minOccurs="0"/>
                <xsd:element ref="ns2:EinancialYear" minOccurs="0"/>
                <xsd:element ref="ns2:Notes" minOccurs="0"/>
                <xsd:element ref="ns3:SharedWithUsers" minOccurs="0"/>
                <xsd:element ref="ns3:SharedWithDetails" minOccurs="0"/>
                <xsd:element ref="ns2:MediaServiceDateTaken" minOccurs="0"/>
                <xsd:element ref="ns2:MediaServiceGenerationTime" minOccurs="0"/>
                <xsd:element ref="ns2:MediaServiceEventHashCode"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117dde-b119-4746-8562-4584e64c254c" elementFormDefault="qualified">
    <xsd:import namespace="http://schemas.microsoft.com/office/2006/documentManagement/types"/>
    <xsd:import namespace="http://schemas.microsoft.com/office/infopath/2007/PartnerControls"/>
    <xsd:element name="MeetingSubCategory" ma:index="8" ma:displayName="Meeting" ma:format="Dropdown" ma:internalName="MeetingSubCategory">
      <xsd:simpleType>
        <xsd:restriction base="dms:Choice">
          <xsd:enumeration value="ACGC (Open)"/>
          <xsd:enumeration value="ACGC (Private)"/>
          <xsd:enumeration value="BET"/>
          <xsd:enumeration value="SBET"/>
          <xsd:enumeration value="Board"/>
          <xsd:enumeration value="Board (Private)"/>
          <xsd:enumeration value="Board Development"/>
          <xsd:enumeration value="BPL (Business and Planning Leads)"/>
          <xsd:enumeration value="KRIC"/>
          <xsd:enumeration value="KRIC (Private)"/>
          <xsd:enumeration value="LT"/>
          <xsd:enumeration value="POD"/>
          <xsd:enumeration value="POD (Private)"/>
          <xsd:enumeration value="QSIC"/>
          <xsd:enumeration value="QSIC (Private)"/>
          <xsd:enumeration value="AGM"/>
          <xsd:enumeration value="Board Briefing"/>
          <xsd:enumeration value="Covid-19 PI Sub-Group"/>
          <xsd:enumeration value="Cross Committee Group"/>
          <xsd:enumeration value="Chair's Meeting"/>
          <xsd:enumeration value="Rem Comm"/>
          <xsd:enumeration value="Board Business Unit Meeting"/>
        </xsd:restriction>
      </xsd:simpleType>
    </xsd:element>
    <xsd:element name="MeetingDate" ma:index="9" ma:displayName="Meeting Date" ma:format="DateOnly" ma:internalName="MeetingDate">
      <xsd:simpleType>
        <xsd:restriction base="dms:DateTime"/>
      </xsd:simpleType>
    </xsd:element>
    <xsd:element name="Open_x002f_Private" ma:index="10" ma:displayName="Open/Private" ma:default="Open" ma:format="Dropdown" ma:internalName="Open_x002f_Private">
      <xsd:simpleType>
        <xsd:restriction base="dms:Choice">
          <xsd:enumeration value="Open"/>
          <xsd:enumeration value="Private"/>
        </xsd:restriction>
      </xsd:simpleType>
    </xsd:element>
    <xsd:element name="Reason" ma:index="11" nillable="true" ma:displayName="Reason" ma:format="Dropdown" ma:internalName="Reason">
      <xsd:complexType>
        <xsd:complexContent>
          <xsd:extension base="dms:MultiChoice">
            <xsd:sequence>
              <xsd:element name="Value" maxOccurs="unbounded" minOccurs="0" nillable="true">
                <xsd:simpleType>
                  <xsd:restriction base="dms:Choice">
                    <xsd:enumeration value="Commercially Sensitive – Procurement"/>
                    <xsd:enumeration value="Confidential – Information Governance"/>
                    <xsd:enumeration value="Confidential – Cyber Security"/>
                    <xsd:enumeration value="Confidential – Workforce"/>
                    <xsd:enumeration value="Confidential - Counter Fraud"/>
                    <xsd:enumeration value="Legally Privileged"/>
                    <xsd:enumeration value="Summary of Private Committee / Sub Group Meetings ‐ subject matter confidential"/>
                    <xsd:enumeration value="Undue concern or harm to the public"/>
                  </xsd:restriction>
                </xsd:simpleType>
              </xsd:element>
            </xsd:sequence>
          </xsd:extension>
        </xsd:complexContent>
      </xsd:complexType>
    </xsd:element>
    <xsd:element name="DocumentType" ma:index="12" nillable="true" ma:displayName="Document Type" ma:format="Dropdown" ma:internalName="DocumentType">
      <xsd:simpleType>
        <xsd:restriction base="dms:Choice">
          <xsd:enumeration value="Action Log"/>
          <xsd:enumeration value="Agenda"/>
          <xsd:enumeration value="Attachment"/>
          <xsd:enumeration value="Chair's Brief"/>
          <xsd:enumeration value="Correspondance"/>
          <xsd:enumeration value="Minutes"/>
          <xsd:enumeration value="Plan or Register"/>
          <xsd:enumeration value="Presentation"/>
          <xsd:enumeration value="Report"/>
        </xsd:restriction>
      </xsd:simpleType>
    </xsd:element>
    <xsd:element name="Status" ma:index="13" nillable="true" ma:displayName="Status" ma:format="Dropdown" ma:internalName="Status">
      <xsd:simpleType>
        <xsd:restriction base="dms:Choice">
          <xsd:enumeration value="Draft"/>
          <xsd:enumeration value="Final"/>
          <xsd:enumeration value="Working Draft"/>
          <xsd:enumeration value="Confirmed Minutes"/>
          <xsd:enumeration value="Unconfirmed Minutes"/>
          <xsd:enumeration value="Live Document"/>
        </xsd:restriction>
      </xsd:simpleType>
    </xsd:element>
    <xsd:element name="RetentionDate" ma:index="14" nillable="true" ma:displayName="Retention Date" ma:default="Always" ma:format="Dropdown" ma:internalName="RetentionDate">
      <xsd:simpleType>
        <xsd:restriction base="dms:Choice">
          <xsd:enumeration value="Always"/>
          <xsd:enumeration value="2030"/>
          <xsd:enumeration value="2031"/>
          <xsd:enumeration value="2032"/>
        </xsd:restriction>
      </xsd:simpleType>
    </xsd:element>
    <xsd:element name="MediaServiceMetadata" ma:index="15" nillable="true" ma:displayName="MediaServiceMetadata" ma:hidden="true" ma:internalName="MediaServiceMetadata" ma:readOnly="true">
      <xsd:simpleType>
        <xsd:restriction base="dms:Note"/>
      </xsd:simpleType>
    </xsd:element>
    <xsd:element name="MediaServiceFastMetadata" ma:index="16" nillable="true" ma:displayName="MediaServiceFastMetadata" ma:hidden="true" ma:internalName="MediaServiceFastMetadata" ma:readOnly="true">
      <xsd:simpleType>
        <xsd:restriction base="dms:Note"/>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EinancialYear" ma:index="18" nillable="true" ma:displayName="Year" ma:default="2024/2025" ma:format="RadioButtons" ma:internalName="EinancialYear">
      <xsd:simpleType>
        <xsd:restriction base="dms:Choice">
          <xsd:enumeration value="2024/2025"/>
          <xsd:enumeration value="2023/2024"/>
          <xsd:enumeration value="2022/2023"/>
        </xsd:restriction>
      </xsd:simpleType>
    </xsd:element>
    <xsd:element name="Notes" ma:index="19" nillable="true" ma:displayName="Notes" ma:format="Dropdown" ma:internalName="Notes">
      <xsd:simpleType>
        <xsd:restriction base="dms:Text">
          <xsd:maxLength value="255"/>
        </xsd:restriction>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MediaServiceEventHashCode" ma:index="24" nillable="true" ma:displayName="MediaServiceEventHashCode" ma:hidden="true" ma:internalName="MediaServiceEventHashCode" ma:readOnly="true">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85d599f-0d70-42f9-bb26-1bdcfa13e79d"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885d599f-0d70-42f9-bb26-1bdcfa13e79d">
      <UserInfo>
        <DisplayName>Claire Birchall (Public Health Wales - No. 2 Capital Quarter)</DisplayName>
        <AccountId>35</AccountId>
        <AccountType/>
      </UserInfo>
      <UserInfo>
        <DisplayName>Angela Cook (Public Health Wales)</DisplayName>
        <AccountId>23</AccountId>
        <AccountType/>
      </UserInfo>
    </SharedWithUsers>
    <Status xmlns="74117dde-b119-4746-8562-4584e64c254c">Final</Status>
    <Notes xmlns="74117dde-b119-4746-8562-4584e64c254c" xsi:nil="true"/>
    <Open_x002f_Private xmlns="74117dde-b119-4746-8562-4584e64c254c">Open</Open_x002f_Private>
    <MeetingSubCategory xmlns="74117dde-b119-4746-8562-4584e64c254c">QSIC</MeetingSubCategory>
    <RetentionDate xmlns="74117dde-b119-4746-8562-4584e64c254c">Always</RetentionDate>
    <DocumentType xmlns="74117dde-b119-4746-8562-4584e64c254c">Report</DocumentType>
    <MeetingDate xmlns="74117dde-b119-4746-8562-4584e64c254c">2024-05-19T23:00:00+00:00</MeetingDate>
    <EinancialYear xmlns="74117dde-b119-4746-8562-4584e64c254c">2024/2025</EinancialYear>
    <Reason xmlns="74117dde-b119-4746-8562-4584e64c254c" xsi:nil="true"/>
  </documentManagement>
</p:properties>
</file>

<file path=customXml/itemProps1.xml><?xml version="1.0" encoding="utf-8"?>
<ds:datastoreItem xmlns:ds="http://schemas.openxmlformats.org/officeDocument/2006/customXml" ds:itemID="{864F9884-E8CB-405E-A437-2FE4C4C8AA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4117dde-b119-4746-8562-4584e64c254c"/>
    <ds:schemaRef ds:uri="885d599f-0d70-42f9-bb26-1bdcfa13e79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6A50DFB-2807-400F-A80C-88F46D07AA11}">
  <ds:schemaRefs>
    <ds:schemaRef ds:uri="http://schemas.microsoft.com/sharepoint/v3/contenttype/forms"/>
  </ds:schemaRefs>
</ds:datastoreItem>
</file>

<file path=customXml/itemProps3.xml><?xml version="1.0" encoding="utf-8"?>
<ds:datastoreItem xmlns:ds="http://schemas.openxmlformats.org/officeDocument/2006/customXml" ds:itemID="{AC383AEC-A6FA-49AE-B9C4-4EC94F2FA1B5}">
  <ds:schemaRefs>
    <ds:schemaRef ds:uri="8d7cfebf-00e0-4770-abfd-6df30e7ebdaa"/>
    <ds:schemaRef ds:uri="cc26611f-a4ed-4d29-b39c-8c2bc64332ae"/>
    <ds:schemaRef ds:uri="http://schemas.microsoft.com/office/2006/metadata/properties"/>
    <ds:schemaRef ds:uri="http://schemas.microsoft.com/office/infopath/2007/PartnerControls"/>
    <ds:schemaRef ds:uri="8c72b008-8d5a-4b07-b2b0-9e2e90db48fb"/>
    <ds:schemaRef ds:uri="16d681bc-a9e1-4acb-a7cc-67a039ab010b"/>
    <ds:schemaRef ds:uri="885d599f-0d70-42f9-bb26-1bdcfa13e79d"/>
    <ds:schemaRef ds:uri="74117dde-b119-4746-8562-4584e64c254c"/>
  </ds:schemaRefs>
</ds:datastoreItem>
</file>

<file path=docProps/app.xml><?xml version="1.0" encoding="utf-8"?>
<Properties xmlns="http://schemas.openxmlformats.org/officeDocument/2006/extended-properties" xmlns:vt="http://schemas.openxmlformats.org/officeDocument/2006/docPropsVTypes">
  <Template/>
  <TotalTime>1258</TotalTime>
  <Words>671</Words>
  <Application>Microsoft Office PowerPoint</Application>
  <PresentationFormat>Custom</PresentationFormat>
  <Paragraphs>187</Paragraphs>
  <Slides>9</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Arial Black</vt:lpstr>
      <vt:lpstr>Calibri</vt:lpstr>
      <vt:lpstr>Nordique Inline</vt:lpstr>
      <vt:lpstr>Ubuntu</vt:lpstr>
      <vt:lpstr>Ubuntu-Light</vt:lpstr>
      <vt:lpstr>Verdana</vt:lpstr>
      <vt:lpstr>Office Theme</vt:lpstr>
      <vt:lpstr>Duty of Quality and Clinical Governance Framework updates  </vt:lpstr>
      <vt:lpstr>Purpose</vt:lpstr>
      <vt:lpstr>CG Framework and Quality Oversight Group (QuOG)</vt:lpstr>
      <vt:lpstr>PowerPoint Presentation</vt:lpstr>
      <vt:lpstr>Role of the QuOG in Support of QSIC and Organisation</vt:lpstr>
      <vt:lpstr>Duty of Quality – Deliverables 2024/25</vt:lpstr>
      <vt:lpstr>Duty of Quality – Annual Quality Report</vt:lpstr>
      <vt:lpstr>Recommendation </vt:lpstr>
      <vt:lpstr>Gweithio gyda'n gilydd  i greu Cymru iachach  Working together for a healthier Wales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cover</dc:title>
  <dc:creator>Wayne Jepson (Public Health Wales - No. 2 Capital Quarter)</dc:creator>
  <cp:lastModifiedBy>Reanne Reffell (Public Health Wales - No. 2 Capital Quarter)</cp:lastModifiedBy>
  <cp:revision>9</cp:revision>
  <dcterms:created xsi:type="dcterms:W3CDTF">2023-05-26T14:56:53Z</dcterms:created>
  <dcterms:modified xsi:type="dcterms:W3CDTF">2024-05-13T13:52:05Z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2023-05-26T00:00:00Z</vt:filetime>
  </property>
  <property fmtid="{D5CDD505-2E9C-101B-9397-08002B2CF9AE}" pid="3" name="Creator">
    <vt:lpwstr>Adobe InDesign 18.2 (Macintosh)</vt:lpwstr>
  </property>
  <property fmtid="{D5CDD505-2E9C-101B-9397-08002B2CF9AE}" pid="4" name="LastSaved">
    <vt:filetime>2023-05-26T00:00:00Z</vt:filetime>
  </property>
  <property fmtid="{D5CDD505-2E9C-101B-9397-08002B2CF9AE}" pid="5" name="Producer">
    <vt:lpwstr>Adobe PDF Library 17.0</vt:lpwstr>
  </property>
  <property fmtid="{D5CDD505-2E9C-101B-9397-08002B2CF9AE}" pid="6" name="ContentTypeId">
    <vt:lpwstr>0x010100E01687F77D63A8459CEFD3583C1899E6</vt:lpwstr>
  </property>
  <property fmtid="{D5CDD505-2E9C-101B-9397-08002B2CF9AE}" pid="7" name="MediaServiceImageTags">
    <vt:lpwstr/>
  </property>
</Properties>
</file>