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4"/>
  </p:sldMasterIdLst>
  <p:notesMasterIdLst>
    <p:notesMasterId r:id="rId16"/>
  </p:notesMasterIdLst>
  <p:handoutMasterIdLst>
    <p:handoutMasterId r:id="rId17"/>
  </p:handoutMasterIdLst>
  <p:sldIdLst>
    <p:sldId id="309" r:id="rId5"/>
    <p:sldId id="328" r:id="rId6"/>
    <p:sldId id="318" r:id="rId7"/>
    <p:sldId id="329" r:id="rId8"/>
    <p:sldId id="320" r:id="rId9"/>
    <p:sldId id="322" r:id="rId10"/>
    <p:sldId id="323" r:id="rId11"/>
    <p:sldId id="330" r:id="rId12"/>
    <p:sldId id="331" r:id="rId13"/>
    <p:sldId id="324" r:id="rId14"/>
    <p:sldId id="325" r:id="rId15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hiannon Beaumont-Wood (Public Health Wales)" initials="RB(HW" lastIdx="29" clrIdx="0">
    <p:extLst>
      <p:ext uri="{19B8F6BF-5375-455C-9EA6-DF929625EA0E}">
        <p15:presenceInfo xmlns:p15="http://schemas.microsoft.com/office/powerpoint/2012/main" userId="S-1-5-21-978635462-3828570294-627434887-57204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61CE"/>
    <a:srgbClr val="00FFFF"/>
    <a:srgbClr val="003399"/>
    <a:srgbClr val="EF0FB4"/>
    <a:srgbClr val="66CCFF"/>
    <a:srgbClr val="33CCFF"/>
    <a:srgbClr val="0099CC"/>
    <a:srgbClr val="3366CC"/>
    <a:srgbClr val="00CCFF"/>
    <a:srgbClr val="9FA8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97" autoAdjust="0"/>
    <p:restoredTop sz="96158" autoAdjust="0"/>
  </p:normalViewPr>
  <p:slideViewPr>
    <p:cSldViewPr snapToGrid="0">
      <p:cViewPr varScale="1">
        <p:scale>
          <a:sx n="65" d="100"/>
          <a:sy n="65" d="100"/>
        </p:scale>
        <p:origin x="476" y="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gela Cook (Public Health Wales)" userId="723f4bf5-35a5-47ec-9b97-6a14eddc4421" providerId="ADAL" clId="{1A23CAE1-4FAE-40D3-B9FC-3630C2D2C030}"/>
    <pc:docChg chg="custSel modSld">
      <pc:chgData name="Angela Cook (Public Health Wales)" userId="723f4bf5-35a5-47ec-9b97-6a14eddc4421" providerId="ADAL" clId="{1A23CAE1-4FAE-40D3-B9FC-3630C2D2C030}" dt="2023-04-27T12:52:00.961" v="292" actId="20577"/>
      <pc:docMkLst>
        <pc:docMk/>
      </pc:docMkLst>
      <pc:sldChg chg="modSp mod">
        <pc:chgData name="Angela Cook (Public Health Wales)" userId="723f4bf5-35a5-47ec-9b97-6a14eddc4421" providerId="ADAL" clId="{1A23CAE1-4FAE-40D3-B9FC-3630C2D2C030}" dt="2023-04-27T12:52:00.961" v="292" actId="20577"/>
        <pc:sldMkLst>
          <pc:docMk/>
          <pc:sldMk cId="1051192993" sldId="318"/>
        </pc:sldMkLst>
        <pc:spChg chg="mod">
          <ac:chgData name="Angela Cook (Public Health Wales)" userId="723f4bf5-35a5-47ec-9b97-6a14eddc4421" providerId="ADAL" clId="{1A23CAE1-4FAE-40D3-B9FC-3630C2D2C030}" dt="2023-04-27T12:52:00.961" v="292" actId="20577"/>
          <ac:spMkLst>
            <pc:docMk/>
            <pc:sldMk cId="1051192993" sldId="318"/>
            <ac:spMk id="6" creationId="{00000000-0000-0000-0000-000000000000}"/>
          </ac:spMkLst>
        </pc:spChg>
      </pc:sldChg>
      <pc:sldChg chg="modSp mod">
        <pc:chgData name="Angela Cook (Public Health Wales)" userId="723f4bf5-35a5-47ec-9b97-6a14eddc4421" providerId="ADAL" clId="{1A23CAE1-4FAE-40D3-B9FC-3630C2D2C030}" dt="2023-04-24T11:00:14.767" v="112" actId="6549"/>
        <pc:sldMkLst>
          <pc:docMk/>
          <pc:sldMk cId="1788785877" sldId="323"/>
        </pc:sldMkLst>
        <pc:spChg chg="mod">
          <ac:chgData name="Angela Cook (Public Health Wales)" userId="723f4bf5-35a5-47ec-9b97-6a14eddc4421" providerId="ADAL" clId="{1A23CAE1-4FAE-40D3-B9FC-3630C2D2C030}" dt="2023-04-24T11:00:14.767" v="112" actId="6549"/>
          <ac:spMkLst>
            <pc:docMk/>
            <pc:sldMk cId="1788785877" sldId="323"/>
            <ac:spMk id="6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51AADF-C5C4-44FC-B20B-64844769AEB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9FC463DB-965B-4E4D-9F85-889E7842A52F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1600" b="1" dirty="0">
              <a:solidFill>
                <a:schemeClr val="bg1"/>
              </a:solidFill>
              <a:latin typeface="Ubuntu"/>
            </a:rPr>
            <a:t>Intranet</a:t>
          </a:r>
        </a:p>
        <a:p>
          <a:r>
            <a:rPr lang="en-US" sz="1600" dirty="0">
              <a:latin typeface="Ubuntu"/>
            </a:rPr>
            <a:t>Regular updates</a:t>
          </a:r>
        </a:p>
        <a:p>
          <a:r>
            <a:rPr lang="en-US" sz="1600" dirty="0">
              <a:latin typeface="Ubuntu"/>
            </a:rPr>
            <a:t>Online booking system</a:t>
          </a:r>
        </a:p>
      </dgm:t>
    </dgm:pt>
    <dgm:pt modelId="{55375BAA-4630-4CBC-B296-874066113518}" type="parTrans" cxnId="{52AD8A01-2098-4A75-B215-7AE00999D8FA}">
      <dgm:prSet/>
      <dgm:spPr/>
      <dgm:t>
        <a:bodyPr/>
        <a:lstStyle/>
        <a:p>
          <a:endParaRPr lang="en-US" sz="1600">
            <a:latin typeface="Ubuntu"/>
          </a:endParaRPr>
        </a:p>
      </dgm:t>
    </dgm:pt>
    <dgm:pt modelId="{47BB335D-663D-4268-AEBF-E2A2FED5B25F}" type="sibTrans" cxnId="{52AD8A01-2098-4A75-B215-7AE00999D8FA}">
      <dgm:prSet/>
      <dgm:spPr/>
      <dgm:t>
        <a:bodyPr/>
        <a:lstStyle/>
        <a:p>
          <a:endParaRPr lang="en-US" sz="1600">
            <a:latin typeface="Ubuntu"/>
          </a:endParaRPr>
        </a:p>
      </dgm:t>
    </dgm:pt>
    <dgm:pt modelId="{B8CC11D1-A16B-4F03-B365-373515EBB60C}">
      <dgm:prSet phldrT="[Text]" custT="1"/>
      <dgm:spPr>
        <a:solidFill>
          <a:srgbClr val="F561CE"/>
        </a:solidFill>
      </dgm:spPr>
      <dgm:t>
        <a:bodyPr/>
        <a:lstStyle/>
        <a:p>
          <a:r>
            <a:rPr lang="en-US" sz="1600" b="1" dirty="0">
              <a:latin typeface="Ubuntu"/>
            </a:rPr>
            <a:t>Flu Delivery  Meetings</a:t>
          </a:r>
        </a:p>
        <a:p>
          <a:r>
            <a:rPr lang="en-US" sz="1600" dirty="0">
              <a:latin typeface="Ubuntu"/>
            </a:rPr>
            <a:t>Weekly</a:t>
          </a:r>
        </a:p>
        <a:p>
          <a:r>
            <a:rPr lang="en-US" sz="1600" dirty="0">
              <a:latin typeface="Ubuntu"/>
            </a:rPr>
            <a:t>Key stakeholders from across organisation</a:t>
          </a:r>
        </a:p>
      </dgm:t>
    </dgm:pt>
    <dgm:pt modelId="{DDF1A090-10FA-4691-88B9-4CFADD296A86}" type="parTrans" cxnId="{4201823F-61E9-4079-AD40-D8696CAE34D1}">
      <dgm:prSet/>
      <dgm:spPr/>
      <dgm:t>
        <a:bodyPr/>
        <a:lstStyle/>
        <a:p>
          <a:endParaRPr lang="en-US" sz="1600">
            <a:latin typeface="Ubuntu"/>
          </a:endParaRPr>
        </a:p>
      </dgm:t>
    </dgm:pt>
    <dgm:pt modelId="{97598FE2-DBAE-4DC6-B6EF-6976F9461CEB}" type="sibTrans" cxnId="{4201823F-61E9-4079-AD40-D8696CAE34D1}">
      <dgm:prSet/>
      <dgm:spPr/>
      <dgm:t>
        <a:bodyPr/>
        <a:lstStyle/>
        <a:p>
          <a:endParaRPr lang="en-US" sz="1600">
            <a:latin typeface="Ubuntu"/>
          </a:endParaRPr>
        </a:p>
      </dgm:t>
    </dgm:pt>
    <dgm:pt modelId="{7FA58347-F9F2-4FCB-86FD-50D9EBB69474}">
      <dgm:prSet phldrT="[Text]" custT="1"/>
      <dgm:spPr/>
      <dgm:t>
        <a:bodyPr/>
        <a:lstStyle/>
        <a:p>
          <a:r>
            <a:rPr lang="en-US" sz="1600" b="1" dirty="0">
              <a:latin typeface="Ubuntu"/>
            </a:rPr>
            <a:t>Messaging</a:t>
          </a:r>
        </a:p>
        <a:p>
          <a:r>
            <a:rPr lang="en-US" sz="1600" b="0" dirty="0">
              <a:latin typeface="Ubuntu"/>
            </a:rPr>
            <a:t>Exec Lead</a:t>
          </a:r>
        </a:p>
        <a:p>
          <a:r>
            <a:rPr lang="en-US" sz="1600" dirty="0">
              <a:latin typeface="Ubuntu"/>
            </a:rPr>
            <a:t>Use of a dedicated email address for vaccination enquiries</a:t>
          </a:r>
        </a:p>
        <a:p>
          <a:r>
            <a:rPr lang="en-US" sz="1600" dirty="0">
              <a:latin typeface="Ubuntu"/>
            </a:rPr>
            <a:t>Targeted Comms</a:t>
          </a:r>
        </a:p>
      </dgm:t>
    </dgm:pt>
    <dgm:pt modelId="{F63296C5-B6E3-42B7-91A4-1AA4744DE626}" type="parTrans" cxnId="{2C6D2218-8DCD-45A6-A362-77034EEA7643}">
      <dgm:prSet/>
      <dgm:spPr/>
      <dgm:t>
        <a:bodyPr/>
        <a:lstStyle/>
        <a:p>
          <a:endParaRPr lang="en-US" sz="1600">
            <a:latin typeface="Ubuntu"/>
          </a:endParaRPr>
        </a:p>
      </dgm:t>
    </dgm:pt>
    <dgm:pt modelId="{FA26B1FB-AB8C-43B2-8F20-AF621C30022A}" type="sibTrans" cxnId="{2C6D2218-8DCD-45A6-A362-77034EEA7643}">
      <dgm:prSet/>
      <dgm:spPr/>
      <dgm:t>
        <a:bodyPr/>
        <a:lstStyle/>
        <a:p>
          <a:endParaRPr lang="en-US" sz="1600">
            <a:latin typeface="Ubuntu"/>
          </a:endParaRPr>
        </a:p>
      </dgm:t>
    </dgm:pt>
    <dgm:pt modelId="{FEC2FB99-FD40-4BAB-85F8-9FECCDCB470E}" type="pres">
      <dgm:prSet presAssocID="{6151AADF-C5C4-44FC-B20B-64844769AEBE}" presName="CompostProcess" presStyleCnt="0">
        <dgm:presLayoutVars>
          <dgm:dir/>
          <dgm:resizeHandles val="exact"/>
        </dgm:presLayoutVars>
      </dgm:prSet>
      <dgm:spPr/>
    </dgm:pt>
    <dgm:pt modelId="{762D8B23-4BDF-4773-A60D-2F09868D6D6E}" type="pres">
      <dgm:prSet presAssocID="{6151AADF-C5C4-44FC-B20B-64844769AEBE}" presName="arrow" presStyleLbl="bgShp" presStyleIdx="0" presStyleCnt="1"/>
      <dgm:spPr/>
    </dgm:pt>
    <dgm:pt modelId="{3411C4C4-64A9-4C1A-8495-2A9E1CABD31A}" type="pres">
      <dgm:prSet presAssocID="{6151AADF-C5C4-44FC-B20B-64844769AEBE}" presName="linearProcess" presStyleCnt="0"/>
      <dgm:spPr/>
    </dgm:pt>
    <dgm:pt modelId="{5B5E4415-6472-49E0-BE02-4AE177142086}" type="pres">
      <dgm:prSet presAssocID="{9FC463DB-965B-4E4D-9F85-889E7842A52F}" presName="textNode" presStyleLbl="node1" presStyleIdx="0" presStyleCnt="3" custScaleX="125208" custScaleY="2225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3894EB-ACF3-447D-9E2A-138B406AEAAB}" type="pres">
      <dgm:prSet presAssocID="{47BB335D-663D-4268-AEBF-E2A2FED5B25F}" presName="sibTrans" presStyleCnt="0"/>
      <dgm:spPr/>
    </dgm:pt>
    <dgm:pt modelId="{372C068F-23A3-488C-8B90-8AC588F61648}" type="pres">
      <dgm:prSet presAssocID="{B8CC11D1-A16B-4F03-B365-373515EBB60C}" presName="textNode" presStyleLbl="node1" presStyleIdx="1" presStyleCnt="3" custScaleX="117778" custScaleY="2241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287AC2-914F-4492-BF11-98C5E3C70E95}" type="pres">
      <dgm:prSet presAssocID="{97598FE2-DBAE-4DC6-B6EF-6976F9461CEB}" presName="sibTrans" presStyleCnt="0"/>
      <dgm:spPr/>
    </dgm:pt>
    <dgm:pt modelId="{E7E7C477-4D03-4022-ADF6-29B20C52030A}" type="pres">
      <dgm:prSet presAssocID="{7FA58347-F9F2-4FCB-86FD-50D9EBB69474}" presName="textNode" presStyleLbl="node1" presStyleIdx="2" presStyleCnt="3" custScaleX="107244" custScaleY="220289" custLinFactNeighborY="19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6EA9C1B-CA61-4D56-9BA1-C10A7BFE5DF3}" type="presOf" srcId="{B8CC11D1-A16B-4F03-B365-373515EBB60C}" destId="{372C068F-23A3-488C-8B90-8AC588F61648}" srcOrd="0" destOrd="0" presId="urn:microsoft.com/office/officeart/2005/8/layout/hProcess9"/>
    <dgm:cxn modelId="{4201823F-61E9-4079-AD40-D8696CAE34D1}" srcId="{6151AADF-C5C4-44FC-B20B-64844769AEBE}" destId="{B8CC11D1-A16B-4F03-B365-373515EBB60C}" srcOrd="1" destOrd="0" parTransId="{DDF1A090-10FA-4691-88B9-4CFADD296A86}" sibTransId="{97598FE2-DBAE-4DC6-B6EF-6976F9461CEB}"/>
    <dgm:cxn modelId="{93D3A9D5-3950-4D7E-905E-0BDA8185291D}" type="presOf" srcId="{6151AADF-C5C4-44FC-B20B-64844769AEBE}" destId="{FEC2FB99-FD40-4BAB-85F8-9FECCDCB470E}" srcOrd="0" destOrd="0" presId="urn:microsoft.com/office/officeart/2005/8/layout/hProcess9"/>
    <dgm:cxn modelId="{52AD8A01-2098-4A75-B215-7AE00999D8FA}" srcId="{6151AADF-C5C4-44FC-B20B-64844769AEBE}" destId="{9FC463DB-965B-4E4D-9F85-889E7842A52F}" srcOrd="0" destOrd="0" parTransId="{55375BAA-4630-4CBC-B296-874066113518}" sibTransId="{47BB335D-663D-4268-AEBF-E2A2FED5B25F}"/>
    <dgm:cxn modelId="{02FA2AF0-D304-4035-986A-C73EE57E44E8}" type="presOf" srcId="{7FA58347-F9F2-4FCB-86FD-50D9EBB69474}" destId="{E7E7C477-4D03-4022-ADF6-29B20C52030A}" srcOrd="0" destOrd="0" presId="urn:microsoft.com/office/officeart/2005/8/layout/hProcess9"/>
    <dgm:cxn modelId="{6747C0E1-B4F5-4367-BBF2-EECBEADD42CB}" type="presOf" srcId="{9FC463DB-965B-4E4D-9F85-889E7842A52F}" destId="{5B5E4415-6472-49E0-BE02-4AE177142086}" srcOrd="0" destOrd="0" presId="urn:microsoft.com/office/officeart/2005/8/layout/hProcess9"/>
    <dgm:cxn modelId="{2C6D2218-8DCD-45A6-A362-77034EEA7643}" srcId="{6151AADF-C5C4-44FC-B20B-64844769AEBE}" destId="{7FA58347-F9F2-4FCB-86FD-50D9EBB69474}" srcOrd="2" destOrd="0" parTransId="{F63296C5-B6E3-42B7-91A4-1AA4744DE626}" sibTransId="{FA26B1FB-AB8C-43B2-8F20-AF621C30022A}"/>
    <dgm:cxn modelId="{BC443744-FB09-4E3D-AF3A-E28131FCE847}" type="presParOf" srcId="{FEC2FB99-FD40-4BAB-85F8-9FECCDCB470E}" destId="{762D8B23-4BDF-4773-A60D-2F09868D6D6E}" srcOrd="0" destOrd="0" presId="urn:microsoft.com/office/officeart/2005/8/layout/hProcess9"/>
    <dgm:cxn modelId="{5CEB3CCC-5243-437E-8E62-EDAA708C634A}" type="presParOf" srcId="{FEC2FB99-FD40-4BAB-85F8-9FECCDCB470E}" destId="{3411C4C4-64A9-4C1A-8495-2A9E1CABD31A}" srcOrd="1" destOrd="0" presId="urn:microsoft.com/office/officeart/2005/8/layout/hProcess9"/>
    <dgm:cxn modelId="{1E142FA5-B2C7-49AF-B4B5-908DDB645C4C}" type="presParOf" srcId="{3411C4C4-64A9-4C1A-8495-2A9E1CABD31A}" destId="{5B5E4415-6472-49E0-BE02-4AE177142086}" srcOrd="0" destOrd="0" presId="urn:microsoft.com/office/officeart/2005/8/layout/hProcess9"/>
    <dgm:cxn modelId="{74E0411F-777B-46B8-B202-A5D5576AB3F3}" type="presParOf" srcId="{3411C4C4-64A9-4C1A-8495-2A9E1CABD31A}" destId="{813894EB-ACF3-447D-9E2A-138B406AEAAB}" srcOrd="1" destOrd="0" presId="urn:microsoft.com/office/officeart/2005/8/layout/hProcess9"/>
    <dgm:cxn modelId="{A7FA430B-B699-4E17-B6DE-BA2EEA8933D4}" type="presParOf" srcId="{3411C4C4-64A9-4C1A-8495-2A9E1CABD31A}" destId="{372C068F-23A3-488C-8B90-8AC588F61648}" srcOrd="2" destOrd="0" presId="urn:microsoft.com/office/officeart/2005/8/layout/hProcess9"/>
    <dgm:cxn modelId="{AFD9C09C-34A0-47CA-988D-6E4CD0F50E6B}" type="presParOf" srcId="{3411C4C4-64A9-4C1A-8495-2A9E1CABD31A}" destId="{42287AC2-914F-4492-BF11-98C5E3C70E95}" srcOrd="3" destOrd="0" presId="urn:microsoft.com/office/officeart/2005/8/layout/hProcess9"/>
    <dgm:cxn modelId="{28C3AF10-2E28-485F-B0CC-FAC3F546D35E}" type="presParOf" srcId="{3411C4C4-64A9-4C1A-8495-2A9E1CABD31A}" destId="{E7E7C477-4D03-4022-ADF6-29B20C52030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2D8B23-4BDF-4773-A60D-2F09868D6D6E}">
      <dsp:nvSpPr>
        <dsp:cNvPr id="0" name=""/>
        <dsp:cNvSpPr/>
      </dsp:nvSpPr>
      <dsp:spPr>
        <a:xfrm>
          <a:off x="378416" y="0"/>
          <a:ext cx="4288723" cy="3018661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5E4415-6472-49E0-BE02-4AE177142086}">
      <dsp:nvSpPr>
        <dsp:cNvPr id="0" name=""/>
        <dsp:cNvSpPr/>
      </dsp:nvSpPr>
      <dsp:spPr>
        <a:xfrm>
          <a:off x="108778" y="165646"/>
          <a:ext cx="1606413" cy="2687368"/>
        </a:xfrm>
        <a:prstGeom prst="roundRect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solidFill>
                <a:schemeClr val="bg1"/>
              </a:solidFill>
              <a:latin typeface="Ubuntu"/>
            </a:rPr>
            <a:t>Intranet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latin typeface="Ubuntu"/>
            </a:rPr>
            <a:t>Regular updates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latin typeface="Ubuntu"/>
            </a:rPr>
            <a:t>Online booking system</a:t>
          </a:r>
        </a:p>
      </dsp:txBody>
      <dsp:txXfrm>
        <a:off x="187197" y="244065"/>
        <a:ext cx="1449575" cy="2530530"/>
      </dsp:txXfrm>
    </dsp:sp>
    <dsp:sp modelId="{372C068F-23A3-488C-8B90-8AC588F61648}">
      <dsp:nvSpPr>
        <dsp:cNvPr id="0" name=""/>
        <dsp:cNvSpPr/>
      </dsp:nvSpPr>
      <dsp:spPr>
        <a:xfrm>
          <a:off x="1882473" y="156312"/>
          <a:ext cx="1511087" cy="2706036"/>
        </a:xfrm>
        <a:prstGeom prst="roundRect">
          <a:avLst/>
        </a:prstGeom>
        <a:solidFill>
          <a:srgbClr val="F561C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latin typeface="Ubuntu"/>
            </a:rPr>
            <a:t>Flu Delivery  Meetings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latin typeface="Ubuntu"/>
            </a:rPr>
            <a:t>Weekly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latin typeface="Ubuntu"/>
            </a:rPr>
            <a:t>Key stakeholders from across organisation</a:t>
          </a:r>
        </a:p>
      </dsp:txBody>
      <dsp:txXfrm>
        <a:off x="1956238" y="230077"/>
        <a:ext cx="1363557" cy="2558506"/>
      </dsp:txXfrm>
    </dsp:sp>
    <dsp:sp modelId="{E7E7C477-4D03-4022-ADF6-29B20C52030A}">
      <dsp:nvSpPr>
        <dsp:cNvPr id="0" name=""/>
        <dsp:cNvSpPr/>
      </dsp:nvSpPr>
      <dsp:spPr>
        <a:xfrm>
          <a:off x="3560842" y="202437"/>
          <a:ext cx="1375936" cy="26599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latin typeface="Ubuntu"/>
            </a:rPr>
            <a:t>Messaging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>
              <a:latin typeface="Ubuntu"/>
            </a:rPr>
            <a:t>Exec Lead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latin typeface="Ubuntu"/>
            </a:rPr>
            <a:t>Use of a dedicated email address for vaccination enquiries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latin typeface="Ubuntu"/>
            </a:rPr>
            <a:t>Targeted Comms</a:t>
          </a:r>
        </a:p>
      </dsp:txBody>
      <dsp:txXfrm>
        <a:off x="3628010" y="269605"/>
        <a:ext cx="1241600" cy="25255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68598-66D1-49DD-9D4F-96703B3BE6AA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25EFF1-8152-444B-948A-177F3830B1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26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778EFA-D2A2-4FF3-8DEF-A1324FCE377E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2404A4-71BF-40F9-8942-1ED1FFE5D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4017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FEB38-B4A4-4DDA-A81F-3D87CFF3F0B2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C10D-097D-40D3-A006-3737AD53A2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78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FEB38-B4A4-4DDA-A81F-3D87CFF3F0B2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C10D-097D-40D3-A006-3737AD53A2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247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FEB38-B4A4-4DDA-A81F-3D87CFF3F0B2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C10D-097D-40D3-A006-3737AD53A2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2201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Insert Document Title</a:t>
            </a:r>
          </a:p>
        </p:txBody>
      </p:sp>
      <p:sp>
        <p:nvSpPr>
          <p:cNvPr id="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Bullet Point Bullet Point</a:t>
            </a:r>
          </a:p>
          <a:p>
            <a:pPr lvl="1"/>
            <a:r>
              <a:rPr lang="en-US"/>
              <a:t>Bullet Point Bullet Point</a:t>
            </a:r>
          </a:p>
          <a:p>
            <a:pPr lvl="2"/>
            <a:r>
              <a:rPr lang="en-US"/>
              <a:t>Bullet Point Bullet Point</a:t>
            </a:r>
          </a:p>
          <a:p>
            <a:pPr lvl="0"/>
            <a:r>
              <a:rPr lang="en-US"/>
              <a:t>Bullet Point Bullet Point</a:t>
            </a:r>
          </a:p>
          <a:p>
            <a:pPr lvl="1"/>
            <a:r>
              <a:rPr lang="en-US"/>
              <a:t>Bullet Point Bullet Point</a:t>
            </a:r>
          </a:p>
          <a:p>
            <a:pPr lvl="2"/>
            <a:r>
              <a:rPr lang="en-US"/>
              <a:t>Bullet Point Bullet Point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1 Column Text Slide Heading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3033024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FEB38-B4A4-4DDA-A81F-3D87CFF3F0B2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C10D-097D-40D3-A006-3737AD53A2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331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FEB38-B4A4-4DDA-A81F-3D87CFF3F0B2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C10D-097D-40D3-A006-3737AD53A2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589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FEB38-B4A4-4DDA-A81F-3D87CFF3F0B2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C10D-097D-40D3-A006-3737AD53A2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506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FEB38-B4A4-4DDA-A81F-3D87CFF3F0B2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C10D-097D-40D3-A006-3737AD53A2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395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FEB38-B4A4-4DDA-A81F-3D87CFF3F0B2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C10D-097D-40D3-A006-3737AD53A2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211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FEB38-B4A4-4DDA-A81F-3D87CFF3F0B2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C10D-097D-40D3-A006-3737AD53A2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967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FEB38-B4A4-4DDA-A81F-3D87CFF3F0B2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C10D-097D-40D3-A006-3737AD53A2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759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FEB38-B4A4-4DDA-A81F-3D87CFF3F0B2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C10D-097D-40D3-A006-3737AD53A2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223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FEB38-B4A4-4DDA-A81F-3D87CFF3F0B2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DC10D-097D-40D3-A006-3737AD53A2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51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gvsig.org/2015/11/06/11gvsig-code-sprint-2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gov.wales/sites/default/files/publications/2021-08/the-national-influenza-immunisation-programme-2021-to-2022.pdf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1" y="3264310"/>
            <a:ext cx="10760075" cy="738664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latin typeface="Ubuntu"/>
              </a:rPr>
              <a:t>Angela Cook Assistant Director of Quality, Nursing and Allied Health Professionals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r>
              <a:rPr lang="en-GB" sz="4800" dirty="0"/>
              <a:t>Internal Influenza Vaccination Campaign 2022-2023</a:t>
            </a:r>
            <a:r>
              <a:rPr lang="en-GB" sz="4000" dirty="0"/>
              <a:t/>
            </a:r>
            <a:br>
              <a:rPr lang="en-GB" sz="4000" dirty="0"/>
            </a:br>
            <a:endParaRPr lang="en-GB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715960" y="2262379"/>
            <a:ext cx="10760075" cy="393542"/>
          </a:xfrm>
        </p:spPr>
        <p:txBody>
          <a:bodyPr>
            <a:noAutofit/>
          </a:bodyPr>
          <a:lstStyle/>
          <a:p>
            <a:r>
              <a:rPr lang="en-GB" sz="3600" dirty="0"/>
              <a:t>End of Year Report </a:t>
            </a:r>
          </a:p>
        </p:txBody>
      </p:sp>
    </p:spTree>
    <p:extLst>
      <p:ext uri="{BB962C8B-B14F-4D97-AF65-F5344CB8AC3E}">
        <p14:creationId xmlns:p14="http://schemas.microsoft.com/office/powerpoint/2010/main" val="1896114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05518" y="242085"/>
            <a:ext cx="10760075" cy="332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FFFF00"/>
                </a:solidFill>
              </a:rPr>
              <a:t>Engaging with staff to understand and improve Flu Vaccination Uptake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7972" y="1605868"/>
            <a:ext cx="687128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An online questionnaire has been developed and currently active on Civica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A Focus group approach is being developed using a behavioural science approach to understand  vaccine hesitancy within directorates with low uptake reported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Engaged with Staff Network chairs to develop and produce staff stories and video to support this Autumn’s Flu Campaign  ‘People like Me’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endParaRPr lang="en-GB" dirty="0">
              <a:solidFill>
                <a:schemeClr val="bg1"/>
              </a:solidFill>
              <a:latin typeface="Ubuntu"/>
            </a:endParaRPr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CC6C28D4-72BF-DFB4-4C02-67C09CF7C0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tretch>
            <a:fillRect/>
          </a:stretch>
        </p:blipFill>
        <p:spPr>
          <a:xfrm>
            <a:off x="7776846" y="1698172"/>
            <a:ext cx="4293080" cy="28692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C39712D-2C6B-DBBB-7C17-9269A73ADD7E}"/>
              </a:ext>
            </a:extLst>
          </p:cNvPr>
          <p:cNvSpPr txBox="1"/>
          <p:nvPr/>
        </p:nvSpPr>
        <p:spPr>
          <a:xfrm>
            <a:off x="7119257" y="5476995"/>
            <a:ext cx="34484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hlinkClick r:id="rId3" tooltip="https://blog.gvsig.org/2015/11/06/11gvsig-code-sprint-2/"/>
              </a:rPr>
              <a:t>This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727277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309563" y="292885"/>
            <a:ext cx="10760075" cy="393542"/>
          </a:xfrm>
        </p:spPr>
        <p:txBody>
          <a:bodyPr/>
          <a:lstStyle/>
          <a:p>
            <a:r>
              <a:rPr lang="en-GB" dirty="0">
                <a:solidFill>
                  <a:srgbClr val="FFFF00"/>
                </a:solidFill>
              </a:rPr>
              <a:t>Future delivery and Recommendations</a:t>
            </a: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21199" y="953697"/>
            <a:ext cx="11392619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Provide a well publicised offer launching influenza campaign  September 2023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Maximise New Service Level Agreements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Increased clinic capacity between October and December  2023 utilising WAST sites and mobile units through a new SLA in addition to PHW sites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Recruit more Health Care Professionals as Peer vaccinators and Flu champions  targeting directorates with a  reported lower uptake in May/June 2023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Ensure Peer vaccinators training compliant by September 2023 and Patient Group Directive signed and vaccinator competencies assessed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Work closely with the communications team to develop a comprehensive communication plan and promotional materials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Continue to work with Digital colleagues to improve Data capture and reporting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Increased Administrative support in Q3 to support data </a:t>
            </a:r>
            <a:r>
              <a:rPr lang="en-GB" dirty="0" err="1">
                <a:solidFill>
                  <a:schemeClr val="bg1"/>
                </a:solidFill>
                <a:latin typeface="Ubuntu"/>
              </a:rPr>
              <a:t>imputting</a:t>
            </a:r>
            <a:r>
              <a:rPr lang="en-GB" dirty="0">
                <a:solidFill>
                  <a:schemeClr val="bg1"/>
                </a:solidFill>
                <a:latin typeface="Ubuntu"/>
              </a:rPr>
              <a:t> and timely enquiry management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endParaRPr lang="en-GB" dirty="0">
              <a:solidFill>
                <a:schemeClr val="bg1"/>
              </a:solidFill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4019579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B2C585C-BE3F-6B6C-3F3F-81F738399EA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0E9128-8434-951C-00EB-C6B24094D69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5962" y="924358"/>
            <a:ext cx="10760075" cy="4596130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Purpose of this paper</a:t>
            </a:r>
          </a:p>
          <a:p>
            <a:r>
              <a:rPr lang="en-GB" sz="1600" dirty="0"/>
              <a:t>To receive an annual Staff Influenza Vaccination Summary Report  detailing the final position  and identified learning to inform this years 23/24 delivery plan</a:t>
            </a:r>
          </a:p>
          <a:p>
            <a:pPr marL="0" indent="0">
              <a:buNone/>
            </a:pPr>
            <a:r>
              <a:rPr lang="en-GB" b="1" dirty="0"/>
              <a:t>Description </a:t>
            </a:r>
          </a:p>
          <a:p>
            <a:r>
              <a:rPr lang="en-GB" sz="1600" dirty="0"/>
              <a:t>This Paper summarises the activity and performance for the 2022/23 annual staff Flu Delivery programme.</a:t>
            </a:r>
          </a:p>
          <a:p>
            <a:r>
              <a:rPr lang="en-GB" sz="1600" dirty="0"/>
              <a:t>It provides assurance that  systems and processes are in place to maximise the uptake of the Influenza ( Flu ) vaccination for Public Health Wales Staff  </a:t>
            </a:r>
          </a:p>
          <a:p>
            <a:pPr marL="0" indent="0">
              <a:buNone/>
            </a:pPr>
            <a:r>
              <a:rPr lang="en-GB" b="1" dirty="0"/>
              <a:t>Recommendation </a:t>
            </a:r>
          </a:p>
          <a:p>
            <a:r>
              <a:rPr lang="en-GB" sz="1600" dirty="0"/>
              <a:t>The committee is asked to note that vaccine uptake for PHW at the end of the Influenza  staff vaccination campaign was  51.6% for all staff compared to 46.2% in 2021/22 </a:t>
            </a:r>
          </a:p>
          <a:p>
            <a:r>
              <a:rPr lang="en-GB" sz="1600" dirty="0"/>
              <a:t>Consider the areas of learning identified and suggested improvements to inform  the 23/24 Campaign</a:t>
            </a:r>
          </a:p>
          <a:p>
            <a:r>
              <a:rPr lang="en-GB" sz="1600" dirty="0"/>
              <a:t>Receive Assurance that the annual Flu Delivery plan was  successfully delivered</a:t>
            </a:r>
          </a:p>
        </p:txBody>
      </p:sp>
    </p:spTree>
    <p:extLst>
      <p:ext uri="{BB962C8B-B14F-4D97-AF65-F5344CB8AC3E}">
        <p14:creationId xmlns:p14="http://schemas.microsoft.com/office/powerpoint/2010/main" val="3919608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670807" y="298529"/>
            <a:ext cx="10760075" cy="393542"/>
          </a:xfrm>
        </p:spPr>
        <p:txBody>
          <a:bodyPr/>
          <a:lstStyle/>
          <a:p>
            <a:r>
              <a:rPr lang="en-GB" dirty="0"/>
              <a:t>Introduction</a:t>
            </a: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46202" y="941244"/>
            <a:ext cx="1062912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Ubuntu"/>
              </a:rPr>
              <a:t>An annual Influenza (Flu) vaccination is recommended for all health and social care staff with direct patient/client contact. It is a World Health Organization (WHO) priority and actively encouraged as part of the annual flu programme in Wales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Ubuntu"/>
              </a:rPr>
              <a:t>The Welsh Government published a Winter respiratory vaccination strategy for autumn and winter 2022 to 2023 to maximise the uptake of the Flu vaccination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Ubuntu"/>
              </a:rPr>
              <a:t>No  Welsh Government 'target' was set for flu vaccine uptake, but there was an 'ambition' to achieve 80% flu vaccine uptake in frontline staff ( CMO  WHC/2022/010)</a:t>
            </a:r>
            <a:r>
              <a:rPr lang="en-GB" sz="2000" dirty="0">
                <a:solidFill>
                  <a:schemeClr val="bg1"/>
                </a:solidFill>
                <a:latin typeface="Ubuntu"/>
                <a:hlinkClick r:id="rId2"/>
              </a:rPr>
              <a:t> </a:t>
            </a:r>
            <a:endParaRPr lang="en-GB" sz="2000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Ubuntu"/>
              </a:rPr>
              <a:t>The Annual  Influenza Delivery  plan was approved by BET on 18</a:t>
            </a:r>
            <a:r>
              <a:rPr lang="en-GB" sz="2000" baseline="30000" dirty="0">
                <a:solidFill>
                  <a:schemeClr val="bg1"/>
                </a:solidFill>
                <a:latin typeface="Ubuntu"/>
              </a:rPr>
              <a:t>th</a:t>
            </a:r>
            <a:r>
              <a:rPr lang="en-GB" sz="2000" dirty="0">
                <a:solidFill>
                  <a:schemeClr val="bg1"/>
                </a:solidFill>
                <a:latin typeface="Ubuntu"/>
              </a:rPr>
              <a:t> </a:t>
            </a:r>
            <a:r>
              <a:rPr lang="en-GB" sz="2000">
                <a:solidFill>
                  <a:schemeClr val="bg1"/>
                </a:solidFill>
                <a:latin typeface="Ubuntu"/>
              </a:rPr>
              <a:t>July and presented </a:t>
            </a:r>
            <a:r>
              <a:rPr lang="en-GB" sz="2000" dirty="0">
                <a:solidFill>
                  <a:schemeClr val="bg1"/>
                </a:solidFill>
                <a:latin typeface="Ubuntu"/>
              </a:rPr>
              <a:t>to Quality Safety &amp; Improvement Committee (QSIC ) for assurance in August 2022</a:t>
            </a:r>
            <a:endParaRPr lang="en-GB" sz="2000" dirty="0">
              <a:solidFill>
                <a:srgbClr val="FFFF00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Ubuntu"/>
              </a:rPr>
              <a:t>The Influenza vaccine was offered to all Public Health Wales employees during the 2022/23 campaign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1051192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973B2B-74E4-06FC-E8E8-6FF0B3B4B0A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E6324C-986E-67BE-E12C-6E01561EF7B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3724096"/>
          </a:xfrm>
        </p:spPr>
        <p:txBody>
          <a:bodyPr/>
          <a:lstStyle/>
          <a:p>
            <a:r>
              <a:rPr lang="en-GB" dirty="0"/>
              <a:t>Vaccination Clinics/bespoke delivery with internal peer vaccinators  </a:t>
            </a:r>
          </a:p>
          <a:p>
            <a:r>
              <a:rPr lang="en-GB" dirty="0"/>
              <a:t>The Use of Welsh Ambulance Service Occupational Health Service </a:t>
            </a:r>
          </a:p>
          <a:p>
            <a:r>
              <a:rPr lang="en-GB" dirty="0"/>
              <a:t>Health Board Occupational Health Depts where Service Level Agreements (SLA’s) existed </a:t>
            </a:r>
          </a:p>
          <a:p>
            <a:r>
              <a:rPr lang="en-GB" dirty="0"/>
              <a:t>Attendance at 2 staff conferences </a:t>
            </a:r>
          </a:p>
          <a:p>
            <a:r>
              <a:rPr lang="en-GB" dirty="0"/>
              <a:t>Flu Vouchers for use in community pharmacy’s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BFA890-3DA5-5CD7-2E2D-D4F6986C05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The 2022/23 Flu Plan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5644ED-420C-62CB-0BA8-DA85F171283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A Mixed Model Approach which included :</a:t>
            </a:r>
          </a:p>
        </p:txBody>
      </p:sp>
    </p:spTree>
    <p:extLst>
      <p:ext uri="{BB962C8B-B14F-4D97-AF65-F5344CB8AC3E}">
        <p14:creationId xmlns:p14="http://schemas.microsoft.com/office/powerpoint/2010/main" val="1813852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86141" y="332396"/>
            <a:ext cx="10760075" cy="393542"/>
          </a:xfrm>
        </p:spPr>
        <p:txBody>
          <a:bodyPr/>
          <a:lstStyle/>
          <a:p>
            <a:r>
              <a:rPr lang="en-GB" dirty="0">
                <a:latin typeface="Ubuntu"/>
              </a:rPr>
              <a:t>Promoting and Communicating with staff</a:t>
            </a:r>
          </a:p>
          <a:p>
            <a:endParaRPr lang="en-GB" dirty="0">
              <a:latin typeface="Ubuntu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6578" y="1055007"/>
            <a:ext cx="640735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Ubuntu"/>
              </a:rPr>
              <a:t>A Communications Plans and regular messaging via the intranet  and email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  <a:latin typeface="Ubuntu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Ubuntu"/>
              </a:rPr>
              <a:t>An online booking system-Matrix, CQ2, BTW Llandudno &amp; </a:t>
            </a:r>
            <a:r>
              <a:rPr lang="en-GB" sz="2000" dirty="0" err="1">
                <a:solidFill>
                  <a:schemeClr val="bg1"/>
                </a:solidFill>
                <a:latin typeface="Ubuntu"/>
              </a:rPr>
              <a:t>Mold</a:t>
            </a:r>
            <a:r>
              <a:rPr lang="en-GB" sz="2000" dirty="0">
                <a:solidFill>
                  <a:schemeClr val="bg1"/>
                </a:solidFill>
                <a:latin typeface="Ubuntu"/>
              </a:rPr>
              <a:t>, Madden Park , </a:t>
            </a:r>
            <a:r>
              <a:rPr lang="en-GB" sz="2000" dirty="0" err="1">
                <a:solidFill>
                  <a:schemeClr val="bg1"/>
                </a:solidFill>
                <a:latin typeface="Ubuntu"/>
              </a:rPr>
              <a:t>Rhos</a:t>
            </a:r>
            <a:r>
              <a:rPr lang="en-GB" sz="2000" dirty="0">
                <a:solidFill>
                  <a:schemeClr val="bg1"/>
                </a:solidFill>
                <a:latin typeface="Ubuntu"/>
              </a:rPr>
              <a:t> House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  <a:latin typeface="Ubuntu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Ubuntu"/>
              </a:rPr>
              <a:t>Offered Community Pharmacy Flu Vouchers 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  <a:latin typeface="Ubuntu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Ubuntu"/>
              </a:rPr>
              <a:t>Role modelling  to reinforce the  importance of protecting against  the flu virus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  <a:latin typeface="Ubuntu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Ubuntu"/>
              </a:rPr>
              <a:t>Personal and professional responsibility to protect ourselves, family, work colleagues and others from contracting flu- A staff member Blog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  <a:latin typeface="Ubuntu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Ubuntu"/>
              </a:rPr>
              <a:t>Request to staff to Self Report community vaccination via  Microsoft Forms  on the intranet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  <a:latin typeface="Ubuntu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460864630"/>
              </p:ext>
            </p:extLst>
          </p:nvPr>
        </p:nvGraphicFramePr>
        <p:xfrm>
          <a:off x="6683022" y="1728316"/>
          <a:ext cx="5045557" cy="30186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8014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343430" y="242085"/>
            <a:ext cx="10760075" cy="393542"/>
          </a:xfrm>
        </p:spPr>
        <p:txBody>
          <a:bodyPr>
            <a:normAutofit fontScale="92500"/>
          </a:bodyPr>
          <a:lstStyle/>
          <a:p>
            <a:r>
              <a:rPr lang="en-GB" dirty="0">
                <a:solidFill>
                  <a:srgbClr val="FFC000"/>
                </a:solidFill>
              </a:rPr>
              <a:t>Challenges to the internal flu uptake in Public Health Wales Uptake</a:t>
            </a: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43430" y="671691"/>
            <a:ext cx="11480975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Cost of Living crisis and impact on travel to PHW sites and limitations of PHW clinic Venues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Small dedicated number of registered health professionals available as peer vaccinator to support Internal campaign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Vaccine hesitancy and Vaccine fatigue amongst staff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Data collection – multiple data entry systems ( WIS, GP systems, Community Pharmacist,  HB OH systems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and access to data for people living outside of Wales)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Staff working remotely throughout Wales and visiting offices less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Community pharmacy vouchers purchased ( 150) with just under 50% uptake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Cold Chain compliance and vaccine Storage and transportation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Availability of peer vaccinators due to workload demands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All Wales Organisation with multiple sites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Limited Administrative Support</a:t>
            </a:r>
          </a:p>
          <a:p>
            <a:endParaRPr lang="en-GB" dirty="0">
              <a:solidFill>
                <a:schemeClr val="bg1"/>
              </a:solidFill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3540348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411163" y="225778"/>
            <a:ext cx="10760075" cy="398560"/>
          </a:xfrm>
        </p:spPr>
        <p:txBody>
          <a:bodyPr/>
          <a:lstStyle/>
          <a:p>
            <a:r>
              <a:rPr lang="en-GB" dirty="0"/>
              <a:t>End of Flu Season Summary </a:t>
            </a: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00210" y="726179"/>
            <a:ext cx="11515411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Ubuntu"/>
              </a:rPr>
              <a:t>Positives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An improved Position on previous year  and 3</a:t>
            </a:r>
            <a:r>
              <a:rPr lang="en-GB" baseline="30000" dirty="0">
                <a:solidFill>
                  <a:schemeClr val="bg1"/>
                </a:solidFill>
                <a:latin typeface="Ubuntu"/>
              </a:rPr>
              <a:t>rd</a:t>
            </a:r>
            <a:r>
              <a:rPr lang="en-GB" dirty="0">
                <a:solidFill>
                  <a:schemeClr val="bg1"/>
                </a:solidFill>
                <a:latin typeface="Ubuntu"/>
              </a:rPr>
              <a:t> position in the ‘leader’ board for all Trusts &amp; HB’s for frontline staff and 4</a:t>
            </a:r>
            <a:r>
              <a:rPr lang="en-GB" baseline="30000" dirty="0">
                <a:solidFill>
                  <a:schemeClr val="bg1"/>
                </a:solidFill>
                <a:latin typeface="Ubuntu"/>
              </a:rPr>
              <a:t>th</a:t>
            </a:r>
            <a:r>
              <a:rPr lang="en-GB" dirty="0">
                <a:solidFill>
                  <a:schemeClr val="bg1"/>
                </a:solidFill>
                <a:latin typeface="Ubuntu"/>
              </a:rPr>
              <a:t> of all staff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Good representation of key stakeholders POD, Microbiology, Health and Safety, Screening , Informatics QNAHPs at the Flu delivery group meetings which provided governance across the campaign  and collaborative working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Mixed model of delivery-vaccination clinics at main PHW sites and community pharmacy vouchers  reaching ( especially for </a:t>
            </a:r>
            <a:r>
              <a:rPr lang="en-GB">
                <a:solidFill>
                  <a:schemeClr val="bg1"/>
                </a:solidFill>
                <a:latin typeface="Ubuntu"/>
              </a:rPr>
              <a:t>remote working staff</a:t>
            </a:r>
            <a:r>
              <a:rPr lang="en-GB" dirty="0">
                <a:solidFill>
                  <a:schemeClr val="bg1"/>
                </a:solidFill>
                <a:latin typeface="Ubuntu"/>
              </a:rPr>
              <a:t>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Use of the online booking system for appointments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Dedicated email address to improve staff response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Increased use of Welsh Immunisation System (WIS) which electronically uploads details of the individuals influenza vaccine record in conjunction with paper forms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The creation and use of a self reporting form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Revision of governance arrangements and cold chain procedure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Ubuntu"/>
              </a:rPr>
              <a:t>Flu Training and Competency Assessment to provide assurance </a:t>
            </a:r>
          </a:p>
          <a:p>
            <a:endParaRPr lang="en-GB" b="1" dirty="0">
              <a:latin typeface="Ubuntu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1788785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CC1C2D-923D-2628-87E9-0E1B1722EA9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2656" y="1213608"/>
            <a:ext cx="10760075" cy="5827236"/>
          </a:xfrm>
        </p:spPr>
        <p:txBody>
          <a:bodyPr/>
          <a:lstStyle/>
          <a:p>
            <a:r>
              <a:rPr lang="en-GB" dirty="0"/>
              <a:t>1 No Surprises  incident  reported relating to vaccine storage and staff vaccinations- actions identified and implemented</a:t>
            </a:r>
          </a:p>
          <a:p>
            <a:r>
              <a:rPr lang="en-GB" dirty="0"/>
              <a:t>3 Incidents reported via datix relating to the vaccine storage – as above</a:t>
            </a:r>
          </a:p>
          <a:p>
            <a:r>
              <a:rPr lang="en-GB" dirty="0"/>
              <a:t>The need to strengthen internal training offer to support vaccine fridge monitoring by non registered healthcare professional staff </a:t>
            </a:r>
          </a:p>
          <a:p>
            <a:r>
              <a:rPr lang="en-GB" dirty="0"/>
              <a:t>Fridge temperature recording  and monitoring and escalation </a:t>
            </a:r>
          </a:p>
          <a:p>
            <a:r>
              <a:rPr lang="en-GB" dirty="0"/>
              <a:t>Development of a fridge checking competency for all staff</a:t>
            </a:r>
          </a:p>
          <a:p>
            <a:r>
              <a:rPr lang="en-GB" dirty="0"/>
              <a:t>Increase in the number of Flu champions and advocates and peer vaccinators required </a:t>
            </a:r>
          </a:p>
          <a:p>
            <a:r>
              <a:rPr lang="en-GB" dirty="0"/>
              <a:t>Data Capture </a:t>
            </a:r>
          </a:p>
          <a:p>
            <a:r>
              <a:rPr lang="en-GB" dirty="0"/>
              <a:t>Addressing Vaccine Hesitancy </a:t>
            </a:r>
          </a:p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569054-C51F-6441-00D2-1D9CE012735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2656" y="533824"/>
            <a:ext cx="10760075" cy="393542"/>
          </a:xfrm>
        </p:spPr>
        <p:txBody>
          <a:bodyPr/>
          <a:lstStyle/>
          <a:p>
            <a:r>
              <a:rPr lang="en-GB" dirty="0"/>
              <a:t>End of Campaign Learning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9448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A188F08-5E65-726B-E090-B31FBA15DD5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272222" y="5333086"/>
            <a:ext cx="4494096" cy="893578"/>
          </a:xfrm>
        </p:spPr>
        <p:txBody>
          <a:bodyPr/>
          <a:lstStyle/>
          <a:p>
            <a:r>
              <a:rPr lang="en-GB" dirty="0">
                <a:solidFill>
                  <a:srgbClr val="F561CE"/>
                </a:solidFill>
              </a:rPr>
              <a:t>2022/23 Flu Vaccination Results </a:t>
            </a:r>
          </a:p>
          <a:p>
            <a:r>
              <a:rPr lang="en-GB" sz="1400" dirty="0">
                <a:solidFill>
                  <a:srgbClr val="F561CE"/>
                </a:solidFill>
              </a:rPr>
              <a:t>PHW position  4</a:t>
            </a:r>
            <a:r>
              <a:rPr lang="en-GB" sz="1400" baseline="30000" dirty="0">
                <a:solidFill>
                  <a:srgbClr val="F561CE"/>
                </a:solidFill>
              </a:rPr>
              <a:t>th</a:t>
            </a:r>
            <a:r>
              <a:rPr lang="en-GB" sz="1400" dirty="0">
                <a:solidFill>
                  <a:srgbClr val="F561CE"/>
                </a:solidFill>
              </a:rPr>
              <a:t>  for all staff (51.6%)</a:t>
            </a:r>
          </a:p>
          <a:p>
            <a:r>
              <a:rPr lang="en-GB" sz="1400" dirty="0">
                <a:solidFill>
                  <a:srgbClr val="F561CE"/>
                </a:solidFill>
              </a:rPr>
              <a:t>PHW position 3</a:t>
            </a:r>
            <a:r>
              <a:rPr lang="en-GB" sz="1400" baseline="30000" dirty="0">
                <a:solidFill>
                  <a:srgbClr val="F561CE"/>
                </a:solidFill>
              </a:rPr>
              <a:t>rd</a:t>
            </a:r>
            <a:r>
              <a:rPr lang="en-GB" sz="1400" dirty="0">
                <a:solidFill>
                  <a:srgbClr val="F561CE"/>
                </a:solidFill>
              </a:rPr>
              <a:t> for Front line staff (54.4%)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310F4DC-30D4-1474-5AE7-D2A1EBC4289A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513184" y="1763908"/>
            <a:ext cx="6139544" cy="3468587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23CBE4-EEAB-DCA6-882F-10558794CE4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5961" y="322466"/>
            <a:ext cx="10760075" cy="393542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End of Year Staff Flu Vaccine Uptake Position compared to previous year 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7B2BE0-AF36-7A26-165B-3C8B9F1E922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15961" y="716008"/>
            <a:ext cx="11143247" cy="791056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PHW Final Uptake Result : All Staff 51.6% and Front Line Staff 54.4%</a:t>
            </a:r>
          </a:p>
          <a:p>
            <a:r>
              <a:rPr lang="en-GB" dirty="0">
                <a:solidFill>
                  <a:srgbClr val="92D050"/>
                </a:solidFill>
              </a:rPr>
              <a:t>Improved Position of  5.4% for all staff and 10.6% for Front line staff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4E6F7D-ABFA-E9D3-598D-8CC496ABF1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2853" y="1763908"/>
            <a:ext cx="4542380" cy="33757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3F59F77-ADCC-C5BD-0C43-5494E131AC4C}"/>
              </a:ext>
            </a:extLst>
          </p:cNvPr>
          <p:cNvSpPr txBox="1"/>
          <p:nvPr/>
        </p:nvSpPr>
        <p:spPr>
          <a:xfrm>
            <a:off x="7389845" y="5199990"/>
            <a:ext cx="438538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FFFF"/>
                </a:solidFill>
              </a:rPr>
              <a:t>2021/22 Flu Vaccination Results</a:t>
            </a:r>
          </a:p>
          <a:p>
            <a:r>
              <a:rPr lang="en-GB" sz="1600" dirty="0">
                <a:solidFill>
                  <a:srgbClr val="00FFFF"/>
                </a:solidFill>
              </a:rPr>
              <a:t>PHW  position 9</a:t>
            </a:r>
            <a:r>
              <a:rPr lang="en-GB" sz="1600" baseline="30000" dirty="0">
                <a:solidFill>
                  <a:srgbClr val="00FFFF"/>
                </a:solidFill>
              </a:rPr>
              <a:t>th</a:t>
            </a:r>
            <a:r>
              <a:rPr lang="en-GB" sz="1600" dirty="0">
                <a:solidFill>
                  <a:srgbClr val="00FFFF"/>
                </a:solidFill>
              </a:rPr>
              <a:t> (46.2%)</a:t>
            </a:r>
          </a:p>
          <a:p>
            <a:r>
              <a:rPr lang="en-GB" sz="1600" dirty="0">
                <a:solidFill>
                  <a:srgbClr val="00FFFF"/>
                </a:solidFill>
              </a:rPr>
              <a:t>PHW position Front line Staff  9</a:t>
            </a:r>
            <a:r>
              <a:rPr lang="en-GB" sz="1600" baseline="30000" dirty="0">
                <a:solidFill>
                  <a:srgbClr val="00FFFF"/>
                </a:solidFill>
              </a:rPr>
              <a:t>th</a:t>
            </a:r>
            <a:endParaRPr lang="en-GB" sz="1600" dirty="0">
              <a:solidFill>
                <a:srgbClr val="00FFFF"/>
              </a:solidFill>
            </a:endParaRPr>
          </a:p>
          <a:p>
            <a:r>
              <a:rPr lang="en-GB" sz="1600" dirty="0">
                <a:solidFill>
                  <a:srgbClr val="00FFFF"/>
                </a:solidFill>
              </a:rPr>
              <a:t>   (43.8%)</a:t>
            </a:r>
          </a:p>
        </p:txBody>
      </p:sp>
    </p:spTree>
    <p:extLst>
      <p:ext uri="{BB962C8B-B14F-4D97-AF65-F5344CB8AC3E}">
        <p14:creationId xmlns:p14="http://schemas.microsoft.com/office/powerpoint/2010/main" val="341524468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622486f-7c49-4ce9-be7d-7d129b86ccb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9363C805C8BA4CBC410506AEFDF2C2" ma:contentTypeVersion="15" ma:contentTypeDescription="Create a new document." ma:contentTypeScope="" ma:versionID="a6d3099c356d81a5e33dc5534d4a4f68">
  <xsd:schema xmlns:xsd="http://www.w3.org/2001/XMLSchema" xmlns:xs="http://www.w3.org/2001/XMLSchema" xmlns:p="http://schemas.microsoft.com/office/2006/metadata/properties" xmlns:ns3="8622486f-7c49-4ce9-be7d-7d129b86ccb5" xmlns:ns4="140885d6-1059-4aad-afc7-3584c6941aa2" targetNamespace="http://schemas.microsoft.com/office/2006/metadata/properties" ma:root="true" ma:fieldsID="588e0cfa8f1efec4cae1026a16e4a2bc" ns3:_="" ns4:_="">
    <xsd:import namespace="8622486f-7c49-4ce9-be7d-7d129b86ccb5"/>
    <xsd:import namespace="140885d6-1059-4aad-afc7-3584c6941aa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22486f-7c49-4ce9-be7d-7d129b86ccb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0885d6-1059-4aad-afc7-3584c6941aa2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919245-BF89-488F-B519-5B3F404647A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9604707-1381-47B8-B0F1-3AD19E962994}">
  <ds:schemaRefs>
    <ds:schemaRef ds:uri="140885d6-1059-4aad-afc7-3584c6941aa2"/>
    <ds:schemaRef ds:uri="http://purl.org/dc/elements/1.1/"/>
    <ds:schemaRef ds:uri="http://schemas.microsoft.com/office/2006/metadata/properties"/>
    <ds:schemaRef ds:uri="8622486f-7c49-4ce9-be7d-7d129b86ccb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68004A7-9895-496C-B227-3DECBC5D9C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22486f-7c49-4ce9-be7d-7d129b86ccb5"/>
    <ds:schemaRef ds:uri="140885d6-1059-4aad-afc7-3584c6941a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32128</TotalTime>
  <Words>1095</Words>
  <Application>Microsoft Office PowerPoint</Application>
  <PresentationFormat>Widescreen</PresentationFormat>
  <Paragraphs>135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Courier New</vt:lpstr>
      <vt:lpstr>Ubuntu</vt:lpstr>
      <vt:lpstr>Verdana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Public Health Wales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Felicity Hamer</dc:creator>
  <cp:lastModifiedBy>Christopher Thomas (Public Health Wales - No. 2 Capital Quarter)</cp:lastModifiedBy>
  <cp:revision>508</cp:revision>
  <cp:lastPrinted>2019-12-05T09:50:44Z</cp:lastPrinted>
  <dcterms:created xsi:type="dcterms:W3CDTF">2019-10-22T08:51:07Z</dcterms:created>
  <dcterms:modified xsi:type="dcterms:W3CDTF">2023-07-11T14:51:58Z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0x010100429363C805C8BA4CBC410506AEFDF2C2</vt:lpwstr>
  </property>
</Properties>
</file>