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handoutMasterIdLst>
    <p:handoutMasterId r:id="rId15"/>
  </p:handoutMasterIdLst>
  <p:sldIdLst>
    <p:sldId id="258" r:id="rId5"/>
    <p:sldId id="269" r:id="rId6"/>
    <p:sldId id="266" r:id="rId7"/>
    <p:sldId id="263" r:id="rId8"/>
    <p:sldId id="267" r:id="rId9"/>
    <p:sldId id="271" r:id="rId10"/>
    <p:sldId id="265" r:id="rId11"/>
    <p:sldId id="264" r:id="rId12"/>
    <p:sldId id="270" r:id="rId1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BE16E28-7052-2667-FF77-CB83CFD7888F}" name="Jennie Leleux (Public Health Wales)" initials="JL(HW" userId="S::Jennie.Leleux2@wales.nhs.uk::aa445d76-fb99-46aa-a6dc-6a30cc2454f3" providerId="AD"/>
  <p188:author id="{4855F952-8533-45B8-3AC1-EC890A80154E}" name="Angela Cook (Public Health Wales)" initials="AC(HW" userId="S::Angela.Cook3@wales.nhs.uk::723f4bf5-35a5-47ec-9b97-6a14eddc442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hiannon Beaumont-Wood (Public Health Wales)" initials="RB(HW" lastIdx="3" clrIdx="0">
    <p:extLst>
      <p:ext uri="{19B8F6BF-5375-455C-9EA6-DF929625EA0E}">
        <p15:presenceInfo xmlns:p15="http://schemas.microsoft.com/office/powerpoint/2012/main" userId="S-1-5-21-978635462-3828570294-627434887-5720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4F82"/>
    <a:srgbClr val="F9C402"/>
    <a:srgbClr val="E03882"/>
    <a:srgbClr val="4FB9AB"/>
    <a:srgbClr val="28B8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57"/>
    <p:restoredTop sz="94660"/>
  </p:normalViewPr>
  <p:slideViewPr>
    <p:cSldViewPr snapToGrid="0" snapToObjects="1" showGuides="1">
      <p:cViewPr varScale="1">
        <p:scale>
          <a:sx n="62" d="100"/>
          <a:sy n="62" d="100"/>
        </p:scale>
        <p:origin x="532" y="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5/10/2023</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5/10/2023</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a:t>Presentation Title</a:t>
            </a:r>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4 Column Text &amp; Icon Slide Heading</a:t>
            </a:r>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4 Column Text &amp; Icon Slide Heading</a:t>
            </a:r>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2 Column Comparison Slide Heading</a:t>
            </a:r>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2 Column Comparison Slide Heading</a:t>
            </a:r>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a:t>6 Icons &amp; Text Slide Heading</a:t>
            </a:r>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a:t>6 Icons &amp; Text Slide Heading</a:t>
            </a:r>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3 Column Text &amp; Image Slide Heading</a:t>
            </a:r>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a:t>Split Image Slide Heading</a:t>
            </a:r>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a:t>Split Image Slide Heading</a:t>
            </a:r>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a:t>Presentation Title </a:t>
            </a:r>
            <a:br>
              <a:rPr lang="en-US" dirty="0"/>
            </a:br>
            <a:r>
              <a:rPr lang="en-US" dirty="0"/>
              <a:t>Two Lines Template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Chapter/Slide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Icon Chapter Slide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a:solidFill>
                  <a:schemeClr val="bg1"/>
                </a:solidFill>
                <a:latin typeface="Ubuntu" charset="0"/>
                <a:ea typeface="Ubuntu" charset="0"/>
                <a:cs typeface="Ubuntu" charset="0"/>
              </a:rPr>
              <a:t>Thank</a:t>
            </a:r>
            <a:r>
              <a:rPr lang="en-US" sz="4400" b="1" i="0" baseline="0" dirty="0">
                <a:solidFill>
                  <a:schemeClr val="bg1"/>
                </a:solidFill>
                <a:latin typeface="Ubuntu" charset="0"/>
                <a:ea typeface="Ubuntu" charset="0"/>
                <a:cs typeface="Ubuntu" charset="0"/>
              </a:rPr>
              <a:t> you for listening.</a:t>
            </a:r>
          </a:p>
          <a:p>
            <a:pPr algn="ctr"/>
            <a:r>
              <a:rPr lang="en-US" sz="4400" b="1" i="0" baseline="0" dirty="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a:t>Click the icon to start building your chart</a:t>
            </a:r>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Chart Slide Heading</a:t>
            </a:r>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1 Column Text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118299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2 Column Text Slide Heading</a:t>
            </a:r>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2 Column Text Slide Heading</a:t>
            </a:r>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Text Slide Heading</a:t>
            </a:r>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Pull Out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Text &amp; Image Slide Heading</a:t>
            </a:r>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a:effectLst/>
                <a:latin typeface="Verdana" panose="020B0604030504040204" pitchFamily="34" charset="0"/>
                <a:ea typeface="Calibri" panose="020F0502020204030204" pitchFamily="34" charset="0"/>
                <a:cs typeface="Times New Roman" panose="02020603050405020304" pitchFamily="18" charset="0"/>
              </a:rPr>
              <a:t>Corporate Infection, Prevention and Control – </a:t>
            </a:r>
            <a:br>
              <a:rPr lang="en-GB" sz="3200" dirty="0">
                <a:effectLst/>
                <a:latin typeface="Verdana" panose="020B0604030504040204" pitchFamily="34" charset="0"/>
                <a:ea typeface="Calibri" panose="020F0502020204030204" pitchFamily="34" charset="0"/>
                <a:cs typeface="Times New Roman" panose="02020603050405020304" pitchFamily="18" charset="0"/>
              </a:rPr>
            </a:br>
            <a:r>
              <a:rPr lang="en-GB" sz="3200" b="1" dirty="0">
                <a:effectLst/>
                <a:latin typeface="Verdana" panose="020B0604030504040204" pitchFamily="34" charset="0"/>
                <a:ea typeface="Calibri" panose="020F0502020204030204" pitchFamily="34" charset="0"/>
                <a:cs typeface="Times New Roman" panose="02020603050405020304" pitchFamily="18" charset="0"/>
              </a:rPr>
              <a:t>Annual Report </a:t>
            </a:r>
            <a:endParaRPr lang="en-US" sz="8000" dirty="0"/>
          </a:p>
        </p:txBody>
      </p:sp>
      <p:sp>
        <p:nvSpPr>
          <p:cNvPr id="3" name="Content Placeholder 2"/>
          <p:cNvSpPr>
            <a:spLocks noGrp="1"/>
          </p:cNvSpPr>
          <p:nvPr>
            <p:ph sz="quarter" idx="14"/>
          </p:nvPr>
        </p:nvSpPr>
        <p:spPr>
          <a:xfrm>
            <a:off x="718044" y="3207114"/>
            <a:ext cx="10492200" cy="332399"/>
          </a:xfrm>
        </p:spPr>
        <p:txBody>
          <a:bodyPr wrap="square" lIns="0" tIns="0" rIns="0" bIns="0" anchor="t">
            <a:spAutoFit/>
          </a:bodyPr>
          <a:lstStyle/>
          <a:p>
            <a:r>
              <a:rPr lang="en-US" dirty="0">
                <a:latin typeface="Ubuntu"/>
              </a:rPr>
              <a:t>05.05.23</a:t>
            </a:r>
            <a:endParaRPr lang="en-US" dirty="0"/>
          </a:p>
        </p:txBody>
      </p:sp>
      <p:sp>
        <p:nvSpPr>
          <p:cNvPr id="4" name="Text Placeholder 3"/>
          <p:cNvSpPr>
            <a:spLocks noGrp="1"/>
          </p:cNvSpPr>
          <p:nvPr>
            <p:ph type="body" sz="quarter" idx="15"/>
          </p:nvPr>
        </p:nvSpPr>
        <p:spPr>
          <a:xfrm>
            <a:off x="718457" y="2194686"/>
            <a:ext cx="10491787" cy="367196"/>
          </a:xfrm>
        </p:spPr>
        <p:txBody>
          <a:bodyPr lIns="0" tIns="0" rIns="0" bIns="0" anchor="t"/>
          <a:lstStyle/>
          <a:p>
            <a:r>
              <a:rPr lang="en-US" dirty="0">
                <a:latin typeface="Ubuntu"/>
              </a:rPr>
              <a:t>Presented by: Jennie Leleux, Corporate  Lead Nurse for Infection Prevention &amp; Control</a:t>
            </a:r>
            <a:endParaRPr lang="en-US" dirty="0"/>
          </a:p>
        </p:txBody>
      </p:sp>
    </p:spTree>
    <p:extLst>
      <p:ext uri="{BB962C8B-B14F-4D97-AF65-F5344CB8AC3E}">
        <p14:creationId xmlns:p14="http://schemas.microsoft.com/office/powerpoint/2010/main" val="160955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CD8CC8-22E0-809D-C92B-8E4A02426EAB}"/>
              </a:ext>
            </a:extLst>
          </p:cNvPr>
          <p:cNvSpPr>
            <a:spLocks noGrp="1"/>
          </p:cNvSpPr>
          <p:nvPr>
            <p:ph sz="quarter" idx="10"/>
          </p:nvPr>
        </p:nvSpPr>
        <p:spPr>
          <a:xfrm>
            <a:off x="348491" y="6294968"/>
            <a:ext cx="9267457" cy="221599"/>
          </a:xfrm>
        </p:spPr>
        <p:txBody>
          <a:bodyPr/>
          <a:lstStyle/>
          <a:p>
            <a:r>
              <a:rPr lang="en-GB" sz="1600" b="1" dirty="0">
                <a:effectLst/>
                <a:latin typeface="Verdana" panose="020B0604030504040204" pitchFamily="34" charset="0"/>
                <a:ea typeface="Calibri" panose="020F0502020204030204" pitchFamily="34" charset="0"/>
                <a:cs typeface="Times New Roman" panose="02020603050405020304" pitchFamily="18" charset="0"/>
              </a:rPr>
              <a:t>Corporate Infection, Prevention and Control – Annual Report </a:t>
            </a:r>
            <a:endParaRPr lang="en-GB" dirty="0"/>
          </a:p>
        </p:txBody>
      </p:sp>
      <p:sp>
        <p:nvSpPr>
          <p:cNvPr id="3" name="Content Placeholder 2">
            <a:extLst>
              <a:ext uri="{FF2B5EF4-FFF2-40B4-BE49-F238E27FC236}">
                <a16:creationId xmlns:a16="http://schemas.microsoft.com/office/drawing/2014/main" id="{6FAE4574-032F-60E5-080F-0062779EC00F}"/>
              </a:ext>
            </a:extLst>
          </p:cNvPr>
          <p:cNvSpPr>
            <a:spLocks noGrp="1"/>
          </p:cNvSpPr>
          <p:nvPr>
            <p:ph sz="quarter" idx="14"/>
          </p:nvPr>
        </p:nvSpPr>
        <p:spPr>
          <a:xfrm>
            <a:off x="633767" y="484131"/>
            <a:ext cx="10760075" cy="5498941"/>
          </a:xfrm>
        </p:spPr>
        <p:txBody>
          <a:bodyPr/>
          <a:lstStyle/>
          <a:p>
            <a:r>
              <a:rPr lang="en-GB" sz="1800" dirty="0">
                <a:solidFill>
                  <a:srgbClr val="002060"/>
                </a:solidFill>
              </a:rPr>
              <a:t>The Corporate Infection, Prevention and Control (IPC) Workplan ensures compliance with the Code of Practice for the Prevention and Control of Healthcare Associated Infections 2014 (the ‘Code’), and relevant Welsh Health Circulars</a:t>
            </a:r>
          </a:p>
          <a:p>
            <a:r>
              <a:rPr lang="en-GB" sz="1800" dirty="0">
                <a:solidFill>
                  <a:srgbClr val="002060"/>
                </a:solidFill>
              </a:rPr>
              <a:t>9 of the 10 main workplan objectives were completed or had made good progress. Only one objective was transferred to 23/24 plan after some preliminary work had commenced (The completion of </a:t>
            </a:r>
            <a:r>
              <a:rPr lang="en-GB" sz="1800" dirty="0">
                <a:solidFill>
                  <a:srgbClr val="002060"/>
                </a:solidFill>
                <a:effectLst/>
                <a:latin typeface="Verdana" panose="020B0604030504040204" pitchFamily="34" charset="0"/>
                <a:ea typeface="Calibri" panose="020F0502020204030204" pitchFamily="34" charset="0"/>
                <a:cs typeface="Arial" panose="020B0604020202020204" pitchFamily="34" charset="0"/>
              </a:rPr>
              <a:t>a Training Needs Analysis for staff roles to ensure the training offer is suitable for all roles and identify any gaps.)</a:t>
            </a:r>
            <a:endParaRPr lang="en-GB" sz="1800" dirty="0">
              <a:solidFill>
                <a:srgbClr val="002060"/>
              </a:solidFill>
            </a:endParaRPr>
          </a:p>
          <a:p>
            <a:r>
              <a:rPr lang="en-GB" sz="1800" dirty="0">
                <a:solidFill>
                  <a:srgbClr val="002060"/>
                </a:solidFill>
              </a:rPr>
              <a:t>The cross organisational Infection Prevention and Control group quarterly meeting supports the Business Executive and Leadership Team in providing oversight and monitoring of the annual organisational IPC </a:t>
            </a:r>
            <a:r>
              <a:rPr lang="en-GB" sz="1800" dirty="0" err="1">
                <a:solidFill>
                  <a:srgbClr val="002060"/>
                </a:solidFill>
              </a:rPr>
              <a:t>workplan</a:t>
            </a:r>
            <a:r>
              <a:rPr lang="en-GB" sz="1800" dirty="0">
                <a:solidFill>
                  <a:srgbClr val="002060"/>
                </a:solidFill>
              </a:rPr>
              <a:t> progress, chaired by EDQNAP.  Items covered provide key elements of assurance provided to the Quality, Safety and AHP’s.  </a:t>
            </a:r>
          </a:p>
          <a:p>
            <a:r>
              <a:rPr lang="en-GB" sz="1800" dirty="0">
                <a:solidFill>
                  <a:srgbClr val="002060"/>
                </a:solidFill>
              </a:rPr>
              <a:t>The Executive Director for Quality, Nursing and Allied Health Professionals is the lead executive for arrangements for internal IPC, supported by the Corporate Lead Nurse for IPC who provides specialist advice and support to service areas, and the wider PHW organisation, attending external &amp; internal meetings</a:t>
            </a:r>
          </a:p>
          <a:p>
            <a:r>
              <a:rPr lang="en-GB" sz="1800" dirty="0">
                <a:solidFill>
                  <a:srgbClr val="002060"/>
                </a:solidFill>
              </a:rPr>
              <a:t>Three policies &amp; procedures have been updated during the year, and the others are scheduled for completion by August 2023.</a:t>
            </a:r>
          </a:p>
        </p:txBody>
      </p:sp>
      <p:sp>
        <p:nvSpPr>
          <p:cNvPr id="4" name="Text Placeholder 3">
            <a:extLst>
              <a:ext uri="{FF2B5EF4-FFF2-40B4-BE49-F238E27FC236}">
                <a16:creationId xmlns:a16="http://schemas.microsoft.com/office/drawing/2014/main" id="{3414B85A-DD36-1D6C-594C-E680F8339403}"/>
              </a:ext>
            </a:extLst>
          </p:cNvPr>
          <p:cNvSpPr>
            <a:spLocks noGrp="1"/>
          </p:cNvSpPr>
          <p:nvPr>
            <p:ph type="body" sz="quarter" idx="15"/>
          </p:nvPr>
        </p:nvSpPr>
        <p:spPr>
          <a:xfrm>
            <a:off x="715961" y="78658"/>
            <a:ext cx="10760075" cy="405472"/>
          </a:xfrm>
        </p:spPr>
        <p:txBody>
          <a:bodyPr/>
          <a:lstStyle/>
          <a:p>
            <a:r>
              <a:rPr lang="en-GB" dirty="0"/>
              <a:t>Governance and Assurance</a:t>
            </a:r>
          </a:p>
          <a:p>
            <a:endParaRPr lang="en-GB" dirty="0"/>
          </a:p>
        </p:txBody>
      </p:sp>
    </p:spTree>
    <p:extLst>
      <p:ext uri="{BB962C8B-B14F-4D97-AF65-F5344CB8AC3E}">
        <p14:creationId xmlns:p14="http://schemas.microsoft.com/office/powerpoint/2010/main" val="2079430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720967-8174-3473-0BE4-AAA302A67687}"/>
              </a:ext>
            </a:extLst>
          </p:cNvPr>
          <p:cNvSpPr>
            <a:spLocks noGrp="1"/>
          </p:cNvSpPr>
          <p:nvPr>
            <p:ph sz="quarter" idx="10"/>
          </p:nvPr>
        </p:nvSpPr>
        <p:spPr>
          <a:xfrm>
            <a:off x="348491" y="6294968"/>
            <a:ext cx="8166244" cy="221599"/>
          </a:xfrm>
        </p:spPr>
        <p:txBody>
          <a:bodyPr/>
          <a:lstStyle/>
          <a:p>
            <a:r>
              <a:rPr lang="en-GB" sz="1600" b="1" dirty="0">
                <a:effectLst/>
                <a:latin typeface="Verdana" panose="020B0604030504040204" pitchFamily="34" charset="0"/>
                <a:ea typeface="Calibri" panose="020F0502020204030204" pitchFamily="34" charset="0"/>
                <a:cs typeface="Times New Roman" panose="02020603050405020304" pitchFamily="18" charset="0"/>
              </a:rPr>
              <a:t>Corporate Infection, Prevention and Control – Annual Report </a:t>
            </a:r>
            <a:endParaRPr lang="en-GB" dirty="0"/>
          </a:p>
        </p:txBody>
      </p:sp>
      <p:sp>
        <p:nvSpPr>
          <p:cNvPr id="3" name="Content Placeholder 2">
            <a:extLst>
              <a:ext uri="{FF2B5EF4-FFF2-40B4-BE49-F238E27FC236}">
                <a16:creationId xmlns:a16="http://schemas.microsoft.com/office/drawing/2014/main" id="{5EC558CC-82D7-5EC7-FF55-E93E94A612D0}"/>
              </a:ext>
            </a:extLst>
          </p:cNvPr>
          <p:cNvSpPr>
            <a:spLocks noGrp="1"/>
          </p:cNvSpPr>
          <p:nvPr>
            <p:ph sz="quarter" idx="14"/>
          </p:nvPr>
        </p:nvSpPr>
        <p:spPr>
          <a:xfrm>
            <a:off x="715963" y="1600384"/>
            <a:ext cx="10760075" cy="3718967"/>
          </a:xfrm>
        </p:spPr>
        <p:txBody>
          <a:bodyPr/>
          <a:lstStyle/>
          <a:p>
            <a:r>
              <a:rPr lang="en-GB" sz="2000" dirty="0">
                <a:solidFill>
                  <a:srgbClr val="002060"/>
                </a:solidFill>
              </a:rPr>
              <a:t>Environmental and Hand Hygiene audits are carried out in all screening programmes</a:t>
            </a:r>
          </a:p>
          <a:p>
            <a:r>
              <a:rPr lang="en-GB" sz="2000" dirty="0">
                <a:solidFill>
                  <a:srgbClr val="002060"/>
                </a:solidFill>
              </a:rPr>
              <a:t>An IPC Link Worker programme is being explored to build further IPC capacity</a:t>
            </a:r>
          </a:p>
          <a:p>
            <a:r>
              <a:rPr lang="en-GB" sz="2000" dirty="0">
                <a:solidFill>
                  <a:srgbClr val="002060"/>
                </a:solidFill>
              </a:rPr>
              <a:t>Completion of the annual Microbiology Audit schedule</a:t>
            </a:r>
          </a:p>
          <a:p>
            <a:r>
              <a:rPr lang="en-GB" sz="2000" dirty="0">
                <a:solidFill>
                  <a:srgbClr val="002060"/>
                </a:solidFill>
              </a:rPr>
              <a:t>Data Analysis for 2019-2022,  using trend analysis demonstrated a marked increase in overall compliance with IPC performance indicators  </a:t>
            </a:r>
          </a:p>
          <a:p>
            <a:r>
              <a:rPr lang="en-GB" sz="2000" dirty="0">
                <a:solidFill>
                  <a:srgbClr val="002060"/>
                </a:solidFill>
              </a:rPr>
              <a:t>Review &amp; Revision of internal audit templates as part of the All-Wales Core Ward Assurance Work, relevant elements applied to PHW</a:t>
            </a:r>
          </a:p>
          <a:p>
            <a:r>
              <a:rPr lang="en-GB" sz="2000" dirty="0">
                <a:solidFill>
                  <a:srgbClr val="002060"/>
                </a:solidFill>
              </a:rPr>
              <a:t>Lead Nurse for IPC commenced a refreshed programme of Screening Assurance audits across PHW-managed sites</a:t>
            </a:r>
          </a:p>
        </p:txBody>
      </p:sp>
      <p:sp>
        <p:nvSpPr>
          <p:cNvPr id="4" name="Text Placeholder 3">
            <a:extLst>
              <a:ext uri="{FF2B5EF4-FFF2-40B4-BE49-F238E27FC236}">
                <a16:creationId xmlns:a16="http://schemas.microsoft.com/office/drawing/2014/main" id="{1F3D5AB5-FC76-4CEB-F8D9-26D10EE9639F}"/>
              </a:ext>
            </a:extLst>
          </p:cNvPr>
          <p:cNvSpPr>
            <a:spLocks noGrp="1"/>
          </p:cNvSpPr>
          <p:nvPr>
            <p:ph type="body" sz="quarter" idx="15"/>
          </p:nvPr>
        </p:nvSpPr>
        <p:spPr>
          <a:xfrm>
            <a:off x="715963" y="389831"/>
            <a:ext cx="10760075" cy="393542"/>
          </a:xfrm>
        </p:spPr>
        <p:txBody>
          <a:bodyPr/>
          <a:lstStyle/>
          <a:p>
            <a:r>
              <a:rPr lang="en-GB" dirty="0"/>
              <a:t>Monitoring, Reporting and Learning</a:t>
            </a:r>
          </a:p>
        </p:txBody>
      </p:sp>
      <p:sp>
        <p:nvSpPr>
          <p:cNvPr id="6" name="Text Placeholder 4">
            <a:extLst>
              <a:ext uri="{FF2B5EF4-FFF2-40B4-BE49-F238E27FC236}">
                <a16:creationId xmlns:a16="http://schemas.microsoft.com/office/drawing/2014/main" id="{B9CD395B-57BC-046A-AF3F-2ADCD55C471C}"/>
              </a:ext>
            </a:extLst>
          </p:cNvPr>
          <p:cNvSpPr>
            <a:spLocks noGrp="1"/>
          </p:cNvSpPr>
          <p:nvPr>
            <p:ph type="body" sz="quarter" idx="16"/>
          </p:nvPr>
        </p:nvSpPr>
        <p:spPr>
          <a:xfrm>
            <a:off x="715963" y="921810"/>
            <a:ext cx="10760075" cy="393542"/>
          </a:xfrm>
        </p:spPr>
        <p:txBody>
          <a:bodyPr/>
          <a:lstStyle/>
          <a:p>
            <a:r>
              <a:rPr lang="en-US" dirty="0"/>
              <a:t>Annual IPC Audit Programme</a:t>
            </a:r>
          </a:p>
        </p:txBody>
      </p:sp>
    </p:spTree>
    <p:extLst>
      <p:ext uri="{BB962C8B-B14F-4D97-AF65-F5344CB8AC3E}">
        <p14:creationId xmlns:p14="http://schemas.microsoft.com/office/powerpoint/2010/main" val="1052628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4DC7AD-28F2-44B9-77F6-359927ABFB3D}"/>
              </a:ext>
            </a:extLst>
          </p:cNvPr>
          <p:cNvSpPr>
            <a:spLocks noGrp="1"/>
          </p:cNvSpPr>
          <p:nvPr>
            <p:ph sz="quarter" idx="10"/>
          </p:nvPr>
        </p:nvSpPr>
        <p:spPr>
          <a:xfrm>
            <a:off x="348491" y="6294968"/>
            <a:ext cx="9464103" cy="221599"/>
          </a:xfrm>
        </p:spPr>
        <p:txBody>
          <a:bodyPr/>
          <a:lstStyle/>
          <a:p>
            <a:r>
              <a:rPr lang="en-GB" sz="1600" b="1" dirty="0">
                <a:effectLst/>
                <a:latin typeface="Verdana" panose="020B0604030504040204" pitchFamily="34" charset="0"/>
                <a:ea typeface="Calibri" panose="020F0502020204030204" pitchFamily="34" charset="0"/>
                <a:cs typeface="Times New Roman" panose="02020603050405020304" pitchFamily="18" charset="0"/>
              </a:rPr>
              <a:t>Corporate Infection, Prevention and Control – Annual Report </a:t>
            </a:r>
            <a:endParaRPr lang="en-US" dirty="0"/>
          </a:p>
        </p:txBody>
      </p:sp>
      <p:sp>
        <p:nvSpPr>
          <p:cNvPr id="3" name="Content Placeholder 2">
            <a:extLst>
              <a:ext uri="{FF2B5EF4-FFF2-40B4-BE49-F238E27FC236}">
                <a16:creationId xmlns:a16="http://schemas.microsoft.com/office/drawing/2014/main" id="{94DBCEA8-05A7-434E-E640-6F18F4BF3937}"/>
              </a:ext>
            </a:extLst>
          </p:cNvPr>
          <p:cNvSpPr>
            <a:spLocks noGrp="1"/>
          </p:cNvSpPr>
          <p:nvPr>
            <p:ph sz="quarter" idx="14"/>
          </p:nvPr>
        </p:nvSpPr>
        <p:spPr>
          <a:xfrm>
            <a:off x="715961" y="1041340"/>
            <a:ext cx="10760075" cy="4879284"/>
          </a:xfrm>
        </p:spPr>
        <p:txBody>
          <a:bodyPr/>
          <a:lstStyle/>
          <a:p>
            <a:r>
              <a:rPr lang="en-GB" sz="1800" dirty="0">
                <a:solidFill>
                  <a:srgbClr val="002060"/>
                </a:solidFill>
              </a:rPr>
              <a:t>A set of Key performance indicators (KPIs) have been agreed by the IPC group for inclusion in the IPC dashboard when any further work on the dash board resumes. </a:t>
            </a:r>
          </a:p>
          <a:p>
            <a:r>
              <a:rPr lang="en-GB" sz="1800" dirty="0">
                <a:solidFill>
                  <a:srgbClr val="002060"/>
                </a:solidFill>
              </a:rPr>
              <a:t>IPC KPIs now include a reviewed and agreed list of IPC-related Datix incidents for inclusion in monitoring reports</a:t>
            </a:r>
          </a:p>
          <a:p>
            <a:r>
              <a:rPr lang="en-GB" sz="1800" dirty="0">
                <a:solidFill>
                  <a:srgbClr val="002060"/>
                </a:solidFill>
              </a:rPr>
              <a:t>45 IPC incidents were reported in 2022-23.  Key incidents included:</a:t>
            </a:r>
          </a:p>
          <a:p>
            <a:pPr lvl="1">
              <a:buFont typeface="Courier New" panose="02070309020205020404" pitchFamily="49" charset="0"/>
              <a:buChar char="o"/>
            </a:pPr>
            <a:r>
              <a:rPr lang="en-GB" sz="1400" dirty="0">
                <a:solidFill>
                  <a:srgbClr val="002060"/>
                </a:solidFill>
              </a:rPr>
              <a:t>A staff outbreak of COVID-19 following a residential course attendance reported in March 2023 . This was investigated to identify any learning. All guidance had been followed and no further actions were required.</a:t>
            </a:r>
          </a:p>
          <a:p>
            <a:pPr lvl="1">
              <a:buFont typeface="Courier New" panose="02070309020205020404" pitchFamily="49" charset="0"/>
              <a:buChar char="o"/>
            </a:pPr>
            <a:r>
              <a:rPr lang="en-GB" sz="1400" dirty="0">
                <a:solidFill>
                  <a:srgbClr val="002060"/>
                </a:solidFill>
              </a:rPr>
              <a:t>30 IPC reported incidents related to exposure to blood or bodily fluids (not sharps injuries), contact with sharps or contact with other hazardous substances. All incidents were found to be either of no or low harm events however further improvements were identified to reduce the risk of further exposures including updating relevant procedures and these are being implemented</a:t>
            </a:r>
            <a:r>
              <a:rPr lang="en-GB" sz="1600" dirty="0">
                <a:solidFill>
                  <a:srgbClr val="002060"/>
                </a:solidFill>
              </a:rPr>
              <a:t> </a:t>
            </a:r>
          </a:p>
          <a:p>
            <a:r>
              <a:rPr lang="en-GB" sz="1800" dirty="0">
                <a:solidFill>
                  <a:srgbClr val="002060"/>
                </a:solidFill>
              </a:rPr>
              <a:t>A PHW internal review of post COVID-19 practices and learning was conducted which identified the need for more training opportunities for office-based and non frontline staff in the use of Personal Protective Equipment</a:t>
            </a:r>
          </a:p>
          <a:p>
            <a:r>
              <a:rPr lang="en-GB" sz="1800" dirty="0">
                <a:solidFill>
                  <a:srgbClr val="002060"/>
                </a:solidFill>
              </a:rPr>
              <a:t>PHW also took part in the external All-Wales Covid-19 review. This review identified key learning points notably the further development of an  the  All-Wales framework for identifying &amp; reviewing Healthcare Associated Infections. </a:t>
            </a:r>
          </a:p>
        </p:txBody>
      </p:sp>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a:xfrm>
            <a:off x="715963" y="160332"/>
            <a:ext cx="10760075" cy="393542"/>
          </a:xfrm>
        </p:spPr>
        <p:txBody>
          <a:bodyPr/>
          <a:lstStyle/>
          <a:p>
            <a:r>
              <a:rPr lang="en-US" dirty="0"/>
              <a:t>Monitoring, Reporting and Learning cont.</a:t>
            </a:r>
          </a:p>
        </p:txBody>
      </p:sp>
      <p:sp>
        <p:nvSpPr>
          <p:cNvPr id="6" name="Text Placeholder 4">
            <a:extLst>
              <a:ext uri="{FF2B5EF4-FFF2-40B4-BE49-F238E27FC236}">
                <a16:creationId xmlns:a16="http://schemas.microsoft.com/office/drawing/2014/main" id="{E0BB110C-8510-AB80-7D1E-4568FFE1DADD}"/>
              </a:ext>
            </a:extLst>
          </p:cNvPr>
          <p:cNvSpPr>
            <a:spLocks noGrp="1"/>
          </p:cNvSpPr>
          <p:nvPr>
            <p:ph type="body" sz="quarter" idx="16"/>
          </p:nvPr>
        </p:nvSpPr>
        <p:spPr>
          <a:xfrm>
            <a:off x="715960" y="647798"/>
            <a:ext cx="10760075" cy="393542"/>
          </a:xfrm>
        </p:spPr>
        <p:txBody>
          <a:bodyPr/>
          <a:lstStyle/>
          <a:p>
            <a:r>
              <a:rPr lang="en-US" dirty="0"/>
              <a:t>Additional areas of IPC Focus &amp; Learning </a:t>
            </a:r>
          </a:p>
        </p:txBody>
      </p:sp>
    </p:spTree>
    <p:extLst>
      <p:ext uri="{BB962C8B-B14F-4D97-AF65-F5344CB8AC3E}">
        <p14:creationId xmlns:p14="http://schemas.microsoft.com/office/powerpoint/2010/main" val="1926324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8C87B4-45C6-0188-8E6D-3E87DBD4B913}"/>
              </a:ext>
            </a:extLst>
          </p:cNvPr>
          <p:cNvSpPr>
            <a:spLocks noGrp="1"/>
          </p:cNvSpPr>
          <p:nvPr>
            <p:ph sz="quarter" idx="10"/>
          </p:nvPr>
        </p:nvSpPr>
        <p:spPr>
          <a:xfrm>
            <a:off x="348491" y="6294968"/>
            <a:ext cx="9316619" cy="221599"/>
          </a:xfrm>
        </p:spPr>
        <p:txBody>
          <a:bodyPr/>
          <a:lstStyle/>
          <a:p>
            <a:r>
              <a:rPr lang="en-GB" sz="1600" b="1" dirty="0">
                <a:effectLst/>
                <a:latin typeface="Verdana" panose="020B0604030504040204" pitchFamily="34" charset="0"/>
                <a:ea typeface="Calibri" panose="020F0502020204030204" pitchFamily="34" charset="0"/>
                <a:cs typeface="Times New Roman" panose="02020603050405020304" pitchFamily="18" charset="0"/>
              </a:rPr>
              <a:t>Corporate Infection, Prevention and Control – Annual Report </a:t>
            </a:r>
            <a:endParaRPr lang="en-GB" dirty="0"/>
          </a:p>
        </p:txBody>
      </p:sp>
      <p:graphicFrame>
        <p:nvGraphicFramePr>
          <p:cNvPr id="6" name="Content Placeholder 5">
            <a:extLst>
              <a:ext uri="{FF2B5EF4-FFF2-40B4-BE49-F238E27FC236}">
                <a16:creationId xmlns:a16="http://schemas.microsoft.com/office/drawing/2014/main" id="{C219A42A-A244-3848-9339-70DECB5BCF6B}"/>
              </a:ext>
            </a:extLst>
          </p:cNvPr>
          <p:cNvGraphicFramePr>
            <a:graphicFrameLocks noGrp="1"/>
          </p:cNvGraphicFramePr>
          <p:nvPr>
            <p:ph sz="quarter" idx="14"/>
            <p:extLst>
              <p:ext uri="{D42A27DB-BD31-4B8C-83A1-F6EECF244321}">
                <p14:modId xmlns:p14="http://schemas.microsoft.com/office/powerpoint/2010/main" val="807861094"/>
              </p:ext>
            </p:extLst>
          </p:nvPr>
        </p:nvGraphicFramePr>
        <p:xfrm>
          <a:off x="348491" y="1183492"/>
          <a:ext cx="11260475" cy="2589087"/>
        </p:xfrm>
        <a:graphic>
          <a:graphicData uri="http://schemas.openxmlformats.org/drawingml/2006/table">
            <a:tbl>
              <a:tblPr firstRow="1" firstCol="1" bandRow="1">
                <a:tableStyleId>{5C22544A-7EE6-4342-B048-85BDC9FD1C3A}</a:tableStyleId>
              </a:tblPr>
              <a:tblGrid>
                <a:gridCol w="6050578">
                  <a:extLst>
                    <a:ext uri="{9D8B030D-6E8A-4147-A177-3AD203B41FA5}">
                      <a16:colId xmlns:a16="http://schemas.microsoft.com/office/drawing/2014/main" val="661765262"/>
                    </a:ext>
                  </a:extLst>
                </a:gridCol>
                <a:gridCol w="1287578">
                  <a:extLst>
                    <a:ext uri="{9D8B030D-6E8A-4147-A177-3AD203B41FA5}">
                      <a16:colId xmlns:a16="http://schemas.microsoft.com/office/drawing/2014/main" val="3386792077"/>
                    </a:ext>
                  </a:extLst>
                </a:gridCol>
                <a:gridCol w="1286282">
                  <a:extLst>
                    <a:ext uri="{9D8B030D-6E8A-4147-A177-3AD203B41FA5}">
                      <a16:colId xmlns:a16="http://schemas.microsoft.com/office/drawing/2014/main" val="663194556"/>
                    </a:ext>
                  </a:extLst>
                </a:gridCol>
                <a:gridCol w="984466">
                  <a:extLst>
                    <a:ext uri="{9D8B030D-6E8A-4147-A177-3AD203B41FA5}">
                      <a16:colId xmlns:a16="http://schemas.microsoft.com/office/drawing/2014/main" val="1711696740"/>
                    </a:ext>
                  </a:extLst>
                </a:gridCol>
                <a:gridCol w="1651571">
                  <a:extLst>
                    <a:ext uri="{9D8B030D-6E8A-4147-A177-3AD203B41FA5}">
                      <a16:colId xmlns:a16="http://schemas.microsoft.com/office/drawing/2014/main" val="1894852945"/>
                    </a:ext>
                  </a:extLst>
                </a:gridCol>
              </a:tblGrid>
              <a:tr h="665243">
                <a:tc>
                  <a:txBody>
                    <a:bodyPr/>
                    <a:lstStyle/>
                    <a:p>
                      <a:pPr>
                        <a:lnSpc>
                          <a:spcPct val="115000"/>
                        </a:lnSpc>
                      </a:pPr>
                      <a:r>
                        <a:rPr lang="en-GB" sz="1200" dirty="0">
                          <a:effectLst/>
                        </a:rPr>
                        <a:t>Competence Name</a:t>
                      </a:r>
                      <a:endParaRPr lang="en-GB" sz="12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pPr>
                      <a:r>
                        <a:rPr lang="en-GB" sz="1200" dirty="0">
                          <a:effectLst/>
                        </a:rPr>
                        <a:t>Assignment Count</a:t>
                      </a:r>
                      <a:endParaRPr lang="en-GB" sz="12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pPr>
                      <a:r>
                        <a:rPr lang="en-GB" sz="1200" dirty="0">
                          <a:effectLst/>
                        </a:rPr>
                        <a:t>Required</a:t>
                      </a:r>
                      <a:endParaRPr lang="en-GB" sz="12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pPr>
                      <a:r>
                        <a:rPr lang="en-GB" sz="1200">
                          <a:effectLst/>
                        </a:rPr>
                        <a:t>Achieved</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pPr>
                      <a:r>
                        <a:rPr lang="en-GB" sz="1200">
                          <a:effectLst/>
                        </a:rPr>
                        <a:t>Compliance %</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77250621"/>
                  </a:ext>
                </a:extLst>
              </a:tr>
              <a:tr h="480961">
                <a:tc>
                  <a:txBody>
                    <a:bodyPr/>
                    <a:lstStyle/>
                    <a:p>
                      <a:pPr>
                        <a:lnSpc>
                          <a:spcPct val="115000"/>
                        </a:lnSpc>
                      </a:pPr>
                      <a:r>
                        <a:rPr lang="en-GB" sz="1200" dirty="0">
                          <a:effectLst/>
                        </a:rPr>
                        <a:t>028|LOCAL|ANTT Assessment|</a:t>
                      </a:r>
                      <a:endParaRPr lang="en-GB" sz="12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pPr>
                      <a:r>
                        <a:rPr lang="en-GB" sz="1400" b="1" dirty="0">
                          <a:effectLst/>
                        </a:rPr>
                        <a:t>91</a:t>
                      </a:r>
                      <a:endParaRPr lang="en-GB" sz="1400" b="1"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pPr>
                      <a:r>
                        <a:rPr lang="en-GB" sz="1400" b="1" dirty="0">
                          <a:effectLst/>
                        </a:rPr>
                        <a:t>91</a:t>
                      </a:r>
                      <a:endParaRPr lang="en-GB" sz="1400" b="1"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pPr>
                      <a:r>
                        <a:rPr lang="en-GB" sz="1400" b="1" dirty="0">
                          <a:effectLst/>
                        </a:rPr>
                        <a:t>45</a:t>
                      </a:r>
                      <a:endParaRPr lang="en-GB" sz="1400" b="1"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pPr>
                      <a:r>
                        <a:rPr lang="en-GB" sz="1400" b="1">
                          <a:effectLst/>
                        </a:rPr>
                        <a:t>49.45%</a:t>
                      </a:r>
                      <a:endParaRPr lang="en-GB" sz="1400" b="1">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06265509"/>
                  </a:ext>
                </a:extLst>
              </a:tr>
              <a:tr h="480961">
                <a:tc>
                  <a:txBody>
                    <a:bodyPr/>
                    <a:lstStyle/>
                    <a:p>
                      <a:pPr>
                        <a:lnSpc>
                          <a:spcPct val="115000"/>
                        </a:lnSpc>
                      </a:pPr>
                      <a:r>
                        <a:rPr lang="en-GB" sz="1200">
                          <a:effectLst/>
                        </a:rPr>
                        <a:t>NHS|CSTF|Infection Prevention and Control - Level 1 - 3 Years|</a:t>
                      </a:r>
                      <a:endParaRPr lang="en-GB" sz="12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pPr>
                      <a:r>
                        <a:rPr lang="en-GB" sz="1400" b="1">
                          <a:effectLst/>
                        </a:rPr>
                        <a:t>2229</a:t>
                      </a:r>
                      <a:endParaRPr lang="en-GB" sz="1400" b="1">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pPr>
                      <a:r>
                        <a:rPr lang="en-GB" sz="1400" b="1">
                          <a:effectLst/>
                        </a:rPr>
                        <a:t>2229</a:t>
                      </a:r>
                      <a:endParaRPr lang="en-GB" sz="1400" b="1">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pPr>
                      <a:r>
                        <a:rPr lang="en-GB" sz="1400" b="1" dirty="0">
                          <a:effectLst/>
                        </a:rPr>
                        <a:t>1955</a:t>
                      </a:r>
                      <a:endParaRPr lang="en-GB" sz="1400" b="1"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pPr>
                      <a:r>
                        <a:rPr lang="en-GB" sz="1400" b="1" dirty="0">
                          <a:effectLst/>
                        </a:rPr>
                        <a:t>87.71%</a:t>
                      </a:r>
                      <a:endParaRPr lang="en-GB" sz="1400" b="1"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87552819"/>
                  </a:ext>
                </a:extLst>
              </a:tr>
              <a:tr h="480961">
                <a:tc>
                  <a:txBody>
                    <a:bodyPr/>
                    <a:lstStyle/>
                    <a:p>
                      <a:pPr>
                        <a:lnSpc>
                          <a:spcPct val="115000"/>
                        </a:lnSpc>
                      </a:pPr>
                      <a:r>
                        <a:rPr lang="en-GB" sz="1200" dirty="0" err="1">
                          <a:effectLst/>
                        </a:rPr>
                        <a:t>NHS|CSTF|Infection</a:t>
                      </a:r>
                      <a:r>
                        <a:rPr lang="en-GB" sz="1200" dirty="0">
                          <a:effectLst/>
                        </a:rPr>
                        <a:t> Prevention and Control - Level 2 - 1 Year|</a:t>
                      </a:r>
                      <a:endParaRPr lang="en-GB" sz="12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pPr>
                      <a:r>
                        <a:rPr lang="en-GB" sz="1400" b="1">
                          <a:effectLst/>
                        </a:rPr>
                        <a:t>311</a:t>
                      </a:r>
                      <a:endParaRPr lang="en-GB" sz="1400" b="1">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pPr>
                      <a:r>
                        <a:rPr lang="en-GB" sz="1400" b="1" dirty="0">
                          <a:effectLst/>
                        </a:rPr>
                        <a:t>311</a:t>
                      </a:r>
                      <a:endParaRPr lang="en-GB" sz="1400" b="1"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pPr>
                      <a:r>
                        <a:rPr lang="en-GB" sz="1400" b="1" dirty="0">
                          <a:effectLst/>
                        </a:rPr>
                        <a:t>242</a:t>
                      </a:r>
                      <a:endParaRPr lang="en-GB" sz="1400" b="1"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pPr>
                      <a:r>
                        <a:rPr lang="en-GB" sz="1400" b="1" dirty="0">
                          <a:effectLst/>
                        </a:rPr>
                        <a:t>77.81%</a:t>
                      </a:r>
                      <a:endParaRPr lang="en-GB" sz="1400" b="1"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99059076"/>
                  </a:ext>
                </a:extLst>
              </a:tr>
              <a:tr h="480961">
                <a:tc>
                  <a:txBody>
                    <a:bodyPr/>
                    <a:lstStyle/>
                    <a:p>
                      <a:pPr>
                        <a:lnSpc>
                          <a:spcPct val="115000"/>
                        </a:lnSpc>
                      </a:pPr>
                      <a:r>
                        <a:rPr lang="en-GB" sz="1200" dirty="0" err="1">
                          <a:effectLst/>
                        </a:rPr>
                        <a:t>NHS|MAND|Aseptic</a:t>
                      </a:r>
                      <a:r>
                        <a:rPr lang="en-GB" sz="1200" dirty="0">
                          <a:effectLst/>
                        </a:rPr>
                        <a:t> Non Touch Technique - No Specified Renewal|</a:t>
                      </a:r>
                      <a:endParaRPr lang="en-GB" sz="12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pPr>
                      <a:r>
                        <a:rPr lang="en-GB" sz="1400" b="1" dirty="0">
                          <a:effectLst/>
                        </a:rPr>
                        <a:t>93</a:t>
                      </a:r>
                      <a:endParaRPr lang="en-GB" sz="1400" b="1"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pPr>
                      <a:r>
                        <a:rPr lang="en-GB" sz="1400" b="1" dirty="0">
                          <a:effectLst/>
                        </a:rPr>
                        <a:t>93</a:t>
                      </a:r>
                      <a:endParaRPr lang="en-GB" sz="1400" b="1"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pPr>
                      <a:r>
                        <a:rPr lang="en-GB" sz="1400" b="1" dirty="0">
                          <a:effectLst/>
                        </a:rPr>
                        <a:t>82</a:t>
                      </a:r>
                      <a:endParaRPr lang="en-GB" sz="1400" b="1"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pPr>
                      <a:r>
                        <a:rPr lang="en-GB" sz="1400" b="1" dirty="0">
                          <a:effectLst/>
                        </a:rPr>
                        <a:t>88.17%</a:t>
                      </a:r>
                      <a:endParaRPr lang="en-GB" sz="1400" b="1"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4288513"/>
                  </a:ext>
                </a:extLst>
              </a:tr>
            </a:tbl>
          </a:graphicData>
        </a:graphic>
      </p:graphicFrame>
      <p:sp>
        <p:nvSpPr>
          <p:cNvPr id="4" name="Text Placeholder 3">
            <a:extLst>
              <a:ext uri="{FF2B5EF4-FFF2-40B4-BE49-F238E27FC236}">
                <a16:creationId xmlns:a16="http://schemas.microsoft.com/office/drawing/2014/main" id="{65D13EF1-E1E7-8A62-A3CF-BD7A2D56ECC6}"/>
              </a:ext>
            </a:extLst>
          </p:cNvPr>
          <p:cNvSpPr>
            <a:spLocks noGrp="1"/>
          </p:cNvSpPr>
          <p:nvPr>
            <p:ph type="body" sz="quarter" idx="15"/>
          </p:nvPr>
        </p:nvSpPr>
        <p:spPr>
          <a:xfrm>
            <a:off x="715963" y="332760"/>
            <a:ext cx="10760075" cy="393542"/>
          </a:xfrm>
        </p:spPr>
        <p:txBody>
          <a:bodyPr/>
          <a:lstStyle/>
          <a:p>
            <a:r>
              <a:rPr lang="en-GB" dirty="0"/>
              <a:t>Training</a:t>
            </a:r>
          </a:p>
        </p:txBody>
      </p:sp>
      <p:sp>
        <p:nvSpPr>
          <p:cNvPr id="5" name="Text Placeholder 4">
            <a:extLst>
              <a:ext uri="{FF2B5EF4-FFF2-40B4-BE49-F238E27FC236}">
                <a16:creationId xmlns:a16="http://schemas.microsoft.com/office/drawing/2014/main" id="{4A15DBDA-889C-D93B-3F03-D7414D62C5A0}"/>
              </a:ext>
            </a:extLst>
          </p:cNvPr>
          <p:cNvSpPr>
            <a:spLocks noGrp="1"/>
          </p:cNvSpPr>
          <p:nvPr>
            <p:ph type="body" sz="quarter" idx="16"/>
          </p:nvPr>
        </p:nvSpPr>
        <p:spPr>
          <a:xfrm>
            <a:off x="715962" y="775517"/>
            <a:ext cx="10760075" cy="393542"/>
          </a:xfrm>
        </p:spPr>
        <p:txBody>
          <a:bodyPr/>
          <a:lstStyle/>
          <a:p>
            <a:r>
              <a:rPr lang="en-GB" dirty="0"/>
              <a:t>Overall Mandatory Training Compliance as at 31</a:t>
            </a:r>
            <a:r>
              <a:rPr lang="en-GB" baseline="30000" dirty="0"/>
              <a:t>st</a:t>
            </a:r>
            <a:r>
              <a:rPr lang="en-GB" dirty="0"/>
              <a:t> March 2023.</a:t>
            </a:r>
          </a:p>
        </p:txBody>
      </p:sp>
      <p:sp>
        <p:nvSpPr>
          <p:cNvPr id="7" name="TextBox 6">
            <a:extLst>
              <a:ext uri="{FF2B5EF4-FFF2-40B4-BE49-F238E27FC236}">
                <a16:creationId xmlns:a16="http://schemas.microsoft.com/office/drawing/2014/main" id="{C547DF91-96D3-B00D-E52E-32E4FC143822}"/>
              </a:ext>
            </a:extLst>
          </p:cNvPr>
          <p:cNvSpPr txBox="1"/>
          <p:nvPr/>
        </p:nvSpPr>
        <p:spPr>
          <a:xfrm>
            <a:off x="411601" y="3858626"/>
            <a:ext cx="11064436" cy="1754326"/>
          </a:xfrm>
          <a:prstGeom prst="rect">
            <a:avLst/>
          </a:prstGeom>
          <a:noFill/>
        </p:spPr>
        <p:txBody>
          <a:bodyPr wrap="square" rtlCol="0">
            <a:spAutoFit/>
          </a:bodyPr>
          <a:lstStyle/>
          <a:p>
            <a:pPr marL="342900" indent="-342900">
              <a:buFont typeface="Arial" panose="020B0604020202020204" pitchFamily="34" charset="0"/>
              <a:buChar char="•"/>
            </a:pPr>
            <a:r>
              <a:rPr lang="en-GB" b="0" i="0" dirty="0">
                <a:solidFill>
                  <a:srgbClr val="324F82"/>
                </a:solidFill>
                <a:ea typeface="Ubuntu" charset="0"/>
                <a:cs typeface="Ubuntu" charset="0"/>
              </a:rPr>
              <a:t>It should be noted that the practical component for Aseptic Non-Touch Technique (ANTT) training has only recently been added to ESR as a role specific competency for the Breast Test Wales Service. </a:t>
            </a:r>
          </a:p>
          <a:p>
            <a:pPr marL="342900" indent="-342900">
              <a:buFont typeface="Arial" panose="020B0604020202020204" pitchFamily="34" charset="0"/>
              <a:buChar char="•"/>
            </a:pPr>
            <a:endParaRPr lang="en-GB" dirty="0">
              <a:solidFill>
                <a:srgbClr val="324F82"/>
              </a:solidFill>
              <a:ea typeface="Ubuntu" charset="0"/>
              <a:cs typeface="Ubuntu" charset="0"/>
            </a:endParaRPr>
          </a:p>
          <a:p>
            <a:pPr marL="342900" indent="-342900">
              <a:buFont typeface="Arial" panose="020B0604020202020204" pitchFamily="34" charset="0"/>
              <a:buChar char="•"/>
            </a:pPr>
            <a:r>
              <a:rPr lang="en-GB" dirty="0">
                <a:solidFill>
                  <a:srgbClr val="324F82"/>
                </a:solidFill>
                <a:ea typeface="Ubuntu" charset="0"/>
                <a:cs typeface="Ubuntu" charset="0"/>
              </a:rPr>
              <a:t>Compliance data e</a:t>
            </a:r>
            <a:r>
              <a:rPr lang="en-GB" b="0" i="0" dirty="0">
                <a:solidFill>
                  <a:srgbClr val="324F82"/>
                </a:solidFill>
                <a:ea typeface="Ubuntu" charset="0"/>
                <a:cs typeface="Ubuntu" charset="0"/>
              </a:rPr>
              <a:t>xtracts for th</a:t>
            </a:r>
            <a:r>
              <a:rPr lang="en-GB" dirty="0">
                <a:solidFill>
                  <a:srgbClr val="324F82"/>
                </a:solidFill>
                <a:ea typeface="Ubuntu" charset="0"/>
                <a:cs typeface="Ubuntu" charset="0"/>
              </a:rPr>
              <a:t>is competency are not currently accurate and this is being investigated with the ESR team to understand and rectify this discrepancy</a:t>
            </a:r>
            <a:r>
              <a:rPr lang="en-GB" sz="1600" dirty="0">
                <a:solidFill>
                  <a:srgbClr val="324F82"/>
                </a:solidFill>
                <a:ea typeface="Ubuntu" charset="0"/>
                <a:cs typeface="Ubuntu" charset="0"/>
              </a:rPr>
              <a:t>.  </a:t>
            </a:r>
            <a:endParaRPr lang="en-GB" sz="1600" b="0" i="0" dirty="0">
              <a:solidFill>
                <a:srgbClr val="324F82"/>
              </a:solidFill>
              <a:ea typeface="Ubuntu" charset="0"/>
              <a:cs typeface="Ubuntu" charset="0"/>
            </a:endParaRPr>
          </a:p>
        </p:txBody>
      </p:sp>
    </p:spTree>
    <p:extLst>
      <p:ext uri="{BB962C8B-B14F-4D97-AF65-F5344CB8AC3E}">
        <p14:creationId xmlns:p14="http://schemas.microsoft.com/office/powerpoint/2010/main" val="3764462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0A5D6E-D60C-5139-642E-756D39958C98}"/>
              </a:ext>
            </a:extLst>
          </p:cNvPr>
          <p:cNvSpPr>
            <a:spLocks noGrp="1"/>
          </p:cNvSpPr>
          <p:nvPr>
            <p:ph sz="quarter" idx="10"/>
          </p:nvPr>
        </p:nvSpPr>
        <p:spPr/>
        <p:txBody>
          <a:bodyPr/>
          <a:lstStyle/>
          <a:p>
            <a:endParaRPr lang="en-GB"/>
          </a:p>
        </p:txBody>
      </p:sp>
      <p:sp>
        <p:nvSpPr>
          <p:cNvPr id="3" name="Content Placeholder 2">
            <a:extLst>
              <a:ext uri="{FF2B5EF4-FFF2-40B4-BE49-F238E27FC236}">
                <a16:creationId xmlns:a16="http://schemas.microsoft.com/office/drawing/2014/main" id="{556A2B94-CB04-87F5-B2A4-CA4B1142294E}"/>
              </a:ext>
            </a:extLst>
          </p:cNvPr>
          <p:cNvSpPr>
            <a:spLocks noGrp="1"/>
          </p:cNvSpPr>
          <p:nvPr>
            <p:ph sz="quarter" idx="14"/>
          </p:nvPr>
        </p:nvSpPr>
        <p:spPr>
          <a:xfrm>
            <a:off x="715961" y="1080352"/>
            <a:ext cx="10760075" cy="4832092"/>
          </a:xfrm>
        </p:spPr>
        <p:txBody>
          <a:bodyPr/>
          <a:lstStyle/>
          <a:p>
            <a:r>
              <a:rPr lang="en-GB" sz="2000" dirty="0"/>
              <a:t>100% of Nursing Staff have been assessed against the ANTT competency </a:t>
            </a:r>
          </a:p>
          <a:p>
            <a:r>
              <a:rPr lang="en-GB" sz="2000" dirty="0"/>
              <a:t>100% of Radiographers based in North Wales have been assessed against the ANTT competency .</a:t>
            </a:r>
          </a:p>
          <a:p>
            <a:r>
              <a:rPr lang="en-GB" sz="2000" dirty="0"/>
              <a:t>A shortage of assessors has delayed the assessment programme for Radiographers based in Swansea and Cardiff locations . </a:t>
            </a:r>
          </a:p>
          <a:p>
            <a:r>
              <a:rPr lang="en-GB" sz="2000" dirty="0"/>
              <a:t>A recovery plan is in place to address this and full compliance is anticipated by Quarter 2. </a:t>
            </a:r>
          </a:p>
          <a:p>
            <a:r>
              <a:rPr lang="en-GB" sz="2000" dirty="0"/>
              <a:t>A prioritisation schedule is in place for ANTT assessment with biopsy takers taking precedence </a:t>
            </a:r>
          </a:p>
          <a:p>
            <a:r>
              <a:rPr lang="en-GB" sz="2000" dirty="0"/>
              <a:t>Compliance and training data is shared and discussed with Divisional Leads at the IPC Group meetings and with managers monthly via ESR team to facilitate increased compliance and recovery of performance</a:t>
            </a:r>
            <a:endParaRPr lang="en-GB" dirty="0"/>
          </a:p>
          <a:p>
            <a:endParaRPr lang="en-GB" dirty="0"/>
          </a:p>
        </p:txBody>
      </p:sp>
      <p:sp>
        <p:nvSpPr>
          <p:cNvPr id="5" name="Text Placeholder 4">
            <a:extLst>
              <a:ext uri="{FF2B5EF4-FFF2-40B4-BE49-F238E27FC236}">
                <a16:creationId xmlns:a16="http://schemas.microsoft.com/office/drawing/2014/main" id="{96181E86-6F69-B238-532E-A338F9330E4A}"/>
              </a:ext>
            </a:extLst>
          </p:cNvPr>
          <p:cNvSpPr>
            <a:spLocks noGrp="1"/>
          </p:cNvSpPr>
          <p:nvPr>
            <p:ph type="body" sz="quarter" idx="16"/>
          </p:nvPr>
        </p:nvSpPr>
        <p:spPr>
          <a:xfrm>
            <a:off x="715962" y="640501"/>
            <a:ext cx="10760075" cy="393542"/>
          </a:xfrm>
        </p:spPr>
        <p:txBody>
          <a:bodyPr/>
          <a:lstStyle/>
          <a:p>
            <a:r>
              <a:rPr lang="en-GB" dirty="0"/>
              <a:t>ANTT Training:  Further Details  </a:t>
            </a:r>
          </a:p>
        </p:txBody>
      </p:sp>
    </p:spTree>
    <p:extLst>
      <p:ext uri="{BB962C8B-B14F-4D97-AF65-F5344CB8AC3E}">
        <p14:creationId xmlns:p14="http://schemas.microsoft.com/office/powerpoint/2010/main" val="3724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D6A45E-A1A9-A497-BFFE-CD0CC3280AAA}"/>
              </a:ext>
            </a:extLst>
          </p:cNvPr>
          <p:cNvSpPr>
            <a:spLocks noGrp="1"/>
          </p:cNvSpPr>
          <p:nvPr>
            <p:ph sz="quarter" idx="10"/>
          </p:nvPr>
        </p:nvSpPr>
        <p:spPr>
          <a:xfrm>
            <a:off x="348490" y="6294968"/>
            <a:ext cx="8559203" cy="221599"/>
          </a:xfrm>
        </p:spPr>
        <p:txBody>
          <a:bodyPr/>
          <a:lstStyle/>
          <a:p>
            <a:r>
              <a:rPr lang="en-GB" sz="1600" b="1" dirty="0">
                <a:effectLst/>
                <a:latin typeface="Verdana" panose="020B0604030504040204" pitchFamily="34" charset="0"/>
                <a:ea typeface="Calibri" panose="020F0502020204030204" pitchFamily="34" charset="0"/>
                <a:cs typeface="Times New Roman" panose="02020603050405020304" pitchFamily="18" charset="0"/>
              </a:rPr>
              <a:t>Corporate Infection, Prevention and Control – Annual Report </a:t>
            </a:r>
            <a:endParaRPr lang="en-GB" dirty="0"/>
          </a:p>
        </p:txBody>
      </p:sp>
      <p:sp>
        <p:nvSpPr>
          <p:cNvPr id="3" name="Content Placeholder 2">
            <a:extLst>
              <a:ext uri="{FF2B5EF4-FFF2-40B4-BE49-F238E27FC236}">
                <a16:creationId xmlns:a16="http://schemas.microsoft.com/office/drawing/2014/main" id="{3DA0289F-2251-B53C-0D5D-32B3102B6020}"/>
              </a:ext>
            </a:extLst>
          </p:cNvPr>
          <p:cNvSpPr>
            <a:spLocks noGrp="1"/>
          </p:cNvSpPr>
          <p:nvPr>
            <p:ph sz="quarter" idx="14"/>
          </p:nvPr>
        </p:nvSpPr>
        <p:spPr>
          <a:xfrm>
            <a:off x="715963" y="1737431"/>
            <a:ext cx="10760075" cy="3893374"/>
          </a:xfrm>
        </p:spPr>
        <p:txBody>
          <a:bodyPr/>
          <a:lstStyle/>
          <a:p>
            <a:r>
              <a:rPr lang="en-GB" sz="1900" dirty="0"/>
              <a:t>The final staff vaccination rates for this year demonstrate an improved position on the previous year (46.2%  for all staff and 43.8% for frontline)</a:t>
            </a:r>
          </a:p>
          <a:p>
            <a:r>
              <a:rPr lang="en-GB" sz="1900" dirty="0"/>
              <a:t>This year PHW was ranked third against all NHS Wales organisations for front-line staff Flu vaccination uptake and ranked fourth overall for all staff uptake</a:t>
            </a:r>
          </a:p>
          <a:p>
            <a:r>
              <a:rPr lang="en-GB" sz="1900" dirty="0"/>
              <a:t>Different Digital recording systems and the provision of the vaccine through multiple providers continues to present a challenge for data extraction /collection. A staff self-reporting form was introduced this year to mitigate against the impact of incomplete data sets  </a:t>
            </a:r>
          </a:p>
          <a:p>
            <a:r>
              <a:rPr lang="en-GB" sz="1900" dirty="0"/>
              <a:t>A ‘No Surprises’ report was sent to Welsh Government in November 2022 following an internally reported cold chain incident caused by a temperature fault with a vaccine fridge. This was a low harm event and actions have been implemented following investigation and identified learning.</a:t>
            </a:r>
          </a:p>
        </p:txBody>
      </p:sp>
      <p:sp>
        <p:nvSpPr>
          <p:cNvPr id="4" name="Text Placeholder 3">
            <a:extLst>
              <a:ext uri="{FF2B5EF4-FFF2-40B4-BE49-F238E27FC236}">
                <a16:creationId xmlns:a16="http://schemas.microsoft.com/office/drawing/2014/main" id="{7AC4EDBA-9A38-A0CD-529E-38717DFD6024}"/>
              </a:ext>
            </a:extLst>
          </p:cNvPr>
          <p:cNvSpPr>
            <a:spLocks noGrp="1"/>
          </p:cNvSpPr>
          <p:nvPr>
            <p:ph type="body" sz="quarter" idx="15"/>
          </p:nvPr>
        </p:nvSpPr>
        <p:spPr>
          <a:xfrm>
            <a:off x="715961" y="519447"/>
            <a:ext cx="10760075" cy="393542"/>
          </a:xfrm>
        </p:spPr>
        <p:txBody>
          <a:bodyPr/>
          <a:lstStyle/>
          <a:p>
            <a:r>
              <a:rPr lang="en-GB" dirty="0"/>
              <a:t>Staff Influenza Vaccination Programme</a:t>
            </a:r>
          </a:p>
        </p:txBody>
      </p:sp>
      <p:sp>
        <p:nvSpPr>
          <p:cNvPr id="5" name="Text Placeholder 4">
            <a:extLst>
              <a:ext uri="{FF2B5EF4-FFF2-40B4-BE49-F238E27FC236}">
                <a16:creationId xmlns:a16="http://schemas.microsoft.com/office/drawing/2014/main" id="{3524796E-FA0A-D955-1AA1-48A2363592E7}"/>
              </a:ext>
            </a:extLst>
          </p:cNvPr>
          <p:cNvSpPr>
            <a:spLocks noGrp="1"/>
          </p:cNvSpPr>
          <p:nvPr>
            <p:ph type="body" sz="quarter" idx="16"/>
          </p:nvPr>
        </p:nvSpPr>
        <p:spPr>
          <a:xfrm>
            <a:off x="715962" y="912989"/>
            <a:ext cx="10760075" cy="664797"/>
          </a:xfrm>
        </p:spPr>
        <p:txBody>
          <a:bodyPr/>
          <a:lstStyle/>
          <a:p>
            <a:r>
              <a:rPr lang="en-GB" sz="2400" dirty="0"/>
              <a:t>As of 20th April 2023, the final staff flu vaccination uptake position was reported at  51.6% for all staff, and 54.4% among frontline staff.</a:t>
            </a:r>
          </a:p>
        </p:txBody>
      </p:sp>
    </p:spTree>
    <p:extLst>
      <p:ext uri="{BB962C8B-B14F-4D97-AF65-F5344CB8AC3E}">
        <p14:creationId xmlns:p14="http://schemas.microsoft.com/office/powerpoint/2010/main" val="1559292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F1CD409-9C23-B10B-2379-3D9F0CC86A8F}"/>
              </a:ext>
            </a:extLst>
          </p:cNvPr>
          <p:cNvSpPr>
            <a:spLocks noGrp="1"/>
          </p:cNvSpPr>
          <p:nvPr>
            <p:ph sz="quarter" idx="10"/>
          </p:nvPr>
        </p:nvSpPr>
        <p:spPr>
          <a:xfrm>
            <a:off x="348490" y="6294968"/>
            <a:ext cx="8048257" cy="221599"/>
          </a:xfrm>
        </p:spPr>
        <p:txBody>
          <a:bodyPr/>
          <a:lstStyle/>
          <a:p>
            <a:r>
              <a:rPr lang="en-GB" sz="1600" b="1" dirty="0">
                <a:effectLst/>
                <a:latin typeface="Verdana" panose="020B0604030504040204" pitchFamily="34" charset="0"/>
                <a:ea typeface="Calibri" panose="020F0502020204030204" pitchFamily="34" charset="0"/>
                <a:cs typeface="Times New Roman" panose="02020603050405020304" pitchFamily="18" charset="0"/>
              </a:rPr>
              <a:t>Corporate Infection, Prevention and Control – Annual Report </a:t>
            </a:r>
            <a:endParaRPr lang="en-GB" dirty="0"/>
          </a:p>
        </p:txBody>
      </p:sp>
      <p:sp>
        <p:nvSpPr>
          <p:cNvPr id="3" name="Content Placeholder 2">
            <a:extLst>
              <a:ext uri="{FF2B5EF4-FFF2-40B4-BE49-F238E27FC236}">
                <a16:creationId xmlns:a16="http://schemas.microsoft.com/office/drawing/2014/main" id="{59255DB1-3DF1-1D2F-948F-9C52E83021D7}"/>
              </a:ext>
            </a:extLst>
          </p:cNvPr>
          <p:cNvSpPr>
            <a:spLocks noGrp="1"/>
          </p:cNvSpPr>
          <p:nvPr>
            <p:ph sz="quarter" idx="14"/>
          </p:nvPr>
        </p:nvSpPr>
        <p:spPr>
          <a:xfrm>
            <a:off x="715961" y="1211908"/>
            <a:ext cx="10760075" cy="5088573"/>
          </a:xfrm>
        </p:spPr>
        <p:txBody>
          <a:bodyPr/>
          <a:lstStyle/>
          <a:p>
            <a:r>
              <a:rPr lang="en-GB" sz="2000" dirty="0"/>
              <a:t>An annual IPC assurance audit programme for all PHW-managed sites will be undertaken by the Lead Nurse for IPC</a:t>
            </a:r>
          </a:p>
          <a:p>
            <a:r>
              <a:rPr lang="en-GB" sz="2000" dirty="0"/>
              <a:t>The introduction of an IPC Link Workers programme within Screening Services</a:t>
            </a:r>
          </a:p>
          <a:p>
            <a:r>
              <a:rPr lang="en-GB" sz="2000" dirty="0"/>
              <a:t>Development of a cleaning audit Framework for use by screening services to ensure standardised cleaning schedules against the National Cleaning Standards for Wales</a:t>
            </a:r>
          </a:p>
          <a:p>
            <a:r>
              <a:rPr lang="en-GB" sz="2000" dirty="0"/>
              <a:t>Development of an IPC dashboard to display IPC key performance indicators </a:t>
            </a:r>
          </a:p>
          <a:p>
            <a:r>
              <a:rPr lang="en-GB" sz="2000" dirty="0"/>
              <a:t>The introduction of audit templates/programmes resulting from the </a:t>
            </a:r>
            <a:r>
              <a:rPr lang="en-GB" sz="2000"/>
              <a:t>All Wales Core </a:t>
            </a:r>
            <a:r>
              <a:rPr lang="en-GB" sz="2000" dirty="0"/>
              <a:t>Ward Audit Work programme </a:t>
            </a:r>
          </a:p>
          <a:p>
            <a:r>
              <a:rPr lang="en-GB" sz="2000" dirty="0"/>
              <a:t>Completion of a formal IPC training needs analysis for PHW staff </a:t>
            </a:r>
          </a:p>
          <a:p>
            <a:r>
              <a:rPr lang="en-GB" sz="2000" dirty="0"/>
              <a:t>Review and publication of the remaining expired policies and procedures </a:t>
            </a:r>
          </a:p>
          <a:p>
            <a:r>
              <a:rPr lang="en-GB" sz="2000" dirty="0"/>
              <a:t>Delivery of the 2023-24 staff Flu Vaccine campaign.</a:t>
            </a:r>
          </a:p>
          <a:p>
            <a:endParaRPr lang="en-GB" dirty="0"/>
          </a:p>
        </p:txBody>
      </p:sp>
      <p:sp>
        <p:nvSpPr>
          <p:cNvPr id="4" name="Text Placeholder 3">
            <a:extLst>
              <a:ext uri="{FF2B5EF4-FFF2-40B4-BE49-F238E27FC236}">
                <a16:creationId xmlns:a16="http://schemas.microsoft.com/office/drawing/2014/main" id="{F9F29C97-9DE7-D346-25CC-42F235D1A78F}"/>
              </a:ext>
            </a:extLst>
          </p:cNvPr>
          <p:cNvSpPr>
            <a:spLocks noGrp="1"/>
          </p:cNvSpPr>
          <p:nvPr>
            <p:ph type="body" sz="quarter" idx="15"/>
          </p:nvPr>
        </p:nvSpPr>
        <p:spPr>
          <a:xfrm>
            <a:off x="715963" y="519576"/>
            <a:ext cx="10760075" cy="393542"/>
          </a:xfrm>
        </p:spPr>
        <p:txBody>
          <a:bodyPr/>
          <a:lstStyle/>
          <a:p>
            <a:r>
              <a:rPr lang="en-GB" dirty="0"/>
              <a:t>IPC Priorities for 2023-24</a:t>
            </a:r>
          </a:p>
        </p:txBody>
      </p:sp>
    </p:spTree>
    <p:extLst>
      <p:ext uri="{BB962C8B-B14F-4D97-AF65-F5344CB8AC3E}">
        <p14:creationId xmlns:p14="http://schemas.microsoft.com/office/powerpoint/2010/main" val="1893523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7DDEC23-6A1F-13AC-2A70-8E6962910FA2}"/>
              </a:ext>
            </a:extLst>
          </p:cNvPr>
          <p:cNvSpPr>
            <a:spLocks noGrp="1"/>
          </p:cNvSpPr>
          <p:nvPr>
            <p:ph sz="quarter" idx="14"/>
          </p:nvPr>
        </p:nvSpPr>
        <p:spPr>
          <a:xfrm>
            <a:off x="715963" y="1614195"/>
            <a:ext cx="10760075" cy="2728952"/>
          </a:xfrm>
        </p:spPr>
        <p:txBody>
          <a:bodyPr/>
          <a:lstStyle/>
          <a:p>
            <a:r>
              <a:rPr lang="en-GB" dirty="0"/>
              <a:t>Note the Content of the Report </a:t>
            </a:r>
          </a:p>
          <a:p>
            <a:r>
              <a:rPr lang="en-GB" dirty="0"/>
              <a:t>Receive Assurance that arrangements are in place in Public Health Wales to meet Infection Prevention and Control requirements</a:t>
            </a:r>
          </a:p>
          <a:p>
            <a:endParaRPr lang="en-GB" dirty="0"/>
          </a:p>
          <a:p>
            <a:endParaRPr lang="en-GB" dirty="0"/>
          </a:p>
          <a:p>
            <a:endParaRPr lang="en-GB" dirty="0"/>
          </a:p>
        </p:txBody>
      </p:sp>
      <p:sp>
        <p:nvSpPr>
          <p:cNvPr id="4" name="Text Placeholder 3">
            <a:extLst>
              <a:ext uri="{FF2B5EF4-FFF2-40B4-BE49-F238E27FC236}">
                <a16:creationId xmlns:a16="http://schemas.microsoft.com/office/drawing/2014/main" id="{691231FC-7C29-A659-D464-E9AF4492C577}"/>
              </a:ext>
            </a:extLst>
          </p:cNvPr>
          <p:cNvSpPr>
            <a:spLocks noGrp="1"/>
          </p:cNvSpPr>
          <p:nvPr>
            <p:ph type="body" sz="quarter" idx="15"/>
          </p:nvPr>
        </p:nvSpPr>
        <p:spPr/>
        <p:txBody>
          <a:bodyPr/>
          <a:lstStyle/>
          <a:p>
            <a:r>
              <a:rPr lang="en-GB" dirty="0"/>
              <a:t>The Committee is asked to:</a:t>
            </a:r>
          </a:p>
        </p:txBody>
      </p:sp>
      <p:sp>
        <p:nvSpPr>
          <p:cNvPr id="6" name="Content Placeholder 1">
            <a:extLst>
              <a:ext uri="{FF2B5EF4-FFF2-40B4-BE49-F238E27FC236}">
                <a16:creationId xmlns:a16="http://schemas.microsoft.com/office/drawing/2014/main" id="{AFCB4851-EEA0-4B8E-1ABE-4B98E01B01A3}"/>
              </a:ext>
            </a:extLst>
          </p:cNvPr>
          <p:cNvSpPr>
            <a:spLocks noGrp="1"/>
          </p:cNvSpPr>
          <p:nvPr>
            <p:ph sz="quarter" idx="10"/>
          </p:nvPr>
        </p:nvSpPr>
        <p:spPr>
          <a:xfrm>
            <a:off x="349250" y="6294438"/>
            <a:ext cx="7263901" cy="393542"/>
          </a:xfrm>
        </p:spPr>
        <p:txBody>
          <a:bodyPr/>
          <a:lstStyle/>
          <a:p>
            <a:r>
              <a:rPr lang="en-GB" sz="1600" b="1" dirty="0">
                <a:effectLst/>
                <a:latin typeface="Verdana" panose="020B0604030504040204" pitchFamily="34" charset="0"/>
                <a:ea typeface="Calibri" panose="020F0502020204030204" pitchFamily="34" charset="0"/>
                <a:cs typeface="Times New Roman" panose="02020603050405020304" pitchFamily="18" charset="0"/>
              </a:rPr>
              <a:t>Corporate Infection, Prevention and Control – Annual Report </a:t>
            </a:r>
            <a:endParaRPr lang="en-GB" dirty="0"/>
          </a:p>
        </p:txBody>
      </p:sp>
    </p:spTree>
    <p:extLst>
      <p:ext uri="{BB962C8B-B14F-4D97-AF65-F5344CB8AC3E}">
        <p14:creationId xmlns:p14="http://schemas.microsoft.com/office/powerpoint/2010/main" val="511591804"/>
      </p:ext>
    </p:extLst>
  </p:cSld>
  <p:clrMapOvr>
    <a:masterClrMapping/>
  </p:clrMapOvr>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13" ma:contentTypeDescription="Create a new document." ma:contentTypeScope="" ma:versionID="376dca7f2f0eee142149239ad6a39386">
  <xsd:schema xmlns:xsd="http://www.w3.org/2001/XMLSchema" xmlns:xs="http://www.w3.org/2001/XMLSchema" xmlns:p="http://schemas.microsoft.com/office/2006/metadata/properties" xmlns:ns3="f30bebb2-c01f-48d0-81da-dc8b123879c2" xmlns:ns4="b7e247b7-cca8-429f-8688-16f83c8fba5f" targetNamespace="http://schemas.microsoft.com/office/2006/metadata/properties" ma:root="true" ma:fieldsID="bc703c5e14f4a8967717958e3a35ae6e" ns3:_="" ns4:_="">
    <xsd:import namespace="f30bebb2-c01f-48d0-81da-dc8b123879c2"/>
    <xsd:import namespace="b7e247b7-cca8-429f-8688-16f83c8fba5f"/>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7e247b7-cca8-429f-8688-16f83c8fba5f"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E295053-745B-4A21-A7F3-F001984EEC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30bebb2-c01f-48d0-81da-dc8b123879c2"/>
    <ds:schemaRef ds:uri="b7e247b7-cca8-429f-8688-16f83c8fba5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6D4E481-015A-49A0-88F6-F421C63547D6}">
  <ds:schemaRefs>
    <ds:schemaRef ds:uri="http://purl.org/dc/elements/1.1/"/>
    <ds:schemaRef ds:uri="http://schemas.microsoft.com/office/2006/metadata/properties"/>
    <ds:schemaRef ds:uri="f30bebb2-c01f-48d0-81da-dc8b123879c2"/>
    <ds:schemaRef ds:uri="b7e247b7-cca8-429f-8688-16f83c8fba5f"/>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38171E9E-1334-42D8-A629-300AAE518F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8874</TotalTime>
  <Words>1226</Words>
  <Application>Microsoft Office PowerPoint</Application>
  <PresentationFormat>Widescreen</PresentationFormat>
  <Paragraphs>89</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Courier New</vt:lpstr>
      <vt:lpstr>Ubuntu</vt:lpstr>
      <vt:lpstr>Ubuntu Light</vt:lpstr>
      <vt:lpstr>Verdana</vt:lpstr>
      <vt:lpstr>Office Theme</vt:lpstr>
      <vt:lpstr>Corporate Infection, Prevention and Control –  Annual Report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Angela Cook (Public Health Wales)</cp:lastModifiedBy>
  <cp:revision>133</cp:revision>
  <cp:lastPrinted>2018-02-28T08:37:13Z</cp:lastPrinted>
  <dcterms:created xsi:type="dcterms:W3CDTF">2017-10-31T10:35:26Z</dcterms:created>
  <dcterms:modified xsi:type="dcterms:W3CDTF">2023-05-10T14:47:16Z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y fmtid="{D5CDD505-2E9C-101B-9397-08002B2CF9AE}" pid="3" name="MediaServiceImageTags">
    <vt:lpwstr/>
  </property>
</Properties>
</file>