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handoutMasterIdLst>
    <p:handoutMasterId r:id="rId21"/>
  </p:handoutMasterIdLst>
  <p:sldIdLst>
    <p:sldId id="258" r:id="rId5"/>
    <p:sldId id="259" r:id="rId6"/>
    <p:sldId id="270" r:id="rId7"/>
    <p:sldId id="271" r:id="rId8"/>
    <p:sldId id="266" r:id="rId9"/>
    <p:sldId id="267" r:id="rId10"/>
    <p:sldId id="264" r:id="rId11"/>
    <p:sldId id="274" r:id="rId12"/>
    <p:sldId id="278" r:id="rId13"/>
    <p:sldId id="273" r:id="rId14"/>
    <p:sldId id="276" r:id="rId15"/>
    <p:sldId id="269" r:id="rId16"/>
    <p:sldId id="277" r:id="rId17"/>
    <p:sldId id="280" r:id="rId18"/>
    <p:sldId id="279" r:id="rId19"/>
  </p:sldIdLst>
  <p:sldSz cx="6858000" cy="9906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isley Hartland (Public Health Wales - No. 2 Capital Quarter)" initials="PH(HW-N2CQ" lastIdx="6" clrIdx="0">
    <p:extLst>
      <p:ext uri="{19B8F6BF-5375-455C-9EA6-DF929625EA0E}">
        <p15:presenceInfo xmlns:p15="http://schemas.microsoft.com/office/powerpoint/2012/main" userId="S-1-5-21-978635462-3828570294-627434887-1105704" providerId="AD"/>
      </p:ext>
    </p:extLst>
  </p:cmAuthor>
  <p:cmAuthor id="2" name="Rhiannon Beaumont-Wood (Public Health Wales)" initials="RB(HW" lastIdx="3" clrIdx="1">
    <p:extLst>
      <p:ext uri="{19B8F6BF-5375-455C-9EA6-DF929625EA0E}">
        <p15:presenceInfo xmlns:p15="http://schemas.microsoft.com/office/powerpoint/2012/main" userId="S-1-5-21-978635462-3828570294-627434887-5720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4F82"/>
    <a:srgbClr val="3333CC"/>
    <a:srgbClr val="28B8CE"/>
    <a:srgbClr val="E03882"/>
    <a:srgbClr val="F9C402"/>
    <a:srgbClr val="4FB9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napToObjects="1" showGuides="1">
      <p:cViewPr varScale="1">
        <p:scale>
          <a:sx n="80" d="100"/>
          <a:sy n="80" d="100"/>
        </p:scale>
        <p:origin x="3040" y="48"/>
      </p:cViewPr>
      <p:guideLst>
        <p:guide orient="horz" pos="3120"/>
        <p:guide pos="216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GB"/>
              <a:t>Incident numbers</a:t>
            </a:r>
          </a:p>
        </c:rich>
      </c:tx>
      <c:layout>
        <c:manualLayout>
          <c:xMode val="edge"/>
          <c:yMode val="edge"/>
          <c:x val="0.24446522309711285"/>
          <c:y val="6.4814814814814811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barChart>
        <c:barDir val="col"/>
        <c:grouping val="clustered"/>
        <c:varyColors val="0"/>
        <c:ser>
          <c:idx val="0"/>
          <c:order val="0"/>
          <c:tx>
            <c:strRef>
              <c:f>Sheet1!$B$4</c:f>
              <c:strCache>
                <c:ptCount val="1"/>
                <c:pt idx="0">
                  <c:v>No Incidents</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trendline>
            <c:spPr>
              <a:ln w="19050" cap="rnd">
                <a:solidFill>
                  <a:schemeClr val="accent6"/>
                </a:solidFill>
              </a:ln>
              <a:effectLst/>
            </c:spPr>
            <c:trendlineType val="exp"/>
            <c:dispRSqr val="0"/>
            <c:dispEq val="0"/>
          </c:trendline>
          <c:cat>
            <c:strRef>
              <c:f>Sheet1!$A$5:$A$8</c:f>
              <c:strCache>
                <c:ptCount val="4"/>
                <c:pt idx="0">
                  <c:v>Apr 18- Mar 19</c:v>
                </c:pt>
                <c:pt idx="1">
                  <c:v>Apr 19- Mar 20</c:v>
                </c:pt>
                <c:pt idx="2">
                  <c:v>Apr 20-Mar 21</c:v>
                </c:pt>
                <c:pt idx="3">
                  <c:v>Apr 21- Mar 22</c:v>
                </c:pt>
              </c:strCache>
            </c:strRef>
          </c:cat>
          <c:val>
            <c:numRef>
              <c:f>Sheet1!$B$5:$B$8</c:f>
              <c:numCache>
                <c:formatCode>General</c:formatCode>
                <c:ptCount val="4"/>
                <c:pt idx="0">
                  <c:v>1933</c:v>
                </c:pt>
                <c:pt idx="1">
                  <c:v>2026</c:v>
                </c:pt>
                <c:pt idx="2">
                  <c:v>2155</c:v>
                </c:pt>
                <c:pt idx="3">
                  <c:v>2732</c:v>
                </c:pt>
              </c:numCache>
            </c:numRef>
          </c:val>
          <c:extLst>
            <c:ext xmlns:c16="http://schemas.microsoft.com/office/drawing/2014/chart" uri="{C3380CC4-5D6E-409C-BE32-E72D297353CC}">
              <c16:uniqueId val="{00000000-38BD-4963-B572-34B83999B34D}"/>
            </c:ext>
          </c:extLst>
        </c:ser>
        <c:dLbls>
          <c:dLblPos val="ctr"/>
          <c:showLegendKey val="0"/>
          <c:showVal val="1"/>
          <c:showCatName val="0"/>
          <c:showSerName val="0"/>
          <c:showPercent val="0"/>
          <c:showBubbleSize val="0"/>
        </c:dLbls>
        <c:gapWidth val="100"/>
        <c:overlap val="-24"/>
        <c:axId val="498734064"/>
        <c:axId val="498734392"/>
      </c:barChart>
      <c:catAx>
        <c:axId val="498734064"/>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498734392"/>
        <c:crosses val="autoZero"/>
        <c:auto val="1"/>
        <c:lblAlgn val="ctr"/>
        <c:lblOffset val="100"/>
        <c:noMultiLvlLbl val="0"/>
      </c:catAx>
      <c:valAx>
        <c:axId val="498734392"/>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4987340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07625542382633"/>
          <c:y val="9.4325633583590168E-2"/>
          <c:w val="0.87892381733922076"/>
          <c:h val="0.70949993577506354"/>
        </c:manualLayout>
      </c:layout>
      <c:barChart>
        <c:barDir val="col"/>
        <c:grouping val="clustered"/>
        <c:varyColors val="0"/>
        <c:ser>
          <c:idx val="0"/>
          <c:order val="0"/>
          <c:tx>
            <c:strRef>
              <c:f>Sheet1!$B$1</c:f>
              <c:strCache>
                <c:ptCount val="1"/>
                <c:pt idx="0">
                  <c:v>Column1</c:v>
                </c:pt>
              </c:strCache>
            </c:strRef>
          </c:tx>
          <c:spPr>
            <a:solidFill>
              <a:schemeClr val="tx2"/>
            </a:solidFill>
            <a:ln>
              <a:noFill/>
            </a:ln>
            <a:effectLst>
              <a:outerShdw blurRad="50800" dist="38100" dir="18900000" algn="bl" rotWithShape="0">
                <a:prstClr val="black">
                  <a:alpha val="40000"/>
                </a:prstClr>
              </a:outerShdw>
            </a:effectLst>
          </c:spPr>
          <c:invertIfNegative val="0"/>
          <c:dLbls>
            <c:dLbl>
              <c:idx val="0"/>
              <c:layout>
                <c:manualLayout>
                  <c:x val="-4.2788628280718028E-4"/>
                  <c:y val="2.3794074747106486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E57-4870-901B-222CA6EAFFF0}"/>
                </c:ext>
              </c:extLst>
            </c:dLbl>
            <c:dLbl>
              <c:idx val="1"/>
              <c:layout>
                <c:manualLayout>
                  <c:x val="-9.3827152284977448E-3"/>
                  <c:y val="6.716187213554243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E57-4870-901B-222CA6EAFFF0}"/>
                </c:ext>
              </c:extLst>
            </c:dLbl>
            <c:dLbl>
              <c:idx val="2"/>
              <c:layout>
                <c:manualLayout>
                  <c:x val="-9.5328219254654216E-17"/>
                  <c:y val="1.0074232018289093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E57-4870-901B-222CA6EAFFF0}"/>
                </c:ext>
              </c:extLst>
            </c:dLbl>
            <c:spPr>
              <a:noFill/>
              <a:ln>
                <a:noFill/>
              </a:ln>
              <a:effectLst/>
            </c:spPr>
            <c:txPr>
              <a:bodyPr rot="0" vert="horz"/>
              <a:lstStyle/>
              <a:p>
                <a:pPr>
                  <a:defRPr sz="1100">
                    <a:solidFill>
                      <a:schemeClr val="bg1">
                        <a:lumMod val="85000"/>
                      </a:schemeClr>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1"/>
                <c15:leaderLines>
                  <c:spPr>
                    <a:ln w="9525">
                      <a:solidFill>
                        <a:schemeClr val="tx2">
                          <a:lumMod val="35000"/>
                          <a:lumOff val="65000"/>
                        </a:schemeClr>
                      </a:solidFill>
                    </a:ln>
                    <a:effectLst/>
                  </c:spPr>
                </c15:leaderLines>
              </c:ext>
            </c:extLst>
          </c:dLbls>
          <c:cat>
            <c:strRef>
              <c:f>Sheet1!$A$2:$A$5</c:f>
              <c:strCache>
                <c:ptCount val="4"/>
                <c:pt idx="0">
                  <c:v>Health Protection &amp; Screening Services</c:v>
                </c:pt>
                <c:pt idx="1">
                  <c:v>WHO Collaborating Centre</c:v>
                </c:pt>
                <c:pt idx="2">
                  <c:v>Operations &amp; Finance</c:v>
                </c:pt>
                <c:pt idx="3">
                  <c:v>Knowledge</c:v>
                </c:pt>
              </c:strCache>
            </c:strRef>
          </c:cat>
          <c:val>
            <c:numRef>
              <c:f>Sheet1!$B$2:$B$5</c:f>
              <c:numCache>
                <c:formatCode>General</c:formatCode>
                <c:ptCount val="4"/>
                <c:pt idx="0">
                  <c:v>187</c:v>
                </c:pt>
                <c:pt idx="1">
                  <c:v>6</c:v>
                </c:pt>
                <c:pt idx="2">
                  <c:v>5</c:v>
                </c:pt>
                <c:pt idx="3">
                  <c:v>1</c:v>
                </c:pt>
              </c:numCache>
            </c:numRef>
          </c:val>
          <c:extLst>
            <c:ext xmlns:c16="http://schemas.microsoft.com/office/drawing/2014/chart" uri="{C3380CC4-5D6E-409C-BE32-E72D297353CC}">
              <c16:uniqueId val="{00000000-6E57-4870-901B-222CA6EAFFF0}"/>
            </c:ext>
          </c:extLst>
        </c:ser>
        <c:dLbls>
          <c:dLblPos val="outEnd"/>
          <c:showLegendKey val="0"/>
          <c:showVal val="1"/>
          <c:showCatName val="0"/>
          <c:showSerName val="0"/>
          <c:showPercent val="0"/>
          <c:showBubbleSize val="0"/>
        </c:dLbls>
        <c:gapWidth val="100"/>
        <c:overlap val="-24"/>
        <c:axId val="561526632"/>
        <c:axId val="561536472"/>
      </c:barChart>
      <c:catAx>
        <c:axId val="56152663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vert="horz"/>
          <a:lstStyle/>
          <a:p>
            <a:pPr>
              <a:defRPr/>
            </a:pPr>
            <a:endParaRPr lang="en-US"/>
          </a:p>
        </c:txPr>
        <c:crossAx val="561536472"/>
        <c:crosses val="autoZero"/>
        <c:auto val="1"/>
        <c:lblAlgn val="ctr"/>
        <c:lblOffset val="100"/>
        <c:noMultiLvlLbl val="0"/>
      </c:catAx>
      <c:valAx>
        <c:axId val="56153647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sz="1050"/>
            </a:pPr>
            <a:endParaRPr lang="en-US"/>
          </a:p>
        </c:txPr>
        <c:crossAx val="56152663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bg1">
              <a:lumMod val="85000"/>
            </a:schemeClr>
          </a:solidFil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2021/22</c:v>
                </c:pt>
              </c:strCache>
            </c:strRef>
          </c:tx>
          <c:spPr>
            <a:solidFill>
              <a:schemeClr val="accent1"/>
            </a:solidFill>
            <a:ln>
              <a:noFill/>
            </a:ln>
            <a:effectLst/>
          </c:spPr>
          <c:invertIfNegative val="0"/>
          <c:cat>
            <c:strRef>
              <c:f>Sheet1!$A$2:$A$8</c:f>
              <c:strCache>
                <c:ptCount val="7"/>
                <c:pt idx="0">
                  <c:v>Breast Test Wales</c:v>
                </c:pt>
                <c:pt idx="1">
                  <c:v>Abdominal Aortic Aneurysm Screening</c:v>
                </c:pt>
                <c:pt idx="2">
                  <c:v>Bowel Screening Wales</c:v>
                </c:pt>
                <c:pt idx="3">
                  <c:v>Cervical Screening Wales</c:v>
                </c:pt>
                <c:pt idx="4">
                  <c:v>Diabetic Eye Screening Wales</c:v>
                </c:pt>
                <c:pt idx="5">
                  <c:v>Screening Wide</c:v>
                </c:pt>
                <c:pt idx="6">
                  <c:v>Antenatal Screening Wales</c:v>
                </c:pt>
              </c:strCache>
            </c:strRef>
          </c:cat>
          <c:val>
            <c:numRef>
              <c:f>Sheet1!$B$2:$B$8</c:f>
              <c:numCache>
                <c:formatCode>General</c:formatCode>
                <c:ptCount val="7"/>
                <c:pt idx="0">
                  <c:v>33</c:v>
                </c:pt>
                <c:pt idx="1">
                  <c:v>6</c:v>
                </c:pt>
                <c:pt idx="2">
                  <c:v>9</c:v>
                </c:pt>
                <c:pt idx="3">
                  <c:v>25</c:v>
                </c:pt>
                <c:pt idx="4">
                  <c:v>64</c:v>
                </c:pt>
                <c:pt idx="5">
                  <c:v>5</c:v>
                </c:pt>
              </c:numCache>
            </c:numRef>
          </c:val>
          <c:extLst>
            <c:ext xmlns:c16="http://schemas.microsoft.com/office/drawing/2014/chart" uri="{C3380CC4-5D6E-409C-BE32-E72D297353CC}">
              <c16:uniqueId val="{00000000-C024-4C32-A2EF-7FA1FE0034D6}"/>
            </c:ext>
          </c:extLst>
        </c:ser>
        <c:ser>
          <c:idx val="1"/>
          <c:order val="1"/>
          <c:tx>
            <c:strRef>
              <c:f>Sheet1!$C$1</c:f>
              <c:strCache>
                <c:ptCount val="1"/>
                <c:pt idx="0">
                  <c:v>2020/21</c:v>
                </c:pt>
              </c:strCache>
            </c:strRef>
          </c:tx>
          <c:spPr>
            <a:solidFill>
              <a:schemeClr val="accent2"/>
            </a:solidFill>
            <a:ln>
              <a:noFill/>
            </a:ln>
            <a:effectLst/>
          </c:spPr>
          <c:invertIfNegative val="0"/>
          <c:cat>
            <c:strRef>
              <c:f>Sheet1!$A$2:$A$8</c:f>
              <c:strCache>
                <c:ptCount val="7"/>
                <c:pt idx="0">
                  <c:v>Breast Test Wales</c:v>
                </c:pt>
                <c:pt idx="1">
                  <c:v>Abdominal Aortic Aneurysm Screening</c:v>
                </c:pt>
                <c:pt idx="2">
                  <c:v>Bowel Screening Wales</c:v>
                </c:pt>
                <c:pt idx="3">
                  <c:v>Cervical Screening Wales</c:v>
                </c:pt>
                <c:pt idx="4">
                  <c:v>Diabetic Eye Screening Wales</c:v>
                </c:pt>
                <c:pt idx="5">
                  <c:v>Screening Wide</c:v>
                </c:pt>
                <c:pt idx="6">
                  <c:v>Antenatal Screening Wales</c:v>
                </c:pt>
              </c:strCache>
            </c:strRef>
          </c:cat>
          <c:val>
            <c:numRef>
              <c:f>Sheet1!$C$2:$C$8</c:f>
              <c:numCache>
                <c:formatCode>General</c:formatCode>
                <c:ptCount val="7"/>
                <c:pt idx="0">
                  <c:v>19</c:v>
                </c:pt>
                <c:pt idx="1">
                  <c:v>5</c:v>
                </c:pt>
                <c:pt idx="2">
                  <c:v>6</c:v>
                </c:pt>
                <c:pt idx="3">
                  <c:v>4</c:v>
                </c:pt>
                <c:pt idx="4">
                  <c:v>21</c:v>
                </c:pt>
                <c:pt idx="6">
                  <c:v>6</c:v>
                </c:pt>
              </c:numCache>
            </c:numRef>
          </c:val>
          <c:extLst>
            <c:ext xmlns:c16="http://schemas.microsoft.com/office/drawing/2014/chart" uri="{C3380CC4-5D6E-409C-BE32-E72D297353CC}">
              <c16:uniqueId val="{00000001-C024-4C32-A2EF-7FA1FE0034D6}"/>
            </c:ext>
          </c:extLst>
        </c:ser>
        <c:dLbls>
          <c:showLegendKey val="0"/>
          <c:showVal val="0"/>
          <c:showCatName val="0"/>
          <c:showSerName val="0"/>
          <c:showPercent val="0"/>
          <c:showBubbleSize val="0"/>
        </c:dLbls>
        <c:gapWidth val="182"/>
        <c:axId val="634653176"/>
        <c:axId val="634655144"/>
      </c:barChart>
      <c:catAx>
        <c:axId val="6346531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lumMod val="85000"/>
                  </a:schemeClr>
                </a:solidFill>
                <a:latin typeface="+mn-lt"/>
                <a:ea typeface="+mn-ea"/>
                <a:cs typeface="+mn-cs"/>
              </a:defRPr>
            </a:pPr>
            <a:endParaRPr lang="en-US"/>
          </a:p>
        </c:txPr>
        <c:crossAx val="634655144"/>
        <c:crosses val="autoZero"/>
        <c:auto val="1"/>
        <c:lblAlgn val="ctr"/>
        <c:lblOffset val="100"/>
        <c:noMultiLvlLbl val="0"/>
      </c:catAx>
      <c:valAx>
        <c:axId val="634655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lumMod val="85000"/>
                  </a:schemeClr>
                </a:solidFill>
                <a:latin typeface="+mn-lt"/>
                <a:ea typeface="+mn-ea"/>
                <a:cs typeface="+mn-cs"/>
              </a:defRPr>
            </a:pPr>
            <a:endParaRPr lang="en-US"/>
          </a:p>
        </c:txPr>
        <c:crossAx val="6346531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8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Breast Test Wales</c:v>
                </c:pt>
              </c:strCache>
            </c:strRef>
          </c:tx>
          <c:spPr>
            <a:solidFill>
              <a:schemeClr val="accent1"/>
            </a:solidFill>
            <a:ln>
              <a:noFill/>
            </a:ln>
            <a:effectLst>
              <a:outerShdw blurRad="50800" dist="38100" algn="l" rotWithShape="0">
                <a:prstClr val="black">
                  <a:alpha val="4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2020/21</c:v>
                </c:pt>
                <c:pt idx="1">
                  <c:v>2021/22</c:v>
                </c:pt>
              </c:strCache>
            </c:strRef>
          </c:cat>
          <c:val>
            <c:numRef>
              <c:f>Sheet1!$B$2:$B$3</c:f>
              <c:numCache>
                <c:formatCode>General</c:formatCode>
                <c:ptCount val="2"/>
                <c:pt idx="0">
                  <c:v>3</c:v>
                </c:pt>
                <c:pt idx="1">
                  <c:v>4</c:v>
                </c:pt>
              </c:numCache>
            </c:numRef>
          </c:val>
          <c:extLst>
            <c:ext xmlns:c16="http://schemas.microsoft.com/office/drawing/2014/chart" uri="{C3380CC4-5D6E-409C-BE32-E72D297353CC}">
              <c16:uniqueId val="{00000000-DDB0-47CB-B995-CF95A5A6D49E}"/>
            </c:ext>
          </c:extLst>
        </c:ser>
        <c:ser>
          <c:idx val="1"/>
          <c:order val="1"/>
          <c:tx>
            <c:strRef>
              <c:f>Sheet1!$C$1</c:f>
              <c:strCache>
                <c:ptCount val="1"/>
                <c:pt idx="0">
                  <c:v>Cervical Screening Wales</c:v>
                </c:pt>
              </c:strCache>
            </c:strRef>
          </c:tx>
          <c:spPr>
            <a:solidFill>
              <a:schemeClr val="accent2"/>
            </a:solidFill>
            <a:ln>
              <a:noFill/>
            </a:ln>
            <a:effectLst>
              <a:outerShdw blurRad="50800" dist="38100" algn="l" rotWithShape="0">
                <a:prstClr val="black">
                  <a:alpha val="4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2020/21</c:v>
                </c:pt>
                <c:pt idx="1">
                  <c:v>2021/22</c:v>
                </c:pt>
              </c:strCache>
            </c:strRef>
          </c:cat>
          <c:val>
            <c:numRef>
              <c:f>Sheet1!$C$2:$C$3</c:f>
              <c:numCache>
                <c:formatCode>General</c:formatCode>
                <c:ptCount val="2"/>
                <c:pt idx="0">
                  <c:v>1</c:v>
                </c:pt>
                <c:pt idx="1">
                  <c:v>1</c:v>
                </c:pt>
              </c:numCache>
            </c:numRef>
          </c:val>
          <c:extLst>
            <c:ext xmlns:c16="http://schemas.microsoft.com/office/drawing/2014/chart" uri="{C3380CC4-5D6E-409C-BE32-E72D297353CC}">
              <c16:uniqueId val="{00000001-DDB0-47CB-B995-CF95A5A6D49E}"/>
            </c:ext>
          </c:extLst>
        </c:ser>
        <c:ser>
          <c:idx val="2"/>
          <c:order val="2"/>
          <c:tx>
            <c:strRef>
              <c:f>Sheet1!$D$1</c:f>
              <c:strCache>
                <c:ptCount val="1"/>
                <c:pt idx="0">
                  <c:v>Abdominal Aortic Aneurysm Screening</c:v>
                </c:pt>
              </c:strCache>
            </c:strRef>
          </c:tx>
          <c:spPr>
            <a:solidFill>
              <a:schemeClr val="accent3"/>
            </a:solidFill>
            <a:ln>
              <a:noFill/>
            </a:ln>
            <a:effectLst>
              <a:outerShdw blurRad="50800" dist="38100" algn="l" rotWithShape="0">
                <a:prstClr val="black">
                  <a:alpha val="4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2020/21</c:v>
                </c:pt>
                <c:pt idx="1">
                  <c:v>2021/22</c:v>
                </c:pt>
              </c:strCache>
            </c:strRef>
          </c:cat>
          <c:val>
            <c:numRef>
              <c:f>Sheet1!$D$2:$D$3</c:f>
              <c:numCache>
                <c:formatCode>General</c:formatCode>
                <c:ptCount val="2"/>
                <c:pt idx="0">
                  <c:v>1</c:v>
                </c:pt>
              </c:numCache>
            </c:numRef>
          </c:val>
          <c:extLst>
            <c:ext xmlns:c16="http://schemas.microsoft.com/office/drawing/2014/chart" uri="{C3380CC4-5D6E-409C-BE32-E72D297353CC}">
              <c16:uniqueId val="{00000002-DDB0-47CB-B995-CF95A5A6D49E}"/>
            </c:ext>
          </c:extLst>
        </c:ser>
        <c:dLbls>
          <c:dLblPos val="ctr"/>
          <c:showLegendKey val="0"/>
          <c:showVal val="1"/>
          <c:showCatName val="0"/>
          <c:showSerName val="0"/>
          <c:showPercent val="0"/>
          <c:showBubbleSize val="0"/>
        </c:dLbls>
        <c:gapWidth val="79"/>
        <c:overlap val="100"/>
        <c:axId val="542968528"/>
        <c:axId val="542971480"/>
      </c:barChart>
      <c:catAx>
        <c:axId val="54296852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bg1"/>
                </a:solidFill>
                <a:latin typeface="+mn-lt"/>
                <a:ea typeface="+mn-ea"/>
                <a:cs typeface="+mn-cs"/>
              </a:defRPr>
            </a:pPr>
            <a:endParaRPr lang="en-US"/>
          </a:p>
        </c:txPr>
        <c:crossAx val="542971480"/>
        <c:crosses val="autoZero"/>
        <c:auto val="1"/>
        <c:lblAlgn val="ctr"/>
        <c:lblOffset val="100"/>
        <c:noMultiLvlLbl val="0"/>
      </c:catAx>
      <c:valAx>
        <c:axId val="542971480"/>
        <c:scaling>
          <c:orientation val="minMax"/>
        </c:scaling>
        <c:delete val="1"/>
        <c:axPos val="l"/>
        <c:numFmt formatCode="General" sourceLinked="1"/>
        <c:majorTickMark val="none"/>
        <c:minorTickMark val="none"/>
        <c:tickLblPos val="nextTo"/>
        <c:crossAx val="54296852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sz="1800" dirty="0"/>
              <a:t>New claims</a:t>
            </a:r>
          </a:p>
        </c:rich>
      </c:tx>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barChart>
        <c:barDir val="col"/>
        <c:grouping val="clustered"/>
        <c:varyColors val="0"/>
        <c:ser>
          <c:idx val="0"/>
          <c:order val="0"/>
          <c:tx>
            <c:strRef>
              <c:f>Sheet1!$B$2</c:f>
              <c:strCache>
                <c:ptCount val="1"/>
                <c:pt idx="0">
                  <c:v>New claims</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Sheet1!$A$3:$A$7</c:f>
              <c:strCache>
                <c:ptCount val="5"/>
                <c:pt idx="0">
                  <c:v>Apr 17 - Mar 18</c:v>
                </c:pt>
                <c:pt idx="1">
                  <c:v>Apr 18 - Mar 19</c:v>
                </c:pt>
                <c:pt idx="2">
                  <c:v>Apr 19- Mar 20</c:v>
                </c:pt>
                <c:pt idx="3">
                  <c:v>Apr 20- Mar 21</c:v>
                </c:pt>
                <c:pt idx="4">
                  <c:v>Apr 21-Mar 22</c:v>
                </c:pt>
              </c:strCache>
            </c:strRef>
          </c:cat>
          <c:val>
            <c:numRef>
              <c:f>Sheet1!$B$3:$B$7</c:f>
              <c:numCache>
                <c:formatCode>General</c:formatCode>
                <c:ptCount val="5"/>
                <c:pt idx="0">
                  <c:v>5</c:v>
                </c:pt>
                <c:pt idx="1">
                  <c:v>1</c:v>
                </c:pt>
                <c:pt idx="2">
                  <c:v>3</c:v>
                </c:pt>
                <c:pt idx="3">
                  <c:v>4</c:v>
                </c:pt>
                <c:pt idx="4">
                  <c:v>2</c:v>
                </c:pt>
              </c:numCache>
            </c:numRef>
          </c:val>
          <c:extLst>
            <c:ext xmlns:c16="http://schemas.microsoft.com/office/drawing/2014/chart" uri="{C3380CC4-5D6E-409C-BE32-E72D297353CC}">
              <c16:uniqueId val="{00000000-DEC3-431A-BDE4-61BB642FAEAA}"/>
            </c:ext>
          </c:extLst>
        </c:ser>
        <c:dLbls>
          <c:showLegendKey val="0"/>
          <c:showVal val="0"/>
          <c:showCatName val="0"/>
          <c:showSerName val="0"/>
          <c:showPercent val="0"/>
          <c:showBubbleSize val="0"/>
        </c:dLbls>
        <c:gapWidth val="100"/>
        <c:overlap val="-24"/>
        <c:axId val="555860928"/>
        <c:axId val="555861256"/>
      </c:barChart>
      <c:catAx>
        <c:axId val="555860928"/>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555861256"/>
        <c:crosses val="autoZero"/>
        <c:auto val="1"/>
        <c:lblAlgn val="ctr"/>
        <c:lblOffset val="100"/>
        <c:noMultiLvlLbl val="0"/>
      </c:catAx>
      <c:valAx>
        <c:axId val="555861256"/>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555860928"/>
        <c:crosses val="autoZero"/>
        <c:crossBetween val="between"/>
      </c:valAx>
      <c:spPr>
        <a:noFill/>
        <a:ln>
          <a:noFill/>
        </a:ln>
        <a:effectLst/>
      </c:spPr>
    </c:plotArea>
    <c:plotVisOnly val="1"/>
    <c:dispBlanksAs val="gap"/>
    <c:showDLblsOverMax val="0"/>
  </c:chart>
  <c:spPr>
    <a:solidFill>
      <a:srgbClr val="324F82"/>
    </a:solid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0377049685831462"/>
          <c:y val="7.1979330708661415E-2"/>
          <c:w val="0.87256054728996391"/>
          <c:h val="0.4740757874015748"/>
        </c:manualLayout>
      </c:layout>
      <c:bar3DChart>
        <c:barDir val="col"/>
        <c:grouping val="clustered"/>
        <c:varyColors val="0"/>
        <c:ser>
          <c:idx val="0"/>
          <c:order val="0"/>
          <c:tx>
            <c:strRef>
              <c:f>Sheet1!$B$1</c:f>
              <c:strCache>
                <c:ptCount val="1"/>
                <c:pt idx="0">
                  <c:v>Health Protection Compliments by Area</c:v>
                </c:pt>
              </c:strCache>
            </c:strRef>
          </c:tx>
          <c:spPr>
            <a:gradFill>
              <a:gsLst>
                <a:gs pos="100000">
                  <a:schemeClr val="accent2">
                    <a:alpha val="0"/>
                  </a:schemeClr>
                </a:gs>
                <a:gs pos="50000">
                  <a:schemeClr val="accent2"/>
                </a:gs>
              </a:gsLst>
              <a:lin ang="5400000" scaled="0"/>
            </a:gra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Microbiology</c:v>
                </c:pt>
                <c:pt idx="1">
                  <c:v>AAA Screening</c:v>
                </c:pt>
                <c:pt idx="2">
                  <c:v>Bowel Screening Wales</c:v>
                </c:pt>
                <c:pt idx="3">
                  <c:v>Breast Test Wales</c:v>
                </c:pt>
                <c:pt idx="4">
                  <c:v>Cervical Screening Wales</c:v>
                </c:pt>
                <c:pt idx="5">
                  <c:v>Diabetic Eye Screening Wales </c:v>
                </c:pt>
                <c:pt idx="6">
                  <c:v>Screening Wide</c:v>
                </c:pt>
              </c:strCache>
            </c:strRef>
          </c:cat>
          <c:val>
            <c:numRef>
              <c:f>Sheet1!$B$2:$B$8</c:f>
              <c:numCache>
                <c:formatCode>General</c:formatCode>
                <c:ptCount val="7"/>
                <c:pt idx="0">
                  <c:v>27</c:v>
                </c:pt>
                <c:pt idx="1">
                  <c:v>325</c:v>
                </c:pt>
                <c:pt idx="2">
                  <c:v>1485</c:v>
                </c:pt>
                <c:pt idx="3">
                  <c:v>96</c:v>
                </c:pt>
                <c:pt idx="4">
                  <c:v>19</c:v>
                </c:pt>
                <c:pt idx="5">
                  <c:v>21</c:v>
                </c:pt>
                <c:pt idx="6">
                  <c:v>4</c:v>
                </c:pt>
              </c:numCache>
            </c:numRef>
          </c:val>
          <c:extLst>
            <c:ext xmlns:c16="http://schemas.microsoft.com/office/drawing/2014/chart" uri="{C3380CC4-5D6E-409C-BE32-E72D297353CC}">
              <c16:uniqueId val="{00000000-1CCF-4CB9-ABC7-2633A6817966}"/>
            </c:ext>
          </c:extLst>
        </c:ser>
        <c:dLbls>
          <c:showLegendKey val="0"/>
          <c:showVal val="1"/>
          <c:showCatName val="0"/>
          <c:showSerName val="0"/>
          <c:showPercent val="0"/>
          <c:showBubbleSize val="0"/>
        </c:dLbls>
        <c:gapWidth val="150"/>
        <c:gapDepth val="0"/>
        <c:shape val="box"/>
        <c:axId val="539526672"/>
        <c:axId val="539529952"/>
        <c:axId val="0"/>
      </c:bar3DChart>
      <c:catAx>
        <c:axId val="53952667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solidFill>
                <a:latin typeface="+mn-lt"/>
                <a:ea typeface="+mn-ea"/>
                <a:cs typeface="+mn-cs"/>
              </a:defRPr>
            </a:pPr>
            <a:endParaRPr lang="en-US"/>
          </a:p>
        </c:txPr>
        <c:crossAx val="539529952"/>
        <c:crosses val="autoZero"/>
        <c:auto val="1"/>
        <c:lblAlgn val="ctr"/>
        <c:lblOffset val="100"/>
        <c:noMultiLvlLbl val="0"/>
      </c:catAx>
      <c:valAx>
        <c:axId val="539529952"/>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5395266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No. of Compliments</c:v>
                </c:pt>
              </c:strCache>
            </c:strRef>
          </c:tx>
          <c:spPr>
            <a:solidFill>
              <a:schemeClr val="accent2"/>
            </a:solidFill>
            <a:ln>
              <a:noFill/>
            </a:ln>
            <a:effectLst>
              <a:outerShdw blurRad="50800" dist="38100" algn="l" rotWithShape="0">
                <a:prstClr val="black">
                  <a:alpha val="4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2020/21</c:v>
                </c:pt>
                <c:pt idx="1">
                  <c:v>2021/22</c:v>
                </c:pt>
              </c:strCache>
            </c:strRef>
          </c:cat>
          <c:val>
            <c:numRef>
              <c:f>Sheet1!$B$2:$B$3</c:f>
              <c:numCache>
                <c:formatCode>General</c:formatCode>
                <c:ptCount val="2"/>
                <c:pt idx="0">
                  <c:v>1188</c:v>
                </c:pt>
                <c:pt idx="1">
                  <c:v>1985</c:v>
                </c:pt>
              </c:numCache>
            </c:numRef>
          </c:val>
          <c:extLst>
            <c:ext xmlns:c16="http://schemas.microsoft.com/office/drawing/2014/chart" uri="{C3380CC4-5D6E-409C-BE32-E72D297353CC}">
              <c16:uniqueId val="{00000000-0E0F-45FD-ABDF-23655E520D6F}"/>
            </c:ext>
          </c:extLst>
        </c:ser>
        <c:dLbls>
          <c:showLegendKey val="0"/>
          <c:showVal val="0"/>
          <c:showCatName val="0"/>
          <c:showSerName val="0"/>
          <c:showPercent val="0"/>
          <c:showBubbleSize val="0"/>
        </c:dLbls>
        <c:gapWidth val="150"/>
        <c:overlap val="100"/>
        <c:axId val="340044296"/>
        <c:axId val="340049872"/>
      </c:barChart>
      <c:catAx>
        <c:axId val="340044296"/>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340049872"/>
        <c:crosses val="autoZero"/>
        <c:auto val="1"/>
        <c:lblAlgn val="ctr"/>
        <c:lblOffset val="100"/>
        <c:noMultiLvlLbl val="0"/>
      </c:catAx>
      <c:valAx>
        <c:axId val="340049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3400442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6">
  <a:schemeClr val="accent6"/>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Reversed" id="26">
  <a:schemeClr val="accent6"/>
</cs:colorStyle>
</file>

<file path=ppt/charts/colors5.xml><?xml version="1.0" encoding="utf-8"?>
<cs:colorStyle xmlns:cs="http://schemas.microsoft.com/office/drawing/2012/chartStyle" xmlns:a="http://schemas.openxmlformats.org/drawingml/2006/main" meth="withinLinear" id="15">
  <a:schemeClr val="accent2"/>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lt1"/>
    </cs:fontRef>
  </cs:wall>
</cs:chartStyle>
</file>

<file path=ppt/charts/style5.xml><?xml version="1.0" encoding="utf-8"?>
<cs:chartStyle xmlns:cs="http://schemas.microsoft.com/office/drawing/2012/chartStyle" xmlns:a="http://schemas.openxmlformats.org/drawingml/2006/main" id="29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tx1"/>
    </cs:fontRef>
    <cs:spPr>
      <a:gradFill>
        <a:gsLst>
          <a:gs pos="100000">
            <a:schemeClr val="phClr">
              <a:alpha val="0"/>
            </a:schemeClr>
          </a:gs>
          <a:gs pos="50000">
            <a:schemeClr val="phClr"/>
          </a:gs>
        </a:gsLst>
        <a:lin ang="5400000" scaled="0"/>
      </a:gradFill>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tx1">
            <a:lumMod val="5000"/>
            <a:lumOff val="9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34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7/15/2022</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7/15/2022</a:t>
            </a:fld>
            <a:endParaRPr lang="en-US"/>
          </a:p>
        </p:txBody>
      </p:sp>
      <p:sp>
        <p:nvSpPr>
          <p:cNvPr id="4" name="Slide Image Placeholder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4400" y="8871285"/>
            <a:ext cx="2532886" cy="747873"/>
          </a:xfrm>
          <a:prstGeom prst="rect">
            <a:avLst/>
          </a:prstGeom>
        </p:spPr>
      </p:pic>
      <p:sp>
        <p:nvSpPr>
          <p:cNvPr id="16" name="Title 1"/>
          <p:cNvSpPr>
            <a:spLocks noGrp="1"/>
          </p:cNvSpPr>
          <p:nvPr>
            <p:ph type="title" hasCustomPrompt="1"/>
          </p:nvPr>
        </p:nvSpPr>
        <p:spPr>
          <a:xfrm>
            <a:off x="404132" y="1037776"/>
            <a:ext cx="5902246" cy="1952144"/>
          </a:xfrm>
          <a:prstGeom prst="rect">
            <a:avLst/>
          </a:prstGeom>
        </p:spPr>
        <p:txBody>
          <a:bodyPr wrap="square" lIns="0" tIns="0" rIns="0" bIns="0" anchor="ctr">
            <a:normAutofit/>
          </a:bodyPr>
          <a:lstStyle>
            <a:lvl1pPr algn="l">
              <a:defRPr sz="4153" b="1" i="0" baseline="0">
                <a:solidFill>
                  <a:schemeClr val="bg1"/>
                </a:solidFill>
                <a:latin typeface="Ubuntu" charset="0"/>
                <a:ea typeface="Ubuntu" charset="0"/>
                <a:cs typeface="Ubuntu" charset="0"/>
              </a:defRPr>
            </a:lvl1pPr>
          </a:lstStyle>
          <a:p>
            <a:r>
              <a:rPr lang="en-US" dirty="0" smtClean="0"/>
              <a:t>Putting Things Right Annual Report</a:t>
            </a:r>
            <a:br>
              <a:rPr lang="en-US" dirty="0" smtClean="0"/>
            </a:br>
            <a:r>
              <a:rPr lang="en-US" dirty="0" smtClean="0"/>
              <a:t>2021-2022</a:t>
            </a:r>
            <a:endParaRPr lang="en-US" dirty="0"/>
          </a:p>
        </p:txBody>
      </p:sp>
      <p:sp>
        <p:nvSpPr>
          <p:cNvPr id="28" name="Content Placeholder 26"/>
          <p:cNvSpPr>
            <a:spLocks noGrp="1"/>
          </p:cNvSpPr>
          <p:nvPr>
            <p:ph sz="quarter" idx="14" hasCustomPrompt="1"/>
          </p:nvPr>
        </p:nvSpPr>
        <p:spPr>
          <a:xfrm>
            <a:off x="404517" y="4051818"/>
            <a:ext cx="5901863" cy="230191"/>
          </a:xfrm>
          <a:prstGeom prst="rect">
            <a:avLst/>
          </a:prstGeom>
        </p:spPr>
        <p:txBody>
          <a:bodyPr wrap="square" lIns="0" tIns="0" rIns="0" bIns="0">
            <a:spAutoFit/>
          </a:bodyPr>
          <a:lstStyle>
            <a:lvl1pPr marL="0" indent="0">
              <a:buNone/>
              <a:defRPr sz="1662" b="0" i="0" baseline="0">
                <a:solidFill>
                  <a:srgbClr val="F9C402"/>
                </a:solidFill>
                <a:latin typeface="Ubuntu" charset="0"/>
                <a:ea typeface="Ubuntu" charset="0"/>
                <a:cs typeface="Ubuntu" charset="0"/>
              </a:defRPr>
            </a:lvl1pPr>
          </a:lstStyle>
          <a:p>
            <a:pPr lvl="0"/>
            <a:r>
              <a:rPr lang="en-US" dirty="0" smtClean="0"/>
              <a:t>27th May 2022</a:t>
            </a:r>
            <a:endParaRPr lang="en-US" dirty="0"/>
          </a:p>
        </p:txBody>
      </p:sp>
      <p:sp>
        <p:nvSpPr>
          <p:cNvPr id="10" name="Text Placeholder 4"/>
          <p:cNvSpPr>
            <a:spLocks noGrp="1"/>
          </p:cNvSpPr>
          <p:nvPr>
            <p:ph type="body" sz="quarter" idx="15" hasCustomPrompt="1"/>
          </p:nvPr>
        </p:nvSpPr>
        <p:spPr>
          <a:xfrm>
            <a:off x="404517" y="3255672"/>
            <a:ext cx="5901630" cy="530394"/>
          </a:xfrm>
          <a:prstGeom prst="rect">
            <a:avLst/>
          </a:prstGeom>
        </p:spPr>
        <p:txBody>
          <a:bodyPr lIns="0" tIns="0" rIns="0" bIns="0"/>
          <a:lstStyle>
            <a:lvl1pPr marL="0" indent="0">
              <a:buNone/>
              <a:defRPr sz="2077" b="0" i="0" baseline="0">
                <a:solidFill>
                  <a:schemeClr val="bg1"/>
                </a:solidFill>
                <a:latin typeface="Ubuntu" charset="0"/>
                <a:ea typeface="Ubuntu" charset="0"/>
                <a:cs typeface="Ubuntu" charset="0"/>
              </a:defRPr>
            </a:lvl1pPr>
          </a:lstStyle>
          <a:p>
            <a:pPr lvl="0"/>
            <a:r>
              <a:rPr lang="en-US" dirty="0" smtClean="0"/>
              <a:t>Francesca Thomas – Head of Putting Things Right </a:t>
            </a:r>
            <a:endParaRPr lang="en-US" dirty="0"/>
          </a:p>
        </p:txBody>
      </p:sp>
    </p:spTree>
    <p:extLst>
      <p:ext uri="{BB962C8B-B14F-4D97-AF65-F5344CB8AC3E}">
        <p14:creationId xmlns:p14="http://schemas.microsoft.com/office/powerpoint/2010/main" val="18347305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8599558"/>
            <a:ext cx="6858000" cy="130644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33"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402730" y="5264162"/>
            <a:ext cx="1347180" cy="149143"/>
          </a:xfrm>
          <a:prstGeom prst="rect">
            <a:avLst/>
          </a:prstGeom>
        </p:spPr>
        <p:txBody>
          <a:bodyPr wrap="square" lIns="0" tIns="0" rIns="0" bIns="0">
            <a:spAutoFit/>
          </a:bodyPr>
          <a:lstStyle>
            <a:lvl1pPr marL="0" indent="0" algn="ctr">
              <a:lnSpc>
                <a:spcPct val="100000"/>
              </a:lnSpc>
              <a:buNone/>
              <a:defRPr sz="969"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810074" y="3065504"/>
            <a:ext cx="532495" cy="1367393"/>
          </a:xfrm>
          <a:prstGeom prst="rect">
            <a:avLst/>
          </a:prstGeom>
          <a:noFill/>
        </p:spPr>
        <p:txBody>
          <a:bodyPr wrap="none" lIns="360000" tIns="0" rIns="360000" bIns="540000" anchor="b" anchorCtr="1">
            <a:noAutofit/>
          </a:bodyPr>
          <a:lstStyle>
            <a:lvl1pPr marL="0" indent="0" algn="ctr">
              <a:buNone/>
              <a:defRPr sz="692"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402730" y="4778714"/>
            <a:ext cx="1347180" cy="298287"/>
          </a:xfrm>
          <a:prstGeom prst="rect">
            <a:avLst/>
          </a:prstGeom>
        </p:spPr>
        <p:txBody>
          <a:bodyPr wrap="square" lIns="0" tIns="0" rIns="0" bIns="0">
            <a:spAutoFit/>
          </a:bodyPr>
          <a:lstStyle>
            <a:lvl1pPr marL="0" indent="0" algn="ctr">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5108286" y="5264162"/>
            <a:ext cx="1347180" cy="149143"/>
          </a:xfrm>
          <a:prstGeom prst="rect">
            <a:avLst/>
          </a:prstGeom>
        </p:spPr>
        <p:txBody>
          <a:bodyPr wrap="square" lIns="0" tIns="0" rIns="0" bIns="0">
            <a:spAutoFit/>
          </a:bodyPr>
          <a:lstStyle>
            <a:lvl1pPr marL="0" indent="0" algn="ctr">
              <a:lnSpc>
                <a:spcPct val="100000"/>
              </a:lnSpc>
              <a:buNone/>
              <a:defRPr sz="969"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5515631" y="3065504"/>
            <a:ext cx="532495" cy="1367393"/>
          </a:xfrm>
          <a:prstGeom prst="rect">
            <a:avLst/>
          </a:prstGeom>
          <a:noFill/>
        </p:spPr>
        <p:txBody>
          <a:bodyPr wrap="none" lIns="360000" tIns="0" rIns="360000" bIns="540000" anchor="b" anchorCtr="1">
            <a:noAutofit/>
          </a:bodyPr>
          <a:lstStyle>
            <a:lvl1pPr marL="0" indent="0" algn="ctr">
              <a:buNone/>
              <a:defRPr sz="692"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5108286" y="4778714"/>
            <a:ext cx="1347180" cy="298287"/>
          </a:xfrm>
          <a:prstGeom prst="rect">
            <a:avLst/>
          </a:prstGeom>
        </p:spPr>
        <p:txBody>
          <a:bodyPr wrap="square" lIns="0" tIns="0" rIns="0" bIns="0">
            <a:spAutoFit/>
          </a:bodyPr>
          <a:lstStyle>
            <a:lvl1pPr marL="0" indent="0" algn="ctr">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1971248" y="5255663"/>
            <a:ext cx="1347180" cy="149143"/>
          </a:xfrm>
          <a:prstGeom prst="rect">
            <a:avLst/>
          </a:prstGeom>
        </p:spPr>
        <p:txBody>
          <a:bodyPr wrap="square" lIns="0" tIns="0" rIns="0" bIns="0">
            <a:spAutoFit/>
          </a:bodyPr>
          <a:lstStyle>
            <a:lvl1pPr marL="0" indent="0" algn="ctr">
              <a:lnSpc>
                <a:spcPct val="100000"/>
              </a:lnSpc>
              <a:buNone/>
              <a:defRPr sz="969"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2378594" y="3065504"/>
            <a:ext cx="532495" cy="1367393"/>
          </a:xfrm>
          <a:prstGeom prst="rect">
            <a:avLst/>
          </a:prstGeom>
          <a:noFill/>
        </p:spPr>
        <p:txBody>
          <a:bodyPr wrap="none" lIns="360000" tIns="0" rIns="360000" bIns="540000" anchor="b" anchorCtr="1">
            <a:noAutofit/>
          </a:bodyPr>
          <a:lstStyle>
            <a:lvl1pPr marL="0" indent="0" algn="ctr">
              <a:buNone/>
              <a:defRPr sz="692"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1971248" y="4770215"/>
            <a:ext cx="1347180" cy="298287"/>
          </a:xfrm>
          <a:prstGeom prst="rect">
            <a:avLst/>
          </a:prstGeom>
        </p:spPr>
        <p:txBody>
          <a:bodyPr wrap="square" lIns="0" tIns="0" rIns="0" bIns="0">
            <a:spAutoFit/>
          </a:bodyPr>
          <a:lstStyle>
            <a:lvl1pPr marL="0" indent="0" algn="ctr">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3539768" y="5255663"/>
            <a:ext cx="1347180" cy="149143"/>
          </a:xfrm>
          <a:prstGeom prst="rect">
            <a:avLst/>
          </a:prstGeom>
        </p:spPr>
        <p:txBody>
          <a:bodyPr wrap="square" lIns="0" tIns="0" rIns="0" bIns="0">
            <a:spAutoFit/>
          </a:bodyPr>
          <a:lstStyle>
            <a:lvl1pPr marL="0" indent="0" algn="ctr">
              <a:lnSpc>
                <a:spcPct val="100000"/>
              </a:lnSpc>
              <a:buNone/>
              <a:defRPr sz="969"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3947112" y="3065504"/>
            <a:ext cx="532495" cy="1367393"/>
          </a:xfrm>
          <a:prstGeom prst="rect">
            <a:avLst/>
          </a:prstGeom>
          <a:noFill/>
        </p:spPr>
        <p:txBody>
          <a:bodyPr wrap="none" lIns="360000" tIns="0" rIns="360000" bIns="540000" anchor="b" anchorCtr="1">
            <a:noAutofit/>
          </a:bodyPr>
          <a:lstStyle>
            <a:lvl1pPr marL="0" indent="0" algn="ctr">
              <a:buNone/>
              <a:defRPr sz="692"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3539768" y="4770215"/>
            <a:ext cx="1347180" cy="298287"/>
          </a:xfrm>
          <a:prstGeom prst="rect">
            <a:avLst/>
          </a:prstGeom>
        </p:spPr>
        <p:txBody>
          <a:bodyPr wrap="square" lIns="0" tIns="0" rIns="0" bIns="0">
            <a:spAutoFit/>
          </a:bodyPr>
          <a:lstStyle>
            <a:lvl1pPr marL="0" indent="0" algn="ctr">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402730" y="1034537"/>
            <a:ext cx="6052542" cy="568450"/>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402730" y="1674075"/>
            <a:ext cx="6052542" cy="568450"/>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5"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402730" y="4778714"/>
            <a:ext cx="1347180" cy="298287"/>
          </a:xfrm>
          <a:prstGeom prst="rect">
            <a:avLst/>
          </a:prstGeom>
        </p:spPr>
        <p:txBody>
          <a:bodyPr wrap="square" lIns="0" tIns="0" rIns="0" bIns="0">
            <a:spAutoFit/>
          </a:bodyPr>
          <a:lstStyle>
            <a:lvl1pPr marL="0" indent="0" algn="ctr">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5108286" y="4778714"/>
            <a:ext cx="1347180" cy="298287"/>
          </a:xfrm>
          <a:prstGeom prst="rect">
            <a:avLst/>
          </a:prstGeom>
        </p:spPr>
        <p:txBody>
          <a:bodyPr wrap="square" lIns="0" tIns="0" rIns="0" bIns="0">
            <a:spAutoFit/>
          </a:bodyPr>
          <a:lstStyle>
            <a:lvl1pPr marL="0" indent="0" algn="ctr">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1971248" y="4770215"/>
            <a:ext cx="1347180" cy="298287"/>
          </a:xfrm>
          <a:prstGeom prst="rect">
            <a:avLst/>
          </a:prstGeom>
        </p:spPr>
        <p:txBody>
          <a:bodyPr wrap="square" lIns="0" tIns="0" rIns="0" bIns="0">
            <a:spAutoFit/>
          </a:bodyPr>
          <a:lstStyle>
            <a:lvl1pPr marL="0" indent="0" algn="ctr">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3539768" y="4770215"/>
            <a:ext cx="1347180" cy="298287"/>
          </a:xfrm>
          <a:prstGeom prst="rect">
            <a:avLst/>
          </a:prstGeom>
        </p:spPr>
        <p:txBody>
          <a:bodyPr wrap="square" lIns="0" tIns="0" rIns="0" bIns="0">
            <a:spAutoFit/>
          </a:bodyPr>
          <a:lstStyle>
            <a:lvl1pPr marL="0" indent="0" algn="ctr">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754161" y="2936280"/>
            <a:ext cx="644318" cy="1654546"/>
          </a:xfrm>
          <a:prstGeom prst="rect">
            <a:avLst/>
          </a:prstGeom>
          <a:noFill/>
        </p:spPr>
        <p:txBody>
          <a:bodyPr wrap="none" lIns="360000" tIns="0" rIns="360000" bIns="540000" anchor="b" anchorCtr="1">
            <a:noAutofit/>
          </a:bodyPr>
          <a:lstStyle>
            <a:lvl1pPr marL="0" indent="0" algn="ctr">
              <a:buNone/>
              <a:defRPr sz="692"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5459717" y="2936280"/>
            <a:ext cx="644318" cy="1654546"/>
          </a:xfrm>
          <a:prstGeom prst="rect">
            <a:avLst/>
          </a:prstGeom>
          <a:noFill/>
        </p:spPr>
        <p:txBody>
          <a:bodyPr wrap="none" lIns="360000" tIns="0" rIns="360000" bIns="540000" anchor="b" anchorCtr="1">
            <a:noAutofit/>
          </a:bodyPr>
          <a:lstStyle>
            <a:lvl1pPr marL="0" indent="0" algn="ctr">
              <a:buNone/>
              <a:defRPr sz="692"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2322679" y="2936280"/>
            <a:ext cx="644318" cy="1654546"/>
          </a:xfrm>
          <a:prstGeom prst="rect">
            <a:avLst/>
          </a:prstGeom>
          <a:noFill/>
        </p:spPr>
        <p:txBody>
          <a:bodyPr wrap="none" lIns="360000" tIns="0" rIns="360000" bIns="540000" anchor="b" anchorCtr="1">
            <a:noAutofit/>
          </a:bodyPr>
          <a:lstStyle>
            <a:lvl1pPr marL="0" indent="0" algn="ctr">
              <a:buNone/>
              <a:defRPr sz="692"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3891199" y="2936280"/>
            <a:ext cx="644318" cy="1654546"/>
          </a:xfrm>
          <a:prstGeom prst="rect">
            <a:avLst/>
          </a:prstGeom>
          <a:noFill/>
        </p:spPr>
        <p:txBody>
          <a:bodyPr wrap="none" lIns="360000" tIns="0" rIns="360000" bIns="540000" anchor="b" anchorCtr="1">
            <a:noAutofit/>
          </a:bodyPr>
          <a:lstStyle>
            <a:lvl1pPr marL="0" indent="0" algn="ctr">
              <a:buNone/>
              <a:defRPr sz="692"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402730" y="1034537"/>
            <a:ext cx="6052542" cy="568450"/>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402730" y="1674075"/>
            <a:ext cx="6052542" cy="568450"/>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402730" y="5264162"/>
            <a:ext cx="1347180" cy="149143"/>
          </a:xfrm>
          <a:prstGeom prst="rect">
            <a:avLst/>
          </a:prstGeom>
        </p:spPr>
        <p:txBody>
          <a:bodyPr wrap="square" lIns="0" tIns="0" rIns="0" bIns="0">
            <a:spAutoFit/>
          </a:bodyPr>
          <a:lstStyle>
            <a:lvl1pPr marL="0" indent="0" algn="ctr">
              <a:lnSpc>
                <a:spcPct val="100000"/>
              </a:lnSpc>
              <a:buNone/>
              <a:defRPr sz="969"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5108286" y="5264162"/>
            <a:ext cx="1347180" cy="149143"/>
          </a:xfrm>
          <a:prstGeom prst="rect">
            <a:avLst/>
          </a:prstGeom>
        </p:spPr>
        <p:txBody>
          <a:bodyPr wrap="square" lIns="0" tIns="0" rIns="0" bIns="0">
            <a:spAutoFit/>
          </a:bodyPr>
          <a:lstStyle>
            <a:lvl1pPr marL="0" indent="0" algn="ctr">
              <a:lnSpc>
                <a:spcPct val="100000"/>
              </a:lnSpc>
              <a:buNone/>
              <a:defRPr sz="969"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1971248" y="5255663"/>
            <a:ext cx="1347180" cy="149143"/>
          </a:xfrm>
          <a:prstGeom prst="rect">
            <a:avLst/>
          </a:prstGeom>
        </p:spPr>
        <p:txBody>
          <a:bodyPr wrap="square" lIns="0" tIns="0" rIns="0" bIns="0">
            <a:spAutoFit/>
          </a:bodyPr>
          <a:lstStyle>
            <a:lvl1pPr marL="0" indent="0" algn="ctr">
              <a:lnSpc>
                <a:spcPct val="100000"/>
              </a:lnSpc>
              <a:buNone/>
              <a:defRPr sz="969"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3539768" y="5255663"/>
            <a:ext cx="1347180" cy="149143"/>
          </a:xfrm>
          <a:prstGeom prst="rect">
            <a:avLst/>
          </a:prstGeom>
        </p:spPr>
        <p:txBody>
          <a:bodyPr wrap="square" lIns="0" tIns="0" rIns="0" bIns="0">
            <a:spAutoFit/>
          </a:bodyPr>
          <a:lstStyle>
            <a:lvl1pPr marL="0" indent="0" algn="ctr">
              <a:lnSpc>
                <a:spcPct val="100000"/>
              </a:lnSpc>
              <a:buNone/>
              <a:defRPr sz="969"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402730" y="4679880"/>
            <a:ext cx="2677780" cy="149143"/>
          </a:xfrm>
          <a:prstGeom prst="rect">
            <a:avLst/>
          </a:prstGeom>
        </p:spPr>
        <p:txBody>
          <a:bodyPr wrap="square" lIns="0" tIns="0" rIns="0" bIns="0">
            <a:spAutoFit/>
          </a:bodyPr>
          <a:lstStyle>
            <a:lvl1pPr marL="118685" indent="-118685" algn="l">
              <a:lnSpc>
                <a:spcPct val="100000"/>
              </a:lnSpc>
              <a:buFont typeface="Arial" charset="0"/>
              <a:buChar char="•"/>
              <a:defRPr sz="969"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1475375" y="2160384"/>
            <a:ext cx="532495" cy="1367393"/>
          </a:xfrm>
          <a:prstGeom prst="rect">
            <a:avLst/>
          </a:prstGeom>
          <a:noFill/>
        </p:spPr>
        <p:txBody>
          <a:bodyPr wrap="none" lIns="0" tIns="0" rIns="0" bIns="540000" anchor="b"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402730" y="4022151"/>
            <a:ext cx="2677780" cy="149143"/>
          </a:xfrm>
          <a:prstGeom prst="rect">
            <a:avLst/>
          </a:prstGeom>
        </p:spPr>
        <p:txBody>
          <a:bodyPr wrap="square" lIns="0" tIns="0" rIns="0" bIns="0">
            <a:spAutoFit/>
          </a:bodyPr>
          <a:lstStyle>
            <a:lvl1pPr marL="0" indent="0" algn="ctr">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3777687" y="4679880"/>
            <a:ext cx="2677780" cy="149143"/>
          </a:xfrm>
          <a:prstGeom prst="rect">
            <a:avLst/>
          </a:prstGeom>
        </p:spPr>
        <p:txBody>
          <a:bodyPr wrap="square" lIns="0" tIns="0" rIns="0" bIns="0">
            <a:spAutoFit/>
          </a:bodyPr>
          <a:lstStyle>
            <a:lvl1pPr marL="118685" indent="-118685" algn="l">
              <a:lnSpc>
                <a:spcPct val="100000"/>
              </a:lnSpc>
              <a:buFont typeface="Arial" charset="0"/>
              <a:buChar char="•"/>
              <a:defRPr sz="969"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4869359" y="2068503"/>
            <a:ext cx="532495" cy="1367393"/>
          </a:xfrm>
          <a:prstGeom prst="rect">
            <a:avLst/>
          </a:prstGeom>
          <a:noFill/>
        </p:spPr>
        <p:txBody>
          <a:bodyPr wrap="none" lIns="0" tIns="0" rIns="0" bIns="540000" anchor="b"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3777687" y="4022151"/>
            <a:ext cx="2677780" cy="149143"/>
          </a:xfrm>
          <a:prstGeom prst="rect">
            <a:avLst/>
          </a:prstGeom>
        </p:spPr>
        <p:txBody>
          <a:bodyPr wrap="square" lIns="0" tIns="0" rIns="0" bIns="0">
            <a:spAutoFit/>
          </a:bodyPr>
          <a:lstStyle>
            <a:lvl1pPr marL="0" indent="0" algn="ctr">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3429098" y="3113291"/>
            <a:ext cx="0" cy="4335669"/>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8599558"/>
            <a:ext cx="6858000" cy="130644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14"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402730" y="1034537"/>
            <a:ext cx="6052542" cy="568450"/>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402730" y="1674075"/>
            <a:ext cx="6052542" cy="568450"/>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5"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402730" y="4751662"/>
            <a:ext cx="2677780" cy="596574"/>
          </a:xfrm>
          <a:prstGeom prst="rect">
            <a:avLst/>
          </a:prstGeom>
        </p:spPr>
        <p:txBody>
          <a:bodyPr wrap="square" lIns="0" tIns="0" rIns="0" bIns="0">
            <a:spAutoFit/>
          </a:bodyPr>
          <a:lstStyle>
            <a:lvl1pPr marL="118685" indent="-118685" algn="l">
              <a:lnSpc>
                <a:spcPct val="100000"/>
              </a:lnSpc>
              <a:buFont typeface="Arial" charset="0"/>
              <a:buChar char="•"/>
              <a:defRPr sz="969"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1475375" y="2160384"/>
            <a:ext cx="532495" cy="1367393"/>
          </a:xfrm>
          <a:prstGeom prst="rect">
            <a:avLst/>
          </a:prstGeom>
          <a:noFill/>
        </p:spPr>
        <p:txBody>
          <a:bodyPr wrap="none" lIns="0" tIns="0" rIns="0" bIns="540000" anchor="b" anchorCtr="1">
            <a:noAutofit/>
          </a:bodyPr>
          <a:lstStyle>
            <a:lvl1pPr marL="0" indent="0" algn="ctr">
              <a:buNone/>
              <a:defRPr sz="831"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402730" y="4093934"/>
            <a:ext cx="2677780" cy="149143"/>
          </a:xfrm>
          <a:prstGeom prst="rect">
            <a:avLst/>
          </a:prstGeom>
        </p:spPr>
        <p:txBody>
          <a:bodyPr wrap="square" lIns="0" tIns="0" rIns="0" bIns="0">
            <a:spAutoFit/>
          </a:bodyPr>
          <a:lstStyle>
            <a:lvl1pPr marL="0" indent="0" algn="ctr">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3777687" y="4751662"/>
            <a:ext cx="2677780" cy="596574"/>
          </a:xfrm>
          <a:prstGeom prst="rect">
            <a:avLst/>
          </a:prstGeom>
        </p:spPr>
        <p:txBody>
          <a:bodyPr wrap="square" lIns="0" tIns="0" rIns="0" bIns="0">
            <a:spAutoFit/>
          </a:bodyPr>
          <a:lstStyle>
            <a:lvl1pPr marL="118685" indent="-118685" algn="l">
              <a:lnSpc>
                <a:spcPct val="100000"/>
              </a:lnSpc>
              <a:buFont typeface="Arial" charset="0"/>
              <a:buChar char="•"/>
              <a:defRPr sz="969"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4850332" y="2160384"/>
            <a:ext cx="532495" cy="1367393"/>
          </a:xfrm>
          <a:prstGeom prst="rect">
            <a:avLst/>
          </a:prstGeom>
          <a:noFill/>
        </p:spPr>
        <p:txBody>
          <a:bodyPr wrap="none" lIns="0" tIns="0" rIns="0" bIns="540000" anchor="b" anchorCtr="1">
            <a:noAutofit/>
          </a:bodyPr>
          <a:lstStyle>
            <a:lvl1pPr marL="0" indent="0" algn="ctr">
              <a:buNone/>
              <a:defRPr sz="831"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3777687" y="4093934"/>
            <a:ext cx="2677780" cy="149143"/>
          </a:xfrm>
          <a:prstGeom prst="rect">
            <a:avLst/>
          </a:prstGeom>
        </p:spPr>
        <p:txBody>
          <a:bodyPr wrap="square" lIns="0" tIns="0" rIns="0" bIns="0">
            <a:spAutoFit/>
          </a:bodyPr>
          <a:lstStyle>
            <a:lvl1pPr marL="0" indent="0" algn="ctr">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3429098" y="3113291"/>
            <a:ext cx="0" cy="4335669"/>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402730" y="1034537"/>
            <a:ext cx="6052542" cy="568450"/>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402730" y="1674075"/>
            <a:ext cx="6052542" cy="568450"/>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099909" y="3043320"/>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477098" y="2607491"/>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099909" y="2571804"/>
            <a:ext cx="1980603" cy="149143"/>
          </a:xfrm>
          <a:prstGeom prst="rect">
            <a:avLst/>
          </a:prstGeom>
        </p:spPr>
        <p:txBody>
          <a:bodyPr wrap="square" lIns="0" tIns="0" rIns="0" bIns="0">
            <a:spAutoFit/>
          </a:bodyPr>
          <a:lstStyle>
            <a:lvl1pPr marL="0" indent="0" algn="l">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3429098" y="3113291"/>
            <a:ext cx="0" cy="4335669"/>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8599558"/>
            <a:ext cx="6858000" cy="130644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14"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099909" y="4919369"/>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477098" y="4483540"/>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099909" y="4447856"/>
            <a:ext cx="1980603" cy="149143"/>
          </a:xfrm>
          <a:prstGeom prst="rect">
            <a:avLst/>
          </a:prstGeom>
        </p:spPr>
        <p:txBody>
          <a:bodyPr wrap="square" lIns="0" tIns="0" rIns="0" bIns="0">
            <a:spAutoFit/>
          </a:bodyPr>
          <a:lstStyle>
            <a:lvl1pPr marL="0" indent="0" algn="l">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099909" y="6839622"/>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477098" y="6403790"/>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099909" y="6368106"/>
            <a:ext cx="1980603" cy="149143"/>
          </a:xfrm>
          <a:prstGeom prst="rect">
            <a:avLst/>
          </a:prstGeom>
        </p:spPr>
        <p:txBody>
          <a:bodyPr wrap="square" lIns="0" tIns="0" rIns="0" bIns="0">
            <a:spAutoFit/>
          </a:bodyPr>
          <a:lstStyle>
            <a:lvl1pPr marL="0" indent="0" algn="l">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3777689" y="3043320"/>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3777689" y="2571804"/>
            <a:ext cx="1980603" cy="149143"/>
          </a:xfrm>
          <a:prstGeom prst="rect">
            <a:avLst/>
          </a:prstGeom>
        </p:spPr>
        <p:txBody>
          <a:bodyPr wrap="square" lIns="0" tIns="0" rIns="0" bIns="0">
            <a:spAutoFit/>
          </a:bodyPr>
          <a:lstStyle>
            <a:lvl1pPr marL="0" indent="0" algn="l">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3777689" y="4919369"/>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3777689" y="4447856"/>
            <a:ext cx="1980603" cy="149143"/>
          </a:xfrm>
          <a:prstGeom prst="rect">
            <a:avLst/>
          </a:prstGeom>
        </p:spPr>
        <p:txBody>
          <a:bodyPr wrap="square" lIns="0" tIns="0" rIns="0" bIns="0">
            <a:spAutoFit/>
          </a:bodyPr>
          <a:lstStyle>
            <a:lvl1pPr marL="0" indent="0" algn="l">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3777689" y="6839622"/>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3777689" y="6368106"/>
            <a:ext cx="1980603" cy="149143"/>
          </a:xfrm>
          <a:prstGeom prst="rect">
            <a:avLst/>
          </a:prstGeom>
        </p:spPr>
        <p:txBody>
          <a:bodyPr wrap="square" lIns="0" tIns="0" rIns="0" bIns="0">
            <a:spAutoFit/>
          </a:bodyPr>
          <a:lstStyle>
            <a:lvl1pPr marL="0" indent="0" algn="l">
              <a:lnSpc>
                <a:spcPct val="100000"/>
              </a:lnSpc>
              <a:buNone/>
              <a:defRPr sz="969" b="1" i="0" baseline="0">
                <a:solidFill>
                  <a:srgbClr val="E038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5931744" y="2607491"/>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5931744" y="4483540"/>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5931744" y="6403790"/>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402730" y="1034537"/>
            <a:ext cx="6052542" cy="568450"/>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402730" y="1674075"/>
            <a:ext cx="6052542" cy="568450"/>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5"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477098" y="2621846"/>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477098" y="4497895"/>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477098" y="6418148"/>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5931744" y="2621846"/>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5931744" y="4497895"/>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5931744" y="6418148"/>
            <a:ext cx="449356" cy="1153902"/>
          </a:xfrm>
          <a:prstGeom prst="rect">
            <a:avLst/>
          </a:prstGeom>
          <a:noFill/>
        </p:spPr>
        <p:txBody>
          <a:bodyPr wrap="square" lIns="0" tIns="0" rIns="0" bIns="0" anchor="ctr" anchorCtr="1">
            <a:noAutofit/>
          </a:bodyPr>
          <a:lstStyle>
            <a:lvl1pPr marL="0" indent="0" algn="ctr">
              <a:buNone/>
              <a:defRPr sz="831"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402730" y="1034537"/>
            <a:ext cx="6052542" cy="568450"/>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402730" y="1674075"/>
            <a:ext cx="6052542" cy="568450"/>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099909" y="3043320"/>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099909" y="2571804"/>
            <a:ext cx="1980603" cy="149143"/>
          </a:xfrm>
          <a:prstGeom prst="rect">
            <a:avLst/>
          </a:prstGeom>
        </p:spPr>
        <p:txBody>
          <a:bodyPr wrap="square" lIns="0" tIns="0" rIns="0" bIns="0">
            <a:spAutoFit/>
          </a:bodyPr>
          <a:lstStyle>
            <a:lvl1pPr marL="0" indent="0" algn="l">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3429098" y="3113291"/>
            <a:ext cx="0" cy="4335669"/>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099909" y="4919369"/>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099909" y="4447856"/>
            <a:ext cx="1980603" cy="149143"/>
          </a:xfrm>
          <a:prstGeom prst="rect">
            <a:avLst/>
          </a:prstGeom>
        </p:spPr>
        <p:txBody>
          <a:bodyPr wrap="square" lIns="0" tIns="0" rIns="0" bIns="0">
            <a:spAutoFit/>
          </a:bodyPr>
          <a:lstStyle>
            <a:lvl1pPr marL="0" indent="0" algn="l">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099909" y="6839622"/>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099909" y="6368106"/>
            <a:ext cx="1980603" cy="149143"/>
          </a:xfrm>
          <a:prstGeom prst="rect">
            <a:avLst/>
          </a:prstGeom>
        </p:spPr>
        <p:txBody>
          <a:bodyPr wrap="square" lIns="0" tIns="0" rIns="0" bIns="0">
            <a:spAutoFit/>
          </a:bodyPr>
          <a:lstStyle>
            <a:lvl1pPr marL="0" indent="0" algn="l">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3777689" y="3043320"/>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3777689" y="2571804"/>
            <a:ext cx="1980603" cy="149143"/>
          </a:xfrm>
          <a:prstGeom prst="rect">
            <a:avLst/>
          </a:prstGeom>
        </p:spPr>
        <p:txBody>
          <a:bodyPr wrap="square" lIns="0" tIns="0" rIns="0" bIns="0">
            <a:spAutoFit/>
          </a:bodyPr>
          <a:lstStyle>
            <a:lvl1pPr marL="0" indent="0" algn="l">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3777689" y="4919369"/>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3777689" y="4447856"/>
            <a:ext cx="1980603" cy="149143"/>
          </a:xfrm>
          <a:prstGeom prst="rect">
            <a:avLst/>
          </a:prstGeom>
        </p:spPr>
        <p:txBody>
          <a:bodyPr wrap="square" lIns="0" tIns="0" rIns="0" bIns="0">
            <a:spAutoFit/>
          </a:bodyPr>
          <a:lstStyle>
            <a:lvl1pPr marL="0" indent="0" algn="l">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3777689" y="6839622"/>
            <a:ext cx="1980603" cy="127856"/>
          </a:xfrm>
          <a:prstGeom prst="rect">
            <a:avLst/>
          </a:prstGeom>
        </p:spPr>
        <p:txBody>
          <a:bodyPr wrap="square" lIns="0" tIns="0" rIns="0" bIns="0">
            <a:spAutoFit/>
          </a:bodyPr>
          <a:lstStyle>
            <a:lvl1pPr marL="118685" indent="-118685" algn="l">
              <a:lnSpc>
                <a:spcPct val="100000"/>
              </a:lnSpc>
              <a:buFont typeface="Arial" charset="0"/>
              <a:buChar char="•"/>
              <a:defRPr sz="831"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3777689" y="6368106"/>
            <a:ext cx="1980603" cy="149143"/>
          </a:xfrm>
          <a:prstGeom prst="rect">
            <a:avLst/>
          </a:prstGeom>
        </p:spPr>
        <p:txBody>
          <a:bodyPr wrap="square" lIns="0" tIns="0" rIns="0" bIns="0">
            <a:spAutoFit/>
          </a:bodyPr>
          <a:lstStyle>
            <a:lvl1pPr marL="0" indent="0" algn="l">
              <a:lnSpc>
                <a:spcPct val="100000"/>
              </a:lnSpc>
              <a:buNone/>
              <a:defRPr sz="969" b="1" i="0" baseline="0">
                <a:solidFill>
                  <a:srgbClr val="F9C40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8599558"/>
            <a:ext cx="6858000" cy="130644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22" name="Content Placeholder 17"/>
          <p:cNvSpPr>
            <a:spLocks noGrp="1"/>
          </p:cNvSpPr>
          <p:nvPr>
            <p:ph sz="quarter" idx="15" hasCustomPrompt="1"/>
          </p:nvPr>
        </p:nvSpPr>
        <p:spPr>
          <a:xfrm>
            <a:off x="402732" y="6586954"/>
            <a:ext cx="1862999" cy="127856"/>
          </a:xfrm>
          <a:prstGeom prst="rect">
            <a:avLst/>
          </a:prstGeom>
        </p:spPr>
        <p:txBody>
          <a:bodyPr wrap="square" lIns="0" tIns="0" rIns="0" bIns="0">
            <a:spAutoFit/>
          </a:bodyPr>
          <a:lstStyle>
            <a:lvl1pPr marL="0" indent="0" algn="ctr">
              <a:lnSpc>
                <a:spcPct val="100000"/>
              </a:lnSpc>
              <a:buNone/>
              <a:defRPr sz="831"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402729" y="2903536"/>
            <a:ext cx="1858155" cy="2806800"/>
          </a:xfrm>
          <a:prstGeom prst="rect">
            <a:avLst/>
          </a:prstGeom>
          <a:solidFill>
            <a:schemeClr val="bg2"/>
          </a:solidFill>
        </p:spPr>
        <p:txBody>
          <a:bodyPr wrap="square" lIns="360000" tIns="0" rIns="360000" bIns="540000" anchor="b" anchorCtr="1">
            <a:noAutofit/>
          </a:bodyPr>
          <a:lstStyle>
            <a:lvl1pPr marL="0" indent="0" algn="ctr">
              <a:buNone/>
              <a:defRPr sz="692"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402732" y="6101502"/>
            <a:ext cx="1862999" cy="149143"/>
          </a:xfrm>
          <a:prstGeom prst="rect">
            <a:avLst/>
          </a:prstGeom>
        </p:spPr>
        <p:txBody>
          <a:bodyPr wrap="square" lIns="0" tIns="0" rIns="0" bIns="0">
            <a:spAutoFit/>
          </a:bodyPr>
          <a:lstStyle>
            <a:lvl1pPr marL="0" indent="0" algn="ctr">
              <a:lnSpc>
                <a:spcPct val="100000"/>
              </a:lnSpc>
              <a:buNone/>
              <a:defRPr sz="969" b="1" i="0" baseline="0">
                <a:solidFill>
                  <a:srgbClr val="4FB9AB"/>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2497600" y="6553479"/>
            <a:ext cx="1862999" cy="127856"/>
          </a:xfrm>
          <a:prstGeom prst="rect">
            <a:avLst/>
          </a:prstGeom>
        </p:spPr>
        <p:txBody>
          <a:bodyPr wrap="square" lIns="0" tIns="0" rIns="0" bIns="0">
            <a:spAutoFit/>
          </a:bodyPr>
          <a:lstStyle>
            <a:lvl1pPr marL="0" indent="0" algn="ctr">
              <a:lnSpc>
                <a:spcPct val="100000"/>
              </a:lnSpc>
              <a:buNone/>
              <a:defRPr sz="831"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2497600" y="6068029"/>
            <a:ext cx="1862999" cy="149143"/>
          </a:xfrm>
          <a:prstGeom prst="rect">
            <a:avLst/>
          </a:prstGeom>
        </p:spPr>
        <p:txBody>
          <a:bodyPr wrap="square" lIns="0" tIns="0" rIns="0" bIns="0">
            <a:spAutoFit/>
          </a:bodyPr>
          <a:lstStyle>
            <a:lvl1pPr marL="0" indent="0" algn="ctr">
              <a:lnSpc>
                <a:spcPct val="100000"/>
              </a:lnSpc>
              <a:buNone/>
              <a:defRPr sz="969" b="1" i="0" baseline="0">
                <a:solidFill>
                  <a:srgbClr val="4FB9AB"/>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4592469" y="6553479"/>
            <a:ext cx="1862999" cy="127856"/>
          </a:xfrm>
          <a:prstGeom prst="rect">
            <a:avLst/>
          </a:prstGeom>
        </p:spPr>
        <p:txBody>
          <a:bodyPr wrap="square" lIns="0" tIns="0" rIns="0" bIns="0">
            <a:spAutoFit/>
          </a:bodyPr>
          <a:lstStyle>
            <a:lvl1pPr marL="0" indent="0" algn="ctr">
              <a:lnSpc>
                <a:spcPct val="100000"/>
              </a:lnSpc>
              <a:buNone/>
              <a:defRPr sz="831"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4592469" y="6068029"/>
            <a:ext cx="1862999" cy="149143"/>
          </a:xfrm>
          <a:prstGeom prst="rect">
            <a:avLst/>
          </a:prstGeom>
        </p:spPr>
        <p:txBody>
          <a:bodyPr wrap="square" lIns="0" tIns="0" rIns="0" bIns="0">
            <a:spAutoFit/>
          </a:bodyPr>
          <a:lstStyle>
            <a:lvl1pPr marL="0" indent="0" algn="ctr">
              <a:lnSpc>
                <a:spcPct val="100000"/>
              </a:lnSpc>
              <a:buNone/>
              <a:defRPr sz="969" b="1" i="0" baseline="0">
                <a:solidFill>
                  <a:srgbClr val="4FB9AB"/>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2497598" y="2903536"/>
            <a:ext cx="1858155" cy="2806800"/>
          </a:xfrm>
          <a:prstGeom prst="rect">
            <a:avLst/>
          </a:prstGeom>
          <a:solidFill>
            <a:schemeClr val="bg2"/>
          </a:solidFill>
        </p:spPr>
        <p:txBody>
          <a:bodyPr wrap="square" lIns="360000" tIns="0" rIns="360000" bIns="540000" anchor="b" anchorCtr="1">
            <a:noAutofit/>
          </a:bodyPr>
          <a:lstStyle>
            <a:lvl1pPr marL="0" indent="0" algn="ctr">
              <a:buNone/>
              <a:defRPr sz="692"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4594889" y="2893673"/>
            <a:ext cx="1858155" cy="2806800"/>
          </a:xfrm>
          <a:prstGeom prst="rect">
            <a:avLst/>
          </a:prstGeom>
          <a:solidFill>
            <a:schemeClr val="bg2"/>
          </a:solidFill>
        </p:spPr>
        <p:txBody>
          <a:bodyPr wrap="square" lIns="360000" tIns="0" rIns="360000" bIns="540000" anchor="b" anchorCtr="1">
            <a:noAutofit/>
          </a:bodyPr>
          <a:lstStyle>
            <a:lvl1pPr marL="0" indent="0" algn="ctr">
              <a:buNone/>
              <a:defRPr sz="692"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402730" y="1034537"/>
            <a:ext cx="6052542" cy="568450"/>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402730" y="1674075"/>
            <a:ext cx="6052542" cy="568450"/>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5"/>
            <a:ext cx="6858000" cy="8630349"/>
          </a:xfrm>
          <a:prstGeom prst="rect">
            <a:avLst/>
          </a:prstGeom>
          <a:solidFill>
            <a:schemeClr val="bg2"/>
          </a:solidFill>
        </p:spPr>
        <p:txBody>
          <a:bodyPr wrap="square" lIns="0" tIns="0" rIns="0" bIns="1835999" anchor="b"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8599558"/>
            <a:ext cx="6858000" cy="130644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21"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3425274" y="0"/>
            <a:ext cx="3432727" cy="9906000"/>
          </a:xfrm>
          <a:prstGeom prst="rect">
            <a:avLst/>
          </a:prstGeom>
          <a:solidFill>
            <a:schemeClr val="bg2"/>
          </a:solidFill>
        </p:spPr>
        <p:txBody>
          <a:bodyPr wrap="square" lIns="0" tIns="0" rIns="0" bIns="1835999" anchor="b"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402535" y="2699027"/>
            <a:ext cx="486396"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3425274" y="8398570"/>
            <a:ext cx="3432727" cy="1507435"/>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10" name="Content Placeholder 17"/>
          <p:cNvSpPr>
            <a:spLocks noGrp="1"/>
          </p:cNvSpPr>
          <p:nvPr>
            <p:ph sz="quarter" idx="18" hasCustomPrompt="1"/>
          </p:nvPr>
        </p:nvSpPr>
        <p:spPr>
          <a:xfrm>
            <a:off x="402730" y="3129724"/>
            <a:ext cx="2620008" cy="2922980"/>
          </a:xfrm>
          <a:prstGeom prst="rect">
            <a:avLst/>
          </a:prstGeom>
        </p:spPr>
        <p:txBody>
          <a:bodyPr wrap="square" lIns="0" tIns="0" rIns="0" bIns="0">
            <a:spAutoFit/>
          </a:bodyPr>
          <a:lstStyle>
            <a:lvl1pPr marL="197807" marR="0" indent="-197807" algn="l" defTabSz="632986" rtl="0" eaLnBrk="1" fontAlgn="auto" latinLnBrk="0" hangingPunct="1">
              <a:lnSpc>
                <a:spcPct val="100000"/>
              </a:lnSpc>
              <a:spcBef>
                <a:spcPts val="692"/>
              </a:spcBef>
              <a:spcAft>
                <a:spcPts val="0"/>
              </a:spcAft>
              <a:buClrTx/>
              <a:buSzTx/>
              <a:buFont typeface="Arial" charset="0"/>
              <a:buChar char="•"/>
              <a:tabLst/>
              <a:defRPr sz="1662" b="0" i="0" baseline="0">
                <a:solidFill>
                  <a:srgbClr val="324F82"/>
                </a:solidFill>
                <a:latin typeface="Verdana" charset="0"/>
                <a:ea typeface="Verdana" charset="0"/>
                <a:cs typeface="Verdana" charset="0"/>
              </a:defRPr>
            </a:lvl1pPr>
            <a:lvl2pPr marL="514301" indent="-197807">
              <a:buFont typeface="Courier New" charset="0"/>
              <a:buChar char="o"/>
              <a:defRPr sz="1246" b="0" i="0">
                <a:solidFill>
                  <a:srgbClr val="324F82"/>
                </a:solidFill>
                <a:latin typeface="Verdana" charset="0"/>
                <a:ea typeface="Verdana" charset="0"/>
                <a:cs typeface="Verdana" charset="0"/>
              </a:defRPr>
            </a:lvl2pPr>
            <a:lvl3pPr marL="830794" indent="-197807">
              <a:buFont typeface="Arial" charset="0"/>
              <a:buChar char="•"/>
              <a:defRPr sz="1108" b="0" i="0">
                <a:solidFill>
                  <a:srgbClr val="324F82"/>
                </a:solidFill>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402731" y="1034537"/>
            <a:ext cx="2620009" cy="568450"/>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402731" y="1674075"/>
            <a:ext cx="2620009" cy="568450"/>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2" y="0"/>
            <a:ext cx="3432727" cy="9906000"/>
          </a:xfrm>
          <a:prstGeom prst="rect">
            <a:avLst/>
          </a:prstGeom>
          <a:solidFill>
            <a:schemeClr val="bg2"/>
          </a:solidFill>
        </p:spPr>
        <p:txBody>
          <a:bodyPr wrap="square" lIns="0" tIns="0" rIns="0" bIns="1835999" anchor="b"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3432729" y="1"/>
            <a:ext cx="3425273" cy="9906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cxnSp>
        <p:nvCxnSpPr>
          <p:cNvPr id="13" name="Straight Connector 12"/>
          <p:cNvCxnSpPr/>
          <p:nvPr userDrawn="1"/>
        </p:nvCxnSpPr>
        <p:spPr>
          <a:xfrm>
            <a:off x="3835262" y="2699027"/>
            <a:ext cx="486396"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2" y="8398570"/>
            <a:ext cx="3432727" cy="1507435"/>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18"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3835457" y="3123831"/>
            <a:ext cx="2620008" cy="2922980"/>
          </a:xfrm>
          <a:prstGeom prst="rect">
            <a:avLst/>
          </a:prstGeom>
        </p:spPr>
        <p:txBody>
          <a:bodyPr wrap="square" lIns="0" tIns="0" rIns="0" bIns="0">
            <a:spAutoFit/>
          </a:bodyPr>
          <a:lstStyle>
            <a:lvl1pPr marL="197807" marR="0" indent="-197807" algn="l" defTabSz="632986" rtl="0" eaLnBrk="1" fontAlgn="auto" latinLnBrk="0" hangingPunct="1">
              <a:lnSpc>
                <a:spcPct val="100000"/>
              </a:lnSpc>
              <a:spcBef>
                <a:spcPts val="692"/>
              </a:spcBef>
              <a:spcAft>
                <a:spcPts val="0"/>
              </a:spcAft>
              <a:buClrTx/>
              <a:buSzTx/>
              <a:buFont typeface="Arial" charset="0"/>
              <a:buChar char="•"/>
              <a:tabLst/>
              <a:defRPr sz="1662" b="0" i="0" baseline="0">
                <a:solidFill>
                  <a:schemeClr val="bg1"/>
                </a:solidFill>
                <a:latin typeface="Verdana" charset="0"/>
                <a:ea typeface="Verdana" charset="0"/>
                <a:cs typeface="Verdana" charset="0"/>
              </a:defRPr>
            </a:lvl1pPr>
            <a:lvl2pPr marL="514301" indent="-197807">
              <a:buFont typeface="Courier New" charset="0"/>
              <a:buChar char="o"/>
              <a:defRPr sz="1246" b="0" i="0">
                <a:solidFill>
                  <a:schemeClr val="bg1"/>
                </a:solidFill>
                <a:latin typeface="Verdana" charset="0"/>
                <a:ea typeface="Verdana" charset="0"/>
                <a:cs typeface="Verdana" charset="0"/>
              </a:defRPr>
            </a:lvl2pPr>
            <a:lvl3pPr marL="830794" indent="-197807">
              <a:buFont typeface="Arial" charset="0"/>
              <a:buChar char="•"/>
              <a:defRPr sz="1108" b="0" i="0">
                <a:solidFill>
                  <a:schemeClr val="bg1"/>
                </a:solidFill>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3835265" y="1034537"/>
            <a:ext cx="2620009" cy="568450"/>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3835264" y="1674075"/>
            <a:ext cx="2620009" cy="568450"/>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28" name="Content Placeholder 26"/>
          <p:cNvSpPr>
            <a:spLocks noGrp="1"/>
          </p:cNvSpPr>
          <p:nvPr>
            <p:ph sz="quarter" idx="14" hasCustomPrompt="1"/>
          </p:nvPr>
        </p:nvSpPr>
        <p:spPr>
          <a:xfrm>
            <a:off x="404517" y="5257763"/>
            <a:ext cx="5901863" cy="230191"/>
          </a:xfrm>
          <a:prstGeom prst="rect">
            <a:avLst/>
          </a:prstGeom>
        </p:spPr>
        <p:txBody>
          <a:bodyPr wrap="square" lIns="0" tIns="0" rIns="0" bIns="0">
            <a:spAutoFit/>
          </a:bodyPr>
          <a:lstStyle>
            <a:lvl1pPr marL="0" indent="0">
              <a:buNone/>
              <a:defRPr sz="1662"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404517" y="4461620"/>
            <a:ext cx="5901630" cy="530394"/>
          </a:xfrm>
          <a:prstGeom prst="rect">
            <a:avLst/>
          </a:prstGeom>
        </p:spPr>
        <p:txBody>
          <a:bodyPr lIns="0" tIns="0" rIns="0" bIns="0"/>
          <a:lstStyle>
            <a:lvl1pPr marL="0" indent="0">
              <a:buNone/>
              <a:defRPr sz="2077"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404132" y="1667735"/>
            <a:ext cx="5902246" cy="1150315"/>
          </a:xfrm>
          <a:prstGeom prst="rect">
            <a:avLst/>
          </a:prstGeom>
        </p:spPr>
        <p:txBody>
          <a:bodyPr wrap="square" lIns="0" tIns="0" rIns="0" bIns="0" anchor="ctr">
            <a:spAutoFit/>
          </a:bodyPr>
          <a:lstStyle>
            <a:lvl1pPr algn="l">
              <a:defRPr sz="4153"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4400" y="8871285"/>
            <a:ext cx="2532886" cy="747873"/>
          </a:xfrm>
          <a:prstGeom prst="rect">
            <a:avLst/>
          </a:prstGeom>
        </p:spPr>
      </p:pic>
    </p:spTree>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8599558"/>
            <a:ext cx="6858000" cy="130644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8"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402537" y="1033669"/>
            <a:ext cx="6052931" cy="7801843"/>
          </a:xfrm>
          <a:prstGeom prst="rect">
            <a:avLst/>
          </a:prstGeom>
        </p:spPr>
        <p:txBody>
          <a:bodyPr wrap="none" lIns="0" tIns="0" rIns="0" bIns="0" anchor="ctr" anchorCtr="1">
            <a:noAutofit/>
          </a:bodyPr>
          <a:lstStyle>
            <a:lvl1pPr algn="ctr">
              <a:defRPr sz="4153"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402537" y="2971801"/>
            <a:ext cx="6052931" cy="5863711"/>
          </a:xfrm>
          <a:prstGeom prst="rect">
            <a:avLst/>
          </a:prstGeom>
        </p:spPr>
        <p:txBody>
          <a:bodyPr wrap="none" lIns="0" tIns="0" rIns="0" bIns="0" anchor="ctr" anchorCtr="1">
            <a:noAutofit/>
          </a:bodyPr>
          <a:lstStyle>
            <a:lvl1pPr algn="ctr">
              <a:defRPr sz="4153"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4" name="Picture Placeholder 3" title="Click the Icon to add your Image"/>
          <p:cNvSpPr>
            <a:spLocks noGrp="1" noChangeAspect="1"/>
          </p:cNvSpPr>
          <p:nvPr>
            <p:ph type="pic" sz="quarter" idx="16" hasCustomPrompt="1"/>
          </p:nvPr>
        </p:nvSpPr>
        <p:spPr>
          <a:xfrm>
            <a:off x="3054422" y="2971800"/>
            <a:ext cx="749161" cy="1923772"/>
          </a:xfrm>
          <a:prstGeom prst="rect">
            <a:avLst/>
          </a:prstGeom>
          <a:noFill/>
        </p:spPr>
        <p:txBody>
          <a:bodyPr wrap="square" lIns="0" tIns="0" rIns="0" bIns="540000" anchor="b" anchorCtr="1">
            <a:noAutofit/>
          </a:bodyPr>
          <a:lstStyle>
            <a:lvl1pPr marL="0" indent="0" algn="ctr">
              <a:buNone/>
              <a:defRPr sz="831" b="0" i="0" baseline="0">
                <a:solidFill>
                  <a:schemeClr val="bg1"/>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2" name="TextBox 1"/>
          <p:cNvSpPr txBox="1"/>
          <p:nvPr userDrawn="1"/>
        </p:nvSpPr>
        <p:spPr>
          <a:xfrm>
            <a:off x="402535" y="4789222"/>
            <a:ext cx="6054794" cy="1029769"/>
          </a:xfrm>
          <a:prstGeom prst="rect">
            <a:avLst/>
          </a:prstGeom>
          <a:noFill/>
        </p:spPr>
        <p:txBody>
          <a:bodyPr wrap="square" rtlCol="0">
            <a:spAutoFit/>
          </a:bodyPr>
          <a:lstStyle/>
          <a:p>
            <a:pPr algn="ctr"/>
            <a:r>
              <a:rPr lang="en-US" sz="3046" b="1" i="0" dirty="0" smtClean="0">
                <a:solidFill>
                  <a:schemeClr val="bg1"/>
                </a:solidFill>
                <a:latin typeface="Ubuntu" charset="0"/>
                <a:ea typeface="Ubuntu" charset="0"/>
                <a:cs typeface="Ubuntu" charset="0"/>
              </a:rPr>
              <a:t>Thank</a:t>
            </a:r>
            <a:r>
              <a:rPr lang="en-US" sz="3046" b="1" i="0" baseline="0" dirty="0" smtClean="0">
                <a:solidFill>
                  <a:schemeClr val="bg1"/>
                </a:solidFill>
                <a:latin typeface="Ubuntu" charset="0"/>
                <a:ea typeface="Ubuntu" charset="0"/>
                <a:cs typeface="Ubuntu" charset="0"/>
              </a:rPr>
              <a:t> you for listening.</a:t>
            </a:r>
          </a:p>
          <a:p>
            <a:pPr algn="ctr"/>
            <a:r>
              <a:rPr lang="en-US" sz="3046" b="1" i="0" baseline="0" dirty="0" smtClean="0">
                <a:solidFill>
                  <a:schemeClr val="bg1"/>
                </a:solidFill>
                <a:latin typeface="Ubuntu" charset="0"/>
                <a:ea typeface="Ubuntu" charset="0"/>
                <a:cs typeface="Ubuntu" charset="0"/>
              </a:rPr>
              <a:t> Any questions?</a:t>
            </a:r>
            <a:endParaRPr lang="en-US" sz="3046"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39846" y="2555461"/>
            <a:ext cx="966311" cy="2035632"/>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8599558"/>
            <a:ext cx="6858000" cy="130644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8" name="Chart Placeholder 7"/>
          <p:cNvSpPr>
            <a:spLocks noGrp="1"/>
          </p:cNvSpPr>
          <p:nvPr>
            <p:ph type="chart" sz="quarter" idx="14" hasCustomPrompt="1"/>
          </p:nvPr>
        </p:nvSpPr>
        <p:spPr>
          <a:xfrm>
            <a:off x="402730" y="2655363"/>
            <a:ext cx="6052542" cy="5397853"/>
          </a:xfrm>
          <a:prstGeom prst="rect">
            <a:avLst/>
          </a:prstGeom>
        </p:spPr>
        <p:txBody>
          <a:bodyPr anchor="b" anchorCtr="1"/>
          <a:lstStyle>
            <a:lvl1pPr marL="0" indent="0">
              <a:buNone/>
              <a:defRPr sz="969"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402730" y="1034537"/>
            <a:ext cx="6052542" cy="568450"/>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402730" y="1674075"/>
            <a:ext cx="6052542" cy="568450"/>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8988552"/>
            <a:ext cx="6858000" cy="917449"/>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69886" y="9107424"/>
            <a:ext cx="2000233" cy="593418"/>
          </a:xfrm>
          <a:prstGeom prst="rect">
            <a:avLst/>
          </a:prstGeom>
        </p:spPr>
      </p:pic>
      <p:sp>
        <p:nvSpPr>
          <p:cNvPr id="21" name="Content Placeholder 5"/>
          <p:cNvSpPr>
            <a:spLocks noGrp="1"/>
          </p:cNvSpPr>
          <p:nvPr>
            <p:ph sz="quarter" idx="10" hasCustomPrompt="1"/>
          </p:nvPr>
        </p:nvSpPr>
        <p:spPr>
          <a:xfrm>
            <a:off x="196026" y="9516482"/>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2" name="TextBox 21"/>
          <p:cNvSpPr txBox="1"/>
          <p:nvPr userDrawn="1"/>
        </p:nvSpPr>
        <p:spPr>
          <a:xfrm>
            <a:off x="-631756" y="-2655956"/>
            <a:ext cx="184731" cy="284052"/>
          </a:xfrm>
          <a:prstGeom prst="rect">
            <a:avLst/>
          </a:prstGeom>
          <a:noFill/>
        </p:spPr>
        <p:txBody>
          <a:bodyPr wrap="none" rtlCol="0">
            <a:spAutoFit/>
          </a:bodyPr>
          <a:lstStyle/>
          <a:p>
            <a:endParaRPr lang="en-US" sz="1246" dirty="0"/>
          </a:p>
        </p:txBody>
      </p:sp>
      <p:sp>
        <p:nvSpPr>
          <p:cNvPr id="10" name="Content Placeholder 17"/>
          <p:cNvSpPr>
            <a:spLocks noGrp="1"/>
          </p:cNvSpPr>
          <p:nvPr>
            <p:ph sz="quarter" idx="14" hasCustomPrompt="1"/>
          </p:nvPr>
        </p:nvSpPr>
        <p:spPr>
          <a:xfrm>
            <a:off x="402730" y="3222045"/>
            <a:ext cx="6052542" cy="1407180"/>
          </a:xfrm>
          <a:prstGeom prst="rect">
            <a:avLst/>
          </a:prstGeom>
        </p:spPr>
        <p:txBody>
          <a:bodyPr lIns="0" tIns="0" rIns="0" bIns="0">
            <a:spAutoFit/>
          </a:bodyPr>
          <a:lstStyle>
            <a:lvl1pPr marL="197807" marR="0" indent="-197807" algn="l" defTabSz="632986" rtl="0" eaLnBrk="1" fontAlgn="auto" latinLnBrk="0" hangingPunct="1">
              <a:lnSpc>
                <a:spcPct val="100000"/>
              </a:lnSpc>
              <a:spcBef>
                <a:spcPts val="692"/>
              </a:spcBef>
              <a:spcAft>
                <a:spcPts val="0"/>
              </a:spcAft>
              <a:buClrTx/>
              <a:buSzTx/>
              <a:buFont typeface="Arial" charset="0"/>
              <a:buChar char="•"/>
              <a:tabLst/>
              <a:defRPr sz="1662" b="0" i="0" baseline="0">
                <a:solidFill>
                  <a:srgbClr val="324F82"/>
                </a:solidFill>
                <a:latin typeface="Verdana" charset="0"/>
                <a:ea typeface="Verdana" charset="0"/>
                <a:cs typeface="Verdana" charset="0"/>
              </a:defRPr>
            </a:lvl1pPr>
            <a:lvl2pPr marL="514301" indent="-197807">
              <a:buFont typeface="Courier New" charset="0"/>
              <a:buChar char="o"/>
              <a:defRPr sz="1246" b="0" i="0">
                <a:solidFill>
                  <a:srgbClr val="324F82"/>
                </a:solidFill>
                <a:latin typeface="Verdana" charset="0"/>
                <a:ea typeface="Verdana" charset="0"/>
                <a:cs typeface="Verdana" charset="0"/>
              </a:defRPr>
            </a:lvl2pPr>
            <a:lvl3pPr marL="830794" indent="-197807">
              <a:buFont typeface="Arial" charset="0"/>
              <a:buChar char="•"/>
              <a:defRPr sz="1108" b="0" i="0">
                <a:solidFill>
                  <a:srgbClr val="324F82"/>
                </a:solidFill>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402730" y="1034537"/>
            <a:ext cx="6052542" cy="568450"/>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1 Column Text Slide Heading</a:t>
            </a:r>
            <a:endParaRPr lang="en-US" dirty="0"/>
          </a:p>
        </p:txBody>
      </p:sp>
      <p:sp>
        <p:nvSpPr>
          <p:cNvPr id="17" name="Text Placeholder 4"/>
          <p:cNvSpPr>
            <a:spLocks noGrp="1"/>
          </p:cNvSpPr>
          <p:nvPr>
            <p:ph type="body" sz="quarter" idx="16" hasCustomPrompt="1"/>
          </p:nvPr>
        </p:nvSpPr>
        <p:spPr>
          <a:xfrm>
            <a:off x="402730" y="1674075"/>
            <a:ext cx="6052542" cy="568450"/>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5"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404132" y="2699027"/>
            <a:ext cx="486396"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402730" y="3222045"/>
            <a:ext cx="6052542" cy="1407180"/>
          </a:xfrm>
          <a:prstGeom prst="rect">
            <a:avLst/>
          </a:prstGeom>
        </p:spPr>
        <p:txBody>
          <a:bodyPr lIns="0" tIns="0" rIns="0" bIns="0">
            <a:spAutoFit/>
          </a:bodyPr>
          <a:lstStyle>
            <a:lvl1pPr marL="197807" marR="0" indent="-197807" algn="l" defTabSz="632986" rtl="0" eaLnBrk="1" fontAlgn="auto" latinLnBrk="0" hangingPunct="1">
              <a:lnSpc>
                <a:spcPct val="100000"/>
              </a:lnSpc>
              <a:spcBef>
                <a:spcPts val="692"/>
              </a:spcBef>
              <a:spcAft>
                <a:spcPts val="0"/>
              </a:spcAft>
              <a:buClrTx/>
              <a:buSzTx/>
              <a:buFont typeface="Arial" charset="0"/>
              <a:buChar char="•"/>
              <a:tabLst/>
              <a:defRPr sz="1662" b="0" i="0" baseline="0">
                <a:solidFill>
                  <a:schemeClr val="bg1"/>
                </a:solidFill>
                <a:latin typeface="Verdana" charset="0"/>
                <a:ea typeface="Verdana" charset="0"/>
                <a:cs typeface="Verdana" charset="0"/>
              </a:defRPr>
            </a:lvl1pPr>
            <a:lvl2pPr marL="514301" indent="-197807">
              <a:buFont typeface="Courier New" charset="0"/>
              <a:buChar char="o"/>
              <a:defRPr sz="1246" b="0" i="0">
                <a:solidFill>
                  <a:schemeClr val="bg1"/>
                </a:solidFill>
                <a:latin typeface="Verdana" charset="0"/>
                <a:ea typeface="Verdana" charset="0"/>
                <a:cs typeface="Verdana" charset="0"/>
              </a:defRPr>
            </a:lvl2pPr>
            <a:lvl3pPr marL="830794" indent="-197807">
              <a:buFont typeface="Arial" charset="0"/>
              <a:buChar char="•"/>
              <a:defRPr sz="1108" b="0" i="0">
                <a:solidFill>
                  <a:schemeClr val="bg1"/>
                </a:solidFill>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402730" y="1034537"/>
            <a:ext cx="6052542" cy="568450"/>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402730" y="1674075"/>
            <a:ext cx="6052542" cy="568450"/>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8599558"/>
            <a:ext cx="6858000" cy="130644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6"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15" name="Straight Connector 14"/>
          <p:cNvCxnSpPr/>
          <p:nvPr userDrawn="1"/>
        </p:nvCxnSpPr>
        <p:spPr>
          <a:xfrm>
            <a:off x="404132" y="2699027"/>
            <a:ext cx="486396"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402731" y="3222045"/>
            <a:ext cx="2825003" cy="1407180"/>
          </a:xfrm>
          <a:prstGeom prst="rect">
            <a:avLst/>
          </a:prstGeom>
        </p:spPr>
        <p:txBody>
          <a:bodyPr wrap="square" lIns="0" tIns="0" rIns="0" bIns="0">
            <a:spAutoFit/>
          </a:bodyPr>
          <a:lstStyle>
            <a:lvl1pPr marL="197807" marR="0" indent="-197807" algn="l" defTabSz="632986" rtl="0" eaLnBrk="1" fontAlgn="auto" latinLnBrk="0" hangingPunct="1">
              <a:lnSpc>
                <a:spcPct val="100000"/>
              </a:lnSpc>
              <a:spcBef>
                <a:spcPts val="692"/>
              </a:spcBef>
              <a:spcAft>
                <a:spcPts val="0"/>
              </a:spcAft>
              <a:buClrTx/>
              <a:buSzTx/>
              <a:buFont typeface="Arial" charset="0"/>
              <a:buChar char="•"/>
              <a:tabLst/>
              <a:defRPr sz="1662" b="0" i="0" baseline="0">
                <a:solidFill>
                  <a:srgbClr val="324F82"/>
                </a:solidFill>
                <a:latin typeface="Verdana" charset="0"/>
                <a:ea typeface="Verdana" charset="0"/>
                <a:cs typeface="Verdana" charset="0"/>
              </a:defRPr>
            </a:lvl1pPr>
            <a:lvl2pPr marL="514301" indent="-197807">
              <a:buFont typeface="Courier New" charset="0"/>
              <a:buChar char="o"/>
              <a:defRPr sz="1246" b="0" i="0">
                <a:solidFill>
                  <a:srgbClr val="324F82"/>
                </a:solidFill>
                <a:latin typeface="Verdana" charset="0"/>
                <a:ea typeface="Verdana" charset="0"/>
                <a:cs typeface="Verdana" charset="0"/>
              </a:defRPr>
            </a:lvl2pPr>
            <a:lvl3pPr marL="830794" indent="-197807">
              <a:buFont typeface="Arial" charset="0"/>
              <a:buChar char="•"/>
              <a:defRPr sz="1108" b="0" i="0">
                <a:solidFill>
                  <a:srgbClr val="324F82"/>
                </a:solidFill>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3630268" y="3222045"/>
            <a:ext cx="2825003" cy="1407180"/>
          </a:xfrm>
          <a:prstGeom prst="rect">
            <a:avLst/>
          </a:prstGeom>
        </p:spPr>
        <p:txBody>
          <a:bodyPr wrap="square" lIns="0" tIns="0" rIns="0" bIns="0">
            <a:spAutoFit/>
          </a:bodyPr>
          <a:lstStyle>
            <a:lvl1pPr marL="197807" marR="0" indent="-197807" algn="l" defTabSz="632986" rtl="0" eaLnBrk="1" fontAlgn="auto" latinLnBrk="0" hangingPunct="1">
              <a:lnSpc>
                <a:spcPct val="100000"/>
              </a:lnSpc>
              <a:spcBef>
                <a:spcPts val="692"/>
              </a:spcBef>
              <a:spcAft>
                <a:spcPts val="0"/>
              </a:spcAft>
              <a:buClrTx/>
              <a:buSzTx/>
              <a:buFont typeface="Arial" charset="0"/>
              <a:buChar char="•"/>
              <a:tabLst/>
              <a:defRPr sz="1662" b="0" i="0" baseline="0">
                <a:solidFill>
                  <a:srgbClr val="324F82"/>
                </a:solidFill>
                <a:latin typeface="Verdana" charset="0"/>
                <a:ea typeface="Verdana" charset="0"/>
                <a:cs typeface="Verdana" charset="0"/>
              </a:defRPr>
            </a:lvl1pPr>
            <a:lvl2pPr marL="514301" indent="-197807">
              <a:buFont typeface="Courier New" charset="0"/>
              <a:buChar char="o"/>
              <a:defRPr sz="1246" b="0" i="0">
                <a:solidFill>
                  <a:srgbClr val="324F82"/>
                </a:solidFill>
                <a:latin typeface="Verdana" charset="0"/>
                <a:ea typeface="Verdana" charset="0"/>
                <a:cs typeface="Verdana" charset="0"/>
              </a:defRPr>
            </a:lvl2pPr>
            <a:lvl3pPr marL="830794" indent="-197807">
              <a:buFont typeface="Arial" charset="0"/>
              <a:buChar char="•"/>
              <a:defRPr sz="1108" b="0" i="0">
                <a:solidFill>
                  <a:srgbClr val="324F82"/>
                </a:solidFill>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402730" y="1034537"/>
            <a:ext cx="6052542" cy="568450"/>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402730" y="1674075"/>
            <a:ext cx="6052542" cy="568450"/>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sp>
        <p:nvSpPr>
          <p:cNvPr id="5"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404132" y="2699027"/>
            <a:ext cx="486396"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402731" y="3222045"/>
            <a:ext cx="2825003" cy="1407180"/>
          </a:xfrm>
          <a:prstGeom prst="rect">
            <a:avLst/>
          </a:prstGeom>
        </p:spPr>
        <p:txBody>
          <a:bodyPr wrap="square" lIns="0" tIns="0" rIns="0" bIns="0">
            <a:spAutoFit/>
          </a:bodyPr>
          <a:lstStyle>
            <a:lvl1pPr marL="197807" marR="0" indent="-197807" algn="l" defTabSz="632986" rtl="0" eaLnBrk="1" fontAlgn="auto" latinLnBrk="0" hangingPunct="1">
              <a:lnSpc>
                <a:spcPct val="100000"/>
              </a:lnSpc>
              <a:spcBef>
                <a:spcPts val="692"/>
              </a:spcBef>
              <a:spcAft>
                <a:spcPts val="0"/>
              </a:spcAft>
              <a:buClrTx/>
              <a:buSzTx/>
              <a:buFont typeface="Arial" charset="0"/>
              <a:buChar char="•"/>
              <a:tabLst/>
              <a:defRPr sz="1662" b="0" i="0" baseline="0">
                <a:solidFill>
                  <a:schemeClr val="bg1"/>
                </a:solidFill>
                <a:latin typeface="Verdana" charset="0"/>
                <a:ea typeface="Verdana" charset="0"/>
                <a:cs typeface="Verdana" charset="0"/>
              </a:defRPr>
            </a:lvl1pPr>
            <a:lvl2pPr marL="514301" indent="-197807">
              <a:buFont typeface="Courier New" charset="0"/>
              <a:buChar char="o"/>
              <a:defRPr sz="1246" b="0" i="0">
                <a:solidFill>
                  <a:schemeClr val="bg1"/>
                </a:solidFill>
                <a:latin typeface="Verdana" charset="0"/>
                <a:ea typeface="Verdana" charset="0"/>
                <a:cs typeface="Verdana" charset="0"/>
              </a:defRPr>
            </a:lvl2pPr>
            <a:lvl3pPr marL="830794" indent="-197807">
              <a:buFont typeface="Arial" charset="0"/>
              <a:buChar char="•"/>
              <a:defRPr sz="1108" b="0" i="0">
                <a:solidFill>
                  <a:schemeClr val="bg1"/>
                </a:solidFill>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3630268" y="3222045"/>
            <a:ext cx="2825003" cy="1407180"/>
          </a:xfrm>
          <a:prstGeom prst="rect">
            <a:avLst/>
          </a:prstGeom>
        </p:spPr>
        <p:txBody>
          <a:bodyPr wrap="square" lIns="0" tIns="0" rIns="0" bIns="0">
            <a:spAutoFit/>
          </a:bodyPr>
          <a:lstStyle>
            <a:lvl1pPr marL="197807" marR="0" indent="-197807" algn="l" defTabSz="632986" rtl="0" eaLnBrk="1" fontAlgn="auto" latinLnBrk="0" hangingPunct="1">
              <a:lnSpc>
                <a:spcPct val="100000"/>
              </a:lnSpc>
              <a:spcBef>
                <a:spcPts val="692"/>
              </a:spcBef>
              <a:spcAft>
                <a:spcPts val="0"/>
              </a:spcAft>
              <a:buClrTx/>
              <a:buSzTx/>
              <a:buFont typeface="Arial" charset="0"/>
              <a:buChar char="•"/>
              <a:tabLst/>
              <a:defRPr sz="1662" b="0" i="0" baseline="0">
                <a:solidFill>
                  <a:schemeClr val="bg1"/>
                </a:solidFill>
                <a:latin typeface="Verdana" charset="0"/>
                <a:ea typeface="Verdana" charset="0"/>
                <a:cs typeface="Verdana" charset="0"/>
              </a:defRPr>
            </a:lvl1pPr>
            <a:lvl2pPr marL="514301" indent="-197807">
              <a:buFont typeface="Courier New" charset="0"/>
              <a:buChar char="o"/>
              <a:defRPr sz="1246" b="0" i="0">
                <a:solidFill>
                  <a:schemeClr val="bg1"/>
                </a:solidFill>
                <a:latin typeface="Verdana" charset="0"/>
                <a:ea typeface="Verdana" charset="0"/>
                <a:cs typeface="Verdana" charset="0"/>
              </a:defRPr>
            </a:lvl2pPr>
            <a:lvl3pPr marL="830794" indent="-197807">
              <a:buFont typeface="Arial" charset="0"/>
              <a:buChar char="•"/>
              <a:defRPr sz="1108" b="0" i="0">
                <a:solidFill>
                  <a:schemeClr val="bg1"/>
                </a:solidFill>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402730" y="1034537"/>
            <a:ext cx="6052542" cy="568450"/>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402730" y="1674075"/>
            <a:ext cx="6052542" cy="568450"/>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8599558"/>
            <a:ext cx="6858000" cy="130644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cxnSp>
        <p:nvCxnSpPr>
          <p:cNvPr id="15" name="Straight Connector 14"/>
          <p:cNvCxnSpPr/>
          <p:nvPr userDrawn="1"/>
        </p:nvCxnSpPr>
        <p:spPr>
          <a:xfrm>
            <a:off x="404132" y="2699027"/>
            <a:ext cx="486396"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402730" y="3222043"/>
            <a:ext cx="1816764" cy="170496"/>
          </a:xfrm>
          <a:prstGeom prst="rect">
            <a:avLst/>
          </a:prstGeom>
        </p:spPr>
        <p:txBody>
          <a:bodyPr wrap="square" lIns="0" tIns="0" rIns="0" bIns="0">
            <a:spAutoFit/>
          </a:bodyPr>
          <a:lstStyle>
            <a:lvl1pPr marL="197807" indent="-197807">
              <a:lnSpc>
                <a:spcPct val="100000"/>
              </a:lnSpc>
              <a:buFont typeface="Arial" charset="0"/>
              <a:buChar char="•"/>
              <a:defRPr sz="1108"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2520619" y="3222040"/>
            <a:ext cx="1816764" cy="170496"/>
          </a:xfrm>
          <a:prstGeom prst="rect">
            <a:avLst/>
          </a:prstGeom>
        </p:spPr>
        <p:txBody>
          <a:bodyPr wrap="square" lIns="0" tIns="0" rIns="0" bIns="0">
            <a:spAutoFit/>
          </a:bodyPr>
          <a:lstStyle>
            <a:lvl1pPr marL="197807" indent="-197807">
              <a:lnSpc>
                <a:spcPct val="100000"/>
              </a:lnSpc>
              <a:buFont typeface="Arial" charset="0"/>
              <a:buChar char="•"/>
              <a:defRPr sz="1108"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4638506" y="3222039"/>
            <a:ext cx="1816764" cy="170496"/>
          </a:xfrm>
          <a:prstGeom prst="rect">
            <a:avLst/>
          </a:prstGeom>
        </p:spPr>
        <p:txBody>
          <a:bodyPr wrap="square" lIns="0" tIns="0" rIns="0" bIns="0">
            <a:spAutoFit/>
          </a:bodyPr>
          <a:lstStyle>
            <a:lvl1pPr marL="197807" indent="-197807">
              <a:lnSpc>
                <a:spcPct val="100000"/>
              </a:lnSpc>
              <a:buFont typeface="Arial" charset="0"/>
              <a:buChar char="•"/>
              <a:defRPr sz="1108"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402730" y="1034537"/>
            <a:ext cx="6052542" cy="568450"/>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402730" y="1674075"/>
            <a:ext cx="6052542" cy="568450"/>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8599558"/>
            <a:ext cx="6858000" cy="130644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cxnSp>
        <p:nvCxnSpPr>
          <p:cNvPr id="15" name="Straight Connector 14"/>
          <p:cNvCxnSpPr/>
          <p:nvPr userDrawn="1"/>
        </p:nvCxnSpPr>
        <p:spPr>
          <a:xfrm>
            <a:off x="404132" y="2699027"/>
            <a:ext cx="486396"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402730" y="3222043"/>
            <a:ext cx="1816764" cy="170496"/>
          </a:xfrm>
          <a:prstGeom prst="rect">
            <a:avLst/>
          </a:prstGeom>
        </p:spPr>
        <p:txBody>
          <a:bodyPr wrap="square" lIns="0" tIns="0" rIns="0" bIns="0">
            <a:spAutoFit/>
          </a:bodyPr>
          <a:lstStyle>
            <a:lvl1pPr marL="197807" indent="-197807">
              <a:lnSpc>
                <a:spcPct val="100000"/>
              </a:lnSpc>
              <a:buFont typeface="Arial" charset="0"/>
              <a:buChar char="•"/>
              <a:defRPr sz="1108"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2520619" y="3222040"/>
            <a:ext cx="1816764" cy="170496"/>
          </a:xfrm>
          <a:prstGeom prst="rect">
            <a:avLst/>
          </a:prstGeom>
        </p:spPr>
        <p:txBody>
          <a:bodyPr wrap="square" lIns="0" tIns="0" rIns="0" bIns="0">
            <a:spAutoFit/>
          </a:bodyPr>
          <a:lstStyle>
            <a:lvl1pPr marL="197807" indent="-197807">
              <a:lnSpc>
                <a:spcPct val="100000"/>
              </a:lnSpc>
              <a:buFont typeface="Arial" charset="0"/>
              <a:buChar char="•"/>
              <a:defRPr sz="1108" b="0" i="0" baseline="0">
                <a:solidFill>
                  <a:srgbClr val="324F82"/>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4638506" y="2699027"/>
            <a:ext cx="1816764" cy="5260623"/>
          </a:xfrm>
          <a:prstGeom prst="rect">
            <a:avLst/>
          </a:prstGeom>
          <a:solidFill>
            <a:srgbClr val="324F82"/>
          </a:solidFill>
        </p:spPr>
        <p:txBody>
          <a:bodyPr wrap="square" lIns="360000" tIns="360000" rIns="360000" bIns="360000">
            <a:noAutofit/>
          </a:bodyPr>
          <a:lstStyle>
            <a:lvl1pPr marL="197807" indent="-197807">
              <a:lnSpc>
                <a:spcPct val="100000"/>
              </a:lnSpc>
              <a:buFont typeface="Arial" charset="0"/>
              <a:buChar char="•"/>
              <a:defRPr sz="1108" b="0" i="0" baseline="0">
                <a:solidFill>
                  <a:schemeClr val="bg1"/>
                </a:solidFill>
                <a:latin typeface="Verdana" charset="0"/>
                <a:ea typeface="Verdana" charset="0"/>
                <a:cs typeface="Verdana" charset="0"/>
              </a:defRPr>
            </a:lvl1pPr>
            <a:lvl2pPr marL="316493" indent="0">
              <a:buNone/>
              <a:defRPr sz="969" b="0" i="0">
                <a:latin typeface="Verdana" charset="0"/>
                <a:ea typeface="Verdana" charset="0"/>
                <a:cs typeface="Verdana" charset="0"/>
              </a:defRPr>
            </a:lvl2pPr>
            <a:lvl3pPr marL="632986" indent="0">
              <a:buNone/>
              <a:defRPr sz="969" b="0" i="0">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402730" y="1034537"/>
            <a:ext cx="6052542" cy="568450"/>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402730" y="1674075"/>
            <a:ext cx="6052542" cy="568450"/>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8599558"/>
            <a:ext cx="6858000" cy="1306444"/>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95719" y="8835517"/>
            <a:ext cx="1174400" cy="865325"/>
          </a:xfrm>
          <a:prstGeom prst="rect">
            <a:avLst/>
          </a:prstGeom>
        </p:spPr>
      </p:pic>
      <p:cxnSp>
        <p:nvCxnSpPr>
          <p:cNvPr id="15" name="Straight Connector 14"/>
          <p:cNvCxnSpPr/>
          <p:nvPr userDrawn="1"/>
        </p:nvCxnSpPr>
        <p:spPr>
          <a:xfrm>
            <a:off x="404132" y="2699027"/>
            <a:ext cx="486396"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3630269" y="3222043"/>
            <a:ext cx="2825199" cy="4230788"/>
          </a:xfrm>
          <a:prstGeom prst="rect">
            <a:avLst/>
          </a:prstGeom>
          <a:solidFill>
            <a:schemeClr val="bg2"/>
          </a:solidFill>
        </p:spPr>
        <p:txBody>
          <a:bodyPr wrap="square" lIns="0" tIns="0" rIns="0" bIns="540000" anchor="b" anchorCtr="1">
            <a:noAutofit/>
          </a:bodyPr>
          <a:lstStyle>
            <a:lvl1pPr marL="0" indent="0" algn="ctr">
              <a:buNone/>
              <a:defRPr sz="831" b="0" i="0" baseline="0">
                <a:solidFill>
                  <a:schemeClr val="bg1">
                    <a:lumMod val="50000"/>
                  </a:schemeClr>
                </a:solidFill>
                <a:latin typeface="Verdana" charset="0"/>
                <a:ea typeface="Verdana" charset="0"/>
                <a:cs typeface="Verdana" charset="0"/>
              </a:defRPr>
            </a:lvl1pPr>
          </a:lstStyle>
          <a:p>
            <a:pPr marL="158247" marR="0" lvl="0" indent="-158247" algn="l" defTabSz="632986" rtl="0" eaLnBrk="1" fontAlgn="auto" latinLnBrk="0" hangingPunct="1">
              <a:lnSpc>
                <a:spcPct val="90000"/>
              </a:lnSpc>
              <a:spcBef>
                <a:spcPts val="692"/>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196026" y="9092735"/>
            <a:ext cx="2023467" cy="153440"/>
          </a:xfrm>
          <a:prstGeom prst="rect">
            <a:avLst/>
          </a:prstGeom>
        </p:spPr>
        <p:txBody>
          <a:bodyPr lIns="0" tIns="0" rIns="0" bIns="0">
            <a:spAutoFit/>
          </a:bodyPr>
          <a:lstStyle>
            <a:lvl1pPr marL="0" indent="0">
              <a:buNone/>
              <a:defRPr sz="1108"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402730" y="3222045"/>
            <a:ext cx="2825002" cy="1407180"/>
          </a:xfrm>
          <a:prstGeom prst="rect">
            <a:avLst/>
          </a:prstGeom>
        </p:spPr>
        <p:txBody>
          <a:bodyPr wrap="square" lIns="0" tIns="0" rIns="0" bIns="0">
            <a:spAutoFit/>
          </a:bodyPr>
          <a:lstStyle>
            <a:lvl1pPr marL="197807" marR="0" indent="-197807" algn="l" defTabSz="632986" rtl="0" eaLnBrk="1" fontAlgn="auto" latinLnBrk="0" hangingPunct="1">
              <a:lnSpc>
                <a:spcPct val="100000"/>
              </a:lnSpc>
              <a:spcBef>
                <a:spcPts val="692"/>
              </a:spcBef>
              <a:spcAft>
                <a:spcPts val="0"/>
              </a:spcAft>
              <a:buClrTx/>
              <a:buSzTx/>
              <a:buFont typeface="Arial" charset="0"/>
              <a:buChar char="•"/>
              <a:tabLst/>
              <a:defRPr sz="1662" b="0" i="0" baseline="0">
                <a:solidFill>
                  <a:srgbClr val="324F82"/>
                </a:solidFill>
                <a:latin typeface="Verdana" charset="0"/>
                <a:ea typeface="Verdana" charset="0"/>
                <a:cs typeface="Verdana" charset="0"/>
              </a:defRPr>
            </a:lvl1pPr>
            <a:lvl2pPr marL="514301" indent="-197807">
              <a:buFont typeface="Courier New" charset="0"/>
              <a:buChar char="o"/>
              <a:defRPr sz="1246" b="0" i="0">
                <a:solidFill>
                  <a:srgbClr val="324F82"/>
                </a:solidFill>
                <a:latin typeface="Verdana" charset="0"/>
                <a:ea typeface="Verdana" charset="0"/>
                <a:cs typeface="Verdana" charset="0"/>
              </a:defRPr>
            </a:lvl2pPr>
            <a:lvl3pPr marL="830794" indent="-197807">
              <a:buFont typeface="Arial" charset="0"/>
              <a:buChar char="•"/>
              <a:defRPr sz="1108" b="0" i="0">
                <a:solidFill>
                  <a:srgbClr val="324F82"/>
                </a:solidFill>
                <a:latin typeface="Verdana" charset="0"/>
                <a:ea typeface="Verdana" charset="0"/>
                <a:cs typeface="Verdana" charset="0"/>
              </a:defRPr>
            </a:lvl3pPr>
            <a:lvl4pPr marL="949479" indent="0">
              <a:buNone/>
              <a:defRPr sz="969" b="0" i="0">
                <a:latin typeface="Verdana" charset="0"/>
                <a:ea typeface="Verdana" charset="0"/>
                <a:cs typeface="Verdana" charset="0"/>
              </a:defRPr>
            </a:lvl4pPr>
            <a:lvl5pPr marL="1265973" indent="0">
              <a:buNone/>
              <a:defRPr sz="969"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402730" y="1034537"/>
            <a:ext cx="6052542" cy="568450"/>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402730" y="1674075"/>
            <a:ext cx="6052542" cy="568450"/>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timing>
    <p:tnLst>
      <p:par>
        <p:cTn id="1" dur="indefinite" restart="never" nodeType="tmRoot"/>
      </p:par>
    </p:tnLst>
  </p:timing>
  <p:hf hdr="0" ftr="0" dt="0"/>
  <p:txStyles>
    <p:titleStyle>
      <a:lvl1pPr algn="l" defTabSz="632986" rtl="0" eaLnBrk="1" latinLnBrk="0" hangingPunct="1">
        <a:lnSpc>
          <a:spcPct val="90000"/>
        </a:lnSpc>
        <a:spcBef>
          <a:spcPct val="0"/>
        </a:spcBef>
        <a:buNone/>
        <a:defRPr sz="3046" kern="1200">
          <a:solidFill>
            <a:schemeClr val="tx1"/>
          </a:solidFill>
          <a:latin typeface="+mj-lt"/>
          <a:ea typeface="+mj-ea"/>
          <a:cs typeface="+mj-cs"/>
        </a:defRPr>
      </a:lvl1pPr>
    </p:titleStyle>
    <p:bodyStyle>
      <a:lvl1pPr marL="158247" indent="-158247" algn="l" defTabSz="632986" rtl="0" eaLnBrk="1" latinLnBrk="0" hangingPunct="1">
        <a:lnSpc>
          <a:spcPct val="90000"/>
        </a:lnSpc>
        <a:spcBef>
          <a:spcPts val="692"/>
        </a:spcBef>
        <a:buFont typeface="Arial"/>
        <a:buChar char="•"/>
        <a:defRPr sz="1938" kern="1200">
          <a:solidFill>
            <a:schemeClr val="tx1"/>
          </a:solidFill>
          <a:latin typeface="+mn-lt"/>
          <a:ea typeface="+mn-ea"/>
          <a:cs typeface="+mn-cs"/>
        </a:defRPr>
      </a:lvl1pPr>
      <a:lvl2pPr marL="474740" indent="-158247" algn="l" defTabSz="632986" rtl="0" eaLnBrk="1" latinLnBrk="0" hangingPunct="1">
        <a:lnSpc>
          <a:spcPct val="90000"/>
        </a:lnSpc>
        <a:spcBef>
          <a:spcPts val="346"/>
        </a:spcBef>
        <a:buFont typeface="Arial"/>
        <a:buChar char="•"/>
        <a:defRPr sz="1662" kern="1200">
          <a:solidFill>
            <a:schemeClr val="tx1"/>
          </a:solidFill>
          <a:latin typeface="+mn-lt"/>
          <a:ea typeface="+mn-ea"/>
          <a:cs typeface="+mn-cs"/>
        </a:defRPr>
      </a:lvl2pPr>
      <a:lvl3pPr marL="791233" indent="-158247" algn="l" defTabSz="632986" rtl="0" eaLnBrk="1" latinLnBrk="0" hangingPunct="1">
        <a:lnSpc>
          <a:spcPct val="90000"/>
        </a:lnSpc>
        <a:spcBef>
          <a:spcPts val="346"/>
        </a:spcBef>
        <a:buFont typeface="Arial"/>
        <a:buChar char="•"/>
        <a:defRPr sz="1385" kern="1200">
          <a:solidFill>
            <a:schemeClr val="tx1"/>
          </a:solidFill>
          <a:latin typeface="+mn-lt"/>
          <a:ea typeface="+mn-ea"/>
          <a:cs typeface="+mn-cs"/>
        </a:defRPr>
      </a:lvl3pPr>
      <a:lvl4pPr marL="1107726" indent="-158247" algn="l" defTabSz="632986" rtl="0" eaLnBrk="1" latinLnBrk="0" hangingPunct="1">
        <a:lnSpc>
          <a:spcPct val="90000"/>
        </a:lnSpc>
        <a:spcBef>
          <a:spcPts val="346"/>
        </a:spcBef>
        <a:buFont typeface="Arial"/>
        <a:buChar char="•"/>
        <a:defRPr sz="1246" kern="1200">
          <a:solidFill>
            <a:schemeClr val="tx1"/>
          </a:solidFill>
          <a:latin typeface="+mn-lt"/>
          <a:ea typeface="+mn-ea"/>
          <a:cs typeface="+mn-cs"/>
        </a:defRPr>
      </a:lvl4pPr>
      <a:lvl5pPr marL="1424218" indent="-158247" algn="l" defTabSz="632986" rtl="0" eaLnBrk="1" latinLnBrk="0" hangingPunct="1">
        <a:lnSpc>
          <a:spcPct val="90000"/>
        </a:lnSpc>
        <a:spcBef>
          <a:spcPts val="346"/>
        </a:spcBef>
        <a:buFont typeface="Arial"/>
        <a:buChar char="•"/>
        <a:defRPr sz="1246" kern="1200">
          <a:solidFill>
            <a:schemeClr val="tx1"/>
          </a:solidFill>
          <a:latin typeface="+mn-lt"/>
          <a:ea typeface="+mn-ea"/>
          <a:cs typeface="+mn-cs"/>
        </a:defRPr>
      </a:lvl5pPr>
      <a:lvl6pPr marL="1740712" indent="-158247" algn="l" defTabSz="632986" rtl="0" eaLnBrk="1" latinLnBrk="0" hangingPunct="1">
        <a:lnSpc>
          <a:spcPct val="90000"/>
        </a:lnSpc>
        <a:spcBef>
          <a:spcPts val="346"/>
        </a:spcBef>
        <a:buFont typeface="Arial"/>
        <a:buChar char="•"/>
        <a:defRPr sz="1246" kern="1200">
          <a:solidFill>
            <a:schemeClr val="tx1"/>
          </a:solidFill>
          <a:latin typeface="+mn-lt"/>
          <a:ea typeface="+mn-ea"/>
          <a:cs typeface="+mn-cs"/>
        </a:defRPr>
      </a:lvl6pPr>
      <a:lvl7pPr marL="2057205" indent="-158247" algn="l" defTabSz="632986" rtl="0" eaLnBrk="1" latinLnBrk="0" hangingPunct="1">
        <a:lnSpc>
          <a:spcPct val="90000"/>
        </a:lnSpc>
        <a:spcBef>
          <a:spcPts val="346"/>
        </a:spcBef>
        <a:buFont typeface="Arial"/>
        <a:buChar char="•"/>
        <a:defRPr sz="1246" kern="1200">
          <a:solidFill>
            <a:schemeClr val="tx1"/>
          </a:solidFill>
          <a:latin typeface="+mn-lt"/>
          <a:ea typeface="+mn-ea"/>
          <a:cs typeface="+mn-cs"/>
        </a:defRPr>
      </a:lvl7pPr>
      <a:lvl8pPr marL="2373699" indent="-158247" algn="l" defTabSz="632986" rtl="0" eaLnBrk="1" latinLnBrk="0" hangingPunct="1">
        <a:lnSpc>
          <a:spcPct val="90000"/>
        </a:lnSpc>
        <a:spcBef>
          <a:spcPts val="346"/>
        </a:spcBef>
        <a:buFont typeface="Arial"/>
        <a:buChar char="•"/>
        <a:defRPr sz="1246" kern="1200">
          <a:solidFill>
            <a:schemeClr val="tx1"/>
          </a:solidFill>
          <a:latin typeface="+mn-lt"/>
          <a:ea typeface="+mn-ea"/>
          <a:cs typeface="+mn-cs"/>
        </a:defRPr>
      </a:lvl8pPr>
      <a:lvl9pPr marL="2690191" indent="-158247" algn="l" defTabSz="632986" rtl="0" eaLnBrk="1" latinLnBrk="0" hangingPunct="1">
        <a:lnSpc>
          <a:spcPct val="90000"/>
        </a:lnSpc>
        <a:spcBef>
          <a:spcPts val="346"/>
        </a:spcBef>
        <a:buFont typeface="Arial"/>
        <a:buChar char="•"/>
        <a:defRPr sz="1246" kern="1200">
          <a:solidFill>
            <a:schemeClr val="tx1"/>
          </a:solidFill>
          <a:latin typeface="+mn-lt"/>
          <a:ea typeface="+mn-ea"/>
          <a:cs typeface="+mn-cs"/>
        </a:defRPr>
      </a:lvl9pPr>
    </p:bodyStyle>
    <p:otherStyle>
      <a:defPPr>
        <a:defRPr lang="en-US"/>
      </a:defPPr>
      <a:lvl1pPr marL="0" algn="l" defTabSz="632986" rtl="0" eaLnBrk="1" latinLnBrk="0" hangingPunct="1">
        <a:defRPr sz="1246" kern="1200">
          <a:solidFill>
            <a:schemeClr val="tx1"/>
          </a:solidFill>
          <a:latin typeface="+mn-lt"/>
          <a:ea typeface="+mn-ea"/>
          <a:cs typeface="+mn-cs"/>
        </a:defRPr>
      </a:lvl1pPr>
      <a:lvl2pPr marL="316493" algn="l" defTabSz="632986" rtl="0" eaLnBrk="1" latinLnBrk="0" hangingPunct="1">
        <a:defRPr sz="1246" kern="1200">
          <a:solidFill>
            <a:schemeClr val="tx1"/>
          </a:solidFill>
          <a:latin typeface="+mn-lt"/>
          <a:ea typeface="+mn-ea"/>
          <a:cs typeface="+mn-cs"/>
        </a:defRPr>
      </a:lvl2pPr>
      <a:lvl3pPr marL="632986" algn="l" defTabSz="632986" rtl="0" eaLnBrk="1" latinLnBrk="0" hangingPunct="1">
        <a:defRPr sz="1246" kern="1200">
          <a:solidFill>
            <a:schemeClr val="tx1"/>
          </a:solidFill>
          <a:latin typeface="+mn-lt"/>
          <a:ea typeface="+mn-ea"/>
          <a:cs typeface="+mn-cs"/>
        </a:defRPr>
      </a:lvl3pPr>
      <a:lvl4pPr marL="949479" algn="l" defTabSz="632986" rtl="0" eaLnBrk="1" latinLnBrk="0" hangingPunct="1">
        <a:defRPr sz="1246" kern="1200">
          <a:solidFill>
            <a:schemeClr val="tx1"/>
          </a:solidFill>
          <a:latin typeface="+mn-lt"/>
          <a:ea typeface="+mn-ea"/>
          <a:cs typeface="+mn-cs"/>
        </a:defRPr>
      </a:lvl4pPr>
      <a:lvl5pPr marL="1265973" algn="l" defTabSz="632986" rtl="0" eaLnBrk="1" latinLnBrk="0" hangingPunct="1">
        <a:defRPr sz="1246" kern="1200">
          <a:solidFill>
            <a:schemeClr val="tx1"/>
          </a:solidFill>
          <a:latin typeface="+mn-lt"/>
          <a:ea typeface="+mn-ea"/>
          <a:cs typeface="+mn-cs"/>
        </a:defRPr>
      </a:lvl5pPr>
      <a:lvl6pPr marL="1582465" algn="l" defTabSz="632986" rtl="0" eaLnBrk="1" latinLnBrk="0" hangingPunct="1">
        <a:defRPr sz="1246" kern="1200">
          <a:solidFill>
            <a:schemeClr val="tx1"/>
          </a:solidFill>
          <a:latin typeface="+mn-lt"/>
          <a:ea typeface="+mn-ea"/>
          <a:cs typeface="+mn-cs"/>
        </a:defRPr>
      </a:lvl6pPr>
      <a:lvl7pPr marL="1898958" algn="l" defTabSz="632986" rtl="0" eaLnBrk="1" latinLnBrk="0" hangingPunct="1">
        <a:defRPr sz="1246" kern="1200">
          <a:solidFill>
            <a:schemeClr val="tx1"/>
          </a:solidFill>
          <a:latin typeface="+mn-lt"/>
          <a:ea typeface="+mn-ea"/>
          <a:cs typeface="+mn-cs"/>
        </a:defRPr>
      </a:lvl7pPr>
      <a:lvl8pPr marL="2215451" algn="l" defTabSz="632986" rtl="0" eaLnBrk="1" latinLnBrk="0" hangingPunct="1">
        <a:defRPr sz="1246" kern="1200">
          <a:solidFill>
            <a:schemeClr val="tx1"/>
          </a:solidFill>
          <a:latin typeface="+mn-lt"/>
          <a:ea typeface="+mn-ea"/>
          <a:cs typeface="+mn-cs"/>
        </a:defRPr>
      </a:lvl8pPr>
      <a:lvl9pPr marL="2531945" algn="l" defTabSz="632986" rtl="0" eaLnBrk="1" latinLnBrk="0" hangingPunct="1">
        <a:defRPr sz="12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4.xml"/><Relationship Id="rId7" Type="http://schemas.openxmlformats.org/officeDocument/2006/relationships/slide" Target="slide10.xml"/><Relationship Id="rId2" Type="http://schemas.openxmlformats.org/officeDocument/2006/relationships/slide" Target="slide3.xml"/><Relationship Id="rId1" Type="http://schemas.openxmlformats.org/officeDocument/2006/relationships/slideLayout" Target="../slideLayouts/slideLayout3.xml"/><Relationship Id="rId6" Type="http://schemas.openxmlformats.org/officeDocument/2006/relationships/slide" Target="slide9.xml"/><Relationship Id="rId5" Type="http://schemas.openxmlformats.org/officeDocument/2006/relationships/slide" Target="slide6.xml"/><Relationship Id="rId10" Type="http://schemas.openxmlformats.org/officeDocument/2006/relationships/slide" Target="slide12.xml"/><Relationship Id="rId4" Type="http://schemas.openxmlformats.org/officeDocument/2006/relationships/slide" Target="slide5.xml"/><Relationship Id="rId9" Type="http://schemas.openxmlformats.org/officeDocument/2006/relationships/slide" Target="slide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900" y="774617"/>
            <a:ext cx="6211483" cy="2519240"/>
          </a:xfrm>
        </p:spPr>
        <p:txBody>
          <a:bodyPr>
            <a:normAutofit fontScale="90000"/>
          </a:bodyPr>
          <a:lstStyle/>
          <a:p>
            <a:r>
              <a:rPr lang="en-US" dirty="0" smtClean="0"/>
              <a:t>Putting Things Right Annual Report</a:t>
            </a:r>
            <a:br>
              <a:rPr lang="en-US" dirty="0" smtClean="0"/>
            </a:br>
            <a:r>
              <a:rPr lang="en-US" dirty="0" smtClean="0"/>
              <a:t/>
            </a:r>
            <a:br>
              <a:rPr lang="en-US" dirty="0" smtClean="0"/>
            </a:br>
            <a:r>
              <a:rPr lang="en-US" sz="2000" dirty="0" smtClean="0"/>
              <a:t>(Incidents, Complaints, Redress, Claims &amp; Compliments)</a:t>
            </a:r>
            <a:r>
              <a:rPr lang="en-US" dirty="0" smtClean="0"/>
              <a:t/>
            </a:r>
            <a:br>
              <a:rPr lang="en-US" dirty="0" smtClean="0"/>
            </a:br>
            <a:r>
              <a:rPr lang="en-US" dirty="0" smtClean="0"/>
              <a:t/>
            </a:r>
            <a:br>
              <a:rPr lang="en-US" dirty="0" smtClean="0"/>
            </a:br>
            <a:r>
              <a:rPr lang="en-US" sz="2200" dirty="0" smtClean="0">
                <a:latin typeface="+mn-lt"/>
              </a:rPr>
              <a:t>1 April  2021-31 March 2022 </a:t>
            </a:r>
            <a:endParaRPr lang="en-US" sz="2200" dirty="0">
              <a:latin typeface="+mn-lt"/>
            </a:endParaRPr>
          </a:p>
        </p:txBody>
      </p:sp>
      <p:sp>
        <p:nvSpPr>
          <p:cNvPr id="3" name="Content Placeholder 2"/>
          <p:cNvSpPr>
            <a:spLocks noGrp="1"/>
          </p:cNvSpPr>
          <p:nvPr>
            <p:ph sz="quarter" idx="14"/>
          </p:nvPr>
        </p:nvSpPr>
        <p:spPr>
          <a:xfrm>
            <a:off x="404518" y="3684104"/>
            <a:ext cx="1954370" cy="789929"/>
          </a:xfrm>
        </p:spPr>
        <p:txBody>
          <a:bodyPr/>
          <a:lstStyle/>
          <a:p>
            <a:r>
              <a:rPr lang="en-US" dirty="0" smtClean="0"/>
              <a:t>May 2022</a:t>
            </a:r>
            <a:endParaRPr lang="en-US" dirty="0"/>
          </a:p>
        </p:txBody>
      </p:sp>
      <p:sp>
        <p:nvSpPr>
          <p:cNvPr id="7" name="TextBox 6"/>
          <p:cNvSpPr txBox="1"/>
          <p:nvPr/>
        </p:nvSpPr>
        <p:spPr>
          <a:xfrm>
            <a:off x="6306147" y="9494881"/>
            <a:ext cx="309237" cy="215444"/>
          </a:xfrm>
          <a:prstGeom prst="rect">
            <a:avLst/>
          </a:prstGeom>
          <a:noFill/>
        </p:spPr>
        <p:txBody>
          <a:bodyPr wrap="square" rtlCol="0">
            <a:spAutoFit/>
          </a:bodyPr>
          <a:lstStyle/>
          <a:p>
            <a:r>
              <a:rPr lang="en-GB" sz="800" b="0" i="0" dirty="0" smtClean="0">
                <a:solidFill>
                  <a:schemeClr val="bg1"/>
                </a:solidFill>
                <a:latin typeface="Ubuntu" charset="0"/>
                <a:ea typeface="Ubuntu" charset="0"/>
                <a:cs typeface="Ubuntu" charset="0"/>
              </a:rPr>
              <a:t>1</a:t>
            </a:r>
          </a:p>
        </p:txBody>
      </p:sp>
    </p:spTree>
    <p:extLst>
      <p:ext uri="{BB962C8B-B14F-4D97-AF65-F5344CB8AC3E}">
        <p14:creationId xmlns:p14="http://schemas.microsoft.com/office/powerpoint/2010/main" val="1609554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136477" y="829443"/>
            <a:ext cx="6550925" cy="3565135"/>
          </a:xfrm>
        </p:spPr>
        <p:txBody>
          <a:bodyPr/>
          <a:lstStyle/>
          <a:p>
            <a:r>
              <a:rPr lang="en-GB" sz="1400" dirty="0"/>
              <a:t>Under the framework for investigating concerns, including patient safety incidents, there is an obligation on </a:t>
            </a:r>
            <a:r>
              <a:rPr lang="en-GB" sz="1400" dirty="0" smtClean="0"/>
              <a:t>Public Health Wales, </a:t>
            </a:r>
            <a:r>
              <a:rPr lang="en-GB" sz="1400" dirty="0"/>
              <a:t>where harm has occurred or is alleged to have occurred, to consider whether there is a qualifying liability in tort i.e. are there failings in care which amount to a breach of duty of care and has that breach of duty led to the harm suffered or materially contributed to it. </a:t>
            </a:r>
            <a:endParaRPr lang="en-GB" sz="1400" dirty="0" smtClean="0"/>
          </a:p>
          <a:p>
            <a:endParaRPr lang="en-GB" sz="1050" dirty="0"/>
          </a:p>
          <a:p>
            <a:r>
              <a:rPr lang="en-GB" sz="1400" dirty="0" smtClean="0"/>
              <a:t>The </a:t>
            </a:r>
            <a:r>
              <a:rPr lang="en-GB" sz="1400" dirty="0"/>
              <a:t>test of a breach of duty of care is the same as the legal test and is based on the Bolam principles i.e. were the decisions and actions taken reasonable and appropriate as judged by a body of peers</a:t>
            </a:r>
            <a:r>
              <a:rPr lang="en-GB" sz="1400" dirty="0" smtClean="0"/>
              <a:t>?</a:t>
            </a:r>
          </a:p>
          <a:p>
            <a:endParaRPr lang="en-GB" sz="1400" dirty="0"/>
          </a:p>
          <a:p>
            <a:r>
              <a:rPr lang="en-GB" sz="1400" dirty="0" smtClean="0"/>
              <a:t>During the period of 1 April 2021 to 31 March 2022, Public Health Wales received 5 Redress cases, all of which are now closed. This number is equal to the number received in 2020/21.</a:t>
            </a:r>
          </a:p>
          <a:p>
            <a:endParaRPr lang="en-GB" sz="1400" dirty="0"/>
          </a:p>
          <a:p>
            <a:r>
              <a:rPr lang="en-GB" sz="1400" dirty="0" smtClean="0"/>
              <a:t>The below chart shows the area where these cases have been received and a comparison with the number received in 2020/21.</a:t>
            </a:r>
          </a:p>
          <a:p>
            <a:endParaRPr lang="en-GB" sz="1600" dirty="0"/>
          </a:p>
          <a:p>
            <a:endParaRPr lang="en-GB" sz="1600" dirty="0"/>
          </a:p>
        </p:txBody>
      </p:sp>
      <p:sp>
        <p:nvSpPr>
          <p:cNvPr id="4" name="Title 3"/>
          <p:cNvSpPr>
            <a:spLocks noGrp="1"/>
          </p:cNvSpPr>
          <p:nvPr>
            <p:ph type="title"/>
          </p:nvPr>
        </p:nvSpPr>
        <p:spPr>
          <a:xfrm>
            <a:off x="2204202" y="199397"/>
            <a:ext cx="2101073" cy="387798"/>
          </a:xfrm>
        </p:spPr>
        <p:txBody>
          <a:bodyPr/>
          <a:lstStyle/>
          <a:p>
            <a:pPr algn="ctr"/>
            <a:r>
              <a:rPr lang="en-GB" sz="2800" dirty="0" smtClean="0"/>
              <a:t>Redress </a:t>
            </a:r>
            <a:endParaRPr lang="en-GB" sz="2800" dirty="0"/>
          </a:p>
        </p:txBody>
      </p:sp>
      <p:graphicFrame>
        <p:nvGraphicFramePr>
          <p:cNvPr id="7" name="Chart 6"/>
          <p:cNvGraphicFramePr/>
          <p:nvPr>
            <p:extLst>
              <p:ext uri="{D42A27DB-BD31-4B8C-83A1-F6EECF244321}">
                <p14:modId xmlns:p14="http://schemas.microsoft.com/office/powerpoint/2010/main" val="103744536"/>
              </p:ext>
            </p:extLst>
          </p:nvPr>
        </p:nvGraphicFramePr>
        <p:xfrm>
          <a:off x="801806" y="4934743"/>
          <a:ext cx="5380630" cy="346312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306147" y="9279437"/>
            <a:ext cx="309237" cy="215444"/>
          </a:xfrm>
          <a:prstGeom prst="rect">
            <a:avLst/>
          </a:prstGeom>
          <a:noFill/>
        </p:spPr>
        <p:txBody>
          <a:bodyPr wrap="square" rtlCol="0">
            <a:spAutoFit/>
          </a:bodyPr>
          <a:lstStyle/>
          <a:p>
            <a:r>
              <a:rPr lang="en-GB" sz="800" b="0" i="0" dirty="0" smtClean="0">
                <a:solidFill>
                  <a:schemeClr val="bg1"/>
                </a:solidFill>
                <a:latin typeface="Ubuntu" charset="0"/>
                <a:ea typeface="Ubuntu" charset="0"/>
                <a:cs typeface="Ubuntu" charset="0"/>
              </a:rPr>
              <a:t>10</a:t>
            </a:r>
          </a:p>
        </p:txBody>
      </p:sp>
    </p:spTree>
    <p:extLst>
      <p:ext uri="{BB962C8B-B14F-4D97-AF65-F5344CB8AC3E}">
        <p14:creationId xmlns:p14="http://schemas.microsoft.com/office/powerpoint/2010/main" val="1326820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04202" y="199397"/>
            <a:ext cx="2101073" cy="387798"/>
          </a:xfrm>
        </p:spPr>
        <p:txBody>
          <a:bodyPr/>
          <a:lstStyle/>
          <a:p>
            <a:pPr algn="ctr"/>
            <a:r>
              <a:rPr lang="en-GB" sz="2400" dirty="0" smtClean="0">
                <a:latin typeface="+mn-lt"/>
              </a:rPr>
              <a:t>Claims</a:t>
            </a:r>
            <a:r>
              <a:rPr lang="en-GB" sz="2800" dirty="0" smtClean="0"/>
              <a:t> </a:t>
            </a:r>
            <a:endParaRPr lang="en-GB" sz="2800" dirty="0"/>
          </a:p>
        </p:txBody>
      </p:sp>
      <p:sp>
        <p:nvSpPr>
          <p:cNvPr id="8" name="TextBox 7"/>
          <p:cNvSpPr txBox="1"/>
          <p:nvPr/>
        </p:nvSpPr>
        <p:spPr>
          <a:xfrm>
            <a:off x="143301" y="595999"/>
            <a:ext cx="6630478" cy="8279190"/>
          </a:xfrm>
          <a:prstGeom prst="rect">
            <a:avLst/>
          </a:prstGeom>
          <a:noFill/>
        </p:spPr>
        <p:txBody>
          <a:bodyPr wrap="square" rtlCol="0">
            <a:spAutoFit/>
          </a:bodyPr>
          <a:lstStyle/>
          <a:p>
            <a:r>
              <a:rPr lang="en-GB" sz="1400" dirty="0">
                <a:solidFill>
                  <a:schemeClr val="bg1"/>
                </a:solidFill>
                <a:ea typeface="Verdana" pitchFamily="34" charset="0"/>
                <a:cs typeface="Verdana" pitchFamily="34" charset="0"/>
              </a:rPr>
              <a:t>Public Health Wales has a relatively small claims profile. Claims are reported via Datix and managed with advice and support from Legal and Risk </a:t>
            </a:r>
            <a:r>
              <a:rPr lang="en-GB" sz="1400" dirty="0" smtClean="0">
                <a:solidFill>
                  <a:schemeClr val="bg1"/>
                </a:solidFill>
                <a:ea typeface="Verdana" pitchFamily="34" charset="0"/>
                <a:cs typeface="Verdana" pitchFamily="34" charset="0"/>
              </a:rPr>
              <a:t>Services.</a:t>
            </a:r>
          </a:p>
          <a:p>
            <a:endParaRPr lang="en-GB" sz="1400" b="0" i="0" dirty="0">
              <a:solidFill>
                <a:schemeClr val="bg1"/>
              </a:solidFill>
              <a:ea typeface="Verdana" pitchFamily="34" charset="0"/>
              <a:cs typeface="Ubuntu" charset="0"/>
            </a:endParaRPr>
          </a:p>
          <a:p>
            <a:r>
              <a:rPr lang="en-GB" sz="1400" dirty="0">
                <a:solidFill>
                  <a:schemeClr val="bg1"/>
                </a:solidFill>
                <a:ea typeface="Verdana" pitchFamily="34" charset="0"/>
                <a:cs typeface="Verdana" pitchFamily="34" charset="0"/>
              </a:rPr>
              <a:t>At the end of </a:t>
            </a:r>
            <a:r>
              <a:rPr lang="en-GB" sz="1400" dirty="0" smtClean="0">
                <a:solidFill>
                  <a:schemeClr val="bg1"/>
                </a:solidFill>
                <a:ea typeface="Verdana" pitchFamily="34" charset="0"/>
                <a:cs typeface="Verdana" pitchFamily="34" charset="0"/>
              </a:rPr>
              <a:t>March 2021, </a:t>
            </a:r>
            <a:r>
              <a:rPr lang="en-GB" sz="1400" dirty="0">
                <a:solidFill>
                  <a:schemeClr val="bg1"/>
                </a:solidFill>
                <a:ea typeface="Verdana" pitchFamily="34" charset="0"/>
                <a:cs typeface="Verdana" pitchFamily="34" charset="0"/>
              </a:rPr>
              <a:t>there were </a:t>
            </a:r>
            <a:r>
              <a:rPr lang="en-GB" sz="1400" dirty="0" smtClean="0">
                <a:solidFill>
                  <a:schemeClr val="bg1"/>
                </a:solidFill>
                <a:ea typeface="Verdana" pitchFamily="34" charset="0"/>
                <a:cs typeface="Verdana" pitchFamily="34" charset="0"/>
              </a:rPr>
              <a:t>17 </a:t>
            </a:r>
            <a:r>
              <a:rPr lang="en-GB" sz="1400" dirty="0">
                <a:solidFill>
                  <a:schemeClr val="bg1"/>
                </a:solidFill>
                <a:ea typeface="Verdana" pitchFamily="34" charset="0"/>
                <a:cs typeface="Verdana" pitchFamily="34" charset="0"/>
              </a:rPr>
              <a:t>open </a:t>
            </a:r>
            <a:r>
              <a:rPr lang="en-GB" sz="1400" dirty="0" smtClean="0">
                <a:solidFill>
                  <a:schemeClr val="bg1"/>
                </a:solidFill>
                <a:ea typeface="Verdana" pitchFamily="34" charset="0"/>
                <a:cs typeface="Verdana" pitchFamily="34" charset="0"/>
              </a:rPr>
              <a:t>claims.</a:t>
            </a:r>
          </a:p>
          <a:p>
            <a:endParaRPr lang="en-GB" sz="1400" b="0" i="0" dirty="0" smtClean="0">
              <a:solidFill>
                <a:schemeClr val="bg1"/>
              </a:solidFill>
              <a:ea typeface="Ubuntu" charset="0"/>
              <a:cs typeface="Ubuntu" charset="0"/>
            </a:endParaRPr>
          </a:p>
          <a:p>
            <a:r>
              <a:rPr lang="en-GB" sz="1400" b="0" i="0" dirty="0" smtClean="0">
                <a:solidFill>
                  <a:schemeClr val="bg1"/>
                </a:solidFill>
                <a:ea typeface="Ubuntu" charset="0"/>
                <a:cs typeface="Ubuntu" charset="0"/>
              </a:rPr>
              <a:t>During the period of 1 April 2021 – 31 March 2022, Public Health Wales received</a:t>
            </a:r>
            <a:r>
              <a:rPr lang="en-GB" sz="1400" b="1" i="0" dirty="0" smtClean="0">
                <a:solidFill>
                  <a:schemeClr val="bg1"/>
                </a:solidFill>
                <a:ea typeface="Ubuntu" charset="0"/>
                <a:cs typeface="Ubuntu" charset="0"/>
              </a:rPr>
              <a:t> 2 claims, </a:t>
            </a:r>
            <a:r>
              <a:rPr lang="en-GB" sz="1400" i="0" dirty="0" smtClean="0">
                <a:solidFill>
                  <a:schemeClr val="bg1"/>
                </a:solidFill>
                <a:ea typeface="Ubuntu" charset="0"/>
                <a:cs typeface="Ubuntu" charset="0"/>
              </a:rPr>
              <a:t>both relating to Clinical Negligence. There were no Personal Injury Claims received during this period.</a:t>
            </a:r>
          </a:p>
          <a:p>
            <a:endParaRPr lang="en-GB" dirty="0">
              <a:solidFill>
                <a:schemeClr val="bg1"/>
              </a:solidFill>
              <a:latin typeface="Ubuntu" charset="0"/>
              <a:ea typeface="Ubuntu" charset="0"/>
              <a:cs typeface="Ubuntu" charset="0"/>
            </a:endParaRPr>
          </a:p>
          <a:p>
            <a:endParaRPr lang="en-GB" i="0" dirty="0" smtClean="0">
              <a:solidFill>
                <a:schemeClr val="bg1"/>
              </a:solidFill>
              <a:latin typeface="Ubuntu" charset="0"/>
              <a:ea typeface="Ubuntu" charset="0"/>
              <a:cs typeface="Ubuntu" charset="0"/>
            </a:endParaRPr>
          </a:p>
          <a:p>
            <a:endParaRPr lang="en-GB" dirty="0">
              <a:solidFill>
                <a:schemeClr val="bg1"/>
              </a:solidFill>
              <a:latin typeface="Ubuntu" charset="0"/>
              <a:ea typeface="Ubuntu" charset="0"/>
              <a:cs typeface="Ubuntu" charset="0"/>
            </a:endParaRPr>
          </a:p>
          <a:p>
            <a:endParaRPr lang="en-GB" i="0" dirty="0" smtClean="0">
              <a:solidFill>
                <a:schemeClr val="bg1"/>
              </a:solidFill>
              <a:latin typeface="Ubuntu" charset="0"/>
              <a:ea typeface="Ubuntu" charset="0"/>
              <a:cs typeface="Ubuntu" charset="0"/>
            </a:endParaRPr>
          </a:p>
          <a:p>
            <a:endParaRPr lang="en-GB" dirty="0">
              <a:solidFill>
                <a:schemeClr val="bg1"/>
              </a:solidFill>
              <a:latin typeface="Ubuntu" charset="0"/>
              <a:ea typeface="Ubuntu" charset="0"/>
              <a:cs typeface="Ubuntu" charset="0"/>
            </a:endParaRPr>
          </a:p>
          <a:p>
            <a:endParaRPr lang="en-GB" i="0" dirty="0" smtClean="0">
              <a:solidFill>
                <a:schemeClr val="bg1"/>
              </a:solidFill>
              <a:latin typeface="Ubuntu" charset="0"/>
              <a:ea typeface="Ubuntu" charset="0"/>
              <a:cs typeface="Ubuntu" charset="0"/>
            </a:endParaRPr>
          </a:p>
          <a:p>
            <a:endParaRPr lang="en-GB" dirty="0">
              <a:solidFill>
                <a:schemeClr val="bg1"/>
              </a:solidFill>
              <a:latin typeface="Ubuntu" charset="0"/>
              <a:ea typeface="Ubuntu" charset="0"/>
              <a:cs typeface="Ubuntu" charset="0"/>
            </a:endParaRPr>
          </a:p>
          <a:p>
            <a:endParaRPr lang="en-GB" i="0" dirty="0" smtClean="0">
              <a:solidFill>
                <a:schemeClr val="bg1"/>
              </a:solidFill>
              <a:latin typeface="Ubuntu" charset="0"/>
              <a:ea typeface="Ubuntu" charset="0"/>
              <a:cs typeface="Ubuntu" charset="0"/>
            </a:endParaRPr>
          </a:p>
          <a:p>
            <a:endParaRPr lang="en-GB" dirty="0">
              <a:solidFill>
                <a:schemeClr val="bg1"/>
              </a:solidFill>
              <a:latin typeface="Ubuntu" charset="0"/>
              <a:ea typeface="Ubuntu" charset="0"/>
              <a:cs typeface="Ubuntu" charset="0"/>
            </a:endParaRPr>
          </a:p>
          <a:p>
            <a:endParaRPr lang="en-GB" sz="1400" i="0" dirty="0" smtClean="0">
              <a:solidFill>
                <a:schemeClr val="bg1"/>
              </a:solidFill>
              <a:ea typeface="Ubuntu" charset="0"/>
              <a:cs typeface="Ubuntu" charset="0"/>
            </a:endParaRPr>
          </a:p>
          <a:p>
            <a:endParaRPr lang="en-GB" sz="1400" b="1" dirty="0" smtClean="0">
              <a:solidFill>
                <a:schemeClr val="bg1"/>
              </a:solidFill>
              <a:ea typeface="Ubuntu" charset="0"/>
              <a:cs typeface="Ubuntu" charset="0"/>
            </a:endParaRPr>
          </a:p>
          <a:p>
            <a:r>
              <a:rPr lang="en-GB" b="1" dirty="0" smtClean="0">
                <a:solidFill>
                  <a:schemeClr val="bg1"/>
                </a:solidFill>
                <a:ea typeface="Ubuntu" charset="0"/>
                <a:cs typeface="Ubuntu" charset="0"/>
              </a:rPr>
              <a:t>Claims </a:t>
            </a:r>
            <a:r>
              <a:rPr lang="en-GB" b="1" dirty="0">
                <a:solidFill>
                  <a:schemeClr val="bg1"/>
                </a:solidFill>
                <a:ea typeface="Ubuntu" charset="0"/>
                <a:cs typeface="Ubuntu" charset="0"/>
              </a:rPr>
              <a:t>Themes </a:t>
            </a:r>
            <a:endParaRPr lang="en-GB" dirty="0" smtClean="0">
              <a:solidFill>
                <a:schemeClr val="bg1"/>
              </a:solidFill>
              <a:ea typeface="Ubuntu" charset="0"/>
              <a:cs typeface="Ubuntu" charset="0"/>
            </a:endParaRPr>
          </a:p>
          <a:p>
            <a:endParaRPr lang="en-GB" dirty="0">
              <a:solidFill>
                <a:schemeClr val="bg1"/>
              </a:solidFill>
              <a:ea typeface="Ubuntu" charset="0"/>
              <a:cs typeface="Ubuntu" charset="0"/>
            </a:endParaRPr>
          </a:p>
          <a:p>
            <a:pPr marL="285750" indent="-285750">
              <a:buFont typeface="Arial" panose="020B0604020202020204" pitchFamily="34" charset="0"/>
              <a:buChar char="•"/>
            </a:pPr>
            <a:r>
              <a:rPr lang="en-GB" sz="1400" dirty="0">
                <a:solidFill>
                  <a:schemeClr val="bg1"/>
                </a:solidFill>
                <a:ea typeface="Ubuntu" charset="0"/>
                <a:cs typeface="Ubuntu" charset="0"/>
              </a:rPr>
              <a:t> </a:t>
            </a:r>
            <a:r>
              <a:rPr lang="en-GB" sz="1400" dirty="0" smtClean="0">
                <a:solidFill>
                  <a:schemeClr val="bg1"/>
                </a:solidFill>
                <a:ea typeface="Ubuntu" charset="0"/>
                <a:cs typeface="Ubuntu" charset="0"/>
              </a:rPr>
              <a:t>All new claims relate to Assessment</a:t>
            </a:r>
            <a:r>
              <a:rPr lang="en-GB" sz="1400" dirty="0">
                <a:solidFill>
                  <a:schemeClr val="bg1"/>
                </a:solidFill>
                <a:ea typeface="Ubuntu" charset="0"/>
                <a:cs typeface="Ubuntu" charset="0"/>
              </a:rPr>
              <a:t>, </a:t>
            </a:r>
            <a:r>
              <a:rPr lang="en-GB" sz="1400" dirty="0" smtClean="0">
                <a:solidFill>
                  <a:schemeClr val="bg1"/>
                </a:solidFill>
                <a:ea typeface="Ubuntu" charset="0"/>
                <a:cs typeface="Ubuntu" charset="0"/>
              </a:rPr>
              <a:t>Investigation and Diagnosis in health protection and screening services </a:t>
            </a:r>
          </a:p>
          <a:p>
            <a:endParaRPr lang="en-GB" dirty="0" smtClean="0">
              <a:solidFill>
                <a:schemeClr val="bg1"/>
              </a:solidFill>
              <a:ea typeface="Ubuntu" charset="0"/>
              <a:cs typeface="Ubuntu" charset="0"/>
            </a:endParaRPr>
          </a:p>
          <a:p>
            <a:r>
              <a:rPr lang="en-GB" b="1" dirty="0">
                <a:solidFill>
                  <a:schemeClr val="bg1"/>
                </a:solidFill>
              </a:rPr>
              <a:t>Learning from Events Reports (LFER)</a:t>
            </a:r>
            <a:r>
              <a:rPr lang="en-GB" dirty="0"/>
              <a:t/>
            </a:r>
            <a:br>
              <a:rPr lang="en-GB" dirty="0"/>
            </a:br>
            <a:endParaRPr lang="en-GB" dirty="0">
              <a:solidFill>
                <a:schemeClr val="bg1"/>
              </a:solidFill>
              <a:ea typeface="Ubuntu" charset="0"/>
              <a:cs typeface="Ubuntu" charset="0"/>
            </a:endParaRPr>
          </a:p>
          <a:p>
            <a:r>
              <a:rPr lang="en-GB" sz="1400" dirty="0">
                <a:solidFill>
                  <a:schemeClr val="bg1"/>
                </a:solidFill>
              </a:rPr>
              <a:t>As per Welsh Risk Pool requirements, a Learning From Events Report is submitted to welsh risk pool within 60 working days of the decision to settle a claim.</a:t>
            </a:r>
          </a:p>
          <a:p>
            <a:endParaRPr lang="en-GB" sz="1400" dirty="0">
              <a:solidFill>
                <a:schemeClr val="bg1"/>
              </a:solidFill>
            </a:endParaRPr>
          </a:p>
          <a:p>
            <a:r>
              <a:rPr lang="en-GB" sz="1400" dirty="0">
                <a:solidFill>
                  <a:schemeClr val="bg1"/>
                </a:solidFill>
              </a:rPr>
              <a:t>During the reporting period, 5 LFERs were submitted, outlining the learning from the claims presented and all were approved by the Welsh Risk pool. </a:t>
            </a:r>
          </a:p>
        </p:txBody>
      </p:sp>
      <p:graphicFrame>
        <p:nvGraphicFramePr>
          <p:cNvPr id="5" name="Chart 4"/>
          <p:cNvGraphicFramePr>
            <a:graphicFrameLocks/>
          </p:cNvGraphicFramePr>
          <p:nvPr>
            <p:extLst>
              <p:ext uri="{D42A27DB-BD31-4B8C-83A1-F6EECF244321}">
                <p14:modId xmlns:p14="http://schemas.microsoft.com/office/powerpoint/2010/main" val="873176479"/>
              </p:ext>
            </p:extLst>
          </p:nvPr>
        </p:nvGraphicFramePr>
        <p:xfrm>
          <a:off x="1143000" y="2876589"/>
          <a:ext cx="4572000" cy="2458453"/>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6306147" y="9279437"/>
            <a:ext cx="309237" cy="215444"/>
          </a:xfrm>
          <a:prstGeom prst="rect">
            <a:avLst/>
          </a:prstGeom>
          <a:noFill/>
        </p:spPr>
        <p:txBody>
          <a:bodyPr wrap="square" rtlCol="0">
            <a:spAutoFit/>
          </a:bodyPr>
          <a:lstStyle/>
          <a:p>
            <a:r>
              <a:rPr lang="en-GB" sz="800" b="0" i="0" dirty="0" smtClean="0">
                <a:solidFill>
                  <a:schemeClr val="bg1"/>
                </a:solidFill>
                <a:latin typeface="Ubuntu" charset="0"/>
                <a:ea typeface="Ubuntu" charset="0"/>
                <a:cs typeface="Ubuntu" charset="0"/>
              </a:rPr>
              <a:t>11</a:t>
            </a:r>
          </a:p>
        </p:txBody>
      </p:sp>
    </p:spTree>
    <p:extLst>
      <p:ext uri="{BB962C8B-B14F-4D97-AF65-F5344CB8AC3E}">
        <p14:creationId xmlns:p14="http://schemas.microsoft.com/office/powerpoint/2010/main" val="31399170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552" y="338802"/>
            <a:ext cx="5902246" cy="659820"/>
          </a:xfrm>
        </p:spPr>
        <p:txBody>
          <a:bodyPr>
            <a:normAutofit fontScale="90000"/>
          </a:bodyPr>
          <a:lstStyle/>
          <a:p>
            <a:pPr algn="ctr"/>
            <a:r>
              <a:rPr lang="en-GB" sz="3100" dirty="0" smtClean="0"/>
              <a:t>Compliments</a:t>
            </a:r>
            <a:r>
              <a:rPr lang="en-GB" dirty="0"/>
              <a:t/>
            </a:r>
            <a:br>
              <a:rPr lang="en-GB" dirty="0"/>
            </a:br>
            <a:endParaRPr lang="en-GB" dirty="0"/>
          </a:p>
        </p:txBody>
      </p:sp>
      <p:sp>
        <p:nvSpPr>
          <p:cNvPr id="3" name="TextBox 2"/>
          <p:cNvSpPr txBox="1"/>
          <p:nvPr/>
        </p:nvSpPr>
        <p:spPr>
          <a:xfrm>
            <a:off x="163896" y="672723"/>
            <a:ext cx="6689558" cy="584775"/>
          </a:xfrm>
          <a:prstGeom prst="rect">
            <a:avLst/>
          </a:prstGeom>
          <a:noFill/>
        </p:spPr>
        <p:txBody>
          <a:bodyPr wrap="square" rtlCol="0">
            <a:spAutoFit/>
          </a:bodyPr>
          <a:lstStyle/>
          <a:p>
            <a:r>
              <a:rPr lang="en-GB" sz="1600" b="0" i="0" dirty="0" smtClean="0">
                <a:solidFill>
                  <a:schemeClr val="bg1"/>
                </a:solidFill>
                <a:latin typeface="Ubuntu" charset="0"/>
                <a:ea typeface="Ubuntu" charset="0"/>
                <a:cs typeface="Ubuntu" charset="0"/>
              </a:rPr>
              <a:t>In 2021-22, Public Health Wales received a total of 1,985 compliments. The chart below shows the areas where the compliments were received.</a:t>
            </a:r>
          </a:p>
        </p:txBody>
      </p:sp>
      <p:graphicFrame>
        <p:nvGraphicFramePr>
          <p:cNvPr id="11" name="Chart 10"/>
          <p:cNvGraphicFramePr/>
          <p:nvPr>
            <p:extLst>
              <p:ext uri="{D42A27DB-BD31-4B8C-83A1-F6EECF244321}">
                <p14:modId xmlns:p14="http://schemas.microsoft.com/office/powerpoint/2010/main" val="2064140526"/>
              </p:ext>
            </p:extLst>
          </p:nvPr>
        </p:nvGraphicFramePr>
        <p:xfrm>
          <a:off x="766055" y="6386744"/>
          <a:ext cx="5485240" cy="2477525"/>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163896" y="4621995"/>
            <a:ext cx="6689558" cy="1600438"/>
          </a:xfrm>
          <a:prstGeom prst="rect">
            <a:avLst/>
          </a:prstGeom>
        </p:spPr>
        <p:txBody>
          <a:bodyPr wrap="square">
            <a:spAutoFit/>
          </a:bodyPr>
          <a:lstStyle/>
          <a:p>
            <a:r>
              <a:rPr lang="en-GB" sz="1400" dirty="0">
                <a:solidFill>
                  <a:schemeClr val="bg1"/>
                </a:solidFill>
                <a:latin typeface="Ubuntu" charset="0"/>
                <a:ea typeface="Ubuntu" charset="0"/>
                <a:cs typeface="Ubuntu" charset="0"/>
              </a:rPr>
              <a:t>1,977 of these compliments were received by the Health Protection &amp; Screening Services Directorate. </a:t>
            </a:r>
            <a:r>
              <a:rPr lang="en-GB" sz="1400" dirty="0" smtClean="0">
                <a:solidFill>
                  <a:schemeClr val="bg1"/>
                </a:solidFill>
                <a:latin typeface="Ubuntu" charset="0"/>
                <a:ea typeface="Ubuntu" charset="0"/>
                <a:cs typeface="Ubuntu" charset="0"/>
              </a:rPr>
              <a:t>This is a increase on 2020/21, this is due to screening services pausing for a period of time in 2020/21, so far less compliments were received.</a:t>
            </a:r>
          </a:p>
          <a:p>
            <a:endParaRPr lang="en-GB" sz="1400" dirty="0">
              <a:solidFill>
                <a:schemeClr val="bg1"/>
              </a:solidFill>
              <a:latin typeface="Ubuntu" charset="0"/>
              <a:ea typeface="Ubuntu" charset="0"/>
              <a:cs typeface="Ubuntu" charset="0"/>
            </a:endParaRPr>
          </a:p>
          <a:p>
            <a:r>
              <a:rPr lang="en-GB" sz="1400" dirty="0" smtClean="0">
                <a:solidFill>
                  <a:schemeClr val="bg1"/>
                </a:solidFill>
                <a:latin typeface="Ubuntu" charset="0"/>
                <a:ea typeface="Ubuntu" charset="0"/>
                <a:cs typeface="Ubuntu" charset="0"/>
              </a:rPr>
              <a:t>The </a:t>
            </a:r>
            <a:r>
              <a:rPr lang="en-GB" sz="1400" dirty="0">
                <a:solidFill>
                  <a:schemeClr val="bg1"/>
                </a:solidFill>
                <a:latin typeface="Ubuntu" charset="0"/>
                <a:ea typeface="Ubuntu" charset="0"/>
                <a:cs typeface="Ubuntu" charset="0"/>
              </a:rPr>
              <a:t>below chart shows the breakdown of the compliments by area within Health Protection &amp; Screening.</a:t>
            </a:r>
          </a:p>
        </p:txBody>
      </p:sp>
      <p:graphicFrame>
        <p:nvGraphicFramePr>
          <p:cNvPr id="13" name="Chart 12"/>
          <p:cNvGraphicFramePr/>
          <p:nvPr>
            <p:extLst>
              <p:ext uri="{D42A27DB-BD31-4B8C-83A1-F6EECF244321}">
                <p14:modId xmlns:p14="http://schemas.microsoft.com/office/powerpoint/2010/main" val="3282115145"/>
              </p:ext>
            </p:extLst>
          </p:nvPr>
        </p:nvGraphicFramePr>
        <p:xfrm>
          <a:off x="974558" y="1573995"/>
          <a:ext cx="4572000" cy="3048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6251295" y="9287418"/>
            <a:ext cx="309237" cy="215444"/>
          </a:xfrm>
          <a:prstGeom prst="rect">
            <a:avLst/>
          </a:prstGeom>
          <a:noFill/>
        </p:spPr>
        <p:txBody>
          <a:bodyPr wrap="square" rtlCol="0">
            <a:spAutoFit/>
          </a:bodyPr>
          <a:lstStyle/>
          <a:p>
            <a:r>
              <a:rPr lang="en-GB" sz="800" b="0" i="0" dirty="0" smtClean="0">
                <a:solidFill>
                  <a:schemeClr val="bg1"/>
                </a:solidFill>
                <a:latin typeface="Ubuntu" charset="0"/>
                <a:ea typeface="Ubuntu" charset="0"/>
                <a:cs typeface="Ubuntu" charset="0"/>
              </a:rPr>
              <a:t>12</a:t>
            </a:r>
          </a:p>
        </p:txBody>
      </p:sp>
    </p:spTree>
    <p:extLst>
      <p:ext uri="{BB962C8B-B14F-4D97-AF65-F5344CB8AC3E}">
        <p14:creationId xmlns:p14="http://schemas.microsoft.com/office/powerpoint/2010/main" val="8814690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Callout 19"/>
          <p:cNvSpPr/>
          <p:nvPr/>
        </p:nvSpPr>
        <p:spPr>
          <a:xfrm>
            <a:off x="109556" y="6085551"/>
            <a:ext cx="3241350" cy="2283482"/>
          </a:xfrm>
          <a:prstGeom prst="wedgeEllipseCallou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Callout 18"/>
          <p:cNvSpPr/>
          <p:nvPr/>
        </p:nvSpPr>
        <p:spPr>
          <a:xfrm>
            <a:off x="6016" y="3085398"/>
            <a:ext cx="3241350" cy="2283482"/>
          </a:xfrm>
          <a:prstGeom prst="wedgeEllipseCallou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340751" y="409483"/>
            <a:ext cx="6316579" cy="2031325"/>
          </a:xfrm>
          <a:prstGeom prst="rect">
            <a:avLst/>
          </a:prstGeom>
          <a:noFill/>
        </p:spPr>
        <p:txBody>
          <a:bodyPr wrap="square" rtlCol="0">
            <a:spAutoFit/>
          </a:bodyPr>
          <a:lstStyle/>
          <a:p>
            <a:r>
              <a:rPr lang="en-GB" b="0" i="0" dirty="0" smtClean="0">
                <a:solidFill>
                  <a:schemeClr val="bg1"/>
                </a:solidFill>
                <a:latin typeface="Ubuntu" charset="0"/>
                <a:ea typeface="Ubuntu" charset="0"/>
                <a:cs typeface="Ubuntu" charset="0"/>
              </a:rPr>
              <a:t>The Top 3 themes of compliments received are as follows:</a:t>
            </a:r>
          </a:p>
          <a:p>
            <a:endParaRPr lang="en-GB" dirty="0">
              <a:solidFill>
                <a:schemeClr val="bg1"/>
              </a:solidFill>
              <a:latin typeface="Ubuntu" charset="0"/>
              <a:ea typeface="Ubuntu" charset="0"/>
              <a:cs typeface="Ubuntu" charset="0"/>
            </a:endParaRPr>
          </a:p>
          <a:p>
            <a:pPr marL="457200" indent="-457200">
              <a:buFont typeface="Arial" panose="020B0604020202020204" pitchFamily="34" charset="0"/>
              <a:buChar char="•"/>
            </a:pPr>
            <a:r>
              <a:rPr lang="en-GB" b="1" dirty="0" smtClean="0">
                <a:solidFill>
                  <a:schemeClr val="bg1"/>
                </a:solidFill>
                <a:latin typeface="Ubuntu" charset="0"/>
                <a:ea typeface="Ubuntu" charset="0"/>
                <a:cs typeface="Ubuntu" charset="0"/>
              </a:rPr>
              <a:t>Positive attitude/behaviour of staff</a:t>
            </a:r>
          </a:p>
          <a:p>
            <a:pPr marL="457200" indent="-457200">
              <a:buFont typeface="Arial" panose="020B0604020202020204" pitchFamily="34" charset="0"/>
              <a:buChar char="•"/>
            </a:pPr>
            <a:endParaRPr lang="en-GB" b="1" dirty="0">
              <a:solidFill>
                <a:schemeClr val="bg1"/>
              </a:solidFill>
              <a:latin typeface="Ubuntu" charset="0"/>
              <a:ea typeface="Ubuntu" charset="0"/>
              <a:cs typeface="Ubuntu" charset="0"/>
            </a:endParaRPr>
          </a:p>
          <a:p>
            <a:pPr marL="457200" indent="-457200">
              <a:buFont typeface="Arial" panose="020B0604020202020204" pitchFamily="34" charset="0"/>
              <a:buChar char="•"/>
            </a:pPr>
            <a:r>
              <a:rPr lang="en-GB" b="1" dirty="0" smtClean="0">
                <a:solidFill>
                  <a:schemeClr val="bg1"/>
                </a:solidFill>
                <a:latin typeface="Ubuntu" charset="0"/>
                <a:ea typeface="Ubuntu" charset="0"/>
                <a:cs typeface="Ubuntu" charset="0"/>
              </a:rPr>
              <a:t>Positive comments about the service</a:t>
            </a:r>
          </a:p>
          <a:p>
            <a:pPr marL="457200" indent="-457200">
              <a:buFont typeface="Arial" panose="020B0604020202020204" pitchFamily="34" charset="0"/>
              <a:buChar char="•"/>
            </a:pPr>
            <a:endParaRPr lang="en-GB" b="1" dirty="0">
              <a:solidFill>
                <a:schemeClr val="bg1"/>
              </a:solidFill>
              <a:latin typeface="Ubuntu" charset="0"/>
              <a:ea typeface="Ubuntu" charset="0"/>
              <a:cs typeface="Ubuntu" charset="0"/>
            </a:endParaRPr>
          </a:p>
          <a:p>
            <a:pPr marL="457200" indent="-457200">
              <a:buFont typeface="Arial" panose="020B0604020202020204" pitchFamily="34" charset="0"/>
              <a:buChar char="•"/>
            </a:pPr>
            <a:r>
              <a:rPr lang="en-GB" b="1" dirty="0" smtClean="0">
                <a:solidFill>
                  <a:schemeClr val="bg1"/>
                </a:solidFill>
                <a:latin typeface="Ubuntu" charset="0"/>
                <a:ea typeface="Ubuntu" charset="0"/>
                <a:cs typeface="Ubuntu" charset="0"/>
              </a:rPr>
              <a:t>Professionalism of staff</a:t>
            </a:r>
          </a:p>
        </p:txBody>
      </p:sp>
      <p:sp>
        <p:nvSpPr>
          <p:cNvPr id="8" name="Oval Callout 7"/>
          <p:cNvSpPr/>
          <p:nvPr/>
        </p:nvSpPr>
        <p:spPr>
          <a:xfrm>
            <a:off x="3499041" y="3947485"/>
            <a:ext cx="3241350" cy="2283482"/>
          </a:xfrm>
          <a:prstGeom prst="wedgeEllipseCallou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790811" y="4857145"/>
            <a:ext cx="2965785" cy="1015663"/>
          </a:xfrm>
          <a:prstGeom prst="rect">
            <a:avLst/>
          </a:prstGeom>
          <a:noFill/>
        </p:spPr>
        <p:txBody>
          <a:bodyPr wrap="square" rtlCol="0">
            <a:spAutoFit/>
          </a:bodyPr>
          <a:lstStyle/>
          <a:p>
            <a:r>
              <a:rPr lang="en-GB" sz="1200" dirty="0" smtClean="0">
                <a:solidFill>
                  <a:schemeClr val="bg1"/>
                </a:solidFill>
                <a:latin typeface="Ubuntu" charset="0"/>
                <a:ea typeface="Ubuntu" charset="0"/>
                <a:cs typeface="Ubuntu" charset="0"/>
              </a:rPr>
              <a:t>“</a:t>
            </a:r>
            <a:r>
              <a:rPr lang="en-GB" sz="1200" b="0" i="0" dirty="0" smtClean="0">
                <a:solidFill>
                  <a:schemeClr val="bg1"/>
                </a:solidFill>
                <a:latin typeface="Ubuntu" charset="0"/>
                <a:ea typeface="Ubuntu" charset="0"/>
                <a:cs typeface="Ubuntu" charset="0"/>
              </a:rPr>
              <a:t>The screening was carried out in a very professional way, being informed at every step by a very knowledgeable member of your team. 1</a:t>
            </a:r>
            <a:r>
              <a:rPr lang="en-GB" sz="1200" b="0" i="0" baseline="30000" dirty="0" smtClean="0">
                <a:solidFill>
                  <a:schemeClr val="bg1"/>
                </a:solidFill>
                <a:latin typeface="Ubuntu" charset="0"/>
                <a:ea typeface="Ubuntu" charset="0"/>
                <a:cs typeface="Ubuntu" charset="0"/>
              </a:rPr>
              <a:t>st</a:t>
            </a:r>
            <a:r>
              <a:rPr lang="en-GB" sz="1200" b="0" i="0" dirty="0" smtClean="0">
                <a:solidFill>
                  <a:schemeClr val="bg1"/>
                </a:solidFill>
                <a:latin typeface="Ubuntu" charset="0"/>
                <a:ea typeface="Ubuntu" charset="0"/>
                <a:cs typeface="Ubuntu" charset="0"/>
              </a:rPr>
              <a:t> class service, thank you.”</a:t>
            </a:r>
          </a:p>
        </p:txBody>
      </p:sp>
      <p:sp>
        <p:nvSpPr>
          <p:cNvPr id="14" name="TextBox 13"/>
          <p:cNvSpPr txBox="1"/>
          <p:nvPr/>
        </p:nvSpPr>
        <p:spPr>
          <a:xfrm>
            <a:off x="4047713" y="4127854"/>
            <a:ext cx="2337442" cy="646331"/>
          </a:xfrm>
          <a:prstGeom prst="rect">
            <a:avLst/>
          </a:prstGeom>
          <a:noFill/>
        </p:spPr>
        <p:txBody>
          <a:bodyPr wrap="square" rtlCol="0">
            <a:spAutoFit/>
          </a:bodyPr>
          <a:lstStyle/>
          <a:p>
            <a:pPr algn="ctr"/>
            <a:r>
              <a:rPr lang="en-GB" sz="1200" b="1" dirty="0" smtClean="0">
                <a:solidFill>
                  <a:schemeClr val="bg1"/>
                </a:solidFill>
                <a:latin typeface="Ubuntu" charset="0"/>
                <a:ea typeface="Ubuntu" charset="0"/>
                <a:cs typeface="Ubuntu" charset="0"/>
              </a:rPr>
              <a:t>Wales Abdominal Aortic Aneurysm Screening Programme</a:t>
            </a:r>
            <a:endParaRPr lang="en-GB" sz="1100" b="1" i="0" dirty="0" smtClean="0">
              <a:solidFill>
                <a:schemeClr val="bg1"/>
              </a:solidFill>
              <a:latin typeface="Ubuntu" charset="0"/>
              <a:ea typeface="Ubuntu" charset="0"/>
              <a:cs typeface="Ubuntu" charset="0"/>
            </a:endParaRPr>
          </a:p>
        </p:txBody>
      </p:sp>
      <p:sp>
        <p:nvSpPr>
          <p:cNvPr id="15" name="TextBox 14"/>
          <p:cNvSpPr txBox="1"/>
          <p:nvPr/>
        </p:nvSpPr>
        <p:spPr>
          <a:xfrm>
            <a:off x="257691" y="3729600"/>
            <a:ext cx="2945080" cy="1015663"/>
          </a:xfrm>
          <a:prstGeom prst="rect">
            <a:avLst/>
          </a:prstGeom>
          <a:noFill/>
        </p:spPr>
        <p:txBody>
          <a:bodyPr wrap="square" rtlCol="0">
            <a:spAutoFit/>
          </a:bodyPr>
          <a:lstStyle/>
          <a:p>
            <a:r>
              <a:rPr lang="en-GB" sz="1200" dirty="0" smtClean="0">
                <a:solidFill>
                  <a:schemeClr val="bg1"/>
                </a:solidFill>
                <a:latin typeface="Ubuntu" charset="0"/>
                <a:ea typeface="Ubuntu" charset="0"/>
                <a:cs typeface="Ubuntu" charset="0"/>
              </a:rPr>
              <a:t>“I contacted Microbiology as I required assistance with a pressing lab issue. The staff member when out of her way to listen to me and I was really impressed by their understanding.”</a:t>
            </a:r>
            <a:endParaRPr lang="en-GB" sz="1200" b="0" i="0" dirty="0" smtClean="0">
              <a:solidFill>
                <a:schemeClr val="bg1"/>
              </a:solidFill>
              <a:latin typeface="Ubuntu" charset="0"/>
              <a:ea typeface="Ubuntu" charset="0"/>
              <a:cs typeface="Ubuntu" charset="0"/>
            </a:endParaRPr>
          </a:p>
        </p:txBody>
      </p:sp>
      <p:sp>
        <p:nvSpPr>
          <p:cNvPr id="16" name="TextBox 15"/>
          <p:cNvSpPr txBox="1"/>
          <p:nvPr/>
        </p:nvSpPr>
        <p:spPr>
          <a:xfrm>
            <a:off x="968195" y="3239882"/>
            <a:ext cx="1316990" cy="276999"/>
          </a:xfrm>
          <a:prstGeom prst="rect">
            <a:avLst/>
          </a:prstGeom>
          <a:noFill/>
        </p:spPr>
        <p:txBody>
          <a:bodyPr wrap="square" rtlCol="0">
            <a:spAutoFit/>
          </a:bodyPr>
          <a:lstStyle/>
          <a:p>
            <a:pPr algn="ctr"/>
            <a:r>
              <a:rPr lang="en-GB" sz="1200" b="1" i="0" dirty="0" smtClean="0">
                <a:solidFill>
                  <a:schemeClr val="bg1"/>
                </a:solidFill>
                <a:latin typeface="Ubuntu" charset="0"/>
                <a:ea typeface="Ubuntu" charset="0"/>
                <a:cs typeface="Ubuntu" charset="0"/>
              </a:rPr>
              <a:t>Microbiology</a:t>
            </a:r>
            <a:endParaRPr lang="en-GB" sz="1400" b="1" i="0" dirty="0" smtClean="0">
              <a:solidFill>
                <a:schemeClr val="bg1"/>
              </a:solidFill>
              <a:latin typeface="Ubuntu" charset="0"/>
              <a:ea typeface="Ubuntu" charset="0"/>
              <a:cs typeface="Ubuntu" charset="0"/>
            </a:endParaRPr>
          </a:p>
        </p:txBody>
      </p:sp>
      <p:sp>
        <p:nvSpPr>
          <p:cNvPr id="17" name="TextBox 16"/>
          <p:cNvSpPr txBox="1"/>
          <p:nvPr/>
        </p:nvSpPr>
        <p:spPr>
          <a:xfrm>
            <a:off x="330232" y="6893446"/>
            <a:ext cx="2799998" cy="830997"/>
          </a:xfrm>
          <a:prstGeom prst="rect">
            <a:avLst/>
          </a:prstGeom>
          <a:noFill/>
        </p:spPr>
        <p:txBody>
          <a:bodyPr wrap="square" rtlCol="0">
            <a:spAutoFit/>
          </a:bodyPr>
          <a:lstStyle/>
          <a:p>
            <a:r>
              <a:rPr lang="en-GB" sz="1200" b="0" i="0" dirty="0" smtClean="0">
                <a:solidFill>
                  <a:schemeClr val="bg1"/>
                </a:solidFill>
                <a:latin typeface="Ubuntu" charset="0"/>
                <a:ea typeface="Ubuntu" charset="0"/>
                <a:cs typeface="Ubuntu" charset="0"/>
              </a:rPr>
              <a:t>“The screeners that delivered the clinic were brilliant. The photographer was charming and did a wonderful job. </a:t>
            </a:r>
            <a:r>
              <a:rPr lang="en-GB" sz="1200" dirty="0" smtClean="0">
                <a:solidFill>
                  <a:schemeClr val="bg1"/>
                </a:solidFill>
                <a:latin typeface="Ubuntu" charset="0"/>
                <a:ea typeface="Ubuntu" charset="0"/>
                <a:cs typeface="Ubuntu" charset="0"/>
              </a:rPr>
              <a:t>I was very happy with my appointment.”</a:t>
            </a:r>
            <a:endParaRPr lang="en-GB" sz="1200" b="0" i="0" dirty="0" smtClean="0">
              <a:solidFill>
                <a:schemeClr val="bg1"/>
              </a:solidFill>
              <a:latin typeface="Ubuntu" charset="0"/>
              <a:ea typeface="Ubuntu" charset="0"/>
              <a:cs typeface="Ubuntu" charset="0"/>
            </a:endParaRPr>
          </a:p>
        </p:txBody>
      </p:sp>
      <p:sp>
        <p:nvSpPr>
          <p:cNvPr id="18" name="TextBox 17"/>
          <p:cNvSpPr txBox="1"/>
          <p:nvPr/>
        </p:nvSpPr>
        <p:spPr>
          <a:xfrm>
            <a:off x="716763" y="6258666"/>
            <a:ext cx="1837713" cy="461665"/>
          </a:xfrm>
          <a:prstGeom prst="rect">
            <a:avLst/>
          </a:prstGeom>
          <a:noFill/>
        </p:spPr>
        <p:txBody>
          <a:bodyPr wrap="square" rtlCol="0">
            <a:spAutoFit/>
          </a:bodyPr>
          <a:lstStyle/>
          <a:p>
            <a:pPr algn="ctr"/>
            <a:r>
              <a:rPr lang="en-GB" sz="1200" b="1" i="0" dirty="0" smtClean="0">
                <a:solidFill>
                  <a:schemeClr val="bg1"/>
                </a:solidFill>
                <a:latin typeface="Ubuntu" charset="0"/>
                <a:ea typeface="Ubuntu" charset="0"/>
                <a:cs typeface="Ubuntu" charset="0"/>
              </a:rPr>
              <a:t>Diabetic Eye Screening Wales</a:t>
            </a:r>
          </a:p>
        </p:txBody>
      </p:sp>
      <p:sp>
        <p:nvSpPr>
          <p:cNvPr id="21" name="Oval Callout 20"/>
          <p:cNvSpPr/>
          <p:nvPr/>
        </p:nvSpPr>
        <p:spPr>
          <a:xfrm>
            <a:off x="3595759" y="7043218"/>
            <a:ext cx="3241350" cy="2283482"/>
          </a:xfrm>
          <a:prstGeom prst="wedgeEllipseCallou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3790811" y="7982217"/>
            <a:ext cx="2964156" cy="830997"/>
          </a:xfrm>
          <a:prstGeom prst="rect">
            <a:avLst/>
          </a:prstGeom>
          <a:noFill/>
        </p:spPr>
        <p:txBody>
          <a:bodyPr wrap="square" rtlCol="0">
            <a:spAutoFit/>
          </a:bodyPr>
          <a:lstStyle/>
          <a:p>
            <a:r>
              <a:rPr lang="en-GB" sz="1200" b="0" i="0" dirty="0" smtClean="0">
                <a:solidFill>
                  <a:schemeClr val="bg1"/>
                </a:solidFill>
                <a:latin typeface="Ubuntu" charset="0"/>
                <a:ea typeface="Ubuntu" charset="0"/>
                <a:cs typeface="Ubuntu" charset="0"/>
              </a:rPr>
              <a:t>“The whole team were polite, helpful and were so accommodating. I was very nervous and everyone was so kind in every way.”</a:t>
            </a:r>
          </a:p>
        </p:txBody>
      </p:sp>
      <p:sp>
        <p:nvSpPr>
          <p:cNvPr id="23" name="TextBox 22"/>
          <p:cNvSpPr txBox="1"/>
          <p:nvPr/>
        </p:nvSpPr>
        <p:spPr>
          <a:xfrm>
            <a:off x="4242391" y="7468731"/>
            <a:ext cx="2060996" cy="276999"/>
          </a:xfrm>
          <a:prstGeom prst="rect">
            <a:avLst/>
          </a:prstGeom>
          <a:noFill/>
        </p:spPr>
        <p:txBody>
          <a:bodyPr wrap="square" rtlCol="0">
            <a:spAutoFit/>
          </a:bodyPr>
          <a:lstStyle/>
          <a:p>
            <a:r>
              <a:rPr lang="en-GB" sz="1200" b="1" i="0" dirty="0" smtClean="0">
                <a:solidFill>
                  <a:schemeClr val="bg1"/>
                </a:solidFill>
                <a:latin typeface="Ubuntu" charset="0"/>
                <a:ea typeface="Ubuntu" charset="0"/>
                <a:cs typeface="Ubuntu" charset="0"/>
              </a:rPr>
              <a:t>Bowel Screening Wales</a:t>
            </a:r>
          </a:p>
        </p:txBody>
      </p:sp>
      <p:sp>
        <p:nvSpPr>
          <p:cNvPr id="24" name="TextBox 23"/>
          <p:cNvSpPr txBox="1"/>
          <p:nvPr/>
        </p:nvSpPr>
        <p:spPr>
          <a:xfrm>
            <a:off x="6303387" y="9326700"/>
            <a:ext cx="309237" cy="215444"/>
          </a:xfrm>
          <a:prstGeom prst="rect">
            <a:avLst/>
          </a:prstGeom>
          <a:noFill/>
        </p:spPr>
        <p:txBody>
          <a:bodyPr wrap="square" rtlCol="0">
            <a:spAutoFit/>
          </a:bodyPr>
          <a:lstStyle/>
          <a:p>
            <a:r>
              <a:rPr lang="en-GB" sz="800" b="0" i="0" dirty="0" smtClean="0">
                <a:solidFill>
                  <a:schemeClr val="bg1"/>
                </a:solidFill>
                <a:latin typeface="Ubuntu" charset="0"/>
                <a:ea typeface="Ubuntu" charset="0"/>
                <a:cs typeface="Ubuntu" charset="0"/>
              </a:rPr>
              <a:t>13</a:t>
            </a:r>
          </a:p>
        </p:txBody>
      </p:sp>
    </p:spTree>
    <p:extLst>
      <p:ext uri="{BB962C8B-B14F-4D97-AF65-F5344CB8AC3E}">
        <p14:creationId xmlns:p14="http://schemas.microsoft.com/office/powerpoint/2010/main" val="18253950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438" y="212651"/>
            <a:ext cx="5902246" cy="808608"/>
          </a:xfrm>
        </p:spPr>
        <p:txBody>
          <a:bodyPr>
            <a:normAutofit/>
          </a:bodyPr>
          <a:lstStyle/>
          <a:p>
            <a:r>
              <a:rPr lang="en-GB" sz="3000" dirty="0" smtClean="0"/>
              <a:t>Successes and Challenges</a:t>
            </a:r>
            <a:endParaRPr lang="en-GB" sz="3000" dirty="0"/>
          </a:p>
        </p:txBody>
      </p:sp>
      <p:sp>
        <p:nvSpPr>
          <p:cNvPr id="5" name="Rectangle 4"/>
          <p:cNvSpPr/>
          <p:nvPr/>
        </p:nvSpPr>
        <p:spPr>
          <a:xfrm>
            <a:off x="308438" y="909946"/>
            <a:ext cx="6108964" cy="9017853"/>
          </a:xfrm>
          <a:prstGeom prst="rect">
            <a:avLst/>
          </a:prstGeom>
        </p:spPr>
        <p:txBody>
          <a:bodyPr wrap="square">
            <a:spAutoFit/>
          </a:bodyPr>
          <a:lstStyle/>
          <a:p>
            <a:endParaRPr lang="en-GB" sz="1600" dirty="0">
              <a:solidFill>
                <a:schemeClr val="bg1"/>
              </a:solidFill>
              <a:latin typeface="Ubuntu"/>
              <a:ea typeface="Verdana" pitchFamily="34" charset="0"/>
              <a:cs typeface="Verdana" pitchFamily="34" charset="0"/>
            </a:endParaRPr>
          </a:p>
          <a:p>
            <a:pPr marL="171450" indent="-171450">
              <a:buFont typeface="Wingdings" panose="05000000000000000000" pitchFamily="2" charset="2"/>
              <a:buChar char="ü"/>
            </a:pPr>
            <a:r>
              <a:rPr lang="en-GB" dirty="0" smtClean="0">
                <a:solidFill>
                  <a:schemeClr val="bg1"/>
                </a:solidFill>
                <a:latin typeface="Ubuntu"/>
                <a:ea typeface="Verdana" pitchFamily="34" charset="0"/>
                <a:cs typeface="Verdana" pitchFamily="34" charset="0"/>
              </a:rPr>
              <a:t>We </a:t>
            </a:r>
            <a:r>
              <a:rPr lang="en-GB" dirty="0">
                <a:solidFill>
                  <a:schemeClr val="bg1"/>
                </a:solidFill>
                <a:latin typeface="Ubuntu"/>
                <a:ea typeface="Verdana" pitchFamily="34" charset="0"/>
                <a:cs typeface="Verdana" pitchFamily="34" charset="0"/>
              </a:rPr>
              <a:t>continued to work towards improving the number of </a:t>
            </a:r>
            <a:r>
              <a:rPr lang="en-GB" dirty="0" smtClean="0">
                <a:solidFill>
                  <a:schemeClr val="bg1"/>
                </a:solidFill>
                <a:latin typeface="Ubuntu"/>
                <a:ea typeface="Verdana" pitchFamily="34" charset="0"/>
                <a:cs typeface="Verdana" pitchFamily="34" charset="0"/>
              </a:rPr>
              <a:t>complaint responses acknowledged on time and </a:t>
            </a:r>
            <a:r>
              <a:rPr lang="en-GB" dirty="0">
                <a:solidFill>
                  <a:schemeClr val="bg1"/>
                </a:solidFill>
                <a:latin typeface="Ubuntu"/>
                <a:ea typeface="Verdana" pitchFamily="34" charset="0"/>
                <a:cs typeface="Verdana" pitchFamily="34" charset="0"/>
              </a:rPr>
              <a:t>sent within the 30 working day </a:t>
            </a:r>
            <a:r>
              <a:rPr lang="en-GB" dirty="0" smtClean="0">
                <a:solidFill>
                  <a:schemeClr val="bg1"/>
                </a:solidFill>
                <a:latin typeface="Ubuntu"/>
                <a:ea typeface="Verdana" pitchFamily="34" charset="0"/>
                <a:cs typeface="Verdana" pitchFamily="34" charset="0"/>
              </a:rPr>
              <a:t>timescale</a:t>
            </a:r>
          </a:p>
          <a:p>
            <a:endParaRPr lang="en-GB" dirty="0" smtClean="0">
              <a:solidFill>
                <a:schemeClr val="bg1"/>
              </a:solidFill>
              <a:latin typeface="Ubuntu"/>
              <a:ea typeface="Verdana" pitchFamily="34" charset="0"/>
              <a:cs typeface="Verdana" pitchFamily="34" charset="0"/>
            </a:endParaRPr>
          </a:p>
          <a:p>
            <a:pPr marL="171450" indent="-171450">
              <a:buFont typeface="Wingdings" panose="05000000000000000000" pitchFamily="2" charset="2"/>
              <a:buChar char="ü"/>
            </a:pPr>
            <a:r>
              <a:rPr lang="en-GB" dirty="0" smtClean="0">
                <a:solidFill>
                  <a:schemeClr val="bg1"/>
                </a:solidFill>
                <a:latin typeface="Ubuntu"/>
                <a:ea typeface="Verdana" pitchFamily="34" charset="0"/>
                <a:cs typeface="Verdana" pitchFamily="34" charset="0"/>
              </a:rPr>
              <a:t>This resulted in us significantly increasing our </a:t>
            </a:r>
            <a:r>
              <a:rPr lang="en-GB" dirty="0">
                <a:solidFill>
                  <a:schemeClr val="bg1"/>
                </a:solidFill>
                <a:latin typeface="Ubuntu"/>
                <a:ea typeface="Verdana" pitchFamily="34" charset="0"/>
                <a:cs typeface="Verdana" pitchFamily="34" charset="0"/>
              </a:rPr>
              <a:t>performance for complaint acknowledgement and response times and </a:t>
            </a:r>
            <a:r>
              <a:rPr lang="en-GB" dirty="0" smtClean="0">
                <a:solidFill>
                  <a:schemeClr val="bg1"/>
                </a:solidFill>
                <a:latin typeface="Ubuntu"/>
                <a:ea typeface="Verdana" pitchFamily="34" charset="0"/>
                <a:cs typeface="Verdana" pitchFamily="34" charset="0"/>
              </a:rPr>
              <a:t>we are now </a:t>
            </a:r>
            <a:r>
              <a:rPr lang="en-GB" dirty="0">
                <a:solidFill>
                  <a:schemeClr val="bg1"/>
                </a:solidFill>
                <a:latin typeface="Ubuntu"/>
                <a:ea typeface="Verdana" pitchFamily="34" charset="0"/>
                <a:cs typeface="Verdana" pitchFamily="34" charset="0"/>
              </a:rPr>
              <a:t>within target for compliance in this area </a:t>
            </a:r>
            <a:r>
              <a:rPr lang="en-GB" dirty="0" smtClean="0">
                <a:solidFill>
                  <a:schemeClr val="bg1"/>
                </a:solidFill>
                <a:latin typeface="Ubuntu"/>
                <a:ea typeface="Verdana" pitchFamily="34" charset="0"/>
                <a:cs typeface="Verdana" pitchFamily="34" charset="0"/>
              </a:rPr>
              <a:t>and will continue to build on this</a:t>
            </a:r>
            <a:endParaRPr lang="en-GB" dirty="0">
              <a:solidFill>
                <a:schemeClr val="bg1"/>
              </a:solidFill>
              <a:latin typeface="Ubuntu"/>
              <a:ea typeface="Verdana" pitchFamily="34" charset="0"/>
              <a:cs typeface="Verdana" pitchFamily="34" charset="0"/>
            </a:endParaRPr>
          </a:p>
          <a:p>
            <a:endParaRPr lang="en-GB" dirty="0">
              <a:solidFill>
                <a:schemeClr val="bg1"/>
              </a:solidFill>
              <a:latin typeface="Ubuntu"/>
              <a:ea typeface="Ubuntu" charset="0"/>
              <a:cs typeface="Ubuntu" charset="0"/>
            </a:endParaRPr>
          </a:p>
          <a:p>
            <a:pPr marL="171450" indent="-171450">
              <a:buFont typeface="Wingdings" panose="05000000000000000000" pitchFamily="2" charset="2"/>
              <a:buChar char="ü"/>
            </a:pPr>
            <a:r>
              <a:rPr lang="en-GB" dirty="0" smtClean="0">
                <a:solidFill>
                  <a:schemeClr val="bg1"/>
                </a:solidFill>
                <a:latin typeface="Ubuntu"/>
                <a:ea typeface="Ubuntu" charset="0"/>
                <a:cs typeface="Ubuntu" charset="0"/>
              </a:rPr>
              <a:t>We set </a:t>
            </a:r>
            <a:r>
              <a:rPr lang="en-GB" dirty="0">
                <a:solidFill>
                  <a:schemeClr val="bg1"/>
                </a:solidFill>
                <a:latin typeface="Ubuntu"/>
                <a:ea typeface="Ubuntu" charset="0"/>
                <a:cs typeface="Ubuntu" charset="0"/>
              </a:rPr>
              <a:t>up weekly meetings with complaint co-ordinators to keep on top of complaints and develop a better working relationship with the </a:t>
            </a:r>
            <a:r>
              <a:rPr lang="en-GB" dirty="0" smtClean="0">
                <a:solidFill>
                  <a:schemeClr val="bg1"/>
                </a:solidFill>
                <a:latin typeface="Ubuntu"/>
                <a:ea typeface="Ubuntu" charset="0"/>
                <a:cs typeface="Ubuntu" charset="0"/>
              </a:rPr>
              <a:t>Putting Things Right team </a:t>
            </a:r>
            <a:r>
              <a:rPr lang="en-GB" dirty="0">
                <a:solidFill>
                  <a:schemeClr val="bg1"/>
                </a:solidFill>
                <a:latin typeface="Ubuntu"/>
                <a:ea typeface="Ubuntu" charset="0"/>
                <a:cs typeface="Ubuntu" charset="0"/>
              </a:rPr>
              <a:t>and Programmes.</a:t>
            </a:r>
          </a:p>
          <a:p>
            <a:endParaRPr lang="en-GB" dirty="0">
              <a:solidFill>
                <a:schemeClr val="bg1"/>
              </a:solidFill>
              <a:latin typeface="Ubuntu"/>
              <a:ea typeface="Verdana" pitchFamily="34" charset="0"/>
              <a:cs typeface="Verdana" pitchFamily="34" charset="0"/>
            </a:endParaRPr>
          </a:p>
          <a:p>
            <a:pPr marL="171450" indent="-171450">
              <a:buFont typeface="Wingdings" panose="05000000000000000000" pitchFamily="2" charset="2"/>
              <a:buChar char="ü"/>
            </a:pPr>
            <a:r>
              <a:rPr lang="en-GB" dirty="0" smtClean="0">
                <a:solidFill>
                  <a:schemeClr val="bg1"/>
                </a:solidFill>
                <a:latin typeface="Ubuntu"/>
                <a:ea typeface="Ubuntu" charset="0"/>
                <a:cs typeface="Ubuntu" charset="0"/>
              </a:rPr>
              <a:t>Developed a training package &amp; guides for reporting and investigating complaints and incidents. This was successfully rolled during the latter part of the year and saw good uptake from across the organisation. </a:t>
            </a:r>
          </a:p>
          <a:p>
            <a:pPr marL="171450" indent="-171450">
              <a:buFont typeface="Wingdings" panose="05000000000000000000" pitchFamily="2" charset="2"/>
              <a:buChar char="ü"/>
            </a:pPr>
            <a:endParaRPr lang="en-GB" dirty="0">
              <a:solidFill>
                <a:schemeClr val="bg1"/>
              </a:solidFill>
              <a:latin typeface="Ubuntu"/>
              <a:ea typeface="Ubuntu" charset="0"/>
              <a:cs typeface="Ubuntu" charset="0"/>
            </a:endParaRPr>
          </a:p>
          <a:p>
            <a:pPr marL="171450" indent="-171450">
              <a:buFont typeface="Wingdings" panose="05000000000000000000" pitchFamily="2" charset="2"/>
              <a:buChar char="ü"/>
            </a:pPr>
            <a:r>
              <a:rPr lang="en-GB" dirty="0" smtClean="0">
                <a:solidFill>
                  <a:schemeClr val="bg1"/>
                </a:solidFill>
                <a:latin typeface="Ubuntu"/>
                <a:ea typeface="Ubuntu" charset="0"/>
                <a:cs typeface="Ubuntu" charset="0"/>
              </a:rPr>
              <a:t>Staff awareness for how to report complaints has improved following training delivery resulting in increased reporting for incidents and complaints </a:t>
            </a:r>
          </a:p>
          <a:p>
            <a:pPr marL="171450" indent="-171450">
              <a:buFont typeface="Wingdings" panose="05000000000000000000" pitchFamily="2" charset="2"/>
              <a:buChar char="ü"/>
            </a:pPr>
            <a:endParaRPr lang="en-GB" dirty="0">
              <a:solidFill>
                <a:schemeClr val="bg1"/>
              </a:solidFill>
              <a:latin typeface="Ubuntu"/>
              <a:ea typeface="Ubuntu" charset="0"/>
              <a:cs typeface="Ubuntu" charset="0"/>
            </a:endParaRPr>
          </a:p>
          <a:p>
            <a:pPr marL="171450" indent="-171450">
              <a:buFont typeface="Wingdings" panose="05000000000000000000" pitchFamily="2" charset="2"/>
              <a:buChar char="ü"/>
            </a:pPr>
            <a:r>
              <a:rPr lang="en-GB" dirty="0">
                <a:solidFill>
                  <a:schemeClr val="bg1"/>
                </a:solidFill>
                <a:latin typeface="Ubuntu"/>
                <a:ea typeface="Verdana" pitchFamily="34" charset="0"/>
                <a:cs typeface="Verdana" pitchFamily="34" charset="0"/>
              </a:rPr>
              <a:t>Staff are still encouraged to make early contact for each complaint raised which has led to a further increase in </a:t>
            </a:r>
            <a:r>
              <a:rPr lang="en-GB" dirty="0" smtClean="0">
                <a:solidFill>
                  <a:schemeClr val="bg1"/>
                </a:solidFill>
                <a:latin typeface="Ubuntu"/>
                <a:ea typeface="Verdana" pitchFamily="34" charset="0"/>
                <a:cs typeface="Verdana" pitchFamily="34" charset="0"/>
              </a:rPr>
              <a:t>‘early resolution’ complaints </a:t>
            </a:r>
            <a:r>
              <a:rPr lang="en-GB" dirty="0">
                <a:solidFill>
                  <a:schemeClr val="bg1"/>
                </a:solidFill>
                <a:latin typeface="Ubuntu"/>
                <a:ea typeface="Verdana" pitchFamily="34" charset="0"/>
                <a:cs typeface="Verdana" pitchFamily="34" charset="0"/>
              </a:rPr>
              <a:t>for the year in comparison to </a:t>
            </a:r>
            <a:r>
              <a:rPr lang="en-GB" dirty="0" smtClean="0">
                <a:solidFill>
                  <a:schemeClr val="bg1"/>
                </a:solidFill>
                <a:latin typeface="Ubuntu"/>
                <a:ea typeface="Verdana" pitchFamily="34" charset="0"/>
                <a:cs typeface="Verdana" pitchFamily="34" charset="0"/>
              </a:rPr>
              <a:t>the previous  </a:t>
            </a:r>
            <a:r>
              <a:rPr lang="en-GB" dirty="0">
                <a:solidFill>
                  <a:schemeClr val="bg1"/>
                </a:solidFill>
                <a:latin typeface="Ubuntu"/>
                <a:ea typeface="Verdana" pitchFamily="34" charset="0"/>
                <a:cs typeface="Verdana" pitchFamily="34" charset="0"/>
              </a:rPr>
              <a:t>year. </a:t>
            </a:r>
          </a:p>
          <a:p>
            <a:pPr marL="171450" indent="-171450">
              <a:buFont typeface="Wingdings" panose="05000000000000000000" pitchFamily="2" charset="2"/>
              <a:buChar char="ü"/>
            </a:pPr>
            <a:endParaRPr lang="en-GB" dirty="0">
              <a:solidFill>
                <a:schemeClr val="bg1"/>
              </a:solidFill>
              <a:latin typeface="Ubuntu"/>
              <a:ea typeface="Ubuntu" charset="0"/>
              <a:cs typeface="Ubuntu" charset="0"/>
            </a:endParaRPr>
          </a:p>
          <a:p>
            <a:pPr marL="171450" indent="-171450">
              <a:buFont typeface="Wingdings" panose="05000000000000000000" pitchFamily="2" charset="2"/>
              <a:buChar char="ü"/>
            </a:pPr>
            <a:endParaRPr lang="en-GB" sz="1200" dirty="0" smtClean="0">
              <a:solidFill>
                <a:schemeClr val="bg1"/>
              </a:solidFill>
              <a:ea typeface="Ubuntu" charset="0"/>
              <a:cs typeface="Ubuntu" charset="0"/>
            </a:endParaRPr>
          </a:p>
          <a:p>
            <a:pPr marL="171450" indent="-171450">
              <a:buFont typeface="Wingdings" panose="05000000000000000000" pitchFamily="2" charset="2"/>
              <a:buChar char="ü"/>
            </a:pPr>
            <a:endParaRPr lang="en-GB" sz="1200" dirty="0">
              <a:solidFill>
                <a:schemeClr val="bg1"/>
              </a:solidFill>
              <a:ea typeface="Ubuntu" charset="0"/>
              <a:cs typeface="Ubuntu" charset="0"/>
            </a:endParaRPr>
          </a:p>
          <a:p>
            <a:pPr marL="171450" indent="-171450">
              <a:buFont typeface="Wingdings" panose="05000000000000000000" pitchFamily="2" charset="2"/>
              <a:buChar char="ü"/>
            </a:pPr>
            <a:endParaRPr lang="en-GB" sz="1200" dirty="0" smtClean="0">
              <a:solidFill>
                <a:schemeClr val="bg1"/>
              </a:solidFill>
              <a:ea typeface="Ubuntu" charset="0"/>
              <a:cs typeface="Ubuntu" charset="0"/>
            </a:endParaRPr>
          </a:p>
          <a:p>
            <a:pPr marL="171450" indent="-171450">
              <a:buFont typeface="Wingdings" panose="05000000000000000000" pitchFamily="2" charset="2"/>
              <a:buChar char="ü"/>
            </a:pPr>
            <a:endParaRPr lang="en-GB" sz="1200" dirty="0">
              <a:solidFill>
                <a:schemeClr val="bg1"/>
              </a:solidFill>
              <a:ea typeface="Ubuntu" charset="0"/>
              <a:cs typeface="Ubuntu" charset="0"/>
            </a:endParaRPr>
          </a:p>
          <a:p>
            <a:endParaRPr lang="en-GB" sz="1200" dirty="0">
              <a:solidFill>
                <a:schemeClr val="bg1"/>
              </a:solidFill>
              <a:ea typeface="Ubuntu" charset="0"/>
              <a:cs typeface="Ubuntu" charset="0"/>
            </a:endParaRPr>
          </a:p>
        </p:txBody>
      </p:sp>
      <p:sp>
        <p:nvSpPr>
          <p:cNvPr id="4" name="TextBox 3"/>
          <p:cNvSpPr txBox="1"/>
          <p:nvPr/>
        </p:nvSpPr>
        <p:spPr>
          <a:xfrm>
            <a:off x="6306147" y="9279437"/>
            <a:ext cx="309237" cy="215444"/>
          </a:xfrm>
          <a:prstGeom prst="rect">
            <a:avLst/>
          </a:prstGeom>
          <a:noFill/>
        </p:spPr>
        <p:txBody>
          <a:bodyPr wrap="square" rtlCol="0">
            <a:spAutoFit/>
          </a:bodyPr>
          <a:lstStyle/>
          <a:p>
            <a:r>
              <a:rPr lang="en-GB" sz="800" b="0" i="0" dirty="0" smtClean="0">
                <a:solidFill>
                  <a:schemeClr val="bg1"/>
                </a:solidFill>
                <a:latin typeface="Ubuntu" charset="0"/>
                <a:ea typeface="Ubuntu" charset="0"/>
                <a:cs typeface="Ubuntu" charset="0"/>
              </a:rPr>
              <a:t>14</a:t>
            </a:r>
          </a:p>
        </p:txBody>
      </p:sp>
    </p:spTree>
    <p:extLst>
      <p:ext uri="{BB962C8B-B14F-4D97-AF65-F5344CB8AC3E}">
        <p14:creationId xmlns:p14="http://schemas.microsoft.com/office/powerpoint/2010/main" val="9985594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428" y="346712"/>
            <a:ext cx="5403110" cy="922726"/>
          </a:xfrm>
        </p:spPr>
        <p:txBody>
          <a:bodyPr>
            <a:normAutofit/>
          </a:bodyPr>
          <a:lstStyle/>
          <a:p>
            <a:r>
              <a:rPr lang="en-GB" sz="3000" dirty="0" smtClean="0"/>
              <a:t>Aims for 2022/2023</a:t>
            </a:r>
            <a:endParaRPr lang="en-GB" sz="3000" dirty="0"/>
          </a:p>
        </p:txBody>
      </p:sp>
      <p:sp>
        <p:nvSpPr>
          <p:cNvPr id="5" name="TextBox 4"/>
          <p:cNvSpPr txBox="1"/>
          <p:nvPr/>
        </p:nvSpPr>
        <p:spPr>
          <a:xfrm>
            <a:off x="275796" y="1384211"/>
            <a:ext cx="6128084" cy="7048083"/>
          </a:xfrm>
          <a:prstGeom prst="rect">
            <a:avLst/>
          </a:prstGeom>
          <a:noFill/>
        </p:spPr>
        <p:txBody>
          <a:bodyPr wrap="square" rtlCol="0">
            <a:spAutoFit/>
          </a:bodyPr>
          <a:lstStyle/>
          <a:p>
            <a:pPr marL="285750" indent="-285750">
              <a:buFont typeface="Arial" panose="020B0604020202020204" pitchFamily="34" charset="0"/>
              <a:buChar char="•"/>
            </a:pPr>
            <a:r>
              <a:rPr lang="en-GB" dirty="0" smtClean="0">
                <a:solidFill>
                  <a:schemeClr val="bg1"/>
                </a:solidFill>
                <a:latin typeface="Ubuntu"/>
              </a:rPr>
              <a:t>Develop further training </a:t>
            </a:r>
            <a:r>
              <a:rPr lang="en-GB" dirty="0">
                <a:solidFill>
                  <a:schemeClr val="bg1"/>
                </a:solidFill>
                <a:latin typeface="Ubuntu"/>
              </a:rPr>
              <a:t>sessions for staff that can be delivered virtually or accessed </a:t>
            </a:r>
            <a:r>
              <a:rPr lang="en-GB" dirty="0" smtClean="0">
                <a:solidFill>
                  <a:schemeClr val="bg1"/>
                </a:solidFill>
                <a:latin typeface="Ubuntu"/>
              </a:rPr>
              <a:t>online covering incidents, Redress &amp; Duty of Candour</a:t>
            </a:r>
          </a:p>
          <a:p>
            <a:endParaRPr lang="en-GB" dirty="0" smtClean="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Support the organisation to ensure consistency </a:t>
            </a:r>
            <a:r>
              <a:rPr lang="en-GB" dirty="0">
                <a:solidFill>
                  <a:schemeClr val="bg1"/>
                </a:solidFill>
                <a:latin typeface="Ubuntu"/>
              </a:rPr>
              <a:t>on how to deliver excellent </a:t>
            </a:r>
            <a:r>
              <a:rPr lang="en-GB" dirty="0" smtClean="0">
                <a:solidFill>
                  <a:schemeClr val="bg1"/>
                </a:solidFill>
                <a:latin typeface="Ubuntu"/>
              </a:rPr>
              <a:t>concerns handling</a:t>
            </a:r>
          </a:p>
          <a:p>
            <a:endParaRPr lang="en-GB" dirty="0" smtClean="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Update policies and procedures around claims &amp; Putting Things Right </a:t>
            </a:r>
          </a:p>
          <a:p>
            <a:endParaRPr lang="en-GB" dirty="0" smtClean="0">
              <a:solidFill>
                <a:schemeClr val="bg1"/>
              </a:solidFill>
              <a:latin typeface="Ubuntu"/>
            </a:endParaRPr>
          </a:p>
          <a:p>
            <a:pPr marL="285750" indent="-285750">
              <a:buFont typeface="Arial" panose="020B0604020202020204" pitchFamily="34" charset="0"/>
              <a:buChar char="•"/>
            </a:pPr>
            <a:r>
              <a:rPr lang="en-GB" dirty="0" smtClean="0">
                <a:solidFill>
                  <a:schemeClr val="bg1"/>
                </a:solidFill>
                <a:latin typeface="Ubuntu"/>
              </a:rPr>
              <a:t>Implement Duty of Candour by 1 April 2023</a:t>
            </a:r>
          </a:p>
          <a:p>
            <a:pPr marL="285750" indent="-285750">
              <a:buFont typeface="Arial" panose="020B0604020202020204" pitchFamily="34" charset="0"/>
              <a:buChar char="•"/>
            </a:pPr>
            <a:endParaRPr lang="en-GB" b="0" i="0" dirty="0">
              <a:solidFill>
                <a:schemeClr val="bg1"/>
              </a:solidFill>
              <a:latin typeface="Ubuntu"/>
              <a:ea typeface="Ubuntu" charset="0"/>
              <a:cs typeface="Ubuntu" charset="0"/>
            </a:endParaRPr>
          </a:p>
          <a:p>
            <a:endParaRPr lang="en-GB" dirty="0" smtClean="0">
              <a:solidFill>
                <a:schemeClr val="bg1"/>
              </a:solidFill>
              <a:latin typeface="Ubuntu"/>
              <a:ea typeface="Ubuntu" charset="0"/>
              <a:cs typeface="Ubuntu" charset="0"/>
            </a:endParaRPr>
          </a:p>
          <a:p>
            <a:pPr marL="285750" indent="-285750">
              <a:buFont typeface="Arial" panose="020B0604020202020204" pitchFamily="34" charset="0"/>
              <a:buChar char="•"/>
            </a:pPr>
            <a:r>
              <a:rPr lang="en-GB" dirty="0" smtClean="0">
                <a:solidFill>
                  <a:schemeClr val="bg1"/>
                </a:solidFill>
                <a:latin typeface="Ubuntu"/>
              </a:rPr>
              <a:t>Continue promoting </a:t>
            </a:r>
            <a:r>
              <a:rPr lang="en-GB" dirty="0">
                <a:solidFill>
                  <a:schemeClr val="bg1"/>
                </a:solidFill>
                <a:latin typeface="Ubuntu"/>
              </a:rPr>
              <a:t>a learning and improvement </a:t>
            </a:r>
            <a:r>
              <a:rPr lang="en-GB" dirty="0" smtClean="0">
                <a:solidFill>
                  <a:schemeClr val="bg1"/>
                </a:solidFill>
                <a:latin typeface="Ubuntu"/>
              </a:rPr>
              <a:t>culture in Public Health Wales</a:t>
            </a:r>
          </a:p>
          <a:p>
            <a:pPr marL="285750" indent="-285750">
              <a:buFont typeface="Arial" panose="020B0604020202020204" pitchFamily="34" charset="0"/>
              <a:buChar char="•"/>
            </a:pPr>
            <a:endParaRPr lang="en-GB" b="0" i="0" dirty="0">
              <a:solidFill>
                <a:schemeClr val="bg1"/>
              </a:solidFill>
              <a:latin typeface="Ubuntu"/>
              <a:ea typeface="Ubuntu" charset="0"/>
              <a:cs typeface="Ubuntu" charset="0"/>
            </a:endParaRPr>
          </a:p>
          <a:p>
            <a:pPr marL="285750" indent="-285750">
              <a:buFont typeface="Arial" panose="020B0604020202020204" pitchFamily="34" charset="0"/>
              <a:buChar char="•"/>
            </a:pPr>
            <a:r>
              <a:rPr lang="en-GB" dirty="0">
                <a:solidFill>
                  <a:schemeClr val="bg1"/>
                </a:solidFill>
                <a:latin typeface="Ubuntu"/>
                <a:ea typeface="Verdana" pitchFamily="34" charset="0"/>
                <a:cs typeface="Verdana" pitchFamily="34" charset="0"/>
              </a:rPr>
              <a:t>Continue to improve the quality and learning from concerns by conducting deep </a:t>
            </a:r>
            <a:r>
              <a:rPr lang="en-GB" dirty="0" smtClean="0">
                <a:solidFill>
                  <a:schemeClr val="bg1"/>
                </a:solidFill>
                <a:latin typeface="Ubuntu"/>
                <a:ea typeface="Verdana" pitchFamily="34" charset="0"/>
                <a:cs typeface="Verdana" pitchFamily="34" charset="0"/>
              </a:rPr>
              <a:t>dives and audits </a:t>
            </a:r>
            <a:r>
              <a:rPr lang="en-GB" dirty="0">
                <a:solidFill>
                  <a:schemeClr val="bg1"/>
                </a:solidFill>
                <a:latin typeface="Ubuntu"/>
                <a:ea typeface="Verdana" pitchFamily="34" charset="0"/>
                <a:cs typeface="Verdana" pitchFamily="34" charset="0"/>
              </a:rPr>
              <a:t>to help the organisation to continually improve the services </a:t>
            </a:r>
            <a:r>
              <a:rPr lang="en-GB" dirty="0" smtClean="0">
                <a:solidFill>
                  <a:schemeClr val="bg1"/>
                </a:solidFill>
                <a:latin typeface="Ubuntu"/>
                <a:ea typeface="Verdana" pitchFamily="34" charset="0"/>
                <a:cs typeface="Verdana" pitchFamily="34" charset="0"/>
              </a:rPr>
              <a:t>provided</a:t>
            </a:r>
          </a:p>
          <a:p>
            <a:pPr marL="342900" indent="-342900">
              <a:buFont typeface="Arial" panose="020B0604020202020204" pitchFamily="34" charset="0"/>
              <a:buChar char="•"/>
            </a:pPr>
            <a:endParaRPr lang="en-GB" sz="2000" b="0" i="0" dirty="0" smtClean="0">
              <a:solidFill>
                <a:schemeClr val="bg1"/>
              </a:solidFill>
              <a:latin typeface="Ubuntu"/>
              <a:ea typeface="Ubuntu" charset="0"/>
              <a:cs typeface="Ubuntu" charset="0"/>
            </a:endParaRPr>
          </a:p>
          <a:p>
            <a:pPr marL="342900" indent="-342900">
              <a:buFont typeface="Arial" panose="020B0604020202020204" pitchFamily="34" charset="0"/>
              <a:buChar char="•"/>
            </a:pPr>
            <a:r>
              <a:rPr lang="en-GB" dirty="0" smtClean="0">
                <a:solidFill>
                  <a:schemeClr val="bg1"/>
                </a:solidFill>
                <a:latin typeface="Ubuntu"/>
                <a:ea typeface="Ubuntu" charset="0"/>
                <a:cs typeface="Ubuntu" charset="0"/>
              </a:rPr>
              <a:t>Work closely with other Directorates who are introducing new approaches to better meet the needs of the people who use our services and functions.  E.g. the introduction of agile methodology.  </a:t>
            </a:r>
            <a:endParaRPr lang="en-GB" b="0" i="0" dirty="0" smtClean="0">
              <a:solidFill>
                <a:schemeClr val="bg1"/>
              </a:solidFill>
              <a:latin typeface="Ubuntu"/>
              <a:ea typeface="Ubuntu" charset="0"/>
              <a:cs typeface="Ubuntu" charset="0"/>
            </a:endParaRPr>
          </a:p>
        </p:txBody>
      </p:sp>
      <p:sp>
        <p:nvSpPr>
          <p:cNvPr id="4" name="TextBox 3"/>
          <p:cNvSpPr txBox="1"/>
          <p:nvPr/>
        </p:nvSpPr>
        <p:spPr>
          <a:xfrm>
            <a:off x="6306147" y="9494881"/>
            <a:ext cx="309237" cy="215444"/>
          </a:xfrm>
          <a:prstGeom prst="rect">
            <a:avLst/>
          </a:prstGeom>
          <a:noFill/>
        </p:spPr>
        <p:txBody>
          <a:bodyPr wrap="square" rtlCol="0">
            <a:spAutoFit/>
          </a:bodyPr>
          <a:lstStyle/>
          <a:p>
            <a:r>
              <a:rPr lang="en-GB" sz="800" b="0" i="0" dirty="0" smtClean="0">
                <a:solidFill>
                  <a:schemeClr val="bg1"/>
                </a:solidFill>
                <a:latin typeface="Ubuntu" charset="0"/>
                <a:ea typeface="Ubuntu" charset="0"/>
                <a:cs typeface="Ubuntu" charset="0"/>
              </a:rPr>
              <a:t>15</a:t>
            </a:r>
          </a:p>
        </p:txBody>
      </p:sp>
    </p:spTree>
    <p:extLst>
      <p:ext uri="{BB962C8B-B14F-4D97-AF65-F5344CB8AC3E}">
        <p14:creationId xmlns:p14="http://schemas.microsoft.com/office/powerpoint/2010/main" val="23784364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256956" y="9304550"/>
            <a:ext cx="4235531" cy="306879"/>
          </a:xfrm>
        </p:spPr>
        <p:txBody>
          <a:bodyPr/>
          <a:lstStyle/>
          <a:p>
            <a:r>
              <a:rPr lang="en-GB" dirty="0" smtClean="0"/>
              <a:t>Quality, Nursing &amp; Allied Health Professionals Directorate </a:t>
            </a:r>
            <a:endParaRPr lang="en-GB" dirty="0"/>
          </a:p>
        </p:txBody>
      </p:sp>
      <p:sp>
        <p:nvSpPr>
          <p:cNvPr id="7" name="Text Placeholder 6"/>
          <p:cNvSpPr>
            <a:spLocks noGrp="1"/>
          </p:cNvSpPr>
          <p:nvPr>
            <p:ph type="body" sz="quarter" idx="15"/>
          </p:nvPr>
        </p:nvSpPr>
        <p:spPr>
          <a:xfrm>
            <a:off x="402730" y="466087"/>
            <a:ext cx="6052542" cy="568450"/>
          </a:xfrm>
        </p:spPr>
        <p:txBody>
          <a:bodyPr/>
          <a:lstStyle/>
          <a:p>
            <a:r>
              <a:rPr lang="en-GB" dirty="0" smtClean="0"/>
              <a:t>Contents</a:t>
            </a:r>
            <a:endParaRPr lang="en-GB" dirty="0"/>
          </a:p>
        </p:txBody>
      </p:sp>
      <p:sp>
        <p:nvSpPr>
          <p:cNvPr id="8" name="Text Placeholder 7"/>
          <p:cNvSpPr>
            <a:spLocks noGrp="1"/>
          </p:cNvSpPr>
          <p:nvPr>
            <p:ph type="body" sz="quarter" idx="16"/>
          </p:nvPr>
        </p:nvSpPr>
        <p:spPr>
          <a:xfrm>
            <a:off x="402730" y="1150320"/>
            <a:ext cx="6052542" cy="7524449"/>
          </a:xfrm>
        </p:spPr>
        <p:txBody>
          <a:bodyPr/>
          <a:lstStyle/>
          <a:p>
            <a:r>
              <a:rPr lang="en-GB" sz="1800" dirty="0" smtClean="0">
                <a:hlinkClick r:id="rId2" action="ppaction://hlinksldjump"/>
              </a:rPr>
              <a:t>Introduction</a:t>
            </a:r>
            <a:endParaRPr lang="en-GB" sz="1800" dirty="0" smtClean="0"/>
          </a:p>
          <a:p>
            <a:endParaRPr lang="en-GB" sz="1800" dirty="0"/>
          </a:p>
          <a:p>
            <a:r>
              <a:rPr lang="en-GB" sz="1800" dirty="0" smtClean="0">
                <a:hlinkClick r:id="rId3" action="ppaction://hlinksldjump"/>
              </a:rPr>
              <a:t>Aims and Objectives </a:t>
            </a:r>
            <a:endParaRPr lang="en-GB" sz="1800" dirty="0" smtClean="0"/>
          </a:p>
          <a:p>
            <a:endParaRPr lang="en-GB" sz="1800" dirty="0"/>
          </a:p>
          <a:p>
            <a:r>
              <a:rPr lang="en-GB" sz="1800" dirty="0" smtClean="0">
                <a:hlinkClick r:id="rId3" action="ppaction://hlinksldjump"/>
              </a:rPr>
              <a:t>Overview of 2021-22</a:t>
            </a:r>
            <a:endParaRPr lang="en-GB" sz="1800" dirty="0"/>
          </a:p>
          <a:p>
            <a:endParaRPr lang="en-GB" sz="1800" dirty="0"/>
          </a:p>
          <a:p>
            <a:r>
              <a:rPr lang="en-GB" sz="1800" dirty="0" smtClean="0">
                <a:hlinkClick r:id="rId4" action="ppaction://hlinksldjump"/>
              </a:rPr>
              <a:t>Incidents</a:t>
            </a:r>
            <a:endParaRPr lang="en-GB" sz="1800" dirty="0" smtClean="0"/>
          </a:p>
          <a:p>
            <a:endParaRPr lang="en-GB" sz="1800" dirty="0"/>
          </a:p>
          <a:p>
            <a:r>
              <a:rPr lang="en-GB" sz="1800" dirty="0" smtClean="0">
                <a:hlinkClick r:id="rId5" action="ppaction://hlinksldjump"/>
              </a:rPr>
              <a:t>Complaints</a:t>
            </a:r>
            <a:endParaRPr lang="en-GB" sz="1800" dirty="0" smtClean="0"/>
          </a:p>
          <a:p>
            <a:endParaRPr lang="en-GB" sz="1800" dirty="0"/>
          </a:p>
          <a:p>
            <a:r>
              <a:rPr lang="en-GB" sz="1800" dirty="0" smtClean="0">
                <a:hlinkClick r:id="rId6" action="ppaction://hlinksldjump"/>
              </a:rPr>
              <a:t>Learning from Complaints</a:t>
            </a:r>
            <a:endParaRPr lang="en-GB" sz="1800" dirty="0" smtClean="0"/>
          </a:p>
          <a:p>
            <a:endParaRPr lang="en-GB" sz="1800" dirty="0"/>
          </a:p>
          <a:p>
            <a:r>
              <a:rPr lang="en-GB" sz="1800" dirty="0" smtClean="0">
                <a:hlinkClick r:id="rId7" action="ppaction://hlinksldjump"/>
              </a:rPr>
              <a:t>Redress</a:t>
            </a:r>
            <a:endParaRPr lang="en-GB" sz="1800" dirty="0" smtClean="0"/>
          </a:p>
          <a:p>
            <a:endParaRPr lang="en-GB" sz="1800" dirty="0" smtClean="0"/>
          </a:p>
          <a:p>
            <a:r>
              <a:rPr lang="en-GB" sz="1800" u="sng" dirty="0" smtClean="0">
                <a:solidFill>
                  <a:schemeClr val="accent2"/>
                </a:solidFill>
                <a:hlinkClick r:id="rId8" action="ppaction://hlinksldjump"/>
              </a:rPr>
              <a:t>Claims</a:t>
            </a:r>
            <a:r>
              <a:rPr lang="en-GB" sz="1800" u="sng" dirty="0" smtClean="0">
                <a:solidFill>
                  <a:schemeClr val="accent2"/>
                </a:solidFill>
              </a:rPr>
              <a:t> and </a:t>
            </a:r>
            <a:r>
              <a:rPr lang="en-GB" sz="1800" u="sng" dirty="0" smtClean="0">
                <a:solidFill>
                  <a:schemeClr val="accent2"/>
                </a:solidFill>
                <a:hlinkClick r:id="rId9" action="ppaction://hlinksldjump"/>
              </a:rPr>
              <a:t>Learning </a:t>
            </a:r>
            <a:r>
              <a:rPr lang="en-GB" sz="1800" u="sng" dirty="0" smtClean="0">
                <a:hlinkClick r:id="rId9" action="ppaction://hlinksldjump"/>
              </a:rPr>
              <a:t>from Events </a:t>
            </a:r>
            <a:endParaRPr lang="en-GB" sz="1800" u="sng" dirty="0" smtClean="0"/>
          </a:p>
          <a:p>
            <a:endParaRPr lang="en-GB" sz="1800" dirty="0"/>
          </a:p>
          <a:p>
            <a:r>
              <a:rPr lang="en-GB" sz="1800" dirty="0" smtClean="0">
                <a:hlinkClick r:id="rId10" action="ppaction://hlinksldjump"/>
              </a:rPr>
              <a:t>Compliments</a:t>
            </a:r>
            <a:endParaRPr lang="en-GB" sz="1800" dirty="0" smtClean="0"/>
          </a:p>
          <a:p>
            <a:endParaRPr lang="en-GB" sz="1800" dirty="0" smtClean="0"/>
          </a:p>
          <a:p>
            <a:r>
              <a:rPr lang="en-GB" sz="1800" u="sng" dirty="0" smtClean="0">
                <a:solidFill>
                  <a:schemeClr val="accent2"/>
                </a:solidFill>
              </a:rPr>
              <a:t>Successes and Challenges</a:t>
            </a:r>
          </a:p>
          <a:p>
            <a:endParaRPr lang="en-GB" sz="1800" u="sng" dirty="0">
              <a:solidFill>
                <a:schemeClr val="accent2"/>
              </a:solidFill>
            </a:endParaRPr>
          </a:p>
          <a:p>
            <a:r>
              <a:rPr lang="en-GB" sz="1800" u="sng" dirty="0" smtClean="0">
                <a:solidFill>
                  <a:schemeClr val="accent2"/>
                </a:solidFill>
              </a:rPr>
              <a:t>Aims for 2022/2023</a:t>
            </a:r>
          </a:p>
          <a:p>
            <a:endParaRPr lang="en-GB" sz="1800" u="sng" dirty="0" smtClean="0">
              <a:solidFill>
                <a:schemeClr val="accent2"/>
              </a:solidFill>
            </a:endParaRPr>
          </a:p>
          <a:p>
            <a:endParaRPr lang="en-GB" dirty="0"/>
          </a:p>
          <a:p>
            <a:endParaRPr lang="en-GB" dirty="0" smtClean="0"/>
          </a:p>
          <a:p>
            <a:endParaRPr lang="en-GB" dirty="0"/>
          </a:p>
          <a:p>
            <a:endParaRPr lang="en-GB" dirty="0" smtClean="0"/>
          </a:p>
          <a:p>
            <a:r>
              <a:rPr lang="en-GB" dirty="0" smtClean="0"/>
              <a:t>						</a:t>
            </a:r>
            <a:endParaRPr lang="en-GB" dirty="0"/>
          </a:p>
        </p:txBody>
      </p:sp>
      <p:sp>
        <p:nvSpPr>
          <p:cNvPr id="6" name="TextBox 5"/>
          <p:cNvSpPr txBox="1"/>
          <p:nvPr/>
        </p:nvSpPr>
        <p:spPr>
          <a:xfrm>
            <a:off x="6540890" y="9512037"/>
            <a:ext cx="309237" cy="215444"/>
          </a:xfrm>
          <a:prstGeom prst="rect">
            <a:avLst/>
          </a:prstGeom>
          <a:noFill/>
        </p:spPr>
        <p:txBody>
          <a:bodyPr wrap="square" rtlCol="0">
            <a:spAutoFit/>
          </a:bodyPr>
          <a:lstStyle/>
          <a:p>
            <a:r>
              <a:rPr lang="en-GB" sz="800" b="0" i="0" dirty="0" smtClean="0">
                <a:solidFill>
                  <a:schemeClr val="bg1"/>
                </a:solidFill>
                <a:latin typeface="Ubuntu" charset="0"/>
                <a:ea typeface="Ubuntu" charset="0"/>
                <a:cs typeface="Ubuntu" charset="0"/>
              </a:rPr>
              <a:t>2</a:t>
            </a:r>
          </a:p>
        </p:txBody>
      </p:sp>
    </p:spTree>
    <p:extLst>
      <p:ext uri="{BB962C8B-B14F-4D97-AF65-F5344CB8AC3E}">
        <p14:creationId xmlns:p14="http://schemas.microsoft.com/office/powerpoint/2010/main" val="43698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552" y="338802"/>
            <a:ext cx="5902246" cy="659820"/>
          </a:xfrm>
        </p:spPr>
        <p:txBody>
          <a:bodyPr>
            <a:normAutofit fontScale="90000"/>
          </a:bodyPr>
          <a:lstStyle/>
          <a:p>
            <a:pPr algn="ctr"/>
            <a:r>
              <a:rPr lang="en-GB" sz="3100" dirty="0" smtClean="0"/>
              <a:t>Introduction</a:t>
            </a:r>
            <a:r>
              <a:rPr lang="en-GB" dirty="0"/>
              <a:t/>
            </a:r>
            <a:br>
              <a:rPr lang="en-GB" dirty="0"/>
            </a:br>
            <a:endParaRPr lang="en-GB" dirty="0"/>
          </a:p>
        </p:txBody>
      </p:sp>
      <p:sp>
        <p:nvSpPr>
          <p:cNvPr id="4" name="Text Placeholder 3"/>
          <p:cNvSpPr>
            <a:spLocks noGrp="1"/>
          </p:cNvSpPr>
          <p:nvPr>
            <p:ph type="body" sz="quarter" idx="15"/>
          </p:nvPr>
        </p:nvSpPr>
        <p:spPr>
          <a:xfrm>
            <a:off x="162490" y="998622"/>
            <a:ext cx="6499867" cy="7599468"/>
          </a:xfrm>
        </p:spPr>
        <p:txBody>
          <a:bodyPr/>
          <a:lstStyle/>
          <a:p>
            <a:pPr lvl="0">
              <a:lnSpc>
                <a:spcPct val="100000"/>
              </a:lnSpc>
            </a:pPr>
            <a:r>
              <a:rPr lang="en-GB" sz="1500" dirty="0">
                <a:solidFill>
                  <a:srgbClr val="FFFFFF"/>
                </a:solidFill>
                <a:latin typeface="Ubuntu"/>
                <a:ea typeface="Verdana" charset="0"/>
              </a:rPr>
              <a:t>The purpose of this report is to provide the Board with a summary of people’s experience with Public Health Wales including complaints, incidents, claims, Redress and  compliments </a:t>
            </a:r>
            <a:r>
              <a:rPr lang="en-GB" sz="1500" dirty="0" smtClean="0">
                <a:solidFill>
                  <a:srgbClr val="FFFFFF"/>
                </a:solidFill>
                <a:latin typeface="Ubuntu"/>
                <a:ea typeface="Verdana" charset="0"/>
              </a:rPr>
              <a:t>from 1 </a:t>
            </a:r>
            <a:r>
              <a:rPr lang="en-GB" sz="1500" dirty="0">
                <a:solidFill>
                  <a:srgbClr val="FFFFFF"/>
                </a:solidFill>
                <a:latin typeface="Ubuntu"/>
                <a:ea typeface="Verdana" charset="0"/>
              </a:rPr>
              <a:t>April 2021 and 31 March 2022 as set out in the “Putting Things Right” (PTR) arrangements</a:t>
            </a:r>
            <a:r>
              <a:rPr lang="en-GB" sz="1500" dirty="0" smtClean="0">
                <a:solidFill>
                  <a:srgbClr val="FFFFFF"/>
                </a:solidFill>
                <a:latin typeface="Ubuntu"/>
                <a:ea typeface="Verdana" charset="0"/>
              </a:rPr>
              <a:t>.</a:t>
            </a:r>
            <a:r>
              <a:rPr lang="en-GB" sz="1500" dirty="0">
                <a:latin typeface="Ubuntu"/>
              </a:rPr>
              <a:t> </a:t>
            </a:r>
            <a:r>
              <a:rPr lang="en-GB" sz="1500" dirty="0" smtClean="0">
                <a:latin typeface="Ubuntu"/>
              </a:rPr>
              <a:t>The term ‘</a:t>
            </a:r>
            <a:r>
              <a:rPr lang="en-GB" sz="1500" i="1" dirty="0" smtClean="0">
                <a:latin typeface="Ubuntu"/>
              </a:rPr>
              <a:t>Concern/s</a:t>
            </a:r>
            <a:r>
              <a:rPr lang="en-GB" sz="1500" dirty="0" smtClean="0">
                <a:latin typeface="Ubuntu"/>
              </a:rPr>
              <a:t>’ will collectively refer to incidents, claims, Redress, complaints and compliments for the purpose of this paper.</a:t>
            </a:r>
            <a:endParaRPr lang="en-GB" sz="1500" dirty="0">
              <a:solidFill>
                <a:srgbClr val="FFFFFF"/>
              </a:solidFill>
              <a:latin typeface="Ubuntu"/>
              <a:ea typeface="Verdana" charset="0"/>
            </a:endParaRPr>
          </a:p>
          <a:p>
            <a:pPr lvl="0">
              <a:lnSpc>
                <a:spcPct val="100000"/>
              </a:lnSpc>
            </a:pPr>
            <a:r>
              <a:rPr lang="en-GB" sz="1500" dirty="0">
                <a:solidFill>
                  <a:srgbClr val="FFFFFF"/>
                </a:solidFill>
                <a:latin typeface="Ubuntu"/>
                <a:ea typeface="Verdana" pitchFamily="34" charset="0"/>
                <a:cs typeface="Verdana" pitchFamily="34" charset="0"/>
              </a:rPr>
              <a:t>Public Health Wales recognises that effective patient, service user and public involvement/engagement is an important aspect of </a:t>
            </a:r>
            <a:r>
              <a:rPr lang="en-GB" sz="1500" dirty="0" smtClean="0">
                <a:solidFill>
                  <a:srgbClr val="FFFFFF"/>
                </a:solidFill>
                <a:latin typeface="Ubuntu"/>
                <a:ea typeface="Verdana" pitchFamily="34" charset="0"/>
                <a:cs typeface="Verdana" pitchFamily="34" charset="0"/>
              </a:rPr>
              <a:t>our governance </a:t>
            </a:r>
            <a:r>
              <a:rPr lang="en-GB" sz="1500" dirty="0">
                <a:solidFill>
                  <a:srgbClr val="FFFFFF"/>
                </a:solidFill>
                <a:latin typeface="Ubuntu"/>
                <a:ea typeface="Verdana" pitchFamily="34" charset="0"/>
                <a:cs typeface="Verdana" pitchFamily="34" charset="0"/>
              </a:rPr>
              <a:t>arrangements and the importance of learning from events in order to support the development and improvement of services.  Public Health Wales </a:t>
            </a:r>
            <a:r>
              <a:rPr lang="en-US" sz="1500" dirty="0">
                <a:solidFill>
                  <a:srgbClr val="FFFFFF"/>
                </a:solidFill>
                <a:latin typeface="Ubuntu"/>
                <a:ea typeface="Verdana" panose="020B0604030504040204" pitchFamily="34" charset="0"/>
                <a:cs typeface="Verdana" panose="020B0604030504040204" pitchFamily="34" charset="0"/>
              </a:rPr>
              <a:t>is therefore committed to the provision of an effective </a:t>
            </a:r>
            <a:r>
              <a:rPr lang="en-US" sz="1500" dirty="0" smtClean="0">
                <a:solidFill>
                  <a:srgbClr val="FFFFFF"/>
                </a:solidFill>
                <a:latin typeface="Ubuntu"/>
                <a:ea typeface="Verdana" panose="020B0604030504040204" pitchFamily="34" charset="0"/>
                <a:cs typeface="Verdana" panose="020B0604030504040204" pitchFamily="34" charset="0"/>
              </a:rPr>
              <a:t>services, functions and </a:t>
            </a:r>
            <a:r>
              <a:rPr lang="en-US" sz="1500" dirty="0" err="1" smtClean="0">
                <a:solidFill>
                  <a:srgbClr val="FFFFFF"/>
                </a:solidFill>
                <a:latin typeface="Ubuntu"/>
                <a:ea typeface="Verdana" panose="020B0604030504040204" pitchFamily="34" charset="0"/>
                <a:cs typeface="Verdana" panose="020B0604030504040204" pitchFamily="34" charset="0"/>
              </a:rPr>
              <a:t>programmes</a:t>
            </a:r>
            <a:r>
              <a:rPr lang="en-US" sz="1500" dirty="0" smtClean="0">
                <a:solidFill>
                  <a:srgbClr val="FFFFFF"/>
                </a:solidFill>
                <a:latin typeface="Ubuntu"/>
                <a:ea typeface="Verdana" panose="020B0604030504040204" pitchFamily="34" charset="0"/>
                <a:cs typeface="Verdana" panose="020B0604030504040204" pitchFamily="34" charset="0"/>
              </a:rPr>
              <a:t> and </a:t>
            </a:r>
            <a:r>
              <a:rPr lang="en-US" sz="1500" dirty="0">
                <a:solidFill>
                  <a:srgbClr val="FFFFFF"/>
                </a:solidFill>
                <a:latin typeface="Ubuntu"/>
                <a:ea typeface="Verdana" panose="020B0604030504040204" pitchFamily="34" charset="0"/>
                <a:cs typeface="Verdana" panose="020B0604030504040204" pitchFamily="34" charset="0"/>
              </a:rPr>
              <a:t>timely process for responding to concerns, which enables the Trust to improve </a:t>
            </a:r>
            <a:r>
              <a:rPr lang="en-US" sz="1500" dirty="0" smtClean="0">
                <a:solidFill>
                  <a:srgbClr val="FFFFFF"/>
                </a:solidFill>
                <a:latin typeface="Ubuntu"/>
                <a:ea typeface="Verdana" panose="020B0604030504040204" pitchFamily="34" charset="0"/>
                <a:cs typeface="Verdana" panose="020B0604030504040204" pitchFamily="34" charset="0"/>
              </a:rPr>
              <a:t>services based </a:t>
            </a:r>
            <a:r>
              <a:rPr lang="en-US" sz="1500" dirty="0">
                <a:solidFill>
                  <a:srgbClr val="FFFFFF"/>
                </a:solidFill>
                <a:latin typeface="Ubuntu"/>
                <a:ea typeface="Verdana" panose="020B0604030504040204" pitchFamily="34" charset="0"/>
                <a:cs typeface="Verdana" panose="020B0604030504040204" pitchFamily="34" charset="0"/>
              </a:rPr>
              <a:t>on lessons learnt. </a:t>
            </a:r>
            <a:endParaRPr lang="en-GB" sz="1500" dirty="0">
              <a:solidFill>
                <a:srgbClr val="FFFFFF"/>
              </a:solidFill>
              <a:latin typeface="Ubuntu"/>
              <a:ea typeface="Verdana" pitchFamily="34" charset="0"/>
              <a:cs typeface="Verdana" pitchFamily="34" charset="0"/>
            </a:endParaRPr>
          </a:p>
          <a:p>
            <a:pPr lvl="0">
              <a:lnSpc>
                <a:spcPct val="100000"/>
              </a:lnSpc>
            </a:pPr>
            <a:endParaRPr lang="en-GB" sz="1500" dirty="0">
              <a:solidFill>
                <a:srgbClr val="FFFFFF"/>
              </a:solidFill>
              <a:latin typeface="Ubuntu"/>
              <a:ea typeface="Verdana" charset="0"/>
            </a:endParaRPr>
          </a:p>
          <a:p>
            <a:pPr lvl="0">
              <a:lnSpc>
                <a:spcPct val="100000"/>
              </a:lnSpc>
            </a:pPr>
            <a:r>
              <a:rPr lang="en-GB" sz="1500" dirty="0">
                <a:solidFill>
                  <a:srgbClr val="FFFFFF"/>
                </a:solidFill>
                <a:latin typeface="Ubuntu"/>
                <a:ea typeface="Verdana" charset="0"/>
              </a:rPr>
              <a:t>This annual report details compliance with the response rates set out in the </a:t>
            </a:r>
            <a:r>
              <a:rPr lang="en-GB" sz="1500" dirty="0" smtClean="0">
                <a:solidFill>
                  <a:srgbClr val="FFFFFF"/>
                </a:solidFill>
                <a:latin typeface="Ubuntu"/>
                <a:ea typeface="Verdana" charset="0"/>
              </a:rPr>
              <a:t>Putting Things Right Regulations</a:t>
            </a:r>
            <a:r>
              <a:rPr lang="en-GB" sz="1500" dirty="0">
                <a:solidFill>
                  <a:srgbClr val="FFFFFF"/>
                </a:solidFill>
                <a:latin typeface="Ubuntu"/>
                <a:ea typeface="Verdana" charset="0"/>
              </a:rPr>
              <a:t>, together with an overview of the concerns reported through the process for the period 1 April 2021 to 31 March 2022. </a:t>
            </a:r>
            <a:endParaRPr lang="en-GB" sz="1500" dirty="0" smtClean="0">
              <a:solidFill>
                <a:srgbClr val="FFFFFF"/>
              </a:solidFill>
              <a:latin typeface="Ubuntu"/>
              <a:ea typeface="Verdana" charset="0"/>
            </a:endParaRPr>
          </a:p>
          <a:p>
            <a:pPr lvl="0">
              <a:lnSpc>
                <a:spcPct val="100000"/>
              </a:lnSpc>
            </a:pPr>
            <a:endParaRPr lang="en-GB" sz="1500" dirty="0" smtClean="0">
              <a:solidFill>
                <a:srgbClr val="FFFFFF"/>
              </a:solidFill>
              <a:latin typeface="Ubuntu"/>
              <a:ea typeface="Verdana" charset="0"/>
            </a:endParaRPr>
          </a:p>
          <a:p>
            <a:endParaRPr lang="en-GB" sz="1500" dirty="0">
              <a:latin typeface="Ubuntu"/>
            </a:endParaRPr>
          </a:p>
          <a:p>
            <a:r>
              <a:rPr lang="en-GB" sz="1500" dirty="0">
                <a:latin typeface="Ubuntu"/>
              </a:rPr>
              <a:t>This annual report is prepared in accordance with:</a:t>
            </a:r>
          </a:p>
          <a:p>
            <a:endParaRPr lang="en-GB" sz="1500" dirty="0">
              <a:latin typeface="Ubuntu"/>
            </a:endParaRPr>
          </a:p>
          <a:p>
            <a:r>
              <a:rPr lang="en-GB" sz="1500" dirty="0">
                <a:latin typeface="Ubuntu"/>
              </a:rPr>
              <a:t>Regulation 51 of the NHS (Concerns, Complaints and Redress Arrangements) (Wales) Regulations of which Regulation 51 provides that a responsible body must prepare an annual report.</a:t>
            </a:r>
          </a:p>
          <a:p>
            <a:endParaRPr lang="en-GB" sz="1500" dirty="0">
              <a:latin typeface="Ubuntu"/>
            </a:endParaRPr>
          </a:p>
          <a:p>
            <a:r>
              <a:rPr lang="en-GB" sz="1800" b="1" dirty="0">
                <a:latin typeface="Ubuntu"/>
              </a:rPr>
              <a:t>Objective </a:t>
            </a:r>
          </a:p>
          <a:p>
            <a:endParaRPr lang="en-GB" sz="1500" dirty="0">
              <a:latin typeface="Ubuntu"/>
            </a:endParaRPr>
          </a:p>
          <a:p>
            <a:r>
              <a:rPr lang="en-GB" sz="1500" dirty="0">
                <a:latin typeface="Ubuntu"/>
              </a:rPr>
              <a:t>This annual report gives an account of activity and performance in the areas of complaints, incidents (including nationally reportable and no surprises) and Redress for this reporting period. This report includes compensation claims management</a:t>
            </a:r>
            <a:endParaRPr lang="en-GB" sz="1500" dirty="0" smtClean="0">
              <a:solidFill>
                <a:srgbClr val="FFFFFF"/>
              </a:solidFill>
              <a:latin typeface="Ubuntu"/>
              <a:ea typeface="Verdana" charset="0"/>
            </a:endParaRPr>
          </a:p>
          <a:p>
            <a:pPr lvl="0">
              <a:lnSpc>
                <a:spcPct val="100000"/>
              </a:lnSpc>
            </a:pPr>
            <a:endParaRPr lang="en-GB" sz="1400" dirty="0">
              <a:solidFill>
                <a:srgbClr val="FFFFFF"/>
              </a:solidFill>
              <a:latin typeface="+mn-lt"/>
              <a:ea typeface="Verdana" charset="0"/>
            </a:endParaRPr>
          </a:p>
          <a:p>
            <a:pPr lvl="0">
              <a:lnSpc>
                <a:spcPct val="100000"/>
              </a:lnSpc>
            </a:pPr>
            <a:endParaRPr lang="en-GB" sz="1400" dirty="0">
              <a:solidFill>
                <a:srgbClr val="FFFFFF"/>
              </a:solidFill>
              <a:latin typeface="+mn-lt"/>
              <a:ea typeface="Verdana" charset="0"/>
            </a:endParaRPr>
          </a:p>
          <a:p>
            <a:endParaRPr lang="en-GB" dirty="0"/>
          </a:p>
          <a:p>
            <a:endParaRPr lang="en-GB" dirty="0" smtClean="0"/>
          </a:p>
          <a:p>
            <a:endParaRPr lang="en-GB" dirty="0"/>
          </a:p>
          <a:p>
            <a:endParaRPr lang="en-GB" dirty="0" smtClean="0"/>
          </a:p>
          <a:p>
            <a:endParaRPr lang="en-GB" dirty="0" smtClean="0"/>
          </a:p>
          <a:p>
            <a:endParaRPr lang="en-GB" dirty="0"/>
          </a:p>
        </p:txBody>
      </p:sp>
      <p:sp>
        <p:nvSpPr>
          <p:cNvPr id="5" name="Title 1"/>
          <p:cNvSpPr txBox="1">
            <a:spLocks/>
          </p:cNvSpPr>
          <p:nvPr/>
        </p:nvSpPr>
        <p:spPr>
          <a:xfrm>
            <a:off x="-452383" y="5372878"/>
            <a:ext cx="1692323" cy="659820"/>
          </a:xfrm>
          <a:prstGeom prst="rect">
            <a:avLst/>
          </a:prstGeom>
        </p:spPr>
        <p:txBody>
          <a:bodyPr wrap="square" lIns="0" tIns="0" rIns="0" bIns="0" anchor="ctr">
            <a:normAutofit fontScale="90000" lnSpcReduction="20000"/>
          </a:bodyPr>
          <a:lstStyle>
            <a:lvl1pPr algn="l" defTabSz="632986" rtl="0" eaLnBrk="1" latinLnBrk="0" hangingPunct="1">
              <a:lnSpc>
                <a:spcPct val="90000"/>
              </a:lnSpc>
              <a:spcBef>
                <a:spcPct val="0"/>
              </a:spcBef>
              <a:buNone/>
              <a:defRPr sz="4153" b="1" i="0" kern="1200" baseline="0">
                <a:solidFill>
                  <a:schemeClr val="bg1"/>
                </a:solidFill>
                <a:latin typeface="Ubuntu" charset="0"/>
                <a:ea typeface="Ubuntu" charset="0"/>
                <a:cs typeface="Ubuntu" charset="0"/>
              </a:defRPr>
            </a:lvl1pPr>
          </a:lstStyle>
          <a:p>
            <a:pPr algn="ctr"/>
            <a:r>
              <a:rPr lang="en-GB" sz="2000" dirty="0" smtClean="0">
                <a:latin typeface="Ubuntu"/>
              </a:rPr>
              <a:t>Aim</a:t>
            </a:r>
            <a:r>
              <a:rPr lang="en-GB" sz="2000" dirty="0" smtClean="0">
                <a:latin typeface="+mn-lt"/>
              </a:rPr>
              <a:t> </a:t>
            </a:r>
            <a:r>
              <a:rPr lang="en-GB" dirty="0" smtClean="0"/>
              <a:t/>
            </a:r>
            <a:br>
              <a:rPr lang="en-GB" dirty="0" smtClean="0"/>
            </a:br>
            <a:endParaRPr lang="en-GB" dirty="0"/>
          </a:p>
        </p:txBody>
      </p:sp>
      <p:sp>
        <p:nvSpPr>
          <p:cNvPr id="6" name="TextBox 5"/>
          <p:cNvSpPr txBox="1"/>
          <p:nvPr/>
        </p:nvSpPr>
        <p:spPr>
          <a:xfrm>
            <a:off x="6353120" y="9335554"/>
            <a:ext cx="309237" cy="215444"/>
          </a:xfrm>
          <a:prstGeom prst="rect">
            <a:avLst/>
          </a:prstGeom>
          <a:noFill/>
        </p:spPr>
        <p:txBody>
          <a:bodyPr wrap="square" rtlCol="0">
            <a:spAutoFit/>
          </a:bodyPr>
          <a:lstStyle/>
          <a:p>
            <a:r>
              <a:rPr lang="en-GB" sz="800" dirty="0">
                <a:solidFill>
                  <a:schemeClr val="bg1"/>
                </a:solidFill>
                <a:latin typeface="Ubuntu" charset="0"/>
                <a:ea typeface="Ubuntu" charset="0"/>
                <a:cs typeface="Ubuntu" charset="0"/>
              </a:rPr>
              <a:t>3</a:t>
            </a:r>
            <a:endParaRPr lang="en-GB" sz="8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4434229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300" y="447086"/>
            <a:ext cx="5902246" cy="659820"/>
          </a:xfrm>
        </p:spPr>
        <p:txBody>
          <a:bodyPr>
            <a:normAutofit fontScale="90000"/>
          </a:bodyPr>
          <a:lstStyle/>
          <a:p>
            <a:pPr algn="ctr"/>
            <a:r>
              <a:rPr lang="en-GB" sz="3100" dirty="0" smtClean="0"/>
              <a:t>Overview of 2021-22</a:t>
            </a:r>
            <a:r>
              <a:rPr lang="en-GB" dirty="0"/>
              <a:t/>
            </a:r>
            <a:br>
              <a:rPr lang="en-GB" dirty="0"/>
            </a:br>
            <a:endParaRPr lang="en-GB" dirty="0"/>
          </a:p>
        </p:txBody>
      </p:sp>
      <p:sp>
        <p:nvSpPr>
          <p:cNvPr id="4" name="Text Placeholder 3"/>
          <p:cNvSpPr>
            <a:spLocks noGrp="1"/>
          </p:cNvSpPr>
          <p:nvPr>
            <p:ph type="body" sz="quarter" idx="15"/>
          </p:nvPr>
        </p:nvSpPr>
        <p:spPr>
          <a:xfrm>
            <a:off x="162489" y="1106906"/>
            <a:ext cx="6499867" cy="5777948"/>
          </a:xfrm>
        </p:spPr>
        <p:txBody>
          <a:bodyPr/>
          <a:lstStyle/>
          <a:p>
            <a:endParaRPr lang="en-GB" dirty="0"/>
          </a:p>
          <a:p>
            <a:endParaRPr lang="en-GB" dirty="0" smtClean="0"/>
          </a:p>
          <a:p>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183595564"/>
              </p:ext>
            </p:extLst>
          </p:nvPr>
        </p:nvGraphicFramePr>
        <p:xfrm>
          <a:off x="461300" y="1447413"/>
          <a:ext cx="5783217" cy="4012419"/>
        </p:xfrm>
        <a:graphic>
          <a:graphicData uri="http://schemas.openxmlformats.org/drawingml/2006/table">
            <a:tbl>
              <a:tblPr firstRow="1" bandRow="1">
                <a:tableStyleId>{5C22544A-7EE6-4342-B048-85BDC9FD1C3A}</a:tableStyleId>
              </a:tblPr>
              <a:tblGrid>
                <a:gridCol w="2070363">
                  <a:extLst>
                    <a:ext uri="{9D8B030D-6E8A-4147-A177-3AD203B41FA5}">
                      <a16:colId xmlns:a16="http://schemas.microsoft.com/office/drawing/2014/main" val="2668620342"/>
                    </a:ext>
                  </a:extLst>
                </a:gridCol>
                <a:gridCol w="1856427">
                  <a:extLst>
                    <a:ext uri="{9D8B030D-6E8A-4147-A177-3AD203B41FA5}">
                      <a16:colId xmlns:a16="http://schemas.microsoft.com/office/drawing/2014/main" val="3994453325"/>
                    </a:ext>
                  </a:extLst>
                </a:gridCol>
                <a:gridCol w="1856427">
                  <a:extLst>
                    <a:ext uri="{9D8B030D-6E8A-4147-A177-3AD203B41FA5}">
                      <a16:colId xmlns:a16="http://schemas.microsoft.com/office/drawing/2014/main" val="3102956446"/>
                    </a:ext>
                  </a:extLst>
                </a:gridCol>
              </a:tblGrid>
              <a:tr h="393016">
                <a:tc>
                  <a:txBody>
                    <a:bodyPr/>
                    <a:lstStyle/>
                    <a:p>
                      <a:endParaRPr lang="en-GB" sz="1200" dirty="0">
                        <a:latin typeface="Ubuntu"/>
                      </a:endParaRPr>
                    </a:p>
                  </a:txBody>
                  <a:tcPr>
                    <a:solidFill>
                      <a:schemeClr val="accent1"/>
                    </a:solidFill>
                  </a:tcPr>
                </a:tc>
                <a:tc>
                  <a:txBody>
                    <a:bodyPr/>
                    <a:lstStyle/>
                    <a:p>
                      <a:pPr algn="ctr"/>
                      <a:r>
                        <a:rPr lang="en-GB" sz="1600" dirty="0" smtClean="0">
                          <a:latin typeface="Ubuntu"/>
                        </a:rPr>
                        <a:t>2020/21</a:t>
                      </a:r>
                      <a:endParaRPr lang="en-GB" sz="1600" dirty="0">
                        <a:latin typeface="Ubuntu"/>
                      </a:endParaRPr>
                    </a:p>
                  </a:txBody>
                  <a:tcPr>
                    <a:solidFill>
                      <a:schemeClr val="accent1"/>
                    </a:solidFill>
                  </a:tcPr>
                </a:tc>
                <a:tc>
                  <a:txBody>
                    <a:bodyPr/>
                    <a:lstStyle/>
                    <a:p>
                      <a:pPr algn="ctr"/>
                      <a:r>
                        <a:rPr lang="en-GB" sz="1600" dirty="0" smtClean="0">
                          <a:latin typeface="Ubuntu"/>
                        </a:rPr>
                        <a:t>2021/22</a:t>
                      </a:r>
                      <a:endParaRPr lang="en-GB" sz="1600" dirty="0">
                        <a:latin typeface="Ubuntu"/>
                      </a:endParaRPr>
                    </a:p>
                  </a:txBody>
                  <a:tcPr>
                    <a:solidFill>
                      <a:schemeClr val="accent1"/>
                    </a:solidFill>
                  </a:tcPr>
                </a:tc>
                <a:extLst>
                  <a:ext uri="{0D108BD9-81ED-4DB2-BD59-A6C34878D82A}">
                    <a16:rowId xmlns:a16="http://schemas.microsoft.com/office/drawing/2014/main" val="2078469205"/>
                  </a:ext>
                </a:extLst>
              </a:tr>
              <a:tr h="530160">
                <a:tc>
                  <a:txBody>
                    <a:bodyPr/>
                    <a:lstStyle/>
                    <a:p>
                      <a:pPr algn="l"/>
                      <a:r>
                        <a:rPr lang="en-GB" sz="1400" dirty="0" smtClean="0">
                          <a:latin typeface="Ubuntu"/>
                        </a:rPr>
                        <a:t>Incidents</a:t>
                      </a:r>
                      <a:endParaRPr lang="en-GB" sz="1400" dirty="0">
                        <a:latin typeface="Ubuntu"/>
                      </a:endParaRPr>
                    </a:p>
                  </a:txBody>
                  <a:tcPr/>
                </a:tc>
                <a:tc>
                  <a:txBody>
                    <a:bodyPr/>
                    <a:lstStyle/>
                    <a:p>
                      <a:pPr algn="ctr"/>
                      <a:r>
                        <a:rPr lang="en-GB" sz="1400" dirty="0" smtClean="0">
                          <a:latin typeface="Ubuntu"/>
                        </a:rPr>
                        <a:t>2,155</a:t>
                      </a:r>
                      <a:endParaRPr lang="en-GB" sz="1400" dirty="0">
                        <a:latin typeface="Ubuntu"/>
                      </a:endParaRPr>
                    </a:p>
                  </a:txBody>
                  <a:tcPr/>
                </a:tc>
                <a:tc>
                  <a:txBody>
                    <a:bodyPr/>
                    <a:lstStyle/>
                    <a:p>
                      <a:pPr algn="ctr"/>
                      <a:r>
                        <a:rPr lang="en-GB" sz="1400" dirty="0" smtClean="0">
                          <a:latin typeface="Ubuntu"/>
                        </a:rPr>
                        <a:t>2,732</a:t>
                      </a:r>
                      <a:endParaRPr lang="en-GB" sz="1400" dirty="0">
                        <a:latin typeface="Ubuntu"/>
                      </a:endParaRPr>
                    </a:p>
                  </a:txBody>
                  <a:tcPr/>
                </a:tc>
                <a:extLst>
                  <a:ext uri="{0D108BD9-81ED-4DB2-BD59-A6C34878D82A}">
                    <a16:rowId xmlns:a16="http://schemas.microsoft.com/office/drawing/2014/main" val="2509681774"/>
                  </a:ext>
                </a:extLst>
              </a:tr>
              <a:tr h="522793">
                <a:tc>
                  <a:txBody>
                    <a:bodyPr/>
                    <a:lstStyle/>
                    <a:p>
                      <a:pPr algn="l"/>
                      <a:r>
                        <a:rPr lang="en-GB" sz="1400" dirty="0" smtClean="0">
                          <a:latin typeface="Ubuntu"/>
                        </a:rPr>
                        <a:t>Formal</a:t>
                      </a:r>
                      <a:r>
                        <a:rPr lang="en-GB" sz="1400" baseline="0" dirty="0" smtClean="0">
                          <a:latin typeface="Ubuntu"/>
                        </a:rPr>
                        <a:t> Complaints</a:t>
                      </a:r>
                      <a:endParaRPr lang="en-GB" sz="1400" dirty="0">
                        <a:latin typeface="Ubuntu"/>
                      </a:endParaRPr>
                    </a:p>
                  </a:txBody>
                  <a:tcPr/>
                </a:tc>
                <a:tc>
                  <a:txBody>
                    <a:bodyPr/>
                    <a:lstStyle/>
                    <a:p>
                      <a:pPr marL="0" marR="0" lvl="0" indent="0" algn="ctr" defTabSz="632986" rtl="0" eaLnBrk="1" fontAlgn="auto" latinLnBrk="0" hangingPunct="1">
                        <a:lnSpc>
                          <a:spcPct val="100000"/>
                        </a:lnSpc>
                        <a:spcBef>
                          <a:spcPts val="0"/>
                        </a:spcBef>
                        <a:spcAft>
                          <a:spcPts val="0"/>
                        </a:spcAft>
                        <a:buClrTx/>
                        <a:buSzTx/>
                        <a:buFontTx/>
                        <a:buNone/>
                        <a:tabLst/>
                        <a:defRPr/>
                      </a:pPr>
                      <a:r>
                        <a:rPr lang="en-GB" sz="1400" dirty="0" smtClean="0"/>
                        <a:t>66</a:t>
                      </a:r>
                    </a:p>
                    <a:p>
                      <a:pPr algn="ctr"/>
                      <a:endParaRPr lang="en-GB" sz="1400" dirty="0">
                        <a:latin typeface="Ubuntu"/>
                      </a:endParaRPr>
                    </a:p>
                  </a:txBody>
                  <a:tcPr/>
                </a:tc>
                <a:tc>
                  <a:txBody>
                    <a:bodyPr/>
                    <a:lstStyle/>
                    <a:p>
                      <a:pPr algn="ctr"/>
                      <a:r>
                        <a:rPr lang="en-GB" sz="1400" dirty="0" smtClean="0">
                          <a:latin typeface="Ubuntu"/>
                        </a:rPr>
                        <a:t>84</a:t>
                      </a:r>
                      <a:endParaRPr lang="en-GB" sz="1400" dirty="0">
                        <a:latin typeface="Ubuntu"/>
                      </a:endParaRPr>
                    </a:p>
                  </a:txBody>
                  <a:tcPr/>
                </a:tc>
                <a:extLst>
                  <a:ext uri="{0D108BD9-81ED-4DB2-BD59-A6C34878D82A}">
                    <a16:rowId xmlns:a16="http://schemas.microsoft.com/office/drawing/2014/main" val="3272360546"/>
                  </a:ext>
                </a:extLst>
              </a:tr>
              <a:tr h="510043">
                <a:tc>
                  <a:txBody>
                    <a:bodyPr/>
                    <a:lstStyle/>
                    <a:p>
                      <a:pPr algn="l"/>
                      <a:r>
                        <a:rPr lang="en-GB" sz="1400" dirty="0" smtClean="0">
                          <a:latin typeface="Ubuntu"/>
                        </a:rPr>
                        <a:t>Early Resolution</a:t>
                      </a:r>
                      <a:r>
                        <a:rPr lang="en-GB" sz="1400" baseline="0" dirty="0" smtClean="0">
                          <a:latin typeface="Ubuntu"/>
                        </a:rPr>
                        <a:t> Complaints</a:t>
                      </a:r>
                      <a:endParaRPr lang="en-GB" sz="1400" dirty="0">
                        <a:latin typeface="Ubuntu"/>
                      </a:endParaRPr>
                    </a:p>
                  </a:txBody>
                  <a:tcPr/>
                </a:tc>
                <a:tc>
                  <a:txBody>
                    <a:bodyPr/>
                    <a:lstStyle/>
                    <a:p>
                      <a:pPr algn="ctr"/>
                      <a:r>
                        <a:rPr lang="en-GB" sz="1400" dirty="0" smtClean="0">
                          <a:latin typeface="Ubuntu"/>
                        </a:rPr>
                        <a:t>68</a:t>
                      </a:r>
                      <a:endParaRPr lang="en-GB" sz="1400" dirty="0">
                        <a:latin typeface="Ubuntu"/>
                      </a:endParaRPr>
                    </a:p>
                  </a:txBody>
                  <a:tcPr/>
                </a:tc>
                <a:tc>
                  <a:txBody>
                    <a:bodyPr/>
                    <a:lstStyle/>
                    <a:p>
                      <a:pPr algn="ctr"/>
                      <a:r>
                        <a:rPr lang="en-GB" sz="1400" dirty="0" smtClean="0">
                          <a:latin typeface="Ubuntu"/>
                        </a:rPr>
                        <a:t>115</a:t>
                      </a:r>
                      <a:endParaRPr lang="en-GB" sz="1400" dirty="0">
                        <a:latin typeface="Ubuntu"/>
                      </a:endParaRPr>
                    </a:p>
                  </a:txBody>
                  <a:tcPr/>
                </a:tc>
                <a:extLst>
                  <a:ext uri="{0D108BD9-81ED-4DB2-BD59-A6C34878D82A}">
                    <a16:rowId xmlns:a16="http://schemas.microsoft.com/office/drawing/2014/main" val="2630883354"/>
                  </a:ext>
                </a:extLst>
              </a:tr>
              <a:tr h="510044">
                <a:tc>
                  <a:txBody>
                    <a:bodyPr/>
                    <a:lstStyle/>
                    <a:p>
                      <a:pPr algn="l"/>
                      <a:r>
                        <a:rPr lang="en-GB" sz="1400" dirty="0" smtClean="0">
                          <a:latin typeface="Ubuntu"/>
                        </a:rPr>
                        <a:t>Redress Cases</a:t>
                      </a:r>
                      <a:endParaRPr lang="en-GB" sz="1400" dirty="0">
                        <a:latin typeface="Ubuntu"/>
                      </a:endParaRPr>
                    </a:p>
                  </a:txBody>
                  <a:tcPr/>
                </a:tc>
                <a:tc>
                  <a:txBody>
                    <a:bodyPr/>
                    <a:lstStyle/>
                    <a:p>
                      <a:pPr algn="ctr"/>
                      <a:r>
                        <a:rPr lang="en-GB" sz="1400" dirty="0" smtClean="0">
                          <a:latin typeface="Ubuntu"/>
                        </a:rPr>
                        <a:t>5</a:t>
                      </a:r>
                      <a:endParaRPr lang="en-GB" sz="1400" dirty="0">
                        <a:latin typeface="Ubuntu"/>
                      </a:endParaRPr>
                    </a:p>
                  </a:txBody>
                  <a:tcPr/>
                </a:tc>
                <a:tc>
                  <a:txBody>
                    <a:bodyPr/>
                    <a:lstStyle/>
                    <a:p>
                      <a:pPr algn="ctr"/>
                      <a:r>
                        <a:rPr lang="en-GB" sz="1400" dirty="0" smtClean="0">
                          <a:latin typeface="Ubuntu"/>
                        </a:rPr>
                        <a:t>5</a:t>
                      </a:r>
                      <a:endParaRPr lang="en-GB" sz="1400" dirty="0">
                        <a:latin typeface="Ubuntu"/>
                      </a:endParaRPr>
                    </a:p>
                  </a:txBody>
                  <a:tcPr/>
                </a:tc>
                <a:extLst>
                  <a:ext uri="{0D108BD9-81ED-4DB2-BD59-A6C34878D82A}">
                    <a16:rowId xmlns:a16="http://schemas.microsoft.com/office/drawing/2014/main" val="3173293159"/>
                  </a:ext>
                </a:extLst>
              </a:tr>
              <a:tr h="510043">
                <a:tc>
                  <a:txBody>
                    <a:bodyPr/>
                    <a:lstStyle/>
                    <a:p>
                      <a:pPr algn="l"/>
                      <a:r>
                        <a:rPr lang="en-GB" sz="1400" dirty="0" smtClean="0">
                          <a:latin typeface="Ubuntu"/>
                        </a:rPr>
                        <a:t>Clinical Negligence</a:t>
                      </a:r>
                      <a:r>
                        <a:rPr lang="en-GB" sz="1400" baseline="0" dirty="0" smtClean="0">
                          <a:latin typeface="Ubuntu"/>
                        </a:rPr>
                        <a:t> Claims</a:t>
                      </a:r>
                      <a:endParaRPr lang="en-GB" sz="1400" dirty="0">
                        <a:latin typeface="Ubuntu"/>
                      </a:endParaRPr>
                    </a:p>
                  </a:txBody>
                  <a:tcPr/>
                </a:tc>
                <a:tc>
                  <a:txBody>
                    <a:bodyPr/>
                    <a:lstStyle/>
                    <a:p>
                      <a:pPr algn="ctr"/>
                      <a:r>
                        <a:rPr lang="en-GB" sz="1400" dirty="0" smtClean="0">
                          <a:latin typeface="Ubuntu"/>
                        </a:rPr>
                        <a:t>6</a:t>
                      </a:r>
                      <a:endParaRPr lang="en-GB" sz="1400" dirty="0">
                        <a:latin typeface="Ubuntu"/>
                      </a:endParaRPr>
                    </a:p>
                  </a:txBody>
                  <a:tcPr/>
                </a:tc>
                <a:tc>
                  <a:txBody>
                    <a:bodyPr/>
                    <a:lstStyle/>
                    <a:p>
                      <a:pPr algn="ctr"/>
                      <a:r>
                        <a:rPr lang="en-GB" sz="1400" dirty="0" smtClean="0">
                          <a:latin typeface="Ubuntu"/>
                        </a:rPr>
                        <a:t>2</a:t>
                      </a:r>
                      <a:endParaRPr lang="en-GB" sz="1400" dirty="0">
                        <a:latin typeface="Ubuntu"/>
                      </a:endParaRPr>
                    </a:p>
                  </a:txBody>
                  <a:tcPr/>
                </a:tc>
                <a:extLst>
                  <a:ext uri="{0D108BD9-81ED-4DB2-BD59-A6C34878D82A}">
                    <a16:rowId xmlns:a16="http://schemas.microsoft.com/office/drawing/2014/main" val="563028209"/>
                  </a:ext>
                </a:extLst>
              </a:tr>
              <a:tr h="561047">
                <a:tc>
                  <a:txBody>
                    <a:bodyPr/>
                    <a:lstStyle/>
                    <a:p>
                      <a:pPr algn="l"/>
                      <a:r>
                        <a:rPr lang="en-GB" sz="1400" dirty="0" smtClean="0">
                          <a:latin typeface="Ubuntu"/>
                        </a:rPr>
                        <a:t>Personal</a:t>
                      </a:r>
                      <a:r>
                        <a:rPr lang="en-GB" sz="1400" baseline="0" dirty="0" smtClean="0">
                          <a:latin typeface="Ubuntu"/>
                        </a:rPr>
                        <a:t> Injury Claims</a:t>
                      </a:r>
                      <a:endParaRPr lang="en-GB" sz="1400" dirty="0">
                        <a:latin typeface="Ubuntu"/>
                      </a:endParaRPr>
                    </a:p>
                  </a:txBody>
                  <a:tcPr/>
                </a:tc>
                <a:tc>
                  <a:txBody>
                    <a:bodyPr/>
                    <a:lstStyle/>
                    <a:p>
                      <a:pPr algn="ctr"/>
                      <a:r>
                        <a:rPr lang="en-GB" sz="1400" dirty="0" smtClean="0">
                          <a:latin typeface="Ubuntu"/>
                        </a:rPr>
                        <a:t>1</a:t>
                      </a:r>
                      <a:endParaRPr lang="en-GB" sz="1400" dirty="0">
                        <a:latin typeface="Ubuntu"/>
                      </a:endParaRPr>
                    </a:p>
                  </a:txBody>
                  <a:tcPr/>
                </a:tc>
                <a:tc>
                  <a:txBody>
                    <a:bodyPr/>
                    <a:lstStyle/>
                    <a:p>
                      <a:pPr algn="ctr"/>
                      <a:r>
                        <a:rPr lang="en-GB" sz="1400" dirty="0" smtClean="0">
                          <a:latin typeface="Ubuntu"/>
                        </a:rPr>
                        <a:t>0</a:t>
                      </a:r>
                      <a:endParaRPr lang="en-GB" sz="1400" dirty="0">
                        <a:latin typeface="Ubuntu"/>
                      </a:endParaRPr>
                    </a:p>
                  </a:txBody>
                  <a:tcPr/>
                </a:tc>
                <a:extLst>
                  <a:ext uri="{0D108BD9-81ED-4DB2-BD59-A6C34878D82A}">
                    <a16:rowId xmlns:a16="http://schemas.microsoft.com/office/drawing/2014/main" val="1789036200"/>
                  </a:ext>
                </a:extLst>
              </a:tr>
              <a:tr h="459039">
                <a:tc>
                  <a:txBody>
                    <a:bodyPr/>
                    <a:lstStyle/>
                    <a:p>
                      <a:pPr algn="l"/>
                      <a:r>
                        <a:rPr lang="en-GB" sz="1400" dirty="0" smtClean="0">
                          <a:latin typeface="Ubuntu"/>
                        </a:rPr>
                        <a:t>Compliments</a:t>
                      </a:r>
                      <a:endParaRPr lang="en-GB" sz="1400" dirty="0">
                        <a:latin typeface="Ubuntu"/>
                      </a:endParaRPr>
                    </a:p>
                  </a:txBody>
                  <a:tcPr/>
                </a:tc>
                <a:tc>
                  <a:txBody>
                    <a:bodyPr/>
                    <a:lstStyle/>
                    <a:p>
                      <a:pPr algn="ctr"/>
                      <a:r>
                        <a:rPr lang="en-GB" sz="1400" dirty="0" smtClean="0">
                          <a:latin typeface="Ubuntu"/>
                        </a:rPr>
                        <a:t>1,188</a:t>
                      </a:r>
                      <a:endParaRPr lang="en-GB" sz="1400" dirty="0">
                        <a:latin typeface="Ubuntu"/>
                      </a:endParaRPr>
                    </a:p>
                  </a:txBody>
                  <a:tcPr/>
                </a:tc>
                <a:tc>
                  <a:txBody>
                    <a:bodyPr/>
                    <a:lstStyle/>
                    <a:p>
                      <a:pPr algn="ctr"/>
                      <a:r>
                        <a:rPr lang="en-GB" sz="1400" dirty="0" smtClean="0">
                          <a:latin typeface="Ubuntu"/>
                        </a:rPr>
                        <a:t>1,985</a:t>
                      </a:r>
                      <a:endParaRPr lang="en-GB" sz="1400" dirty="0">
                        <a:latin typeface="Ubuntu"/>
                      </a:endParaRPr>
                    </a:p>
                  </a:txBody>
                  <a:tcPr/>
                </a:tc>
                <a:extLst>
                  <a:ext uri="{0D108BD9-81ED-4DB2-BD59-A6C34878D82A}">
                    <a16:rowId xmlns:a16="http://schemas.microsoft.com/office/drawing/2014/main" val="3648154489"/>
                  </a:ext>
                </a:extLst>
              </a:tr>
            </a:tbl>
          </a:graphicData>
        </a:graphic>
      </p:graphicFrame>
      <p:sp>
        <p:nvSpPr>
          <p:cNvPr id="5" name="TextBox 4"/>
          <p:cNvSpPr txBox="1"/>
          <p:nvPr/>
        </p:nvSpPr>
        <p:spPr>
          <a:xfrm>
            <a:off x="6306147" y="9279437"/>
            <a:ext cx="309237" cy="215444"/>
          </a:xfrm>
          <a:prstGeom prst="rect">
            <a:avLst/>
          </a:prstGeom>
          <a:noFill/>
        </p:spPr>
        <p:txBody>
          <a:bodyPr wrap="square" rtlCol="0">
            <a:spAutoFit/>
          </a:bodyPr>
          <a:lstStyle/>
          <a:p>
            <a:r>
              <a:rPr lang="en-GB" sz="800" b="0" i="0" dirty="0" smtClean="0">
                <a:solidFill>
                  <a:schemeClr val="bg1"/>
                </a:solidFill>
                <a:latin typeface="Ubuntu" charset="0"/>
                <a:ea typeface="Ubuntu" charset="0"/>
                <a:cs typeface="Ubuntu" charset="0"/>
              </a:rPr>
              <a:t>4</a:t>
            </a:r>
          </a:p>
        </p:txBody>
      </p:sp>
    </p:spTree>
    <p:extLst>
      <p:ext uri="{BB962C8B-B14F-4D97-AF65-F5344CB8AC3E}">
        <p14:creationId xmlns:p14="http://schemas.microsoft.com/office/powerpoint/2010/main" val="4235258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552" y="533399"/>
            <a:ext cx="5902246" cy="659820"/>
          </a:xfrm>
        </p:spPr>
        <p:txBody>
          <a:bodyPr>
            <a:normAutofit fontScale="90000"/>
          </a:bodyPr>
          <a:lstStyle/>
          <a:p>
            <a:pPr algn="ctr"/>
            <a:r>
              <a:rPr lang="en-GB" sz="3100" dirty="0" smtClean="0"/>
              <a:t>Incidents</a:t>
            </a:r>
            <a:br>
              <a:rPr lang="en-GB" sz="3100" dirty="0" smtClean="0"/>
            </a:br>
            <a:r>
              <a:rPr lang="en-GB" dirty="0"/>
              <a:t/>
            </a:r>
            <a:br>
              <a:rPr lang="en-GB" dirty="0"/>
            </a:br>
            <a:endParaRPr lang="en-GB" dirty="0"/>
          </a:p>
        </p:txBody>
      </p:sp>
      <p:graphicFrame>
        <p:nvGraphicFramePr>
          <p:cNvPr id="4" name="Chart 3"/>
          <p:cNvGraphicFramePr>
            <a:graphicFrameLocks/>
          </p:cNvGraphicFramePr>
          <p:nvPr>
            <p:extLst>
              <p:ext uri="{D42A27DB-BD31-4B8C-83A1-F6EECF244321}">
                <p14:modId xmlns:p14="http://schemas.microsoft.com/office/powerpoint/2010/main" val="2210628217"/>
              </p:ext>
            </p:extLst>
          </p:nvPr>
        </p:nvGraphicFramePr>
        <p:xfrm>
          <a:off x="659737" y="3241159"/>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82282" y="645188"/>
            <a:ext cx="6177516" cy="2554545"/>
          </a:xfrm>
          <a:prstGeom prst="rect">
            <a:avLst/>
          </a:prstGeom>
          <a:noFill/>
        </p:spPr>
        <p:txBody>
          <a:bodyPr wrap="square" rtlCol="0">
            <a:spAutoFit/>
          </a:bodyPr>
          <a:lstStyle/>
          <a:p>
            <a:pPr algn="just"/>
            <a:r>
              <a:rPr lang="en-GB" sz="1600" dirty="0" smtClean="0">
                <a:solidFill>
                  <a:schemeClr val="bg1"/>
                </a:solidFill>
                <a:latin typeface="Ubuntu"/>
                <a:ea typeface="Verdana" pitchFamily="34" charset="0"/>
                <a:cs typeface="Verdana" pitchFamily="34" charset="0"/>
              </a:rPr>
              <a:t>Incidents </a:t>
            </a:r>
            <a:r>
              <a:rPr lang="en-GB" sz="1600" dirty="0">
                <a:solidFill>
                  <a:schemeClr val="bg1"/>
                </a:solidFill>
                <a:latin typeface="Ubuntu"/>
                <a:ea typeface="Verdana" pitchFamily="34" charset="0"/>
                <a:cs typeface="Verdana" pitchFamily="34" charset="0"/>
              </a:rPr>
              <a:t>are reported via the incident management system and an </a:t>
            </a:r>
            <a:r>
              <a:rPr lang="en-GB" sz="1600" dirty="0" smtClean="0">
                <a:solidFill>
                  <a:schemeClr val="bg1"/>
                </a:solidFill>
                <a:latin typeface="Ubuntu"/>
                <a:ea typeface="Verdana" pitchFamily="34" charset="0"/>
                <a:cs typeface="Verdana" pitchFamily="34" charset="0"/>
              </a:rPr>
              <a:t>overview of </a:t>
            </a:r>
            <a:r>
              <a:rPr lang="en-GB" sz="1600" dirty="0">
                <a:solidFill>
                  <a:schemeClr val="bg1"/>
                </a:solidFill>
                <a:latin typeface="Ubuntu"/>
                <a:ea typeface="Verdana" pitchFamily="34" charset="0"/>
                <a:cs typeface="Verdana" pitchFamily="34" charset="0"/>
              </a:rPr>
              <a:t>these incidents are reported to both the Executive Team and the Quality, Safety and Improvement Committee via the quarterly Putting Things Right Report</a:t>
            </a:r>
            <a:r>
              <a:rPr lang="en-GB" sz="1600" dirty="0" smtClean="0">
                <a:solidFill>
                  <a:schemeClr val="bg1"/>
                </a:solidFill>
                <a:latin typeface="Ubuntu"/>
                <a:ea typeface="Verdana" pitchFamily="34" charset="0"/>
                <a:cs typeface="Verdana" pitchFamily="34" charset="0"/>
              </a:rPr>
              <a:t>.</a:t>
            </a:r>
          </a:p>
          <a:p>
            <a:pPr algn="just"/>
            <a:endParaRPr lang="en-GB" sz="1600" dirty="0">
              <a:solidFill>
                <a:schemeClr val="bg1"/>
              </a:solidFill>
              <a:latin typeface="Ubuntu"/>
              <a:ea typeface="Verdana" pitchFamily="34" charset="0"/>
              <a:cs typeface="Verdana" pitchFamily="34" charset="0"/>
            </a:endParaRPr>
          </a:p>
          <a:p>
            <a:pPr algn="just"/>
            <a:r>
              <a:rPr lang="en-GB" sz="1600" dirty="0" smtClean="0">
                <a:solidFill>
                  <a:schemeClr val="bg1"/>
                </a:solidFill>
                <a:latin typeface="Ubuntu"/>
                <a:ea typeface="Verdana" pitchFamily="34" charset="0"/>
                <a:cs typeface="Verdana" pitchFamily="34" charset="0"/>
              </a:rPr>
              <a:t>There </a:t>
            </a:r>
            <a:r>
              <a:rPr lang="en-GB" sz="1600" dirty="0">
                <a:solidFill>
                  <a:schemeClr val="bg1"/>
                </a:solidFill>
                <a:latin typeface="Ubuntu"/>
                <a:ea typeface="Verdana" pitchFamily="34" charset="0"/>
                <a:cs typeface="Verdana" pitchFamily="34" charset="0"/>
              </a:rPr>
              <a:t>has been </a:t>
            </a:r>
            <a:r>
              <a:rPr lang="en-GB" sz="1600" dirty="0" smtClean="0">
                <a:solidFill>
                  <a:schemeClr val="bg1"/>
                </a:solidFill>
                <a:latin typeface="Ubuntu"/>
                <a:ea typeface="Verdana" pitchFamily="34" charset="0"/>
                <a:cs typeface="Verdana" pitchFamily="34" charset="0"/>
              </a:rPr>
              <a:t>a 27% increase </a:t>
            </a:r>
            <a:r>
              <a:rPr lang="en-GB" sz="1600" dirty="0">
                <a:solidFill>
                  <a:schemeClr val="bg1"/>
                </a:solidFill>
                <a:latin typeface="Ubuntu"/>
                <a:ea typeface="Verdana" pitchFamily="34" charset="0"/>
                <a:cs typeface="Verdana" pitchFamily="34" charset="0"/>
              </a:rPr>
              <a:t>in the number of </a:t>
            </a:r>
            <a:r>
              <a:rPr lang="en-GB" sz="1600" dirty="0" smtClean="0">
                <a:solidFill>
                  <a:schemeClr val="bg1"/>
                </a:solidFill>
                <a:latin typeface="Ubuntu"/>
                <a:ea typeface="Verdana" pitchFamily="34" charset="0"/>
                <a:cs typeface="Verdana" pitchFamily="34" charset="0"/>
              </a:rPr>
              <a:t>incidents reported from April 2021 – March 2022. </a:t>
            </a:r>
            <a:r>
              <a:rPr lang="en-GB" sz="1600" dirty="0">
                <a:solidFill>
                  <a:schemeClr val="bg1"/>
                </a:solidFill>
                <a:latin typeface="Ubuntu" charset="0"/>
                <a:ea typeface="Ubuntu" charset="0"/>
                <a:cs typeface="Ubuntu" charset="0"/>
              </a:rPr>
              <a:t>The increase in incidents over the period is </a:t>
            </a:r>
            <a:r>
              <a:rPr lang="en-GB" sz="1600" dirty="0" smtClean="0">
                <a:solidFill>
                  <a:schemeClr val="bg1"/>
                </a:solidFill>
                <a:latin typeface="Ubuntu" charset="0"/>
                <a:ea typeface="Ubuntu" charset="0"/>
                <a:cs typeface="Ubuntu" charset="0"/>
              </a:rPr>
              <a:t>largely in Health protection &amp; screening services in relation to laboratory incidents being reported as a result of the impact of covid19 testing</a:t>
            </a:r>
            <a:endParaRPr lang="en-GB" sz="1600" dirty="0">
              <a:solidFill>
                <a:schemeClr val="bg1"/>
              </a:solidFill>
              <a:latin typeface="Ubuntu" charset="0"/>
              <a:ea typeface="Ubuntu" charset="0"/>
              <a:cs typeface="Ubuntu" charset="0"/>
            </a:endParaRPr>
          </a:p>
        </p:txBody>
      </p:sp>
      <p:sp>
        <p:nvSpPr>
          <p:cNvPr id="6" name="TextBox 5"/>
          <p:cNvSpPr txBox="1"/>
          <p:nvPr/>
        </p:nvSpPr>
        <p:spPr>
          <a:xfrm>
            <a:off x="48956" y="6025785"/>
            <a:ext cx="6257191" cy="4031873"/>
          </a:xfrm>
          <a:prstGeom prst="rect">
            <a:avLst/>
          </a:prstGeom>
          <a:noFill/>
        </p:spPr>
        <p:txBody>
          <a:bodyPr wrap="square" rtlCol="0">
            <a:spAutoFit/>
          </a:bodyPr>
          <a:lstStyle/>
          <a:p>
            <a:r>
              <a:rPr lang="en-GB" sz="1400" dirty="0" smtClean="0">
                <a:solidFill>
                  <a:schemeClr val="bg1"/>
                </a:solidFill>
                <a:latin typeface="Ubuntu"/>
                <a:ea typeface="Verdana" pitchFamily="34" charset="0"/>
                <a:cs typeface="Verdana" pitchFamily="34" charset="0"/>
              </a:rPr>
              <a:t>Any </a:t>
            </a:r>
            <a:r>
              <a:rPr lang="en-GB" sz="1400" dirty="0">
                <a:solidFill>
                  <a:schemeClr val="bg1"/>
                </a:solidFill>
                <a:latin typeface="Ubuntu"/>
                <a:ea typeface="Verdana" pitchFamily="34" charset="0"/>
                <a:cs typeface="Verdana" pitchFamily="34" charset="0"/>
              </a:rPr>
              <a:t>incidents that have caused significant </a:t>
            </a:r>
            <a:r>
              <a:rPr lang="en-GB" sz="1400" dirty="0" smtClean="0">
                <a:solidFill>
                  <a:schemeClr val="bg1"/>
                </a:solidFill>
                <a:latin typeface="Ubuntu"/>
                <a:ea typeface="Verdana" pitchFamily="34" charset="0"/>
                <a:cs typeface="Verdana" pitchFamily="34" charset="0"/>
              </a:rPr>
              <a:t>harm to service users  </a:t>
            </a:r>
            <a:r>
              <a:rPr lang="en-GB" sz="1400" dirty="0">
                <a:solidFill>
                  <a:schemeClr val="bg1"/>
                </a:solidFill>
                <a:latin typeface="Ubuntu"/>
                <a:ea typeface="Verdana" pitchFamily="34" charset="0"/>
                <a:cs typeface="Verdana" pitchFamily="34" charset="0"/>
              </a:rPr>
              <a:t>are reported to the </a:t>
            </a:r>
            <a:r>
              <a:rPr lang="en-GB" sz="1400" dirty="0" smtClean="0">
                <a:solidFill>
                  <a:schemeClr val="bg1"/>
                </a:solidFill>
                <a:latin typeface="Ubuntu"/>
                <a:ea typeface="Verdana" pitchFamily="34" charset="0"/>
                <a:cs typeface="Verdana" pitchFamily="34" charset="0"/>
              </a:rPr>
              <a:t>Delivery Unit in Welsh </a:t>
            </a:r>
            <a:r>
              <a:rPr lang="en-GB" sz="1400" dirty="0">
                <a:solidFill>
                  <a:schemeClr val="bg1"/>
                </a:solidFill>
                <a:latin typeface="Ubuntu"/>
                <a:ea typeface="Verdana" pitchFamily="34" charset="0"/>
                <a:cs typeface="Verdana" pitchFamily="34" charset="0"/>
              </a:rPr>
              <a:t>Government and managed via the </a:t>
            </a:r>
            <a:r>
              <a:rPr lang="en-US" sz="1400" dirty="0" smtClean="0">
                <a:solidFill>
                  <a:schemeClr val="bg1"/>
                </a:solidFill>
                <a:latin typeface="Ubuntu"/>
              </a:rPr>
              <a:t>National </a:t>
            </a:r>
            <a:r>
              <a:rPr lang="en-US" sz="1400" dirty="0">
                <a:solidFill>
                  <a:schemeClr val="bg1"/>
                </a:solidFill>
                <a:latin typeface="Ubuntu"/>
              </a:rPr>
              <a:t>Patient Safety Incident Reporting </a:t>
            </a:r>
            <a:r>
              <a:rPr lang="en-US" sz="1400" dirty="0" smtClean="0">
                <a:solidFill>
                  <a:schemeClr val="bg1"/>
                </a:solidFill>
                <a:latin typeface="Ubuntu"/>
              </a:rPr>
              <a:t>Policy. </a:t>
            </a:r>
          </a:p>
          <a:p>
            <a:endParaRPr lang="en-US" sz="1400" dirty="0">
              <a:solidFill>
                <a:schemeClr val="bg1"/>
              </a:solidFill>
              <a:latin typeface="Ubuntu"/>
              <a:ea typeface="Verdana" pitchFamily="34" charset="0"/>
              <a:cs typeface="Verdana" pitchFamily="34" charset="0"/>
            </a:endParaRPr>
          </a:p>
          <a:p>
            <a:r>
              <a:rPr lang="en-GB" sz="1200" dirty="0" smtClean="0">
                <a:solidFill>
                  <a:schemeClr val="bg1"/>
                </a:solidFill>
                <a:latin typeface="Ubuntu"/>
                <a:ea typeface="Verdana" pitchFamily="34" charset="0"/>
                <a:cs typeface="Verdana" pitchFamily="34" charset="0"/>
              </a:rPr>
              <a:t>During 2021-22 </a:t>
            </a:r>
            <a:r>
              <a:rPr lang="en-GB" sz="1200" dirty="0">
                <a:solidFill>
                  <a:schemeClr val="bg1"/>
                </a:solidFill>
                <a:latin typeface="Ubuntu"/>
                <a:ea typeface="Verdana" pitchFamily="34" charset="0"/>
                <a:cs typeface="Verdana" pitchFamily="34" charset="0"/>
              </a:rPr>
              <a:t>the organisation reported </a:t>
            </a:r>
            <a:r>
              <a:rPr lang="en-GB" sz="1200" dirty="0" smtClean="0">
                <a:solidFill>
                  <a:schemeClr val="bg1"/>
                </a:solidFill>
                <a:latin typeface="Ubuntu"/>
                <a:ea typeface="Verdana" pitchFamily="34" charset="0"/>
                <a:cs typeface="Verdana" pitchFamily="34" charset="0"/>
              </a:rPr>
              <a:t>5 Nationally reportable incidents </a:t>
            </a:r>
            <a:r>
              <a:rPr lang="en-GB" sz="1200" dirty="0">
                <a:solidFill>
                  <a:schemeClr val="bg1"/>
                </a:solidFill>
                <a:latin typeface="Ubuntu"/>
                <a:ea typeface="Verdana" pitchFamily="34" charset="0"/>
                <a:cs typeface="Verdana" pitchFamily="34" charset="0"/>
              </a:rPr>
              <a:t>to the Welsh </a:t>
            </a:r>
            <a:r>
              <a:rPr lang="en-GB" sz="1200" dirty="0" smtClean="0">
                <a:solidFill>
                  <a:schemeClr val="bg1"/>
                </a:solidFill>
                <a:latin typeface="Ubuntu"/>
                <a:ea typeface="Verdana" pitchFamily="34" charset="0"/>
                <a:cs typeface="Verdana" pitchFamily="34" charset="0"/>
              </a:rPr>
              <a:t>Government</a:t>
            </a:r>
            <a:r>
              <a:rPr lang="en-GB" sz="1200" dirty="0">
                <a:solidFill>
                  <a:schemeClr val="bg1"/>
                </a:solidFill>
                <a:latin typeface="Ubuntu"/>
                <a:ea typeface="Verdana" pitchFamily="34" charset="0"/>
                <a:cs typeface="Verdana" pitchFamily="34" charset="0"/>
              </a:rPr>
              <a:t> </a:t>
            </a:r>
            <a:r>
              <a:rPr lang="en-GB" sz="1200" dirty="0" smtClean="0">
                <a:solidFill>
                  <a:schemeClr val="bg1"/>
                </a:solidFill>
                <a:latin typeface="Ubuntu"/>
                <a:ea typeface="Verdana" pitchFamily="34" charset="0"/>
                <a:cs typeface="Verdana" pitchFamily="34" charset="0"/>
              </a:rPr>
              <a:t>and some key learning is listed below from these concerns:</a:t>
            </a:r>
          </a:p>
          <a:p>
            <a:endParaRPr lang="en-GB" sz="1200" dirty="0">
              <a:solidFill>
                <a:schemeClr val="bg1"/>
              </a:solidFill>
              <a:latin typeface="Ubuntu"/>
              <a:ea typeface="Verdana" pitchFamily="34" charset="0"/>
              <a:cs typeface="Verdana" pitchFamily="34" charset="0"/>
            </a:endParaRPr>
          </a:p>
          <a:p>
            <a:pPr marL="285750" indent="-285750">
              <a:buFont typeface="Arial" panose="020B0604020202020204" pitchFamily="34" charset="0"/>
              <a:buChar char="•"/>
            </a:pPr>
            <a:r>
              <a:rPr lang="en-GB" sz="1200" dirty="0" smtClean="0">
                <a:solidFill>
                  <a:schemeClr val="bg1"/>
                </a:solidFill>
                <a:latin typeface="Ubuntu"/>
                <a:ea typeface="Verdana" pitchFamily="34" charset="0"/>
                <a:cs typeface="Verdana" pitchFamily="34" charset="0"/>
              </a:rPr>
              <a:t>A systematic issue was identified which led to discrepancies in data held by PHW.  Teams will now conduct a quarterly review of their data to ensure any discrepancies are mitigated. </a:t>
            </a:r>
          </a:p>
          <a:p>
            <a:pPr marL="285750" indent="-285750">
              <a:buFont typeface="Arial" panose="020B0604020202020204" pitchFamily="34" charset="0"/>
              <a:buChar char="•"/>
            </a:pPr>
            <a:r>
              <a:rPr lang="en-GB" sz="1200" dirty="0" smtClean="0">
                <a:solidFill>
                  <a:schemeClr val="bg1"/>
                </a:solidFill>
                <a:latin typeface="Ubuntu"/>
                <a:ea typeface="Verdana" pitchFamily="34" charset="0"/>
                <a:cs typeface="Verdana" pitchFamily="34" charset="0"/>
              </a:rPr>
              <a:t>Out of date stock was identified which resulted in an </a:t>
            </a:r>
            <a:r>
              <a:rPr lang="en-GB" sz="1200" dirty="0" smtClean="0">
                <a:solidFill>
                  <a:schemeClr val="bg1"/>
                </a:solidFill>
                <a:latin typeface="Ubuntu"/>
              </a:rPr>
              <a:t>additional </a:t>
            </a:r>
            <a:r>
              <a:rPr lang="en-GB" sz="1200" dirty="0">
                <a:solidFill>
                  <a:schemeClr val="bg1"/>
                </a:solidFill>
                <a:latin typeface="Ubuntu"/>
              </a:rPr>
              <a:t>layer of programming to manage </a:t>
            </a:r>
            <a:r>
              <a:rPr lang="en-GB" sz="1200" dirty="0" smtClean="0">
                <a:solidFill>
                  <a:schemeClr val="bg1"/>
                </a:solidFill>
                <a:latin typeface="Ubuntu"/>
              </a:rPr>
              <a:t>kit </a:t>
            </a:r>
            <a:r>
              <a:rPr lang="en-GB" sz="1200" dirty="0">
                <a:solidFill>
                  <a:schemeClr val="bg1"/>
                </a:solidFill>
                <a:latin typeface="Ubuntu"/>
              </a:rPr>
              <a:t>expiry </a:t>
            </a:r>
            <a:r>
              <a:rPr lang="en-GB" sz="1200" dirty="0" smtClean="0">
                <a:solidFill>
                  <a:schemeClr val="bg1"/>
                </a:solidFill>
                <a:latin typeface="Ubuntu"/>
              </a:rPr>
              <a:t>bar-codes and a </a:t>
            </a:r>
            <a:r>
              <a:rPr lang="en-GB" sz="1200" dirty="0">
                <a:solidFill>
                  <a:schemeClr val="bg1"/>
                </a:solidFill>
                <a:latin typeface="Ubuntu"/>
              </a:rPr>
              <a:t>second independent validation process </a:t>
            </a:r>
            <a:r>
              <a:rPr lang="en-GB" sz="1200" dirty="0" smtClean="0">
                <a:solidFill>
                  <a:schemeClr val="bg1"/>
                </a:solidFill>
                <a:latin typeface="Ubuntu"/>
              </a:rPr>
              <a:t>was implemented to </a:t>
            </a:r>
            <a:r>
              <a:rPr lang="en-GB" sz="1200" dirty="0">
                <a:solidFill>
                  <a:schemeClr val="bg1"/>
                </a:solidFill>
                <a:latin typeface="Ubuntu"/>
              </a:rPr>
              <a:t>ensure kits that fail this validation cannot be issued.</a:t>
            </a:r>
          </a:p>
          <a:p>
            <a:pPr marL="285750" indent="-285750">
              <a:buFont typeface="Arial" panose="020B0604020202020204" pitchFamily="34" charset="0"/>
              <a:buChar char="•"/>
            </a:pPr>
            <a:endParaRPr lang="en-GB" sz="1400" dirty="0" smtClean="0">
              <a:solidFill>
                <a:schemeClr val="bg1"/>
              </a:solidFill>
              <a:latin typeface="Ubuntu"/>
              <a:ea typeface="Verdana" pitchFamily="34" charset="0"/>
              <a:cs typeface="Verdana" pitchFamily="34" charset="0"/>
            </a:endParaRPr>
          </a:p>
          <a:p>
            <a:pPr marL="285750" indent="-285750">
              <a:buFont typeface="Arial" panose="020B0604020202020204" pitchFamily="34" charset="0"/>
              <a:buChar char="•"/>
            </a:pPr>
            <a:endParaRPr lang="en-GB" sz="1400" dirty="0">
              <a:solidFill>
                <a:schemeClr val="bg1"/>
              </a:solidFill>
              <a:latin typeface="Ubuntu"/>
              <a:ea typeface="Verdana" pitchFamily="34" charset="0"/>
              <a:cs typeface="Ubuntu" charset="0"/>
            </a:endParaRPr>
          </a:p>
          <a:p>
            <a:endParaRPr lang="en-GB" sz="1600" dirty="0" smtClean="0">
              <a:solidFill>
                <a:schemeClr val="bg1"/>
              </a:solidFill>
              <a:latin typeface="Ubuntu"/>
              <a:ea typeface="Verdana" pitchFamily="34" charset="0"/>
              <a:cs typeface="Ubuntu" charset="0"/>
            </a:endParaRPr>
          </a:p>
          <a:p>
            <a:endParaRPr lang="en-GB" sz="1600" dirty="0">
              <a:solidFill>
                <a:schemeClr val="bg1"/>
              </a:solidFill>
              <a:latin typeface="Ubuntu"/>
              <a:ea typeface="Verdana" pitchFamily="34" charset="0"/>
              <a:cs typeface="Ubuntu" charset="0"/>
            </a:endParaRPr>
          </a:p>
          <a:p>
            <a:endParaRPr lang="en-GB" sz="1600" dirty="0" smtClean="0">
              <a:solidFill>
                <a:schemeClr val="bg1"/>
              </a:solidFill>
              <a:latin typeface="Ubuntu"/>
              <a:ea typeface="Verdana" pitchFamily="34" charset="0"/>
              <a:cs typeface="Ubuntu" charset="0"/>
            </a:endParaRPr>
          </a:p>
          <a:p>
            <a:endParaRPr lang="en-GB" sz="1600" dirty="0">
              <a:solidFill>
                <a:schemeClr val="bg1"/>
              </a:solidFill>
              <a:latin typeface="Ubuntu"/>
              <a:ea typeface="Ubuntu" charset="0"/>
              <a:cs typeface="Ubuntu" charset="0"/>
            </a:endParaRPr>
          </a:p>
        </p:txBody>
      </p:sp>
      <p:sp>
        <p:nvSpPr>
          <p:cNvPr id="7" name="TextBox 6"/>
          <p:cNvSpPr txBox="1"/>
          <p:nvPr/>
        </p:nvSpPr>
        <p:spPr>
          <a:xfrm>
            <a:off x="6306147" y="9494881"/>
            <a:ext cx="309237" cy="215444"/>
          </a:xfrm>
          <a:prstGeom prst="rect">
            <a:avLst/>
          </a:prstGeom>
          <a:noFill/>
        </p:spPr>
        <p:txBody>
          <a:bodyPr wrap="square" rtlCol="0">
            <a:spAutoFit/>
          </a:bodyPr>
          <a:lstStyle/>
          <a:p>
            <a:r>
              <a:rPr lang="en-GB" sz="800" dirty="0">
                <a:solidFill>
                  <a:schemeClr val="bg1"/>
                </a:solidFill>
                <a:latin typeface="Ubuntu" charset="0"/>
                <a:ea typeface="Ubuntu" charset="0"/>
                <a:cs typeface="Ubuntu" charset="0"/>
              </a:rPr>
              <a:t>5</a:t>
            </a:r>
            <a:endParaRPr lang="en-GB" sz="8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28502662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10000">
              <a:srgbClr val="324F82"/>
            </a:gs>
            <a:gs pos="83000">
              <a:srgbClr val="28B8CE"/>
            </a:gs>
          </a:gsLst>
          <a:lin ang="189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552" y="215804"/>
            <a:ext cx="5902246" cy="659820"/>
          </a:xfrm>
        </p:spPr>
        <p:txBody>
          <a:bodyPr>
            <a:normAutofit fontScale="90000"/>
          </a:bodyPr>
          <a:lstStyle/>
          <a:p>
            <a:pPr algn="ctr"/>
            <a:r>
              <a:rPr lang="en-GB" sz="3100" dirty="0" smtClean="0"/>
              <a:t>Complaints</a:t>
            </a:r>
            <a:r>
              <a:rPr lang="en-GB" dirty="0"/>
              <a:t/>
            </a:r>
            <a:br>
              <a:rPr lang="en-GB" dirty="0"/>
            </a:br>
            <a:endParaRPr lang="en-GB" dirty="0"/>
          </a:p>
        </p:txBody>
      </p:sp>
      <p:sp>
        <p:nvSpPr>
          <p:cNvPr id="4" name="Text Placeholder 3"/>
          <p:cNvSpPr>
            <a:spLocks noGrp="1"/>
          </p:cNvSpPr>
          <p:nvPr>
            <p:ph type="body" sz="quarter" idx="15"/>
          </p:nvPr>
        </p:nvSpPr>
        <p:spPr>
          <a:xfrm>
            <a:off x="162490" y="1193219"/>
            <a:ext cx="6499867" cy="5777948"/>
          </a:xfrm>
        </p:spPr>
        <p:txBody>
          <a:bodyPr/>
          <a:lstStyle/>
          <a:p>
            <a:endParaRPr lang="en-GB" dirty="0"/>
          </a:p>
          <a:p>
            <a:endParaRPr lang="en-GB" dirty="0" smtClean="0"/>
          </a:p>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907718739"/>
              </p:ext>
            </p:extLst>
          </p:nvPr>
        </p:nvGraphicFramePr>
        <p:xfrm>
          <a:off x="1021057" y="2202989"/>
          <a:ext cx="4738058" cy="3733202"/>
        </p:xfrm>
        <a:graphic>
          <a:graphicData uri="http://schemas.openxmlformats.org/drawingml/2006/table">
            <a:tbl>
              <a:tblPr firstRow="1" bandRow="1">
                <a:tableStyleId>{5C22544A-7EE6-4342-B048-85BDC9FD1C3A}</a:tableStyleId>
              </a:tblPr>
              <a:tblGrid>
                <a:gridCol w="2009058">
                  <a:extLst>
                    <a:ext uri="{9D8B030D-6E8A-4147-A177-3AD203B41FA5}">
                      <a16:colId xmlns:a16="http://schemas.microsoft.com/office/drawing/2014/main" val="2961743204"/>
                    </a:ext>
                  </a:extLst>
                </a:gridCol>
                <a:gridCol w="1364500">
                  <a:extLst>
                    <a:ext uri="{9D8B030D-6E8A-4147-A177-3AD203B41FA5}">
                      <a16:colId xmlns:a16="http://schemas.microsoft.com/office/drawing/2014/main" val="1038739586"/>
                    </a:ext>
                  </a:extLst>
                </a:gridCol>
                <a:gridCol w="1364500">
                  <a:extLst>
                    <a:ext uri="{9D8B030D-6E8A-4147-A177-3AD203B41FA5}">
                      <a16:colId xmlns:a16="http://schemas.microsoft.com/office/drawing/2014/main" val="2756899041"/>
                    </a:ext>
                  </a:extLst>
                </a:gridCol>
              </a:tblGrid>
              <a:tr h="355324">
                <a:tc>
                  <a:txBody>
                    <a:bodyPr/>
                    <a:lstStyle/>
                    <a:p>
                      <a:r>
                        <a:rPr lang="en-GB" dirty="0" smtClean="0"/>
                        <a:t>Formal Complaints</a:t>
                      </a:r>
                      <a:endParaRPr lang="en-GB" dirty="0"/>
                    </a:p>
                  </a:txBody>
                  <a:tcPr/>
                </a:tc>
                <a:tc>
                  <a:txBody>
                    <a:bodyPr/>
                    <a:lstStyle/>
                    <a:p>
                      <a:pPr algn="ctr"/>
                      <a:r>
                        <a:rPr lang="en-GB" dirty="0" smtClean="0"/>
                        <a:t>2020/21</a:t>
                      </a:r>
                      <a:endParaRPr lang="en-GB" dirty="0"/>
                    </a:p>
                  </a:txBody>
                  <a:tcPr/>
                </a:tc>
                <a:tc>
                  <a:txBody>
                    <a:bodyPr/>
                    <a:lstStyle/>
                    <a:p>
                      <a:pPr algn="ctr"/>
                      <a:r>
                        <a:rPr lang="en-GB" dirty="0" smtClean="0"/>
                        <a:t>2021/22</a:t>
                      </a:r>
                      <a:endParaRPr lang="en-GB" dirty="0"/>
                    </a:p>
                  </a:txBody>
                  <a:tcPr/>
                </a:tc>
                <a:extLst>
                  <a:ext uri="{0D108BD9-81ED-4DB2-BD59-A6C34878D82A}">
                    <a16:rowId xmlns:a16="http://schemas.microsoft.com/office/drawing/2014/main" val="1953514596"/>
                  </a:ext>
                </a:extLst>
              </a:tr>
              <a:tr h="451456">
                <a:tc>
                  <a:txBody>
                    <a:bodyPr/>
                    <a:lstStyle/>
                    <a:p>
                      <a:r>
                        <a:rPr lang="en-GB" dirty="0" smtClean="0"/>
                        <a:t>Total number of Formal Complaints</a:t>
                      </a:r>
                      <a:endParaRPr lang="en-GB" dirty="0"/>
                    </a:p>
                  </a:txBody>
                  <a:tcPr>
                    <a:solidFill>
                      <a:schemeClr val="accent1">
                        <a:lumMod val="40000"/>
                        <a:lumOff val="60000"/>
                      </a:schemeClr>
                    </a:solidFill>
                  </a:tcPr>
                </a:tc>
                <a:tc>
                  <a:txBody>
                    <a:bodyPr/>
                    <a:lstStyle/>
                    <a:p>
                      <a:pPr algn="ctr"/>
                      <a:r>
                        <a:rPr lang="en-GB" dirty="0" smtClean="0"/>
                        <a:t>66</a:t>
                      </a:r>
                      <a:endParaRPr lang="en-GB" dirty="0"/>
                    </a:p>
                  </a:txBody>
                  <a:tcPr>
                    <a:solidFill>
                      <a:schemeClr val="accent1">
                        <a:lumMod val="40000"/>
                        <a:lumOff val="60000"/>
                      </a:schemeClr>
                    </a:solidFill>
                  </a:tcPr>
                </a:tc>
                <a:tc>
                  <a:txBody>
                    <a:bodyPr/>
                    <a:lstStyle/>
                    <a:p>
                      <a:pPr algn="ctr"/>
                      <a:r>
                        <a:rPr lang="en-GB" dirty="0" smtClean="0"/>
                        <a:t>84</a:t>
                      </a:r>
                      <a:endParaRPr lang="en-GB" dirty="0"/>
                    </a:p>
                  </a:txBody>
                  <a:tcPr>
                    <a:solidFill>
                      <a:schemeClr val="accent1">
                        <a:lumMod val="40000"/>
                        <a:lumOff val="60000"/>
                      </a:schemeClr>
                    </a:solidFill>
                  </a:tcPr>
                </a:tc>
                <a:extLst>
                  <a:ext uri="{0D108BD9-81ED-4DB2-BD59-A6C34878D82A}">
                    <a16:rowId xmlns:a16="http://schemas.microsoft.com/office/drawing/2014/main" val="1299296899"/>
                  </a:ext>
                </a:extLst>
              </a:tr>
              <a:tr h="543873">
                <a:tc>
                  <a:txBody>
                    <a:bodyPr/>
                    <a:lstStyle/>
                    <a:p>
                      <a:r>
                        <a:rPr lang="en-GB" dirty="0" smtClean="0"/>
                        <a:t>Acknowledged within 2 working days</a:t>
                      </a:r>
                      <a:endParaRPr lang="en-GB" dirty="0"/>
                    </a:p>
                  </a:txBody>
                  <a:tcPr/>
                </a:tc>
                <a:tc>
                  <a:txBody>
                    <a:bodyPr/>
                    <a:lstStyle/>
                    <a:p>
                      <a:pPr algn="ctr"/>
                      <a:r>
                        <a:rPr lang="en-GB" dirty="0" smtClean="0"/>
                        <a:t>37 (56%)</a:t>
                      </a:r>
                      <a:endParaRPr lang="en-GB" dirty="0"/>
                    </a:p>
                  </a:txBody>
                  <a:tcPr/>
                </a:tc>
                <a:tc>
                  <a:txBody>
                    <a:bodyPr/>
                    <a:lstStyle/>
                    <a:p>
                      <a:pPr algn="ctr"/>
                      <a:r>
                        <a:rPr lang="en-GB" dirty="0" smtClean="0"/>
                        <a:t>77 (92%)</a:t>
                      </a:r>
                      <a:endParaRPr lang="en-GB" dirty="0"/>
                    </a:p>
                  </a:txBody>
                  <a:tcPr/>
                </a:tc>
                <a:extLst>
                  <a:ext uri="{0D108BD9-81ED-4DB2-BD59-A6C34878D82A}">
                    <a16:rowId xmlns:a16="http://schemas.microsoft.com/office/drawing/2014/main" val="1639381195"/>
                  </a:ext>
                </a:extLst>
              </a:tr>
              <a:tr h="815297">
                <a:tc>
                  <a:txBody>
                    <a:bodyPr/>
                    <a:lstStyle/>
                    <a:p>
                      <a:r>
                        <a:rPr lang="en-GB" dirty="0" smtClean="0"/>
                        <a:t>Managed and responded to within 30 working</a:t>
                      </a:r>
                      <a:r>
                        <a:rPr lang="en-GB" baseline="0" dirty="0" smtClean="0"/>
                        <a:t> days (Target – 75%)</a:t>
                      </a:r>
                      <a:endParaRPr lang="en-GB" dirty="0"/>
                    </a:p>
                  </a:txBody>
                  <a:tcPr/>
                </a:tc>
                <a:tc>
                  <a:txBody>
                    <a:bodyPr/>
                    <a:lstStyle/>
                    <a:p>
                      <a:pPr algn="ctr"/>
                      <a:r>
                        <a:rPr lang="en-GB" dirty="0" smtClean="0"/>
                        <a:t>24 (36%)</a:t>
                      </a:r>
                      <a:endParaRPr lang="en-GB" dirty="0"/>
                    </a:p>
                  </a:txBody>
                  <a:tcPr/>
                </a:tc>
                <a:tc>
                  <a:txBody>
                    <a:bodyPr/>
                    <a:lstStyle/>
                    <a:p>
                      <a:pPr algn="ctr"/>
                      <a:r>
                        <a:rPr lang="en-GB" dirty="0" smtClean="0"/>
                        <a:t>73 (87%)</a:t>
                      </a:r>
                      <a:endParaRPr lang="en-GB" dirty="0"/>
                    </a:p>
                  </a:txBody>
                  <a:tcPr/>
                </a:tc>
                <a:extLst>
                  <a:ext uri="{0D108BD9-81ED-4DB2-BD59-A6C34878D82A}">
                    <a16:rowId xmlns:a16="http://schemas.microsoft.com/office/drawing/2014/main" val="3468775103"/>
                  </a:ext>
                </a:extLst>
              </a:tr>
              <a:tr h="815297">
                <a:tc>
                  <a:txBody>
                    <a:bodyPr/>
                    <a:lstStyle/>
                    <a:p>
                      <a:r>
                        <a:rPr lang="en-GB" dirty="0" smtClean="0"/>
                        <a:t>Responded to within a period exceeding 30 days but within 6 months</a:t>
                      </a:r>
                      <a:endParaRPr lang="en-GB" dirty="0"/>
                    </a:p>
                  </a:txBody>
                  <a:tcPr/>
                </a:tc>
                <a:tc>
                  <a:txBody>
                    <a:bodyPr/>
                    <a:lstStyle/>
                    <a:p>
                      <a:pPr algn="ctr"/>
                      <a:r>
                        <a:rPr lang="en-GB" dirty="0" smtClean="0"/>
                        <a:t>39 (59%)</a:t>
                      </a:r>
                      <a:endParaRPr lang="en-GB" dirty="0"/>
                    </a:p>
                  </a:txBody>
                  <a:tcPr/>
                </a:tc>
                <a:tc>
                  <a:txBody>
                    <a:bodyPr/>
                    <a:lstStyle/>
                    <a:p>
                      <a:pPr algn="ctr"/>
                      <a:r>
                        <a:rPr lang="en-GB" dirty="0" smtClean="0"/>
                        <a:t>10 (12%)</a:t>
                      </a:r>
                      <a:endParaRPr lang="en-GB" dirty="0"/>
                    </a:p>
                  </a:txBody>
                  <a:tcPr/>
                </a:tc>
                <a:extLst>
                  <a:ext uri="{0D108BD9-81ED-4DB2-BD59-A6C34878D82A}">
                    <a16:rowId xmlns:a16="http://schemas.microsoft.com/office/drawing/2014/main" val="1117232623"/>
                  </a:ext>
                </a:extLst>
              </a:tr>
              <a:tr h="633376">
                <a:tc>
                  <a:txBody>
                    <a:bodyPr/>
                    <a:lstStyle/>
                    <a:p>
                      <a:r>
                        <a:rPr lang="en-GB" dirty="0" smtClean="0"/>
                        <a:t>Responded to within a period exceeding 6 months</a:t>
                      </a:r>
                      <a:endParaRPr lang="en-GB" dirty="0"/>
                    </a:p>
                  </a:txBody>
                  <a:tcPr/>
                </a:tc>
                <a:tc>
                  <a:txBody>
                    <a:bodyPr/>
                    <a:lstStyle/>
                    <a:p>
                      <a:pPr algn="ctr"/>
                      <a:r>
                        <a:rPr lang="en-GB" dirty="0" smtClean="0"/>
                        <a:t>3  (5%)</a:t>
                      </a:r>
                      <a:endParaRPr lang="en-GB" dirty="0"/>
                    </a:p>
                  </a:txBody>
                  <a:tcPr/>
                </a:tc>
                <a:tc>
                  <a:txBody>
                    <a:bodyPr/>
                    <a:lstStyle/>
                    <a:p>
                      <a:pPr algn="ctr"/>
                      <a:r>
                        <a:rPr lang="en-GB" dirty="0" smtClean="0"/>
                        <a:t>1 (1%)</a:t>
                      </a:r>
                      <a:endParaRPr lang="en-GB" dirty="0"/>
                    </a:p>
                  </a:txBody>
                  <a:tcPr/>
                </a:tc>
                <a:extLst>
                  <a:ext uri="{0D108BD9-81ED-4DB2-BD59-A6C34878D82A}">
                    <a16:rowId xmlns:a16="http://schemas.microsoft.com/office/drawing/2014/main" val="2730008230"/>
                  </a:ext>
                </a:extLst>
              </a:tr>
            </a:tbl>
          </a:graphicData>
        </a:graphic>
      </p:graphicFrame>
      <p:sp>
        <p:nvSpPr>
          <p:cNvPr id="6" name="TextBox 5"/>
          <p:cNvSpPr txBox="1"/>
          <p:nvPr/>
        </p:nvSpPr>
        <p:spPr>
          <a:xfrm>
            <a:off x="79674" y="602552"/>
            <a:ext cx="6858001" cy="1600438"/>
          </a:xfrm>
          <a:prstGeom prst="rect">
            <a:avLst/>
          </a:prstGeom>
          <a:noFill/>
        </p:spPr>
        <p:txBody>
          <a:bodyPr wrap="square" rtlCol="0">
            <a:spAutoFit/>
          </a:bodyPr>
          <a:lstStyle/>
          <a:p>
            <a:r>
              <a:rPr lang="en-GB" sz="1400" b="0" i="0" dirty="0" smtClean="0">
                <a:solidFill>
                  <a:schemeClr val="bg1"/>
                </a:solidFill>
                <a:latin typeface="Ubuntu" charset="0"/>
                <a:ea typeface="Ubuntu" charset="0"/>
                <a:cs typeface="Ubuntu" charset="0"/>
              </a:rPr>
              <a:t>Public Health Wales are focused on effectively and efficiently answering concerns in a timely manner. There has been a continuing focus on using information from the complaints that we receive as one mechanism  to  improve our services and functions.</a:t>
            </a:r>
          </a:p>
          <a:p>
            <a:endParaRPr lang="en-GB" sz="1400" dirty="0">
              <a:solidFill>
                <a:schemeClr val="bg1"/>
              </a:solidFill>
              <a:latin typeface="Ubuntu" charset="0"/>
              <a:ea typeface="Ubuntu" charset="0"/>
              <a:cs typeface="Ubuntu" charset="0"/>
            </a:endParaRPr>
          </a:p>
          <a:p>
            <a:r>
              <a:rPr lang="en-GB" sz="1400" b="0" i="0" dirty="0" smtClean="0">
                <a:solidFill>
                  <a:schemeClr val="bg1"/>
                </a:solidFill>
                <a:latin typeface="Ubuntu" charset="0"/>
                <a:ea typeface="Ubuntu" charset="0"/>
                <a:cs typeface="Ubuntu" charset="0"/>
              </a:rPr>
              <a:t>The table below sets out the organisations performance for 2021-22 and how this compares with the previous year:</a:t>
            </a:r>
          </a:p>
        </p:txBody>
      </p:sp>
      <p:sp>
        <p:nvSpPr>
          <p:cNvPr id="7" name="TextBox 6"/>
          <p:cNvSpPr txBox="1"/>
          <p:nvPr/>
        </p:nvSpPr>
        <p:spPr>
          <a:xfrm>
            <a:off x="79674" y="5949934"/>
            <a:ext cx="6662357" cy="2677656"/>
          </a:xfrm>
          <a:prstGeom prst="rect">
            <a:avLst/>
          </a:prstGeom>
          <a:noFill/>
        </p:spPr>
        <p:txBody>
          <a:bodyPr wrap="square" rtlCol="0">
            <a:spAutoFit/>
          </a:bodyPr>
          <a:lstStyle/>
          <a:p>
            <a:r>
              <a:rPr lang="en-GB" sz="1400" b="0" i="0" dirty="0" smtClean="0">
                <a:solidFill>
                  <a:schemeClr val="bg1"/>
                </a:solidFill>
                <a:latin typeface="Ubuntu" charset="0"/>
                <a:ea typeface="Ubuntu" charset="0"/>
                <a:cs typeface="Ubuntu" charset="0"/>
              </a:rPr>
              <a:t>The importance of ensuring responses to complaints are provided without undue delay is recognised, although we also recognise that this needs to be balanced with ensuring a high quality investigation is undertaken.</a:t>
            </a:r>
          </a:p>
          <a:p>
            <a:endParaRPr lang="en-GB" sz="1400" dirty="0">
              <a:solidFill>
                <a:schemeClr val="bg1"/>
              </a:solidFill>
              <a:latin typeface="Ubuntu" charset="0"/>
              <a:ea typeface="Ubuntu" charset="0"/>
              <a:cs typeface="Ubuntu" charset="0"/>
            </a:endParaRPr>
          </a:p>
          <a:p>
            <a:r>
              <a:rPr lang="en-GB" sz="1400" b="0" i="0" dirty="0" smtClean="0">
                <a:solidFill>
                  <a:schemeClr val="bg1"/>
                </a:solidFill>
                <a:latin typeface="Ubuntu" charset="0"/>
                <a:ea typeface="Ubuntu" charset="0"/>
                <a:cs typeface="Ubuntu" charset="0"/>
              </a:rPr>
              <a:t>It was not possible to respon</a:t>
            </a:r>
            <a:r>
              <a:rPr lang="en-GB" sz="1400" dirty="0" smtClean="0">
                <a:solidFill>
                  <a:schemeClr val="bg1"/>
                </a:solidFill>
                <a:latin typeface="Ubuntu" charset="0"/>
                <a:ea typeface="Ubuntu" charset="0"/>
                <a:cs typeface="Ubuntu" charset="0"/>
              </a:rPr>
              <a:t>d to all complaints within the 30 day timescale. Some reasons for the delays are listed below:</a:t>
            </a:r>
          </a:p>
          <a:p>
            <a:endParaRPr lang="en-GB" sz="1400" b="0" i="0" dirty="0">
              <a:solidFill>
                <a:schemeClr val="bg1"/>
              </a:solidFill>
              <a:latin typeface="Ubuntu" charset="0"/>
              <a:ea typeface="Ubuntu" charset="0"/>
              <a:cs typeface="Ubuntu" charset="0"/>
            </a:endParaRPr>
          </a:p>
          <a:p>
            <a:pPr marL="285750" indent="-285750">
              <a:buFont typeface="Arial" panose="020B0604020202020204" pitchFamily="34" charset="0"/>
              <a:buChar char="•"/>
            </a:pPr>
            <a:r>
              <a:rPr lang="en-GB" sz="1400" b="0" i="1" dirty="0" smtClean="0">
                <a:solidFill>
                  <a:schemeClr val="bg1"/>
                </a:solidFill>
                <a:latin typeface="Ubuntu" charset="0"/>
                <a:ea typeface="Ubuntu" charset="0"/>
                <a:cs typeface="Ubuntu" charset="0"/>
              </a:rPr>
              <a:t>The complexity of the investigation</a:t>
            </a:r>
          </a:p>
          <a:p>
            <a:pPr marL="285750" indent="-285750">
              <a:buFont typeface="Arial" panose="020B0604020202020204" pitchFamily="34" charset="0"/>
              <a:buChar char="•"/>
            </a:pPr>
            <a:r>
              <a:rPr lang="en-GB" sz="1400" i="1" dirty="0" smtClean="0">
                <a:solidFill>
                  <a:schemeClr val="bg1"/>
                </a:solidFill>
                <a:latin typeface="Ubuntu" charset="0"/>
                <a:ea typeface="Ubuntu" charset="0"/>
                <a:cs typeface="Ubuntu" charset="0"/>
              </a:rPr>
              <a:t>Corporate Quality Assurance of response letters to ensure that the complainant receives a detailed and satisfactory response</a:t>
            </a:r>
          </a:p>
          <a:p>
            <a:pPr marL="285750" indent="-285750">
              <a:buFont typeface="Arial" panose="020B0604020202020204" pitchFamily="34" charset="0"/>
              <a:buChar char="•"/>
            </a:pPr>
            <a:r>
              <a:rPr lang="en-GB" sz="1400" b="0" i="1" dirty="0" smtClean="0">
                <a:solidFill>
                  <a:schemeClr val="bg1"/>
                </a:solidFill>
                <a:latin typeface="Ubuntu" charset="0"/>
                <a:ea typeface="Ubuntu" charset="0"/>
                <a:cs typeface="Ubuntu" charset="0"/>
              </a:rPr>
              <a:t>Expert opinion required in relation to breach of duty</a:t>
            </a:r>
          </a:p>
          <a:p>
            <a:pPr marL="285750" indent="-285750">
              <a:buFont typeface="Arial" panose="020B0604020202020204" pitchFamily="34" charset="0"/>
              <a:buChar char="•"/>
            </a:pPr>
            <a:r>
              <a:rPr lang="en-GB" sz="1400" i="1" dirty="0" smtClean="0">
                <a:solidFill>
                  <a:schemeClr val="bg1"/>
                </a:solidFill>
                <a:latin typeface="Ubuntu" charset="0"/>
                <a:ea typeface="Ubuntu" charset="0"/>
                <a:cs typeface="Ubuntu" charset="0"/>
              </a:rPr>
              <a:t>Delay in obtaining information from outside of the organisation</a:t>
            </a:r>
            <a:endParaRPr lang="en-GB" sz="1400" b="0" i="1" dirty="0" smtClean="0">
              <a:solidFill>
                <a:schemeClr val="bg1"/>
              </a:solidFill>
              <a:latin typeface="Ubuntu" charset="0"/>
              <a:ea typeface="Ubuntu" charset="0"/>
              <a:cs typeface="Ubuntu" charset="0"/>
            </a:endParaRPr>
          </a:p>
        </p:txBody>
      </p:sp>
      <p:sp>
        <p:nvSpPr>
          <p:cNvPr id="8" name="TextBox 7"/>
          <p:cNvSpPr txBox="1"/>
          <p:nvPr/>
        </p:nvSpPr>
        <p:spPr>
          <a:xfrm>
            <a:off x="6306147" y="9494881"/>
            <a:ext cx="309237" cy="215444"/>
          </a:xfrm>
          <a:prstGeom prst="rect">
            <a:avLst/>
          </a:prstGeom>
          <a:noFill/>
        </p:spPr>
        <p:txBody>
          <a:bodyPr wrap="square" rtlCol="0">
            <a:spAutoFit/>
          </a:bodyPr>
          <a:lstStyle/>
          <a:p>
            <a:r>
              <a:rPr lang="en-GB" sz="800" dirty="0">
                <a:solidFill>
                  <a:schemeClr val="bg1"/>
                </a:solidFill>
                <a:latin typeface="Ubuntu" charset="0"/>
                <a:ea typeface="Ubuntu" charset="0"/>
                <a:cs typeface="Ubuntu" charset="0"/>
              </a:rPr>
              <a:t>6</a:t>
            </a:r>
            <a:endParaRPr lang="en-GB" sz="8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3886211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10000">
              <a:srgbClr val="324F82"/>
            </a:gs>
            <a:gs pos="69000">
              <a:srgbClr val="28B8CE"/>
            </a:gs>
          </a:gsLst>
          <a:lin ang="18900000" scaled="1"/>
          <a:tileRect/>
        </a:gradFill>
        <a:effectLst/>
      </p:bgPr>
    </p:bg>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3251788957"/>
              </p:ext>
            </p:extLst>
          </p:nvPr>
        </p:nvGraphicFramePr>
        <p:xfrm>
          <a:off x="538511" y="844421"/>
          <a:ext cx="5775158" cy="2736988"/>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192505" y="282715"/>
            <a:ext cx="6695376" cy="492443"/>
          </a:xfrm>
          <a:prstGeom prst="rect">
            <a:avLst/>
          </a:prstGeom>
          <a:noFill/>
        </p:spPr>
        <p:txBody>
          <a:bodyPr wrap="square" rtlCol="0">
            <a:spAutoFit/>
          </a:bodyPr>
          <a:lstStyle/>
          <a:p>
            <a:r>
              <a:rPr lang="en-GB" sz="1300" b="0" i="0" dirty="0" smtClean="0">
                <a:solidFill>
                  <a:schemeClr val="bg1"/>
                </a:solidFill>
                <a:latin typeface="Ubuntu" charset="0"/>
                <a:ea typeface="Ubuntu" charset="0"/>
                <a:cs typeface="Ubuntu" charset="0"/>
              </a:rPr>
              <a:t>The </a:t>
            </a:r>
            <a:r>
              <a:rPr lang="en-GB" sz="1300" dirty="0" smtClean="0">
                <a:solidFill>
                  <a:schemeClr val="bg1"/>
                </a:solidFill>
                <a:latin typeface="Ubuntu" charset="0"/>
                <a:ea typeface="Ubuntu" charset="0"/>
                <a:cs typeface="Ubuntu" charset="0"/>
              </a:rPr>
              <a:t>table below </a:t>
            </a:r>
            <a:r>
              <a:rPr lang="en-GB" sz="1300" b="0" i="0" dirty="0" smtClean="0">
                <a:solidFill>
                  <a:schemeClr val="bg1"/>
                </a:solidFill>
                <a:latin typeface="Ubuntu" charset="0"/>
                <a:ea typeface="Ubuntu" charset="0"/>
                <a:cs typeface="Ubuntu" charset="0"/>
              </a:rPr>
              <a:t> details the Directorates </a:t>
            </a:r>
            <a:r>
              <a:rPr lang="en-GB" sz="1300" dirty="0" smtClean="0">
                <a:solidFill>
                  <a:schemeClr val="bg1"/>
                </a:solidFill>
                <a:latin typeface="Ubuntu" charset="0"/>
                <a:ea typeface="Ubuntu" charset="0"/>
                <a:cs typeface="Ubuntu" charset="0"/>
              </a:rPr>
              <a:t>within Public Health Wales that received complaints during the period of 2021/22</a:t>
            </a:r>
            <a:endParaRPr lang="en-GB" sz="1300" b="0" i="0" dirty="0" smtClean="0">
              <a:solidFill>
                <a:schemeClr val="bg1"/>
              </a:solidFill>
              <a:latin typeface="Ubuntu" charset="0"/>
              <a:ea typeface="Ubuntu" charset="0"/>
              <a:cs typeface="Ubuntu" charset="0"/>
            </a:endParaRPr>
          </a:p>
        </p:txBody>
      </p:sp>
      <p:sp>
        <p:nvSpPr>
          <p:cNvPr id="8" name="TextBox 7"/>
          <p:cNvSpPr txBox="1"/>
          <p:nvPr/>
        </p:nvSpPr>
        <p:spPr>
          <a:xfrm>
            <a:off x="192505" y="3791810"/>
            <a:ext cx="6581273" cy="692497"/>
          </a:xfrm>
          <a:prstGeom prst="rect">
            <a:avLst/>
          </a:prstGeom>
          <a:noFill/>
        </p:spPr>
        <p:txBody>
          <a:bodyPr wrap="square" rtlCol="0">
            <a:spAutoFit/>
          </a:bodyPr>
          <a:lstStyle/>
          <a:p>
            <a:r>
              <a:rPr lang="en-GB" sz="1300" b="0" i="0" dirty="0" smtClean="0">
                <a:solidFill>
                  <a:schemeClr val="bg1"/>
                </a:solidFill>
                <a:latin typeface="Ubuntu" charset="0"/>
                <a:ea typeface="Ubuntu" charset="0"/>
                <a:cs typeface="Ubuntu" charset="0"/>
              </a:rPr>
              <a:t>As Screening Services have contact with large numbers of the public, the Health Protection &amp; Screening Directorate attract the highest number of complaints. The table below shows the areas within the Screening Division where complaints were received:</a:t>
            </a:r>
          </a:p>
        </p:txBody>
      </p:sp>
      <p:graphicFrame>
        <p:nvGraphicFramePr>
          <p:cNvPr id="12" name="Chart 11"/>
          <p:cNvGraphicFramePr/>
          <p:nvPr>
            <p:extLst>
              <p:ext uri="{D42A27DB-BD31-4B8C-83A1-F6EECF244321}">
                <p14:modId xmlns:p14="http://schemas.microsoft.com/office/powerpoint/2010/main" val="729504794"/>
              </p:ext>
            </p:extLst>
          </p:nvPr>
        </p:nvGraphicFramePr>
        <p:xfrm>
          <a:off x="358038" y="4674189"/>
          <a:ext cx="5955631" cy="2896066"/>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96253" y="7784432"/>
            <a:ext cx="6677525" cy="954107"/>
          </a:xfrm>
          <a:prstGeom prst="rect">
            <a:avLst/>
          </a:prstGeom>
          <a:noFill/>
        </p:spPr>
        <p:txBody>
          <a:bodyPr wrap="square" rtlCol="0">
            <a:spAutoFit/>
          </a:bodyPr>
          <a:lstStyle/>
          <a:p>
            <a:r>
              <a:rPr lang="en-GB" sz="1400" b="0" i="0" dirty="0" smtClean="0">
                <a:solidFill>
                  <a:schemeClr val="bg1"/>
                </a:solidFill>
                <a:latin typeface="Ubuntu" charset="0"/>
                <a:ea typeface="Ubuntu" charset="0"/>
                <a:cs typeface="Ubuntu" charset="0"/>
              </a:rPr>
              <a:t>The majority of Screening Programmes received an increase in complaints in 2021/22, this appears in part to be  due to the screening services pausing for a period in 2020/21 due to Covid-19 pandemic and so far less complaints were received during this period.</a:t>
            </a:r>
          </a:p>
        </p:txBody>
      </p:sp>
      <p:sp>
        <p:nvSpPr>
          <p:cNvPr id="9" name="TextBox 8"/>
          <p:cNvSpPr txBox="1"/>
          <p:nvPr/>
        </p:nvSpPr>
        <p:spPr>
          <a:xfrm>
            <a:off x="6306147" y="9494881"/>
            <a:ext cx="309237" cy="215444"/>
          </a:xfrm>
          <a:prstGeom prst="rect">
            <a:avLst/>
          </a:prstGeom>
          <a:noFill/>
        </p:spPr>
        <p:txBody>
          <a:bodyPr wrap="square" rtlCol="0">
            <a:spAutoFit/>
          </a:bodyPr>
          <a:lstStyle/>
          <a:p>
            <a:r>
              <a:rPr lang="en-GB" sz="800" dirty="0">
                <a:solidFill>
                  <a:schemeClr val="bg1"/>
                </a:solidFill>
                <a:latin typeface="Ubuntu" charset="0"/>
                <a:ea typeface="Ubuntu" charset="0"/>
                <a:cs typeface="Ubuntu" charset="0"/>
              </a:rPr>
              <a:t>7</a:t>
            </a:r>
            <a:endParaRPr lang="en-GB" sz="8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10516103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006" y="315554"/>
            <a:ext cx="6792829" cy="523220"/>
          </a:xfrm>
          <a:prstGeom prst="rect">
            <a:avLst/>
          </a:prstGeom>
          <a:noFill/>
        </p:spPr>
        <p:txBody>
          <a:bodyPr wrap="square" rtlCol="0">
            <a:spAutoFit/>
          </a:bodyPr>
          <a:lstStyle/>
          <a:p>
            <a:r>
              <a:rPr lang="en-GB" sz="1400" b="0" i="0" dirty="0" smtClean="0">
                <a:solidFill>
                  <a:schemeClr val="bg1"/>
                </a:solidFill>
                <a:latin typeface="Ubuntu" charset="0"/>
                <a:ea typeface="Ubuntu" charset="0"/>
                <a:cs typeface="Ubuntu" charset="0"/>
              </a:rPr>
              <a:t>The chart below shows the Top 10 Subjects for both Formal and Early Resolution  1 April 2021 to 31 March 2022 are as follows:</a:t>
            </a:r>
          </a:p>
        </p:txBody>
      </p:sp>
      <p:sp>
        <p:nvSpPr>
          <p:cNvPr id="3" name="TextBox 2"/>
          <p:cNvSpPr txBox="1"/>
          <p:nvPr/>
        </p:nvSpPr>
        <p:spPr>
          <a:xfrm>
            <a:off x="98006" y="5895473"/>
            <a:ext cx="6694823" cy="2677656"/>
          </a:xfrm>
          <a:prstGeom prst="rect">
            <a:avLst/>
          </a:prstGeom>
          <a:noFill/>
        </p:spPr>
        <p:txBody>
          <a:bodyPr wrap="square" rtlCol="0">
            <a:spAutoFit/>
          </a:bodyPr>
          <a:lstStyle/>
          <a:p>
            <a:r>
              <a:rPr lang="en-GB" sz="1400" b="0" i="0" dirty="0" smtClean="0">
                <a:solidFill>
                  <a:schemeClr val="bg1"/>
                </a:solidFill>
                <a:latin typeface="Ubuntu" charset="0"/>
                <a:ea typeface="Ubuntu" charset="0"/>
                <a:cs typeface="Ubuntu" charset="0"/>
              </a:rPr>
              <a:t>The main themes for complaint received in this timeframe are:</a:t>
            </a:r>
          </a:p>
          <a:p>
            <a:endParaRPr lang="en-GB" sz="1400" b="0" i="0" dirty="0" smtClean="0">
              <a:solidFill>
                <a:schemeClr val="bg1"/>
              </a:solidFill>
              <a:latin typeface="Ubuntu" charset="0"/>
              <a:ea typeface="Ubuntu" charset="0"/>
              <a:cs typeface="Ubuntu" charset="0"/>
            </a:endParaRPr>
          </a:p>
          <a:p>
            <a:pPr marL="285750" indent="-285750">
              <a:buFont typeface="Arial" panose="020B0604020202020204" pitchFamily="34" charset="0"/>
              <a:buChar char="•"/>
            </a:pPr>
            <a:r>
              <a:rPr lang="en-GB" sz="1400" i="1" dirty="0" smtClean="0">
                <a:solidFill>
                  <a:schemeClr val="bg1"/>
                </a:solidFill>
                <a:latin typeface="Ubuntu" charset="0"/>
                <a:ea typeface="Ubuntu" charset="0"/>
                <a:cs typeface="Ubuntu" charset="0"/>
              </a:rPr>
              <a:t>Treatment/Procedure – The </a:t>
            </a:r>
            <a:r>
              <a:rPr lang="en-GB" sz="1400" dirty="0" smtClean="0">
                <a:solidFill>
                  <a:schemeClr val="bg1"/>
                </a:solidFill>
                <a:latin typeface="Ubuntu" charset="0"/>
                <a:ea typeface="Ubuntu" charset="0"/>
                <a:cs typeface="Ubuntu" charset="0"/>
              </a:rPr>
              <a:t>majority of these complaints relate to dissatisfaction with PHW guidance/procedures in relation to the Covid-19 pandemic.</a:t>
            </a:r>
          </a:p>
          <a:p>
            <a:pPr marL="285750" indent="-285750">
              <a:buFont typeface="Arial" panose="020B0604020202020204" pitchFamily="34" charset="0"/>
              <a:buChar char="•"/>
            </a:pPr>
            <a:endParaRPr lang="en-GB" sz="1400" dirty="0" smtClean="0">
              <a:solidFill>
                <a:schemeClr val="bg1"/>
              </a:solidFill>
              <a:latin typeface="Ubuntu" charset="0"/>
              <a:ea typeface="Ubuntu" charset="0"/>
              <a:cs typeface="Ubuntu" charset="0"/>
            </a:endParaRPr>
          </a:p>
          <a:p>
            <a:pPr marL="285750" indent="-285750">
              <a:buFont typeface="Arial" panose="020B0604020202020204" pitchFamily="34" charset="0"/>
              <a:buChar char="•"/>
            </a:pPr>
            <a:r>
              <a:rPr lang="en-GB" sz="1400" b="0" i="1" dirty="0" smtClean="0">
                <a:solidFill>
                  <a:schemeClr val="bg1"/>
                </a:solidFill>
                <a:latin typeface="Ubuntu" charset="0"/>
                <a:ea typeface="Ubuntu" charset="0"/>
                <a:cs typeface="Ubuntu" charset="0"/>
              </a:rPr>
              <a:t>Appointments – </a:t>
            </a:r>
            <a:r>
              <a:rPr lang="en-GB" sz="1400" b="0" i="0" dirty="0" smtClean="0">
                <a:solidFill>
                  <a:schemeClr val="bg1"/>
                </a:solidFill>
                <a:latin typeface="Ubuntu" charset="0"/>
                <a:ea typeface="Ubuntu" charset="0"/>
                <a:cs typeface="Ubuntu" charset="0"/>
              </a:rPr>
              <a:t>Dissatisfaction with appointment locations, delays and cancellations.</a:t>
            </a:r>
          </a:p>
          <a:p>
            <a:pPr marL="285750" indent="-285750">
              <a:buFont typeface="Arial" panose="020B0604020202020204" pitchFamily="34" charset="0"/>
              <a:buChar char="•"/>
            </a:pPr>
            <a:endParaRPr lang="en-GB" sz="1400" dirty="0">
              <a:solidFill>
                <a:schemeClr val="bg1"/>
              </a:solidFill>
              <a:latin typeface="Ubuntu" charset="0"/>
              <a:ea typeface="Ubuntu" charset="0"/>
              <a:cs typeface="Ubuntu" charset="0"/>
            </a:endParaRPr>
          </a:p>
          <a:p>
            <a:r>
              <a:rPr lang="en-GB" sz="1400" b="0" i="0" dirty="0" smtClean="0">
                <a:solidFill>
                  <a:schemeClr val="bg1"/>
                </a:solidFill>
                <a:latin typeface="Ubuntu" charset="0"/>
                <a:ea typeface="Ubuntu" charset="0"/>
                <a:cs typeface="Ubuntu" charset="0"/>
              </a:rPr>
              <a:t>This information enables the organisation to understand </a:t>
            </a:r>
            <a:r>
              <a:rPr lang="en-GB" sz="1400" dirty="0" smtClean="0">
                <a:solidFill>
                  <a:schemeClr val="bg1"/>
                </a:solidFill>
                <a:latin typeface="Ubuntu" charset="0"/>
                <a:ea typeface="Ubuntu" charset="0"/>
                <a:cs typeface="Ubuntu" charset="0"/>
              </a:rPr>
              <a:t>elements of </a:t>
            </a:r>
            <a:r>
              <a:rPr lang="en-GB" sz="1400" b="0" i="0" dirty="0" smtClean="0">
                <a:solidFill>
                  <a:schemeClr val="bg1"/>
                </a:solidFill>
                <a:latin typeface="Ubuntu" charset="0"/>
                <a:ea typeface="Ubuntu" charset="0"/>
                <a:cs typeface="Ubuntu" charset="0"/>
              </a:rPr>
              <a:t> the root causes and analyse any themes and trends of our complaints so that we can learn from these and inform improvements to our services.</a:t>
            </a:r>
          </a:p>
        </p:txBody>
      </p:sp>
      <p:sp>
        <p:nvSpPr>
          <p:cNvPr id="5" name="TextBox 4"/>
          <p:cNvSpPr txBox="1"/>
          <p:nvPr/>
        </p:nvSpPr>
        <p:spPr>
          <a:xfrm>
            <a:off x="6306147" y="9279437"/>
            <a:ext cx="309237" cy="215444"/>
          </a:xfrm>
          <a:prstGeom prst="rect">
            <a:avLst/>
          </a:prstGeom>
          <a:noFill/>
        </p:spPr>
        <p:txBody>
          <a:bodyPr wrap="square" rtlCol="0">
            <a:spAutoFit/>
          </a:bodyPr>
          <a:lstStyle/>
          <a:p>
            <a:r>
              <a:rPr lang="en-GB" sz="800" dirty="0">
                <a:solidFill>
                  <a:schemeClr val="bg1"/>
                </a:solidFill>
                <a:latin typeface="Ubuntu" charset="0"/>
                <a:ea typeface="Ubuntu" charset="0"/>
                <a:cs typeface="Ubuntu" charset="0"/>
              </a:rPr>
              <a:t>8</a:t>
            </a:r>
            <a:endParaRPr lang="en-GB" sz="800" b="0" i="0" dirty="0" smtClean="0">
              <a:solidFill>
                <a:schemeClr val="bg1"/>
              </a:solidFill>
              <a:latin typeface="Ubuntu" charset="0"/>
              <a:ea typeface="Ubuntu" charset="0"/>
              <a:cs typeface="Ubuntu"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123332557"/>
              </p:ext>
            </p:extLst>
          </p:nvPr>
        </p:nvGraphicFramePr>
        <p:xfrm>
          <a:off x="876116" y="1308806"/>
          <a:ext cx="4572000" cy="4079240"/>
        </p:xfrm>
        <a:graphic>
          <a:graphicData uri="http://schemas.openxmlformats.org/drawingml/2006/table">
            <a:tbl>
              <a:tblPr firstRow="1" bandRow="1">
                <a:tableStyleId>{5C22544A-7EE6-4342-B048-85BDC9FD1C3A}</a:tableStyleId>
              </a:tblPr>
              <a:tblGrid>
                <a:gridCol w="2688351">
                  <a:extLst>
                    <a:ext uri="{9D8B030D-6E8A-4147-A177-3AD203B41FA5}">
                      <a16:colId xmlns:a16="http://schemas.microsoft.com/office/drawing/2014/main" val="2206303748"/>
                    </a:ext>
                  </a:extLst>
                </a:gridCol>
                <a:gridCol w="1883649">
                  <a:extLst>
                    <a:ext uri="{9D8B030D-6E8A-4147-A177-3AD203B41FA5}">
                      <a16:colId xmlns:a16="http://schemas.microsoft.com/office/drawing/2014/main" val="2619252166"/>
                    </a:ext>
                  </a:extLst>
                </a:gridCol>
              </a:tblGrid>
              <a:tr h="370840">
                <a:tc>
                  <a:txBody>
                    <a:bodyPr/>
                    <a:lstStyle/>
                    <a:p>
                      <a:r>
                        <a:rPr lang="en-GB" dirty="0" smtClean="0"/>
                        <a:t>Complaint Subject</a:t>
                      </a:r>
                      <a:endParaRPr lang="en-GB" dirty="0"/>
                    </a:p>
                  </a:txBody>
                  <a:tcPr/>
                </a:tc>
                <a:tc>
                  <a:txBody>
                    <a:bodyPr/>
                    <a:lstStyle/>
                    <a:p>
                      <a:r>
                        <a:rPr lang="en-GB" dirty="0" smtClean="0"/>
                        <a:t>Percentage </a:t>
                      </a:r>
                      <a:endParaRPr lang="en-GB" dirty="0"/>
                    </a:p>
                  </a:txBody>
                  <a:tcPr/>
                </a:tc>
                <a:extLst>
                  <a:ext uri="{0D108BD9-81ED-4DB2-BD59-A6C34878D82A}">
                    <a16:rowId xmlns:a16="http://schemas.microsoft.com/office/drawing/2014/main" val="2614766441"/>
                  </a:ext>
                </a:extLst>
              </a:tr>
              <a:tr h="370840">
                <a:tc>
                  <a:txBody>
                    <a:bodyPr/>
                    <a:lstStyle/>
                    <a:p>
                      <a:r>
                        <a:rPr lang="en-GB" dirty="0" smtClean="0"/>
                        <a:t>Access/Referrals</a:t>
                      </a:r>
                      <a:endParaRPr lang="en-GB" dirty="0"/>
                    </a:p>
                  </a:txBody>
                  <a:tcPr/>
                </a:tc>
                <a:tc>
                  <a:txBody>
                    <a:bodyPr/>
                    <a:lstStyle/>
                    <a:p>
                      <a:r>
                        <a:rPr lang="en-GB" dirty="0" smtClean="0"/>
                        <a:t>3%</a:t>
                      </a:r>
                      <a:endParaRPr lang="en-GB" dirty="0"/>
                    </a:p>
                  </a:txBody>
                  <a:tcPr/>
                </a:tc>
                <a:extLst>
                  <a:ext uri="{0D108BD9-81ED-4DB2-BD59-A6C34878D82A}">
                    <a16:rowId xmlns:a16="http://schemas.microsoft.com/office/drawing/2014/main" val="3104743435"/>
                  </a:ext>
                </a:extLst>
              </a:tr>
              <a:tr h="370840">
                <a:tc>
                  <a:txBody>
                    <a:bodyPr/>
                    <a:lstStyle/>
                    <a:p>
                      <a:r>
                        <a:rPr lang="en-GB" dirty="0" smtClean="0"/>
                        <a:t>Appointments</a:t>
                      </a:r>
                      <a:endParaRPr lang="en-GB" dirty="0"/>
                    </a:p>
                  </a:txBody>
                  <a:tcPr/>
                </a:tc>
                <a:tc>
                  <a:txBody>
                    <a:bodyPr/>
                    <a:lstStyle/>
                    <a:p>
                      <a:r>
                        <a:rPr lang="en-GB" dirty="0" smtClean="0"/>
                        <a:t>19%</a:t>
                      </a:r>
                      <a:endParaRPr lang="en-GB" dirty="0"/>
                    </a:p>
                  </a:txBody>
                  <a:tcPr/>
                </a:tc>
                <a:extLst>
                  <a:ext uri="{0D108BD9-81ED-4DB2-BD59-A6C34878D82A}">
                    <a16:rowId xmlns:a16="http://schemas.microsoft.com/office/drawing/2014/main" val="2417552877"/>
                  </a:ext>
                </a:extLst>
              </a:tr>
              <a:tr h="370840">
                <a:tc>
                  <a:txBody>
                    <a:bodyPr/>
                    <a:lstStyle/>
                    <a:p>
                      <a:r>
                        <a:rPr lang="en-GB" dirty="0" smtClean="0"/>
                        <a:t>Attitude/Behaviour/Assault</a:t>
                      </a:r>
                      <a:endParaRPr lang="en-GB" dirty="0"/>
                    </a:p>
                  </a:txBody>
                  <a:tcPr/>
                </a:tc>
                <a:tc>
                  <a:txBody>
                    <a:bodyPr/>
                    <a:lstStyle/>
                    <a:p>
                      <a:r>
                        <a:rPr lang="en-GB" dirty="0" smtClean="0"/>
                        <a:t>12%</a:t>
                      </a:r>
                      <a:endParaRPr lang="en-GB" dirty="0"/>
                    </a:p>
                  </a:txBody>
                  <a:tcPr/>
                </a:tc>
                <a:extLst>
                  <a:ext uri="{0D108BD9-81ED-4DB2-BD59-A6C34878D82A}">
                    <a16:rowId xmlns:a16="http://schemas.microsoft.com/office/drawing/2014/main" val="1812398024"/>
                  </a:ext>
                </a:extLst>
              </a:tr>
              <a:tr h="370840">
                <a:tc>
                  <a:txBody>
                    <a:bodyPr/>
                    <a:lstStyle/>
                    <a:p>
                      <a:r>
                        <a:rPr lang="en-GB" dirty="0" smtClean="0"/>
                        <a:t>Clinical Treatment/Assessment</a:t>
                      </a:r>
                      <a:endParaRPr lang="en-GB" dirty="0"/>
                    </a:p>
                  </a:txBody>
                  <a:tcPr/>
                </a:tc>
                <a:tc>
                  <a:txBody>
                    <a:bodyPr/>
                    <a:lstStyle/>
                    <a:p>
                      <a:r>
                        <a:rPr lang="en-GB" dirty="0" smtClean="0"/>
                        <a:t>4%</a:t>
                      </a:r>
                      <a:endParaRPr lang="en-GB" dirty="0"/>
                    </a:p>
                  </a:txBody>
                  <a:tcPr/>
                </a:tc>
                <a:extLst>
                  <a:ext uri="{0D108BD9-81ED-4DB2-BD59-A6C34878D82A}">
                    <a16:rowId xmlns:a16="http://schemas.microsoft.com/office/drawing/2014/main" val="3304181343"/>
                  </a:ext>
                </a:extLst>
              </a:tr>
              <a:tr h="370840">
                <a:tc>
                  <a:txBody>
                    <a:bodyPr/>
                    <a:lstStyle/>
                    <a:p>
                      <a:r>
                        <a:rPr lang="en-GB" dirty="0" smtClean="0"/>
                        <a:t>Communication</a:t>
                      </a:r>
                      <a:r>
                        <a:rPr lang="en-GB" baseline="0" dirty="0" smtClean="0"/>
                        <a:t> Issues </a:t>
                      </a:r>
                      <a:endParaRPr lang="en-GB" dirty="0"/>
                    </a:p>
                  </a:txBody>
                  <a:tcPr/>
                </a:tc>
                <a:tc>
                  <a:txBody>
                    <a:bodyPr/>
                    <a:lstStyle/>
                    <a:p>
                      <a:r>
                        <a:rPr lang="en-GB" dirty="0" smtClean="0"/>
                        <a:t>12%</a:t>
                      </a:r>
                      <a:endParaRPr lang="en-GB" dirty="0"/>
                    </a:p>
                  </a:txBody>
                  <a:tcPr/>
                </a:tc>
                <a:extLst>
                  <a:ext uri="{0D108BD9-81ED-4DB2-BD59-A6C34878D82A}">
                    <a16:rowId xmlns:a16="http://schemas.microsoft.com/office/drawing/2014/main" val="1189774607"/>
                  </a:ext>
                </a:extLst>
              </a:tr>
              <a:tr h="370840">
                <a:tc>
                  <a:txBody>
                    <a:bodyPr/>
                    <a:lstStyle/>
                    <a:p>
                      <a:r>
                        <a:rPr lang="en-GB" dirty="0" smtClean="0"/>
                        <a:t>Confidentiality</a:t>
                      </a:r>
                      <a:r>
                        <a:rPr lang="en-GB" baseline="0" dirty="0" smtClean="0"/>
                        <a:t> </a:t>
                      </a:r>
                      <a:endParaRPr lang="en-GB" dirty="0"/>
                    </a:p>
                  </a:txBody>
                  <a:tcPr/>
                </a:tc>
                <a:tc>
                  <a:txBody>
                    <a:bodyPr/>
                    <a:lstStyle/>
                    <a:p>
                      <a:r>
                        <a:rPr lang="en-GB" dirty="0" smtClean="0"/>
                        <a:t>3%</a:t>
                      </a:r>
                      <a:endParaRPr lang="en-GB" dirty="0"/>
                    </a:p>
                  </a:txBody>
                  <a:tcPr/>
                </a:tc>
                <a:extLst>
                  <a:ext uri="{0D108BD9-81ED-4DB2-BD59-A6C34878D82A}">
                    <a16:rowId xmlns:a16="http://schemas.microsoft.com/office/drawing/2014/main" val="3027949197"/>
                  </a:ext>
                </a:extLst>
              </a:tr>
              <a:tr h="370840">
                <a:tc>
                  <a:txBody>
                    <a:bodyPr/>
                    <a:lstStyle/>
                    <a:p>
                      <a:r>
                        <a:rPr lang="en-GB" dirty="0" smtClean="0"/>
                        <a:t>Equality/Language</a:t>
                      </a:r>
                      <a:endParaRPr lang="en-GB" dirty="0"/>
                    </a:p>
                  </a:txBody>
                  <a:tcPr/>
                </a:tc>
                <a:tc>
                  <a:txBody>
                    <a:bodyPr/>
                    <a:lstStyle/>
                    <a:p>
                      <a:r>
                        <a:rPr lang="en-GB" dirty="0" smtClean="0"/>
                        <a:t>7%</a:t>
                      </a:r>
                      <a:endParaRPr lang="en-GB" dirty="0"/>
                    </a:p>
                  </a:txBody>
                  <a:tcPr/>
                </a:tc>
                <a:extLst>
                  <a:ext uri="{0D108BD9-81ED-4DB2-BD59-A6C34878D82A}">
                    <a16:rowId xmlns:a16="http://schemas.microsoft.com/office/drawing/2014/main" val="642800280"/>
                  </a:ext>
                </a:extLst>
              </a:tr>
              <a:tr h="370840">
                <a:tc>
                  <a:txBody>
                    <a:bodyPr/>
                    <a:lstStyle/>
                    <a:p>
                      <a:r>
                        <a:rPr lang="en-GB" dirty="0" smtClean="0"/>
                        <a:t>Other</a:t>
                      </a:r>
                      <a:endParaRPr lang="en-GB" dirty="0"/>
                    </a:p>
                  </a:txBody>
                  <a:tcPr/>
                </a:tc>
                <a:tc>
                  <a:txBody>
                    <a:bodyPr/>
                    <a:lstStyle/>
                    <a:p>
                      <a:r>
                        <a:rPr lang="en-GB" dirty="0" smtClean="0"/>
                        <a:t>3%</a:t>
                      </a:r>
                      <a:endParaRPr lang="en-GB" dirty="0"/>
                    </a:p>
                  </a:txBody>
                  <a:tcPr/>
                </a:tc>
                <a:extLst>
                  <a:ext uri="{0D108BD9-81ED-4DB2-BD59-A6C34878D82A}">
                    <a16:rowId xmlns:a16="http://schemas.microsoft.com/office/drawing/2014/main" val="4026514875"/>
                  </a:ext>
                </a:extLst>
              </a:tr>
              <a:tr h="370840">
                <a:tc>
                  <a:txBody>
                    <a:bodyPr/>
                    <a:lstStyle/>
                    <a:p>
                      <a:r>
                        <a:rPr lang="en-GB" dirty="0" smtClean="0"/>
                        <a:t>Test Results</a:t>
                      </a:r>
                      <a:endParaRPr lang="en-GB" dirty="0"/>
                    </a:p>
                  </a:txBody>
                  <a:tcPr/>
                </a:tc>
                <a:tc>
                  <a:txBody>
                    <a:bodyPr/>
                    <a:lstStyle/>
                    <a:p>
                      <a:r>
                        <a:rPr lang="en-GB" dirty="0" smtClean="0"/>
                        <a:t>5%</a:t>
                      </a:r>
                      <a:endParaRPr lang="en-GB" dirty="0"/>
                    </a:p>
                  </a:txBody>
                  <a:tcPr/>
                </a:tc>
                <a:extLst>
                  <a:ext uri="{0D108BD9-81ED-4DB2-BD59-A6C34878D82A}">
                    <a16:rowId xmlns:a16="http://schemas.microsoft.com/office/drawing/2014/main" val="1381949646"/>
                  </a:ext>
                </a:extLst>
              </a:tr>
              <a:tr h="370840">
                <a:tc>
                  <a:txBody>
                    <a:bodyPr/>
                    <a:lstStyle/>
                    <a:p>
                      <a:r>
                        <a:rPr lang="en-GB" dirty="0" smtClean="0"/>
                        <a:t>Treatment/Procedure</a:t>
                      </a:r>
                      <a:endParaRPr lang="en-GB" dirty="0"/>
                    </a:p>
                  </a:txBody>
                  <a:tcPr/>
                </a:tc>
                <a:tc>
                  <a:txBody>
                    <a:bodyPr/>
                    <a:lstStyle/>
                    <a:p>
                      <a:r>
                        <a:rPr lang="en-GB" dirty="0" smtClean="0"/>
                        <a:t>32%</a:t>
                      </a:r>
                      <a:endParaRPr lang="en-GB" dirty="0"/>
                    </a:p>
                  </a:txBody>
                  <a:tcPr/>
                </a:tc>
                <a:extLst>
                  <a:ext uri="{0D108BD9-81ED-4DB2-BD59-A6C34878D82A}">
                    <a16:rowId xmlns:a16="http://schemas.microsoft.com/office/drawing/2014/main" val="2515580993"/>
                  </a:ext>
                </a:extLst>
              </a:tr>
            </a:tbl>
          </a:graphicData>
        </a:graphic>
      </p:graphicFrame>
    </p:spTree>
    <p:extLst>
      <p:ext uri="{BB962C8B-B14F-4D97-AF65-F5344CB8AC3E}">
        <p14:creationId xmlns:p14="http://schemas.microsoft.com/office/powerpoint/2010/main" val="28859653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916" y="207780"/>
            <a:ext cx="5902246" cy="659820"/>
          </a:xfrm>
        </p:spPr>
        <p:txBody>
          <a:bodyPr>
            <a:normAutofit fontScale="90000"/>
          </a:bodyPr>
          <a:lstStyle/>
          <a:p>
            <a:pPr algn="ctr"/>
            <a:r>
              <a:rPr lang="en-GB" sz="3100" dirty="0" smtClean="0"/>
              <a:t>Learning from Complaints</a:t>
            </a:r>
            <a:r>
              <a:rPr lang="en-GB" dirty="0"/>
              <a:t/>
            </a:r>
            <a:br>
              <a:rPr lang="en-GB" dirty="0"/>
            </a:br>
            <a:endParaRPr lang="en-GB" dirty="0"/>
          </a:p>
        </p:txBody>
      </p:sp>
      <p:sp>
        <p:nvSpPr>
          <p:cNvPr id="6" name="TextBox 5"/>
          <p:cNvSpPr txBox="1"/>
          <p:nvPr/>
        </p:nvSpPr>
        <p:spPr>
          <a:xfrm>
            <a:off x="139832" y="593532"/>
            <a:ext cx="6718168" cy="1169551"/>
          </a:xfrm>
          <a:prstGeom prst="rect">
            <a:avLst/>
          </a:prstGeom>
          <a:noFill/>
        </p:spPr>
        <p:txBody>
          <a:bodyPr wrap="square" rtlCol="0">
            <a:spAutoFit/>
          </a:bodyPr>
          <a:lstStyle/>
          <a:p>
            <a:r>
              <a:rPr lang="en-GB" sz="1400" b="0" i="0" dirty="0" smtClean="0">
                <a:solidFill>
                  <a:schemeClr val="bg1"/>
                </a:solidFill>
                <a:latin typeface="Ubuntu" charset="0"/>
                <a:ea typeface="Ubuntu" charset="0"/>
                <a:cs typeface="Ubuntu" charset="0"/>
              </a:rPr>
              <a:t>All of the complaints that we receive in to the organisation provide us with an opportunity to identify learning and areas where we can improve our services. We also recognise the importance of sharing this learning across the organisation. Below are some examples of learning and actions taken from Complaints received in 2021/22:</a:t>
            </a:r>
          </a:p>
        </p:txBody>
      </p:sp>
      <p:sp>
        <p:nvSpPr>
          <p:cNvPr id="7" name="Rectangle 6"/>
          <p:cNvSpPr/>
          <p:nvPr/>
        </p:nvSpPr>
        <p:spPr>
          <a:xfrm>
            <a:off x="139832" y="2033338"/>
            <a:ext cx="2988379" cy="121289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781189" y="2033338"/>
            <a:ext cx="2848210" cy="121289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3781189" y="7449586"/>
            <a:ext cx="2848210" cy="1297371"/>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3781189" y="5751707"/>
            <a:ext cx="2848210" cy="1325717"/>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3781188" y="3658571"/>
            <a:ext cx="2848211" cy="128640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39832" y="3658572"/>
            <a:ext cx="2988379" cy="1286407"/>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166167" y="5769657"/>
            <a:ext cx="2943994" cy="1307767"/>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16567" y="7449587"/>
            <a:ext cx="2893594" cy="129737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Down Arrow 16"/>
          <p:cNvSpPr/>
          <p:nvPr/>
        </p:nvSpPr>
        <p:spPr>
          <a:xfrm>
            <a:off x="1239253" y="3246233"/>
            <a:ext cx="589547" cy="4123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Down Arrow 17"/>
          <p:cNvSpPr/>
          <p:nvPr/>
        </p:nvSpPr>
        <p:spPr>
          <a:xfrm>
            <a:off x="1239253" y="7077423"/>
            <a:ext cx="589547" cy="3721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Down Arrow 18"/>
          <p:cNvSpPr/>
          <p:nvPr/>
        </p:nvSpPr>
        <p:spPr>
          <a:xfrm>
            <a:off x="4910519" y="7077424"/>
            <a:ext cx="589547" cy="3721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Down Arrow 19"/>
          <p:cNvSpPr/>
          <p:nvPr/>
        </p:nvSpPr>
        <p:spPr>
          <a:xfrm>
            <a:off x="4803873" y="3246233"/>
            <a:ext cx="589547" cy="4123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69174" y="2175421"/>
            <a:ext cx="2988379" cy="954107"/>
          </a:xfrm>
          <a:prstGeom prst="rect">
            <a:avLst/>
          </a:prstGeom>
          <a:noFill/>
        </p:spPr>
        <p:txBody>
          <a:bodyPr wrap="square" rtlCol="0">
            <a:spAutoFit/>
          </a:bodyPr>
          <a:lstStyle/>
          <a:p>
            <a:r>
              <a:rPr lang="en-GB" sz="1400" dirty="0" smtClean="0">
                <a:solidFill>
                  <a:schemeClr val="accent1"/>
                </a:solidFill>
                <a:latin typeface="Ubuntu" charset="0"/>
                <a:ea typeface="Ubuntu" charset="0"/>
                <a:cs typeface="Ubuntu" charset="0"/>
              </a:rPr>
              <a:t>A number of complaints were received expressing dissatisfaction with Cervical Screening interval change.</a:t>
            </a:r>
            <a:endParaRPr lang="en-GB" sz="1200" b="0" i="0" dirty="0" smtClean="0">
              <a:solidFill>
                <a:schemeClr val="accent1"/>
              </a:solidFill>
              <a:latin typeface="Ubuntu" charset="0"/>
              <a:ea typeface="Ubuntu" charset="0"/>
              <a:cs typeface="Ubuntu" charset="0"/>
            </a:endParaRPr>
          </a:p>
        </p:txBody>
      </p:sp>
      <p:sp>
        <p:nvSpPr>
          <p:cNvPr id="23" name="TextBox 22"/>
          <p:cNvSpPr txBox="1"/>
          <p:nvPr/>
        </p:nvSpPr>
        <p:spPr>
          <a:xfrm>
            <a:off x="121783" y="3658572"/>
            <a:ext cx="2988378" cy="1292662"/>
          </a:xfrm>
          <a:prstGeom prst="rect">
            <a:avLst/>
          </a:prstGeom>
          <a:noFill/>
        </p:spPr>
        <p:txBody>
          <a:bodyPr wrap="square" rtlCol="0">
            <a:spAutoFit/>
          </a:bodyPr>
          <a:lstStyle/>
          <a:p>
            <a:r>
              <a:rPr lang="en-GB" sz="1300" dirty="0" smtClean="0">
                <a:solidFill>
                  <a:schemeClr val="accent1"/>
                </a:solidFill>
                <a:latin typeface="Ubuntu" charset="0"/>
                <a:ea typeface="Ubuntu" charset="0"/>
                <a:cs typeface="Ubuntu" charset="0"/>
              </a:rPr>
              <a:t>We reviewed our Public Communications plan and conducted a number of media interviews to fill information gaps and correct misunderstandings regarding our communication.</a:t>
            </a:r>
            <a:endParaRPr lang="en-GB" sz="1300" b="0" i="0" dirty="0" smtClean="0">
              <a:solidFill>
                <a:schemeClr val="accent1"/>
              </a:solidFill>
              <a:latin typeface="Ubuntu" charset="0"/>
              <a:ea typeface="Ubuntu" charset="0"/>
              <a:cs typeface="Ubuntu" charset="0"/>
            </a:endParaRPr>
          </a:p>
        </p:txBody>
      </p:sp>
      <p:sp>
        <p:nvSpPr>
          <p:cNvPr id="3" name="TextBox 2"/>
          <p:cNvSpPr txBox="1"/>
          <p:nvPr/>
        </p:nvSpPr>
        <p:spPr>
          <a:xfrm>
            <a:off x="3833692" y="2092757"/>
            <a:ext cx="2743199" cy="1169551"/>
          </a:xfrm>
          <a:prstGeom prst="rect">
            <a:avLst/>
          </a:prstGeom>
          <a:noFill/>
        </p:spPr>
        <p:txBody>
          <a:bodyPr wrap="square" rtlCol="0">
            <a:spAutoFit/>
          </a:bodyPr>
          <a:lstStyle/>
          <a:p>
            <a:r>
              <a:rPr lang="en-GB" sz="1400" b="0" i="0" dirty="0" smtClean="0">
                <a:solidFill>
                  <a:schemeClr val="accent1"/>
                </a:solidFill>
                <a:latin typeface="Ubuntu" charset="0"/>
                <a:ea typeface="Ubuntu" charset="0"/>
                <a:cs typeface="Ubuntu" charset="0"/>
              </a:rPr>
              <a:t>A number of complaints have been received regarding Diabetic Eye Screening clinic venue locations being unsuitable. </a:t>
            </a:r>
          </a:p>
        </p:txBody>
      </p:sp>
      <p:sp>
        <p:nvSpPr>
          <p:cNvPr id="22" name="TextBox 21"/>
          <p:cNvSpPr txBox="1"/>
          <p:nvPr/>
        </p:nvSpPr>
        <p:spPr>
          <a:xfrm>
            <a:off x="3833691" y="3716999"/>
            <a:ext cx="2743199" cy="1107996"/>
          </a:xfrm>
          <a:prstGeom prst="rect">
            <a:avLst/>
          </a:prstGeom>
          <a:noFill/>
        </p:spPr>
        <p:txBody>
          <a:bodyPr wrap="square" rtlCol="0">
            <a:spAutoFit/>
          </a:bodyPr>
          <a:lstStyle/>
          <a:p>
            <a:r>
              <a:rPr lang="en-GB" sz="1100" dirty="0" smtClean="0">
                <a:solidFill>
                  <a:schemeClr val="tx2"/>
                </a:solidFill>
                <a:latin typeface="Ubuntu" charset="0"/>
                <a:ea typeface="Ubuntu" charset="0"/>
                <a:cs typeface="Ubuntu" charset="0"/>
              </a:rPr>
              <a:t>We have re-engaged with health board colleagues following the pause of clinics during Covid-19 to explore possible further options for clinic delivery</a:t>
            </a:r>
            <a:r>
              <a:rPr lang="en-GB" sz="1100" dirty="0">
                <a:solidFill>
                  <a:schemeClr val="tx2"/>
                </a:solidFill>
                <a:latin typeface="Ubuntu" charset="0"/>
                <a:ea typeface="Ubuntu" charset="0"/>
                <a:cs typeface="Ubuntu" charset="0"/>
              </a:rPr>
              <a:t> </a:t>
            </a:r>
            <a:r>
              <a:rPr lang="en-GB" sz="1100" dirty="0" smtClean="0">
                <a:solidFill>
                  <a:schemeClr val="tx2"/>
                </a:solidFill>
                <a:latin typeface="Ubuntu" charset="0"/>
                <a:ea typeface="Ubuntu" charset="0"/>
                <a:cs typeface="Ubuntu" charset="0"/>
              </a:rPr>
              <a:t>and have also engaged in further discovery work using agile methodology. </a:t>
            </a:r>
            <a:endParaRPr lang="en-GB" sz="1100" b="0" i="0" dirty="0" smtClean="0">
              <a:solidFill>
                <a:schemeClr val="tx2"/>
              </a:solidFill>
              <a:latin typeface="Ubuntu" charset="0"/>
              <a:ea typeface="Ubuntu" charset="0"/>
              <a:cs typeface="Ubuntu" charset="0"/>
            </a:endParaRPr>
          </a:p>
        </p:txBody>
      </p:sp>
      <p:sp>
        <p:nvSpPr>
          <p:cNvPr id="4" name="TextBox 3"/>
          <p:cNvSpPr txBox="1"/>
          <p:nvPr/>
        </p:nvSpPr>
        <p:spPr>
          <a:xfrm>
            <a:off x="232341" y="5881341"/>
            <a:ext cx="2803359" cy="1169551"/>
          </a:xfrm>
          <a:prstGeom prst="rect">
            <a:avLst/>
          </a:prstGeom>
          <a:noFill/>
        </p:spPr>
        <p:txBody>
          <a:bodyPr wrap="square" rtlCol="0">
            <a:spAutoFit/>
          </a:bodyPr>
          <a:lstStyle/>
          <a:p>
            <a:r>
              <a:rPr lang="en-GB" sz="1400" dirty="0" smtClean="0">
                <a:solidFill>
                  <a:schemeClr val="accent1"/>
                </a:solidFill>
                <a:latin typeface="Ubuntu" charset="0"/>
                <a:ea typeface="Ubuntu" charset="0"/>
                <a:cs typeface="Ubuntu" charset="0"/>
              </a:rPr>
              <a:t>A complaint was received from a service user who was asked to wear a face covering, despite explaining they are medically exempt.</a:t>
            </a:r>
            <a:endParaRPr lang="en-GB" sz="1400" b="0" i="0" dirty="0" smtClean="0">
              <a:solidFill>
                <a:schemeClr val="accent1"/>
              </a:solidFill>
              <a:latin typeface="Ubuntu" charset="0"/>
              <a:ea typeface="Ubuntu" charset="0"/>
              <a:cs typeface="Ubuntu" charset="0"/>
            </a:endParaRPr>
          </a:p>
        </p:txBody>
      </p:sp>
      <p:sp>
        <p:nvSpPr>
          <p:cNvPr id="5" name="TextBox 4"/>
          <p:cNvSpPr txBox="1"/>
          <p:nvPr/>
        </p:nvSpPr>
        <p:spPr>
          <a:xfrm>
            <a:off x="260548" y="7621217"/>
            <a:ext cx="2775152" cy="954107"/>
          </a:xfrm>
          <a:prstGeom prst="rect">
            <a:avLst/>
          </a:prstGeom>
          <a:noFill/>
        </p:spPr>
        <p:txBody>
          <a:bodyPr wrap="square" rtlCol="0">
            <a:spAutoFit/>
          </a:bodyPr>
          <a:lstStyle/>
          <a:p>
            <a:r>
              <a:rPr lang="en-GB" sz="1400" b="0" i="0" dirty="0" smtClean="0">
                <a:solidFill>
                  <a:schemeClr val="accent1"/>
                </a:solidFill>
                <a:latin typeface="Ubuntu" charset="0"/>
                <a:ea typeface="Ubuntu" charset="0"/>
                <a:cs typeface="Ubuntu" charset="0"/>
              </a:rPr>
              <a:t>We have since developed furthe</a:t>
            </a:r>
            <a:r>
              <a:rPr lang="en-GB" sz="1400" dirty="0" smtClean="0">
                <a:solidFill>
                  <a:schemeClr val="accent1"/>
                </a:solidFill>
                <a:latin typeface="Ubuntu" charset="0"/>
                <a:ea typeface="Ubuntu" charset="0"/>
                <a:cs typeface="Ubuntu" charset="0"/>
              </a:rPr>
              <a:t>r education and training materials for staff members on medical exemptions.</a:t>
            </a:r>
            <a:endParaRPr lang="en-GB" sz="1400" b="0" i="0" dirty="0" smtClean="0">
              <a:solidFill>
                <a:schemeClr val="accent1"/>
              </a:solidFill>
              <a:latin typeface="Ubuntu" charset="0"/>
              <a:ea typeface="Ubuntu" charset="0"/>
              <a:cs typeface="Ubuntu" charset="0"/>
            </a:endParaRPr>
          </a:p>
        </p:txBody>
      </p:sp>
      <p:sp>
        <p:nvSpPr>
          <p:cNvPr id="9" name="TextBox 8"/>
          <p:cNvSpPr txBox="1"/>
          <p:nvPr/>
        </p:nvSpPr>
        <p:spPr>
          <a:xfrm>
            <a:off x="3833690" y="5780054"/>
            <a:ext cx="2795709" cy="1169551"/>
          </a:xfrm>
          <a:prstGeom prst="rect">
            <a:avLst/>
          </a:prstGeom>
          <a:noFill/>
        </p:spPr>
        <p:txBody>
          <a:bodyPr wrap="square" rtlCol="0">
            <a:spAutoFit/>
          </a:bodyPr>
          <a:lstStyle/>
          <a:p>
            <a:r>
              <a:rPr lang="en-GB" sz="1350" b="0" i="0" dirty="0" smtClean="0">
                <a:solidFill>
                  <a:schemeClr val="accent1"/>
                </a:solidFill>
                <a:latin typeface="Ubuntu" charset="0"/>
                <a:ea typeface="Ubuntu" charset="0"/>
                <a:cs typeface="Ubuntu" charset="0"/>
              </a:rPr>
              <a:t>A complaint was received as a service user did not feel that the  screening process was explained to them at their appointment and did  not know what to expect.</a:t>
            </a:r>
          </a:p>
        </p:txBody>
      </p:sp>
      <p:sp>
        <p:nvSpPr>
          <p:cNvPr id="16" name="TextBox 15"/>
          <p:cNvSpPr txBox="1"/>
          <p:nvPr/>
        </p:nvSpPr>
        <p:spPr>
          <a:xfrm>
            <a:off x="3833691" y="7449585"/>
            <a:ext cx="2743199" cy="1338828"/>
          </a:xfrm>
          <a:prstGeom prst="rect">
            <a:avLst/>
          </a:prstGeom>
          <a:noFill/>
        </p:spPr>
        <p:txBody>
          <a:bodyPr wrap="square" rtlCol="0">
            <a:spAutoFit/>
          </a:bodyPr>
          <a:lstStyle/>
          <a:p>
            <a:r>
              <a:rPr lang="en-GB" sz="1350" b="0" i="0" dirty="0" smtClean="0">
                <a:solidFill>
                  <a:schemeClr val="accent1"/>
                </a:solidFill>
                <a:latin typeface="Ubuntu" charset="0"/>
                <a:ea typeface="Ubuntu" charset="0"/>
                <a:cs typeface="Ubuntu" charset="0"/>
              </a:rPr>
              <a:t>We re-instated an update training day for staff members as a priority to ensure they are aware of the requirement to give a clear explanation to service users before beginning services.</a:t>
            </a:r>
          </a:p>
        </p:txBody>
      </p:sp>
      <p:sp>
        <p:nvSpPr>
          <p:cNvPr id="24" name="TextBox 23"/>
          <p:cNvSpPr txBox="1"/>
          <p:nvPr/>
        </p:nvSpPr>
        <p:spPr>
          <a:xfrm>
            <a:off x="6320162" y="9279437"/>
            <a:ext cx="309237" cy="215444"/>
          </a:xfrm>
          <a:prstGeom prst="rect">
            <a:avLst/>
          </a:prstGeom>
          <a:noFill/>
        </p:spPr>
        <p:txBody>
          <a:bodyPr wrap="square" rtlCol="0">
            <a:spAutoFit/>
          </a:bodyPr>
          <a:lstStyle/>
          <a:p>
            <a:r>
              <a:rPr lang="en-GB" sz="800" b="0" i="0" dirty="0" smtClean="0">
                <a:solidFill>
                  <a:schemeClr val="bg1"/>
                </a:solidFill>
                <a:latin typeface="Ubuntu" charset="0"/>
                <a:ea typeface="Ubuntu" charset="0"/>
                <a:cs typeface="Ubuntu" charset="0"/>
              </a:rPr>
              <a:t>9</a:t>
            </a:r>
          </a:p>
        </p:txBody>
      </p:sp>
    </p:spTree>
    <p:extLst>
      <p:ext uri="{BB962C8B-B14F-4D97-AF65-F5344CB8AC3E}">
        <p14:creationId xmlns:p14="http://schemas.microsoft.com/office/powerpoint/2010/main" val="1517630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29363C805C8BA4CBC410506AEFDF2C2" ma:contentTypeVersion="13" ma:contentTypeDescription="Create a new document." ma:contentTypeScope="" ma:versionID="8583138dfcd2a1c615ecc5fa82348404">
  <xsd:schema xmlns:xsd="http://www.w3.org/2001/XMLSchema" xmlns:xs="http://www.w3.org/2001/XMLSchema" xmlns:p="http://schemas.microsoft.com/office/2006/metadata/properties" xmlns:ns3="8622486f-7c49-4ce9-be7d-7d129b86ccb5" xmlns:ns4="140885d6-1059-4aad-afc7-3584c6941aa2" targetNamespace="http://schemas.microsoft.com/office/2006/metadata/properties" ma:root="true" ma:fieldsID="8bb3e1f812216f157f534bd766b3506c" ns3:_="" ns4:_="">
    <xsd:import namespace="8622486f-7c49-4ce9-be7d-7d129b86ccb5"/>
    <xsd:import namespace="140885d6-1059-4aad-afc7-3584c6941aa2"/>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22486f-7c49-4ce9-be7d-7d129b86cc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0885d6-1059-4aad-afc7-3584c6941aa2"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0A5428C-72C9-4B27-8ABF-6DCCA699C83B}">
  <ds:schemaRefs>
    <ds:schemaRef ds:uri="8622486f-7c49-4ce9-be7d-7d129b86ccb5"/>
    <ds:schemaRef ds:uri="http://purl.org/dc/terms/"/>
    <ds:schemaRef ds:uri="http://schemas.openxmlformats.org/package/2006/metadata/core-properties"/>
    <ds:schemaRef ds:uri="http://purl.org/dc/dcmitype/"/>
    <ds:schemaRef ds:uri="http://schemas.microsoft.com/office/infopath/2007/PartnerControls"/>
    <ds:schemaRef ds:uri="140885d6-1059-4aad-afc7-3584c6941aa2"/>
    <ds:schemaRef ds:uri="http://schemas.microsoft.com/office/2006/documentManagement/types"/>
    <ds:schemaRef ds:uri="http://schemas.microsoft.com/office/2006/metadata/properties"/>
    <ds:schemaRef ds:uri="http://www.w3.org/XML/1998/namespace"/>
    <ds:schemaRef ds:uri="http://purl.org/dc/elements/1.1/"/>
  </ds:schemaRefs>
</ds:datastoreItem>
</file>

<file path=customXml/itemProps2.xml><?xml version="1.0" encoding="utf-8"?>
<ds:datastoreItem xmlns:ds="http://schemas.openxmlformats.org/officeDocument/2006/customXml" ds:itemID="{0AB77911-0164-4EF0-94CC-A7149316BB8C}">
  <ds:schemaRefs>
    <ds:schemaRef ds:uri="http://schemas.microsoft.com/sharepoint/v3/contenttype/forms"/>
  </ds:schemaRefs>
</ds:datastoreItem>
</file>

<file path=customXml/itemProps3.xml><?xml version="1.0" encoding="utf-8"?>
<ds:datastoreItem xmlns:ds="http://schemas.openxmlformats.org/officeDocument/2006/customXml" ds:itemID="{8C5F6804-8E9D-4EF1-95F7-EB0F9E3CA7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22486f-7c49-4ce9-be7d-7d129b86ccb5"/>
    <ds:schemaRef ds:uri="140885d6-1059-4aad-afc7-3584c6941a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5305</TotalTime>
  <Words>2233</Words>
  <Application>Microsoft Office PowerPoint</Application>
  <PresentationFormat>A4 Paper (210x297 mm)</PresentationFormat>
  <Paragraphs>267</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Courier New</vt:lpstr>
      <vt:lpstr>Ubuntu</vt:lpstr>
      <vt:lpstr>Ubuntu Light</vt:lpstr>
      <vt:lpstr>Verdana</vt:lpstr>
      <vt:lpstr>Wingdings</vt:lpstr>
      <vt:lpstr>Office Theme</vt:lpstr>
      <vt:lpstr>Putting Things Right Annual Report  (Incidents, Complaints, Redress, Claims &amp; Compliments)  1 April  2021-31 March 2022 </vt:lpstr>
      <vt:lpstr>PowerPoint Presentation</vt:lpstr>
      <vt:lpstr>Introduction </vt:lpstr>
      <vt:lpstr>Overview of 2021-22 </vt:lpstr>
      <vt:lpstr>Incidents  </vt:lpstr>
      <vt:lpstr>Complaints </vt:lpstr>
      <vt:lpstr>PowerPoint Presentation</vt:lpstr>
      <vt:lpstr>PowerPoint Presentation</vt:lpstr>
      <vt:lpstr>Learning from Complaints </vt:lpstr>
      <vt:lpstr>Redress </vt:lpstr>
      <vt:lpstr>Claims </vt:lpstr>
      <vt:lpstr>Compliments </vt:lpstr>
      <vt:lpstr>PowerPoint Presentation</vt:lpstr>
      <vt:lpstr>Successes and Challenges</vt:lpstr>
      <vt:lpstr>Aims for 2022/2023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Liz Blayney (Public Health Wales - No. 2 Capital Quarter)</cp:lastModifiedBy>
  <cp:revision>212</cp:revision>
  <cp:lastPrinted>2018-02-28T08:37:13Z</cp:lastPrinted>
  <dcterms:created xsi:type="dcterms:W3CDTF">2017-10-31T10:35:26Z</dcterms:created>
  <dcterms:modified xsi:type="dcterms:W3CDTF">2022-07-15T09:32:40Z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0x010100429363C805C8BA4CBC410506AEFDF2C2</vt:lpwstr>
  </property>
</Properties>
</file>