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0" r:id="rId5"/>
    <p:sldId id="346" r:id="rId6"/>
    <p:sldId id="365" r:id="rId7"/>
    <p:sldId id="369" r:id="rId8"/>
    <p:sldId id="373" r:id="rId9"/>
    <p:sldId id="347" r:id="rId10"/>
    <p:sldId id="359" r:id="rId11"/>
    <p:sldId id="363" r:id="rId12"/>
    <p:sldId id="372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pinder Dogra (Public Health Wales - No. 2 Capital Quarter)" initials="RD(HW-N2CQ" lastIdx="17" clrIdx="0">
    <p:extLst>
      <p:ext uri="{19B8F6BF-5375-455C-9EA6-DF929625EA0E}">
        <p15:presenceInfo xmlns:p15="http://schemas.microsoft.com/office/powerpoint/2012/main" userId="S-1-5-21-978635462-3828570294-627434887-1047418" providerId="AD"/>
      </p:ext>
    </p:extLst>
  </p:cmAuthor>
  <p:cmAuthor id="2" name="Neil Lewis  (Public Health Wales - No. 2 Capital Quarter)" initials="NL(HW-N2CQ" lastIdx="2" clrIdx="1">
    <p:extLst>
      <p:ext uri="{19B8F6BF-5375-455C-9EA6-DF929625EA0E}">
        <p15:presenceInfo xmlns:p15="http://schemas.microsoft.com/office/powerpoint/2012/main" userId="S-1-5-21-978635462-3828570294-627434887-11476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E03882"/>
    <a:srgbClr val="F9C402"/>
    <a:srgbClr val="28B8CE"/>
    <a:srgbClr val="4FB9A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67E628-EED9-4A1A-A2A6-95D1693D34D6}" v="341" dt="2020-11-25T15:56:50.1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76" autoAdjust="0"/>
    <p:restoredTop sz="94444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836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916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anor Higgins (Public Health Wales - No. 2 Capital Quarter)" userId="S::eleanor.higgins@wales.nhs.uk::d3a7e660-edcb-401c-932e-83483300cae1" providerId="AD" clId="Web-{6967E628-EED9-4A1A-A2A6-95D1693D34D6}"/>
    <pc:docChg chg="modSld">
      <pc:chgData name="Eleanor Higgins (Public Health Wales - No. 2 Capital Quarter)" userId="S::eleanor.higgins@wales.nhs.uk::d3a7e660-edcb-401c-932e-83483300cae1" providerId="AD" clId="Web-{6967E628-EED9-4A1A-A2A6-95D1693D34D6}" dt="2020-11-25T15:56:50.137" v="342" actId="14100"/>
      <pc:docMkLst>
        <pc:docMk/>
      </pc:docMkLst>
      <pc:sldChg chg="addSp modSp">
        <pc:chgData name="Eleanor Higgins (Public Health Wales - No. 2 Capital Quarter)" userId="S::eleanor.higgins@wales.nhs.uk::d3a7e660-edcb-401c-932e-83483300cae1" providerId="AD" clId="Web-{6967E628-EED9-4A1A-A2A6-95D1693D34D6}" dt="2020-11-25T15:56:50.137" v="342" actId="14100"/>
        <pc:sldMkLst>
          <pc:docMk/>
          <pc:sldMk cId="3218286289" sldId="282"/>
        </pc:sldMkLst>
        <pc:spChg chg="add mod">
          <ac:chgData name="Eleanor Higgins (Public Health Wales - No. 2 Capital Quarter)" userId="S::eleanor.higgins@wales.nhs.uk::d3a7e660-edcb-401c-932e-83483300cae1" providerId="AD" clId="Web-{6967E628-EED9-4A1A-A2A6-95D1693D34D6}" dt="2020-11-25T15:56:50.137" v="342" actId="14100"/>
          <ac:spMkLst>
            <pc:docMk/>
            <pc:sldMk cId="3218286289" sldId="282"/>
            <ac:spMk id="4264" creationId="{EEEFCB06-EA32-454E-8A13-55E49C3D0FF4}"/>
          </ac:spMkLst>
        </pc:spChg>
        <pc:graphicFrameChg chg="mod modGraphic">
          <ac:chgData name="Eleanor Higgins (Public Health Wales - No. 2 Capital Quarter)" userId="S::eleanor.higgins@wales.nhs.uk::d3a7e660-edcb-401c-932e-83483300cae1" providerId="AD" clId="Web-{6967E628-EED9-4A1A-A2A6-95D1693D34D6}" dt="2020-11-25T15:56:41.325" v="339" actId="14100"/>
          <ac:graphicFrameMkLst>
            <pc:docMk/>
            <pc:sldMk cId="3218286289" sldId="282"/>
            <ac:graphicFrameMk id="3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517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927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71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45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077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POD Interim Structure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August 2020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719139" y="4848044"/>
            <a:ext cx="10492200" cy="249299"/>
          </a:xfrm>
        </p:spPr>
        <p:txBody>
          <a:bodyPr/>
          <a:lstStyle/>
          <a:p>
            <a:r>
              <a:rPr lang="en-GB" sz="1800" dirty="0" smtClean="0">
                <a:latin typeface="+mn-lt"/>
              </a:rPr>
              <a:t>18 May 2022</a:t>
            </a:r>
            <a:endParaRPr lang="en-GB" sz="18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32437" y="4001363"/>
            <a:ext cx="10960244" cy="1693362"/>
          </a:xfrm>
        </p:spPr>
        <p:txBody>
          <a:bodyPr/>
          <a:lstStyle/>
          <a:p>
            <a:r>
              <a:rPr lang="en-GB" sz="2000" dirty="0" smtClean="0">
                <a:latin typeface="+mn-lt"/>
              </a:rPr>
              <a:t>Liz Blayney, Deputy Board Secretary and Board Governance Manager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1892" y="370750"/>
            <a:ext cx="10492882" cy="3988784"/>
          </a:xfrm>
        </p:spPr>
        <p:txBody>
          <a:bodyPr/>
          <a:lstStyle/>
          <a:p>
            <a:pPr algn="ctr"/>
            <a:r>
              <a:rPr lang="en-GB" sz="4800" dirty="0" smtClean="0">
                <a:latin typeface="+mn-lt"/>
              </a:rPr>
              <a:t/>
            </a:r>
            <a:br>
              <a:rPr lang="en-GB" sz="4800" dirty="0" smtClean="0">
                <a:latin typeface="+mn-lt"/>
              </a:rPr>
            </a:br>
            <a:r>
              <a:rPr lang="en-GB" sz="4800" dirty="0" smtClean="0">
                <a:latin typeface="+mn-lt"/>
              </a:rPr>
              <a:t/>
            </a:r>
            <a:br>
              <a:rPr lang="en-GB" sz="4800" dirty="0" smtClean="0">
                <a:latin typeface="+mn-lt"/>
              </a:rPr>
            </a:br>
            <a:r>
              <a:rPr lang="en-GB" sz="4400" dirty="0" smtClean="0">
                <a:latin typeface="+mn-lt"/>
              </a:rPr>
              <a:t>Committee Performance </a:t>
            </a:r>
            <a:br>
              <a:rPr lang="en-GB" sz="4400" dirty="0" smtClean="0">
                <a:latin typeface="+mn-lt"/>
              </a:rPr>
            </a:br>
            <a:r>
              <a:rPr lang="en-GB" sz="4400" dirty="0" smtClean="0">
                <a:latin typeface="+mn-lt"/>
              </a:rPr>
              <a:t>&amp; Effectiveness Review Workshop </a:t>
            </a:r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5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937405" y="1524000"/>
            <a:ext cx="10374702" cy="3590727"/>
          </a:xfrm>
        </p:spPr>
        <p:txBody>
          <a:bodyPr/>
          <a:lstStyle/>
          <a:p>
            <a:r>
              <a:rPr lang="en-GB" sz="2000" dirty="0" smtClean="0"/>
              <a:t>This </a:t>
            </a:r>
            <a:r>
              <a:rPr lang="en-GB" sz="2000" dirty="0"/>
              <a:t>year, we </a:t>
            </a:r>
            <a:r>
              <a:rPr lang="en-GB" sz="2000" dirty="0" smtClean="0"/>
              <a:t>combined </a:t>
            </a:r>
            <a:r>
              <a:rPr lang="en-GB" sz="2000" dirty="0"/>
              <a:t>the surveys into one for all Committees to save time for those who attend multiple Committees. </a:t>
            </a:r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/>
              <a:t>combined survey is for Audit and Corporate Governance, People and Organisational Development and Quality Safety and Improvement Committee. </a:t>
            </a:r>
          </a:p>
          <a:p>
            <a:r>
              <a:rPr lang="en-GB" sz="2000" dirty="0"/>
              <a:t>We are not undertaking a specific questionnaire for </a:t>
            </a:r>
            <a:r>
              <a:rPr lang="en-GB" sz="2000" b="1" dirty="0"/>
              <a:t>Knowledge, Research and Information Committee</a:t>
            </a:r>
            <a:r>
              <a:rPr lang="en-GB" sz="2000" dirty="0"/>
              <a:t> this year, as they have only had one meeting since recommencing in December. </a:t>
            </a:r>
            <a:endParaRPr lang="en-GB" sz="2000" dirty="0" smtClean="0"/>
          </a:p>
          <a:p>
            <a:r>
              <a:rPr lang="en-GB" sz="2000" dirty="0" smtClean="0"/>
              <a:t>Participants were encouraged to include general </a:t>
            </a:r>
            <a:r>
              <a:rPr lang="en-GB" sz="2000" dirty="0"/>
              <a:t>comments relevant to KRIC </a:t>
            </a:r>
            <a:r>
              <a:rPr lang="en-GB" sz="2000" dirty="0" smtClean="0"/>
              <a:t>at the end of the survey.</a:t>
            </a:r>
          </a:p>
          <a:p>
            <a:endParaRPr lang="en-GB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Committee Performance and Effectiveness Review – 2021/22</a:t>
            </a:r>
            <a:endParaRPr lang="en-GB" dirty="0"/>
          </a:p>
        </p:txBody>
      </p:sp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79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667698" y="1236523"/>
            <a:ext cx="10808340" cy="5386090"/>
          </a:xfrm>
        </p:spPr>
        <p:txBody>
          <a:bodyPr/>
          <a:lstStyle/>
          <a:p>
            <a:r>
              <a:rPr lang="en-GB" sz="2000" dirty="0"/>
              <a:t>Online questionnaire was circulated on 10 February to Committee Members and regular meeting attendees;</a:t>
            </a:r>
          </a:p>
          <a:p>
            <a:r>
              <a:rPr lang="en-GB" sz="2000" dirty="0" smtClean="0"/>
              <a:t>The </a:t>
            </a:r>
            <a:r>
              <a:rPr lang="en-GB" sz="2000" dirty="0"/>
              <a:t>questions were based primarily on the Audit Committee handbook (2012) suggested self-assessment </a:t>
            </a:r>
            <a:r>
              <a:rPr lang="en-GB" sz="2000" dirty="0" smtClean="0"/>
              <a:t>questions, adapted to the include relevant QSIC and PODC content; </a:t>
            </a:r>
          </a:p>
          <a:p>
            <a:r>
              <a:rPr lang="en-GB" sz="2000" dirty="0" smtClean="0"/>
              <a:t>13 responses received to questionnaire;</a:t>
            </a:r>
          </a:p>
          <a:p>
            <a:r>
              <a:rPr lang="en-GB" sz="2000" dirty="0" smtClean="0"/>
              <a:t>A Committee Effectiveness Workshop was held on 21 March 2022 with Committee Members and Executive Leads, to discuss the Committee wide themes;</a:t>
            </a:r>
          </a:p>
          <a:p>
            <a:r>
              <a:rPr lang="en-GB" sz="2000" dirty="0" smtClean="0"/>
              <a:t>Each </a:t>
            </a:r>
            <a:r>
              <a:rPr lang="en-GB" sz="2000" dirty="0"/>
              <a:t>Committee will consider their specific Committee results and any actions they wish to take forward as a </a:t>
            </a:r>
            <a:r>
              <a:rPr lang="en-GB" sz="2000" dirty="0" smtClean="0"/>
              <a:t>Committee in April/May;</a:t>
            </a:r>
            <a:endParaRPr lang="en-GB" sz="2000" dirty="0"/>
          </a:p>
          <a:p>
            <a:r>
              <a:rPr lang="en-GB" sz="2000" dirty="0" smtClean="0"/>
              <a:t>The </a:t>
            </a:r>
            <a:r>
              <a:rPr lang="en-GB" sz="2000" dirty="0"/>
              <a:t>outcomes from each of the these discussions, along with any collective actions and themes will then feed into the overall Board review of effectiveness in Quarter 1 of 2022.</a:t>
            </a:r>
          </a:p>
          <a:p>
            <a:endParaRPr lang="en-GB" sz="2000" dirty="0" smtClean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Committee Performance and Effectiveness Review – 2021/22</a:t>
            </a:r>
            <a:endParaRPr lang="en-GB" dirty="0"/>
          </a:p>
        </p:txBody>
      </p:sp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94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88143" y="2210327"/>
            <a:ext cx="11260146" cy="2410916"/>
          </a:xfrm>
        </p:spPr>
        <p:txBody>
          <a:bodyPr/>
          <a:lstStyle/>
          <a:p>
            <a:r>
              <a:rPr lang="en-GB" sz="2000" b="1" dirty="0" smtClean="0"/>
              <a:t>Clear Purpose: </a:t>
            </a:r>
            <a:r>
              <a:rPr lang="en-GB" sz="2000" dirty="0" smtClean="0"/>
              <a:t>Need to be clear on the purpose of each of the items on the Committee agendas, and for the work plan to ensure effective use of Committee time; </a:t>
            </a:r>
            <a:endParaRPr lang="en-GB" dirty="0" smtClean="0"/>
          </a:p>
          <a:p>
            <a:r>
              <a:rPr lang="en-GB" sz="2000" b="1" dirty="0" smtClean="0"/>
              <a:t>Delegations: </a:t>
            </a:r>
            <a:r>
              <a:rPr lang="en-GB" sz="2000" dirty="0" smtClean="0"/>
              <a:t>Review of the Committees’ delegations to ensure effective levelness;</a:t>
            </a:r>
          </a:p>
          <a:p>
            <a:r>
              <a:rPr lang="en-GB" sz="2000" b="1" dirty="0" smtClean="0"/>
              <a:t>Style of reporting: </a:t>
            </a:r>
            <a:r>
              <a:rPr lang="en-GB" sz="2000" dirty="0" smtClean="0"/>
              <a:t>including</a:t>
            </a:r>
            <a:r>
              <a:rPr lang="en-GB" sz="2000" b="1" dirty="0" smtClean="0"/>
              <a:t> </a:t>
            </a:r>
            <a:r>
              <a:rPr lang="en-GB" sz="2000" dirty="0" smtClean="0"/>
              <a:t>how information is presented – ensuring appropriate levelness and using data and information effectively (write once use for different purposes)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Committee Effectiveness Workshop (All Committees)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All Committee: Key Themes from Workshop 21 March 2022:</a:t>
            </a:r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88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48490" y="2010294"/>
            <a:ext cx="11260146" cy="2846933"/>
          </a:xfrm>
        </p:spPr>
        <p:txBody>
          <a:bodyPr/>
          <a:lstStyle/>
          <a:p>
            <a:r>
              <a:rPr lang="en-GB" sz="2000" b="1" dirty="0"/>
              <a:t>Reporting to Board: </a:t>
            </a:r>
            <a:r>
              <a:rPr lang="en-GB" sz="2000" dirty="0"/>
              <a:t>Review of the way that </a:t>
            </a:r>
            <a:r>
              <a:rPr lang="en-GB" sz="2000" dirty="0" smtClean="0"/>
              <a:t>Committees </a:t>
            </a:r>
            <a:r>
              <a:rPr lang="en-GB" sz="2000" dirty="0"/>
              <a:t>report to the Board to make sure most effective and that the Committee </a:t>
            </a:r>
            <a:r>
              <a:rPr lang="en-GB" sz="2000" dirty="0" smtClean="0"/>
              <a:t>are </a:t>
            </a:r>
            <a:r>
              <a:rPr lang="en-GB" sz="2000" dirty="0"/>
              <a:t>able to provide </a:t>
            </a:r>
            <a:r>
              <a:rPr lang="en-GB" sz="2000" dirty="0" smtClean="0"/>
              <a:t>high quality assurance </a:t>
            </a:r>
            <a:r>
              <a:rPr lang="en-GB" sz="2000" dirty="0"/>
              <a:t>and highlight issues to </a:t>
            </a:r>
            <a:r>
              <a:rPr lang="en-GB" sz="2000" dirty="0" smtClean="0"/>
              <a:t>escalate;</a:t>
            </a:r>
            <a:endParaRPr lang="en-GB" sz="2000" dirty="0"/>
          </a:p>
          <a:p>
            <a:r>
              <a:rPr lang="en-GB" sz="2000" b="1" dirty="0"/>
              <a:t>Prioritising: </a:t>
            </a:r>
            <a:r>
              <a:rPr lang="en-GB" sz="2000" dirty="0"/>
              <a:t> </a:t>
            </a:r>
            <a:r>
              <a:rPr lang="en-GB" sz="2000" dirty="0" smtClean="0"/>
              <a:t>How </a:t>
            </a:r>
            <a:r>
              <a:rPr lang="en-GB" sz="2000" dirty="0"/>
              <a:t>we make the best use of </a:t>
            </a:r>
            <a:r>
              <a:rPr lang="en-GB" sz="2000" dirty="0" smtClean="0"/>
              <a:t>time and resources during Committee;</a:t>
            </a:r>
            <a:endParaRPr lang="en-GB" sz="2000" dirty="0"/>
          </a:p>
          <a:p>
            <a:r>
              <a:rPr lang="en-GB" sz="2000" b="1" dirty="0"/>
              <a:t>Private and Public sessions </a:t>
            </a:r>
            <a:r>
              <a:rPr lang="en-GB" sz="2000" dirty="0"/>
              <a:t>– </a:t>
            </a:r>
            <a:r>
              <a:rPr lang="en-GB" sz="2000" dirty="0" smtClean="0"/>
              <a:t>Livestreaming Committees and continuing to minimise items in private;</a:t>
            </a:r>
            <a:endParaRPr lang="en-GB" sz="2000" dirty="0"/>
          </a:p>
          <a:p>
            <a:r>
              <a:rPr lang="en-GB" sz="2000" b="1" dirty="0"/>
              <a:t>Outcomes Focus: </a:t>
            </a:r>
            <a:r>
              <a:rPr lang="en-GB" sz="2000" dirty="0"/>
              <a:t>Consider how we can become more outcomes focused / consider what does success look like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Committee Effectiveness Workshop	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Key Themes:</a:t>
            </a:r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6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15963" y="716217"/>
            <a:ext cx="10760075" cy="856943"/>
          </a:xfrm>
        </p:spPr>
        <p:txBody>
          <a:bodyPr/>
          <a:lstStyle/>
          <a:p>
            <a:pPr algn="r"/>
            <a:r>
              <a:rPr lang="en-GB" dirty="0" smtClean="0"/>
              <a:t>Summary of Survey Results  - Quality, Safety and Improvement Committee</a:t>
            </a:r>
          </a:p>
          <a:p>
            <a:r>
              <a:rPr lang="en-GB" dirty="0" smtClean="0"/>
              <a:t>What has worked well? 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1981200"/>
            <a:ext cx="10760076" cy="4960332"/>
          </a:xfrm>
        </p:spPr>
        <p:txBody>
          <a:bodyPr/>
          <a:lstStyle/>
          <a:p>
            <a:r>
              <a:rPr lang="en-GB" dirty="0" smtClean="0"/>
              <a:t>Inclusive Chairing; </a:t>
            </a:r>
          </a:p>
          <a:p>
            <a:r>
              <a:rPr lang="en-GB" dirty="0"/>
              <a:t>Maintained </a:t>
            </a:r>
            <a:r>
              <a:rPr lang="en-GB" b="1" dirty="0"/>
              <a:t>effective assurance </a:t>
            </a:r>
            <a:r>
              <a:rPr lang="en-GB" dirty="0"/>
              <a:t>reporting;</a:t>
            </a:r>
          </a:p>
          <a:p>
            <a:r>
              <a:rPr lang="en-GB" b="1" dirty="0"/>
              <a:t>Virtual Meetings </a:t>
            </a:r>
            <a:r>
              <a:rPr lang="en-GB" dirty="0"/>
              <a:t>worked well;</a:t>
            </a:r>
          </a:p>
          <a:p>
            <a:r>
              <a:rPr lang="en-GB" b="1" dirty="0"/>
              <a:t>Good challenge/scrutiny </a:t>
            </a:r>
            <a:r>
              <a:rPr lang="en-GB" dirty="0"/>
              <a:t>and support from officers;</a:t>
            </a:r>
          </a:p>
          <a:p>
            <a:r>
              <a:rPr lang="en-GB" b="1" dirty="0" smtClean="0"/>
              <a:t>Verbal </a:t>
            </a:r>
            <a:r>
              <a:rPr lang="en-GB" b="1" dirty="0"/>
              <a:t>updates are concise, ordered and clear</a:t>
            </a:r>
            <a:r>
              <a:rPr lang="en-GB" dirty="0"/>
              <a:t>: This has worked well and allows the Exec to give the committee a completely up to date picture</a:t>
            </a:r>
            <a:r>
              <a:rPr lang="en-GB" dirty="0" smtClean="0"/>
              <a:t>.</a:t>
            </a:r>
          </a:p>
          <a:p>
            <a:r>
              <a:rPr lang="en-GB" dirty="0"/>
              <a:t>Maintaining an increased frequency of Committees focused on </a:t>
            </a:r>
            <a:r>
              <a:rPr lang="en-GB" b="1" dirty="0"/>
              <a:t>Quality and Safety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6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Summary of Survey Results </a:t>
            </a:r>
            <a:endParaRPr lang="en-GB" dirty="0" smtClean="0"/>
          </a:p>
          <a:p>
            <a:r>
              <a:rPr lang="en-GB" dirty="0" smtClean="0"/>
              <a:t>Where could we improve?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 marL="457200" indent="-457200">
              <a:buFontTx/>
              <a:buChar char="-"/>
            </a:pPr>
            <a:r>
              <a:rPr lang="en-GB" dirty="0" smtClean="0"/>
              <a:t>Clinical Governance – </a:t>
            </a:r>
            <a:r>
              <a:rPr lang="en-GB" b="0" dirty="0" smtClean="0"/>
              <a:t>Assurance on the plans in place to ensure effective and optimal </a:t>
            </a:r>
          </a:p>
          <a:p>
            <a:pPr marL="457200" indent="-457200">
              <a:buFontTx/>
              <a:buChar char="-"/>
            </a:pPr>
            <a:r>
              <a:rPr lang="en-GB" dirty="0" smtClean="0"/>
              <a:t>Quality and Clinical Audits </a:t>
            </a:r>
            <a:r>
              <a:rPr lang="en-GB" b="0" dirty="0" smtClean="0"/>
              <a:t>- assurance </a:t>
            </a:r>
            <a:r>
              <a:rPr lang="en-GB" b="0" dirty="0"/>
              <a:t>the audits are taken place are given but not to the effectiveness and detail of audits conducted and subsequent risk areas</a:t>
            </a:r>
            <a:endParaRPr lang="en-GB" b="0" dirty="0" smtClean="0"/>
          </a:p>
          <a:p>
            <a:pPr marL="457200" indent="-457200">
              <a:buFontTx/>
              <a:buChar char="-"/>
            </a:pPr>
            <a:r>
              <a:rPr lang="en-GB" dirty="0" smtClean="0"/>
              <a:t>Service User Experience – </a:t>
            </a:r>
            <a:r>
              <a:rPr lang="en-GB" b="0" dirty="0" smtClean="0"/>
              <a:t>within the deep dives and more broadly the strategic approach Service user experience.</a:t>
            </a:r>
            <a:endParaRPr lang="en-GB" b="0" dirty="0" smtClean="0"/>
          </a:p>
          <a:p>
            <a:endParaRPr lang="en-GB" dirty="0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08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715962" y="1659144"/>
            <a:ext cx="10760075" cy="3154710"/>
          </a:xfrm>
        </p:spPr>
        <p:txBody>
          <a:bodyPr/>
          <a:lstStyle/>
          <a:p>
            <a:r>
              <a:rPr lang="en-GB" sz="2000" dirty="0" smtClean="0"/>
              <a:t>Feedback from the Committee on the themes / suggested actions specific to its remit;</a:t>
            </a:r>
          </a:p>
          <a:p>
            <a:r>
              <a:rPr lang="en-GB" sz="2000" dirty="0" smtClean="0"/>
              <a:t>Provide comment on the Committee wide themes following on from the Workshop;</a:t>
            </a:r>
          </a:p>
          <a:p>
            <a:r>
              <a:rPr lang="en-GB" sz="2000" dirty="0" smtClean="0"/>
              <a:t>Each Committee will also review their specific data and determine actions at Committee Level;</a:t>
            </a:r>
          </a:p>
          <a:p>
            <a:r>
              <a:rPr lang="en-GB" sz="2000" dirty="0" smtClean="0"/>
              <a:t>Summary of Themes and Committee wide actions from today will be reported as part the overall Board Performance and Effectiveness Review at Board in Quarter 1 of 2022.</a:t>
            </a:r>
            <a:endParaRPr lang="en-GB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Next Steps:</a:t>
            </a:r>
            <a:endParaRPr lang="en-GB" dirty="0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80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487587"/>
          </a:xfrm>
        </p:spPr>
        <p:txBody>
          <a:bodyPr/>
          <a:lstStyle/>
          <a:p>
            <a:r>
              <a:rPr lang="en-GB" sz="2000" dirty="0" smtClean="0"/>
              <a:t>Build </a:t>
            </a:r>
            <a:r>
              <a:rPr lang="en-GB" sz="2000" dirty="0"/>
              <a:t>in regular training and development, possibly starting with a refresher </a:t>
            </a:r>
            <a:r>
              <a:rPr lang="en-GB" sz="2000" dirty="0" smtClean="0"/>
              <a:t>programme</a:t>
            </a:r>
          </a:p>
          <a:p>
            <a:r>
              <a:rPr lang="en-GB" sz="2000" dirty="0"/>
              <a:t>Training in understanding how to </a:t>
            </a:r>
            <a:r>
              <a:rPr lang="en-GB" sz="2000" dirty="0" smtClean="0"/>
              <a:t>read and interpret complex data.</a:t>
            </a:r>
            <a:endParaRPr lang="en-GB" sz="2000" dirty="0"/>
          </a:p>
          <a:p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Summary of Survey Results </a:t>
            </a:r>
            <a:endParaRPr lang="en-GB" dirty="0" smtClean="0"/>
          </a:p>
          <a:p>
            <a:r>
              <a:rPr lang="en-GB" dirty="0" smtClean="0"/>
              <a:t>Other areas raised to note:</a:t>
            </a:r>
            <a:endParaRPr lang="en-GB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6989713" cy="664797"/>
          </a:xfrm>
        </p:spPr>
        <p:txBody>
          <a:bodyPr/>
          <a:lstStyle/>
          <a:p>
            <a:r>
              <a:rPr lang="en-GB" dirty="0"/>
              <a:t>Committee Performance </a:t>
            </a:r>
            <a:br>
              <a:rPr lang="en-GB" dirty="0"/>
            </a:br>
            <a:r>
              <a:rPr lang="en-GB" dirty="0"/>
              <a:t>&amp; Effectiveness Review </a:t>
            </a:r>
            <a:r>
              <a:rPr lang="en-GB" dirty="0" smtClean="0"/>
              <a:t> - Quality, Safety and Improvement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160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cab38018412a87302ad8049eaee7f0d8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8b867beecc9e3751a1c12940b8215a76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E21A8B-517F-425D-BB5E-5FBDD96BF3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149C5E-CD0F-4C00-BD84-30ABA7B2472D}">
  <ds:schemaRefs>
    <ds:schemaRef ds:uri="b7e247b7-cca8-429f-8688-16f83c8fba5f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f30bebb2-c01f-48d0-81da-dc8b123879c2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CED64D1-B900-4A9F-9005-C6DBE28E46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8399</TotalTime>
  <Words>797</Words>
  <Application>Microsoft Office PowerPoint</Application>
  <PresentationFormat>Widescreen</PresentationFormat>
  <Paragraphs>62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Ubuntu</vt:lpstr>
      <vt:lpstr>Ubuntu Light</vt:lpstr>
      <vt:lpstr>Verdana</vt:lpstr>
      <vt:lpstr>Office Theme</vt:lpstr>
      <vt:lpstr>  Committee Performance  &amp; Effectiveness Review Workshop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Liz Blayney (Public Health Wales - No. 2 Capital Quarter)</cp:lastModifiedBy>
  <cp:revision>485</cp:revision>
  <cp:lastPrinted>2018-02-28T08:37:13Z</cp:lastPrinted>
  <dcterms:created xsi:type="dcterms:W3CDTF">2017-10-31T10:35:26Z</dcterms:created>
  <dcterms:modified xsi:type="dcterms:W3CDTF">2022-05-10T10:12:40Z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