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0" r:id="rId5"/>
    <p:sldId id="346" r:id="rId6"/>
    <p:sldId id="365" r:id="rId7"/>
    <p:sldId id="369" r:id="rId8"/>
    <p:sldId id="373" r:id="rId9"/>
    <p:sldId id="347" r:id="rId10"/>
    <p:sldId id="359" r:id="rId11"/>
    <p:sldId id="363" r:id="rId12"/>
    <p:sldId id="372" r:id="rId1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pinder Dogra (Public Health Wales - No. 2 Capital Quarter)" initials="RD(HW-N2CQ" lastIdx="17" clrIdx="0">
    <p:extLst>
      <p:ext uri="{19B8F6BF-5375-455C-9EA6-DF929625EA0E}">
        <p15:presenceInfo xmlns:p15="http://schemas.microsoft.com/office/powerpoint/2012/main" userId="S-1-5-21-978635462-3828570294-627434887-1047418" providerId="AD"/>
      </p:ext>
    </p:extLst>
  </p:cmAuthor>
  <p:cmAuthor id="2" name="Neil Lewis  (Public Health Wales - No. 2 Capital Quarter)" initials="NL(HW-N2CQ" lastIdx="2" clrIdx="1">
    <p:extLst>
      <p:ext uri="{19B8F6BF-5375-455C-9EA6-DF929625EA0E}">
        <p15:presenceInfo xmlns:p15="http://schemas.microsoft.com/office/powerpoint/2012/main" userId="S-1-5-21-978635462-3828570294-627434887-11476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4F82"/>
    <a:srgbClr val="E03882"/>
    <a:srgbClr val="F9C402"/>
    <a:srgbClr val="28B8CE"/>
    <a:srgbClr val="4FB9A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67E628-EED9-4A1A-A2A6-95D1693D34D6}" v="341" dt="2020-11-25T15:56:50.1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76" autoAdjust="0"/>
    <p:restoredTop sz="94444" autoAdjust="0"/>
  </p:normalViewPr>
  <p:slideViewPr>
    <p:cSldViewPr snapToGrid="0" snapToObjects="1" showGuides="1">
      <p:cViewPr varScale="1">
        <p:scale>
          <a:sx n="111" d="100"/>
          <a:sy n="111" d="100"/>
        </p:scale>
        <p:origin x="836" y="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53" d="100"/>
          <a:sy n="53" d="100"/>
        </p:scale>
        <p:origin x="2916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anor Higgins (Public Health Wales - No. 2 Capital Quarter)" userId="S::eleanor.higgins@wales.nhs.uk::d3a7e660-edcb-401c-932e-83483300cae1" providerId="AD" clId="Web-{6967E628-EED9-4A1A-A2A6-95D1693D34D6}"/>
    <pc:docChg chg="modSld">
      <pc:chgData name="Eleanor Higgins (Public Health Wales - No. 2 Capital Quarter)" userId="S::eleanor.higgins@wales.nhs.uk::d3a7e660-edcb-401c-932e-83483300cae1" providerId="AD" clId="Web-{6967E628-EED9-4A1A-A2A6-95D1693D34D6}" dt="2020-11-25T15:56:50.137" v="342" actId="14100"/>
      <pc:docMkLst>
        <pc:docMk/>
      </pc:docMkLst>
      <pc:sldChg chg="addSp modSp">
        <pc:chgData name="Eleanor Higgins (Public Health Wales - No. 2 Capital Quarter)" userId="S::eleanor.higgins@wales.nhs.uk::d3a7e660-edcb-401c-932e-83483300cae1" providerId="AD" clId="Web-{6967E628-EED9-4A1A-A2A6-95D1693D34D6}" dt="2020-11-25T15:56:50.137" v="342" actId="14100"/>
        <pc:sldMkLst>
          <pc:docMk/>
          <pc:sldMk cId="3218286289" sldId="282"/>
        </pc:sldMkLst>
        <pc:spChg chg="add mod">
          <ac:chgData name="Eleanor Higgins (Public Health Wales - No. 2 Capital Quarter)" userId="S::eleanor.higgins@wales.nhs.uk::d3a7e660-edcb-401c-932e-83483300cae1" providerId="AD" clId="Web-{6967E628-EED9-4A1A-A2A6-95D1693D34D6}" dt="2020-11-25T15:56:50.137" v="342" actId="14100"/>
          <ac:spMkLst>
            <pc:docMk/>
            <pc:sldMk cId="3218286289" sldId="282"/>
            <ac:spMk id="4264" creationId="{EEEFCB06-EA32-454E-8A13-55E49C3D0FF4}"/>
          </ac:spMkLst>
        </pc:spChg>
        <pc:graphicFrameChg chg="mod modGraphic">
          <ac:chgData name="Eleanor Higgins (Public Health Wales - No. 2 Capital Quarter)" userId="S::eleanor.higgins@wales.nhs.uk::d3a7e660-edcb-401c-932e-83483300cae1" providerId="AD" clId="Web-{6967E628-EED9-4A1A-A2A6-95D1693D34D6}" dt="2020-11-25T15:56:41.325" v="339" actId="14100"/>
          <ac:graphicFrameMkLst>
            <pc:docMk/>
            <pc:sldMk cId="3218286289" sldId="282"/>
            <ac:graphicFrameMk id="3" creationId="{00000000-0000-0000-0000-00000000000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3841F-BFA5-E84D-9FBF-C2EF90B9D7E0}" type="datetimeFigureOut">
              <a:rPr lang="en-US" smtClean="0"/>
              <a:t>5/10/2022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0E142-3AF0-A947-ABB3-AF8FB94735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43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4033A-9BE4-C148-A588-EF9D888CAC46}" type="datetimeFigureOut">
              <a:rPr lang="en-US" smtClean="0"/>
              <a:t>5/10/2022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21FB3-2FB1-D246-9430-EC4C2EC16A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26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21FB3-2FB1-D246-9430-EC4C2EC16AD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517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21FB3-2FB1-D246-9430-EC4C2EC16AD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927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21FB3-2FB1-D246-9430-EC4C2EC16AD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671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21FB3-2FB1-D246-9430-EC4C2EC16AD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445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21FB3-2FB1-D246-9430-EC4C2EC16AD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07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18457"/>
            <a:ext cx="10492882" cy="83099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POD Interim Structure</a:t>
            </a:r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2805101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August 2020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719138" y="2253927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730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3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440128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3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805562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228606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7017084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2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9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340729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706163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129207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0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6917685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56633" y="1432038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657554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5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22808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7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8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2" y="4560199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715962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2" y="4224117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3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4440173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4440173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6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8164384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8164384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4440173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168689" y="2003311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&amp;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597485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6089373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15618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Rectangle 21"/>
          <p:cNvSpPr/>
          <p:nvPr userDrawn="1"/>
        </p:nvSpPr>
        <p:spPr>
          <a:xfrm>
            <a:off x="6089373" y="5814391"/>
            <a:ext cx="6102626" cy="1043609"/>
          </a:xfrm>
          <a:prstGeom prst="rect">
            <a:avLst/>
          </a:prstGeom>
          <a:gradFill>
            <a:gsLst>
              <a:gs pos="100000">
                <a:srgbClr val="324F82">
                  <a:alpha val="50000"/>
                </a:srgbClr>
              </a:gs>
              <a:gs pos="0">
                <a:srgbClr val="324F82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0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715964" y="216673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715963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6102626" y="1"/>
            <a:ext cx="6089374" cy="6858000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818244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 userDrawn="1"/>
        </p:nvSpPr>
        <p:spPr>
          <a:xfrm>
            <a:off x="0" y="5814391"/>
            <a:ext cx="6102626" cy="1043609"/>
          </a:xfrm>
          <a:prstGeom prst="rect">
            <a:avLst/>
          </a:prstGeom>
          <a:gradFill>
            <a:gsLst>
              <a:gs pos="100000">
                <a:schemeClr val="bg1">
                  <a:alpha val="49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6818589" y="216265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818244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818244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2703444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3639988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3088814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21772"/>
            <a:ext cx="10492882" cy="166199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Two Lines Template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715617"/>
            <a:ext cx="10760766" cy="5401276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Chapter/Slide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2057401"/>
            <a:ext cx="10760766" cy="4059492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Icon Chapter Slide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4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430079" y="2057400"/>
            <a:ext cx="1331842" cy="1331842"/>
          </a:xfrm>
          <a:prstGeom prst="rect">
            <a:avLst/>
          </a:prstGeom>
          <a:noFill/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?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715617" y="3315615"/>
            <a:ext cx="107640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Thank</a:t>
            </a:r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you for listening.</a:t>
            </a:r>
          </a:p>
          <a:p>
            <a:pPr algn="ctr"/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Any questions?</a:t>
            </a:r>
            <a:endParaRPr lang="en-US" sz="4400" b="1" i="0" dirty="0">
              <a:solidFill>
                <a:schemeClr val="bg1"/>
              </a:solidFill>
              <a:latin typeface="Ubuntu" charset="0"/>
              <a:ea typeface="Ubuntu" charset="0"/>
              <a:cs typeface="Ubuntu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389" y="1769165"/>
            <a:ext cx="1717886" cy="14092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715963" y="1838325"/>
            <a:ext cx="10760075" cy="3736975"/>
          </a:xfrm>
          <a:prstGeom prst="rect">
            <a:avLst/>
          </a:prstGeom>
        </p:spPr>
        <p:txBody>
          <a:bodyPr anchor="b" anchorCtr="1"/>
          <a:lstStyle>
            <a:lvl1pPr marL="0" indent="0">
              <a:buNone/>
              <a:defRPr sz="1400" b="0" i="0" baseline="0">
                <a:solidFill>
                  <a:srgbClr val="324F82"/>
                </a:solidFill>
                <a:latin typeface="Ubuntu Light" charset="0"/>
                <a:ea typeface="Ubuntu Light" charset="0"/>
                <a:cs typeface="Ubuntu Light" charset="0"/>
              </a:defRPr>
            </a:lvl1pPr>
          </a:lstStyle>
          <a:p>
            <a:r>
              <a:rPr lang="en-US" dirty="0"/>
              <a:t>Click the icon to start building your chart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Chart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1123122" y="-18387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11829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2230641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1868557"/>
            <a:ext cx="3229803" cy="3641970"/>
          </a:xfrm>
          <a:prstGeom prst="rect">
            <a:avLst/>
          </a:prstGeom>
          <a:solidFill>
            <a:srgbClr val="324F82"/>
          </a:solidFill>
        </p:spPr>
        <p:txBody>
          <a:bodyPr wrap="square" lIns="360000" tIns="360000" rIns="360000" bIns="360000">
            <a:no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Pull Out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453807" y="2230643"/>
            <a:ext cx="5022576" cy="292900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2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715963" y="2230644"/>
            <a:ext cx="5022227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Text &amp; Image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35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50" r:id="rId3"/>
    <p:sldLayoutId id="2147483666" r:id="rId4"/>
    <p:sldLayoutId id="2147483651" r:id="rId5"/>
    <p:sldLayoutId id="2147483667" r:id="rId6"/>
    <p:sldLayoutId id="2147483652" r:id="rId7"/>
    <p:sldLayoutId id="2147483665" r:id="rId8"/>
    <p:sldLayoutId id="2147483654" r:id="rId9"/>
    <p:sldLayoutId id="2147483656" r:id="rId10"/>
    <p:sldLayoutId id="2147483663" r:id="rId11"/>
    <p:sldLayoutId id="2147483660" r:id="rId12"/>
    <p:sldLayoutId id="2147483664" r:id="rId13"/>
    <p:sldLayoutId id="2147483670" r:id="rId14"/>
    <p:sldLayoutId id="2147483671" r:id="rId15"/>
    <p:sldLayoutId id="2147483657" r:id="rId16"/>
    <p:sldLayoutId id="2147483653" r:id="rId17"/>
    <p:sldLayoutId id="2147483668" r:id="rId18"/>
    <p:sldLayoutId id="2147483669" r:id="rId19"/>
    <p:sldLayoutId id="2147483658" r:id="rId20"/>
    <p:sldLayoutId id="2147483655" r:id="rId21"/>
    <p:sldLayoutId id="2147483662" r:id="rId22"/>
    <p:sldLayoutId id="2147483673" r:id="rId23"/>
    <p:sldLayoutId id="2147483659" r:id="rId2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>
          <a:xfrm>
            <a:off x="719139" y="4848044"/>
            <a:ext cx="10492200" cy="249299"/>
          </a:xfrm>
        </p:spPr>
        <p:txBody>
          <a:bodyPr/>
          <a:lstStyle/>
          <a:p>
            <a:r>
              <a:rPr lang="en-GB" sz="1800" dirty="0" smtClean="0">
                <a:latin typeface="+mn-lt"/>
              </a:rPr>
              <a:t>18 May 2022</a:t>
            </a:r>
            <a:endParaRPr lang="en-GB" sz="18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832437" y="4001363"/>
            <a:ext cx="10960244" cy="1693362"/>
          </a:xfrm>
        </p:spPr>
        <p:txBody>
          <a:bodyPr/>
          <a:lstStyle/>
          <a:p>
            <a:r>
              <a:rPr lang="en-GB" sz="2000" dirty="0" smtClean="0">
                <a:latin typeface="+mn-lt"/>
              </a:rPr>
              <a:t>Liz Blayney, Deputy Board Secretary and Board Governance Manager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81892" y="370750"/>
            <a:ext cx="10492882" cy="3988784"/>
          </a:xfrm>
        </p:spPr>
        <p:txBody>
          <a:bodyPr/>
          <a:lstStyle/>
          <a:p>
            <a:pPr algn="ctr"/>
            <a:r>
              <a:rPr lang="en-GB" sz="4800" dirty="0" smtClean="0">
                <a:latin typeface="+mn-lt"/>
              </a:rPr>
              <a:t/>
            </a:r>
            <a:br>
              <a:rPr lang="en-GB" sz="4800" dirty="0" smtClean="0">
                <a:latin typeface="+mn-lt"/>
              </a:rPr>
            </a:br>
            <a:r>
              <a:rPr lang="en-GB" sz="4800" dirty="0" smtClean="0">
                <a:latin typeface="+mn-lt"/>
              </a:rPr>
              <a:t/>
            </a:r>
            <a:br>
              <a:rPr lang="en-GB" sz="4800" dirty="0" smtClean="0">
                <a:latin typeface="+mn-lt"/>
              </a:rPr>
            </a:br>
            <a:r>
              <a:rPr lang="en-GB" sz="4400" dirty="0" smtClean="0">
                <a:latin typeface="+mn-lt"/>
              </a:rPr>
              <a:t>Committee Performance </a:t>
            </a:r>
            <a:br>
              <a:rPr lang="en-GB" sz="4400" dirty="0" smtClean="0">
                <a:latin typeface="+mn-lt"/>
              </a:rPr>
            </a:br>
            <a:r>
              <a:rPr lang="en-GB" sz="4400" dirty="0" smtClean="0">
                <a:latin typeface="+mn-lt"/>
              </a:rPr>
              <a:t>&amp; Effectiveness Review Workshop </a:t>
            </a:r>
            <a:r>
              <a:rPr lang="en-GB" dirty="0" smtClean="0">
                <a:latin typeface="+mn-lt"/>
              </a:rPr>
              <a:t/>
            </a:r>
            <a:br>
              <a:rPr lang="en-GB" dirty="0" smtClean="0">
                <a:latin typeface="+mn-lt"/>
              </a:rPr>
            </a:b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354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937405" y="1524000"/>
            <a:ext cx="10374702" cy="3590727"/>
          </a:xfrm>
        </p:spPr>
        <p:txBody>
          <a:bodyPr/>
          <a:lstStyle/>
          <a:p>
            <a:r>
              <a:rPr lang="en-GB" sz="2000" dirty="0" smtClean="0"/>
              <a:t>This </a:t>
            </a:r>
            <a:r>
              <a:rPr lang="en-GB" sz="2000" dirty="0"/>
              <a:t>year, we </a:t>
            </a:r>
            <a:r>
              <a:rPr lang="en-GB" sz="2000" dirty="0" smtClean="0"/>
              <a:t>combined </a:t>
            </a:r>
            <a:r>
              <a:rPr lang="en-GB" sz="2000" dirty="0"/>
              <a:t>the surveys into one for all Committees to save time for those who attend multiple Committees. </a:t>
            </a:r>
            <a:endParaRPr lang="en-GB" sz="2000" dirty="0" smtClean="0"/>
          </a:p>
          <a:p>
            <a:r>
              <a:rPr lang="en-GB" sz="2000" dirty="0" smtClean="0"/>
              <a:t>The </a:t>
            </a:r>
            <a:r>
              <a:rPr lang="en-GB" sz="2000" dirty="0"/>
              <a:t>combined survey is for Audit and Corporate Governance, People and Organisational Development and Quality Safety and Improvement Committee. </a:t>
            </a:r>
          </a:p>
          <a:p>
            <a:r>
              <a:rPr lang="en-GB" sz="2000" dirty="0"/>
              <a:t>We are not undertaking a specific questionnaire for </a:t>
            </a:r>
            <a:r>
              <a:rPr lang="en-GB" sz="2000" b="1" dirty="0"/>
              <a:t>Knowledge, Research and Information Committee</a:t>
            </a:r>
            <a:r>
              <a:rPr lang="en-GB" sz="2000" dirty="0"/>
              <a:t> this year, as they have only had one meeting since recommencing in December. </a:t>
            </a:r>
            <a:endParaRPr lang="en-GB" sz="2000" dirty="0" smtClean="0"/>
          </a:p>
          <a:p>
            <a:r>
              <a:rPr lang="en-GB" sz="2000" dirty="0" smtClean="0"/>
              <a:t>Participants were encouraged to include general </a:t>
            </a:r>
            <a:r>
              <a:rPr lang="en-GB" sz="2000" dirty="0"/>
              <a:t>comments relevant to KRIC </a:t>
            </a:r>
            <a:r>
              <a:rPr lang="en-GB" sz="2000" dirty="0" smtClean="0"/>
              <a:t>at the end of the survey.</a:t>
            </a:r>
          </a:p>
          <a:p>
            <a:endParaRPr lang="en-GB" sz="2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Committee Performance and Effectiveness Review – 2021/22</a:t>
            </a:r>
            <a:endParaRPr lang="en-GB" dirty="0"/>
          </a:p>
        </p:txBody>
      </p:sp>
      <p:sp>
        <p:nvSpPr>
          <p:cNvPr id="7" name="Content Placeholder 1"/>
          <p:cNvSpPr>
            <a:spLocks noGrp="1"/>
          </p:cNvSpPr>
          <p:nvPr>
            <p:ph sz="quarter" idx="10"/>
          </p:nvPr>
        </p:nvSpPr>
        <p:spPr>
          <a:xfrm>
            <a:off x="348491" y="6294968"/>
            <a:ext cx="6989713" cy="664797"/>
          </a:xfrm>
        </p:spPr>
        <p:txBody>
          <a:bodyPr/>
          <a:lstStyle/>
          <a:p>
            <a:r>
              <a:rPr lang="en-GB" dirty="0"/>
              <a:t>Committee Performance </a:t>
            </a:r>
            <a:br>
              <a:rPr lang="en-GB" dirty="0"/>
            </a:br>
            <a:r>
              <a:rPr lang="en-GB" dirty="0"/>
              <a:t>&amp; Effectiveness Review </a:t>
            </a:r>
            <a:r>
              <a:rPr lang="en-GB" dirty="0" smtClean="0"/>
              <a:t> - Quality, Safety and Improvement Committee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779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667698" y="1236523"/>
            <a:ext cx="10808340" cy="5386090"/>
          </a:xfrm>
        </p:spPr>
        <p:txBody>
          <a:bodyPr/>
          <a:lstStyle/>
          <a:p>
            <a:r>
              <a:rPr lang="en-GB" sz="2000" dirty="0"/>
              <a:t>Online questionnaire was circulated on 10 February to Committee Members and regular meeting attendees;</a:t>
            </a:r>
          </a:p>
          <a:p>
            <a:r>
              <a:rPr lang="en-GB" sz="2000" dirty="0" smtClean="0"/>
              <a:t>The </a:t>
            </a:r>
            <a:r>
              <a:rPr lang="en-GB" sz="2000" dirty="0"/>
              <a:t>questions were based primarily on the Audit Committee handbook (2012) suggested self-assessment </a:t>
            </a:r>
            <a:r>
              <a:rPr lang="en-GB" sz="2000" dirty="0" smtClean="0"/>
              <a:t>questions, adapted to the include relevant QSIC and PODC content; </a:t>
            </a:r>
          </a:p>
          <a:p>
            <a:r>
              <a:rPr lang="en-GB" sz="2000" dirty="0" smtClean="0"/>
              <a:t>13 responses received to questionnaire;</a:t>
            </a:r>
          </a:p>
          <a:p>
            <a:r>
              <a:rPr lang="en-GB" sz="2000" dirty="0" smtClean="0"/>
              <a:t>A Committee Effectiveness Workshop was held on 21 March 2022 with Committee Members and Executive Leads, to discuss the Committee wide themes;</a:t>
            </a:r>
          </a:p>
          <a:p>
            <a:r>
              <a:rPr lang="en-GB" sz="2000" dirty="0" smtClean="0"/>
              <a:t>Each </a:t>
            </a:r>
            <a:r>
              <a:rPr lang="en-GB" sz="2000" dirty="0"/>
              <a:t>Committee will consider their specific Committee results and any actions they wish to take forward as a </a:t>
            </a:r>
            <a:r>
              <a:rPr lang="en-GB" sz="2000" dirty="0" smtClean="0"/>
              <a:t>Committee in April/May;</a:t>
            </a:r>
            <a:endParaRPr lang="en-GB" sz="2000" dirty="0"/>
          </a:p>
          <a:p>
            <a:r>
              <a:rPr lang="en-GB" sz="2000" dirty="0" smtClean="0"/>
              <a:t>The </a:t>
            </a:r>
            <a:r>
              <a:rPr lang="en-GB" sz="2000" dirty="0"/>
              <a:t>outcomes from each of the these discussions, along with any collective actions and themes will then feed into the overall Board review of effectiveness in Quarter 1 of 2022.</a:t>
            </a:r>
          </a:p>
          <a:p>
            <a:endParaRPr lang="en-GB" sz="2000" dirty="0" smtClean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Committee Performance and Effectiveness Review – 2021/22</a:t>
            </a:r>
            <a:endParaRPr lang="en-GB" dirty="0"/>
          </a:p>
        </p:txBody>
      </p:sp>
      <p:sp>
        <p:nvSpPr>
          <p:cNvPr id="7" name="Content Placeholder 1"/>
          <p:cNvSpPr>
            <a:spLocks noGrp="1"/>
          </p:cNvSpPr>
          <p:nvPr>
            <p:ph sz="quarter" idx="10"/>
          </p:nvPr>
        </p:nvSpPr>
        <p:spPr>
          <a:xfrm>
            <a:off x="348491" y="6294968"/>
            <a:ext cx="6989713" cy="664797"/>
          </a:xfrm>
        </p:spPr>
        <p:txBody>
          <a:bodyPr/>
          <a:lstStyle/>
          <a:p>
            <a:r>
              <a:rPr lang="en-GB" dirty="0"/>
              <a:t>Committee Performance </a:t>
            </a:r>
            <a:br>
              <a:rPr lang="en-GB" dirty="0"/>
            </a:br>
            <a:r>
              <a:rPr lang="en-GB" dirty="0"/>
              <a:t>&amp; Effectiveness Review </a:t>
            </a:r>
            <a:r>
              <a:rPr lang="en-GB" dirty="0" smtClean="0"/>
              <a:t> - Quality, Safety and Improvement Committee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994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588143" y="2210327"/>
            <a:ext cx="11260146" cy="2410916"/>
          </a:xfrm>
        </p:spPr>
        <p:txBody>
          <a:bodyPr/>
          <a:lstStyle/>
          <a:p>
            <a:r>
              <a:rPr lang="en-GB" sz="2000" b="1" dirty="0" smtClean="0"/>
              <a:t>Clear Purpose: </a:t>
            </a:r>
            <a:r>
              <a:rPr lang="en-GB" sz="2000" dirty="0" smtClean="0"/>
              <a:t>Need to be clear on the purpose of each of the items on the Committee agendas, and for the work plan to ensure effective use of Committee time; </a:t>
            </a:r>
            <a:endParaRPr lang="en-GB" dirty="0" smtClean="0"/>
          </a:p>
          <a:p>
            <a:r>
              <a:rPr lang="en-GB" sz="2000" b="1" dirty="0" smtClean="0"/>
              <a:t>Delegations: </a:t>
            </a:r>
            <a:r>
              <a:rPr lang="en-GB" sz="2000" dirty="0" smtClean="0"/>
              <a:t>Review of the Committees’ delegations to ensure effective levelness;</a:t>
            </a:r>
          </a:p>
          <a:p>
            <a:r>
              <a:rPr lang="en-GB" sz="2000" b="1" dirty="0" smtClean="0"/>
              <a:t>Style of reporting: </a:t>
            </a:r>
            <a:r>
              <a:rPr lang="en-GB" sz="2000" dirty="0" smtClean="0"/>
              <a:t>including</a:t>
            </a:r>
            <a:r>
              <a:rPr lang="en-GB" sz="2000" b="1" dirty="0" smtClean="0"/>
              <a:t> </a:t>
            </a:r>
            <a:r>
              <a:rPr lang="en-GB" sz="2000" dirty="0" smtClean="0"/>
              <a:t>how information is presented – ensuring appropriate levelness and using data and information effectively (write once use for different purposes)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Committee Effectiveness Workshop (All Committees)	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All Committee: Key Themes from Workshop 21 March 2022:</a:t>
            </a:r>
            <a:endParaRPr lang="en-GB" dirty="0"/>
          </a:p>
        </p:txBody>
      </p:sp>
      <p:sp>
        <p:nvSpPr>
          <p:cNvPr id="6" name="Content Placeholder 1"/>
          <p:cNvSpPr>
            <a:spLocks noGrp="1"/>
          </p:cNvSpPr>
          <p:nvPr>
            <p:ph sz="quarter" idx="10"/>
          </p:nvPr>
        </p:nvSpPr>
        <p:spPr>
          <a:xfrm>
            <a:off x="348491" y="6294968"/>
            <a:ext cx="6989713" cy="664797"/>
          </a:xfrm>
        </p:spPr>
        <p:txBody>
          <a:bodyPr/>
          <a:lstStyle/>
          <a:p>
            <a:r>
              <a:rPr lang="en-GB" dirty="0"/>
              <a:t>Committee Performance </a:t>
            </a:r>
            <a:br>
              <a:rPr lang="en-GB" dirty="0"/>
            </a:br>
            <a:r>
              <a:rPr lang="en-GB" dirty="0"/>
              <a:t>&amp; Effectiveness Review </a:t>
            </a:r>
            <a:r>
              <a:rPr lang="en-GB" dirty="0" smtClean="0"/>
              <a:t> - Quality, Safety and Improvement Committee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5885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348490" y="2010294"/>
            <a:ext cx="11260146" cy="2846933"/>
          </a:xfrm>
        </p:spPr>
        <p:txBody>
          <a:bodyPr/>
          <a:lstStyle/>
          <a:p>
            <a:r>
              <a:rPr lang="en-GB" sz="2000" b="1" dirty="0"/>
              <a:t>Reporting to Board: </a:t>
            </a:r>
            <a:r>
              <a:rPr lang="en-GB" sz="2000" dirty="0"/>
              <a:t>Review of the way that </a:t>
            </a:r>
            <a:r>
              <a:rPr lang="en-GB" sz="2000" dirty="0" smtClean="0"/>
              <a:t>Committees </a:t>
            </a:r>
            <a:r>
              <a:rPr lang="en-GB" sz="2000" dirty="0"/>
              <a:t>report to the Board to make sure most effective and that the Committee </a:t>
            </a:r>
            <a:r>
              <a:rPr lang="en-GB" sz="2000" dirty="0" smtClean="0"/>
              <a:t>are </a:t>
            </a:r>
            <a:r>
              <a:rPr lang="en-GB" sz="2000" dirty="0"/>
              <a:t>able to provide </a:t>
            </a:r>
            <a:r>
              <a:rPr lang="en-GB" sz="2000" dirty="0" smtClean="0"/>
              <a:t>high quality assurance </a:t>
            </a:r>
            <a:r>
              <a:rPr lang="en-GB" sz="2000" dirty="0"/>
              <a:t>and highlight issues to </a:t>
            </a:r>
            <a:r>
              <a:rPr lang="en-GB" sz="2000" dirty="0" smtClean="0"/>
              <a:t>escalate;</a:t>
            </a:r>
            <a:endParaRPr lang="en-GB" sz="2000" dirty="0"/>
          </a:p>
          <a:p>
            <a:r>
              <a:rPr lang="en-GB" sz="2000" b="1" dirty="0"/>
              <a:t>Prioritising: </a:t>
            </a:r>
            <a:r>
              <a:rPr lang="en-GB" sz="2000" dirty="0"/>
              <a:t> </a:t>
            </a:r>
            <a:r>
              <a:rPr lang="en-GB" sz="2000" dirty="0" smtClean="0"/>
              <a:t>How </a:t>
            </a:r>
            <a:r>
              <a:rPr lang="en-GB" sz="2000" dirty="0"/>
              <a:t>we make the best use of </a:t>
            </a:r>
            <a:r>
              <a:rPr lang="en-GB" sz="2000" dirty="0" smtClean="0"/>
              <a:t>time and resources during Committee;</a:t>
            </a:r>
            <a:endParaRPr lang="en-GB" sz="2000" dirty="0"/>
          </a:p>
          <a:p>
            <a:r>
              <a:rPr lang="en-GB" sz="2000" b="1" dirty="0"/>
              <a:t>Private and Public sessions </a:t>
            </a:r>
            <a:r>
              <a:rPr lang="en-GB" sz="2000" dirty="0"/>
              <a:t>– </a:t>
            </a:r>
            <a:r>
              <a:rPr lang="en-GB" sz="2000" dirty="0" smtClean="0"/>
              <a:t>Livestreaming Committees and continuing to minimise items in private;</a:t>
            </a:r>
            <a:endParaRPr lang="en-GB" sz="2000" dirty="0"/>
          </a:p>
          <a:p>
            <a:r>
              <a:rPr lang="en-GB" sz="2000" b="1" dirty="0"/>
              <a:t>Outcomes Focus: </a:t>
            </a:r>
            <a:r>
              <a:rPr lang="en-GB" sz="2000" dirty="0"/>
              <a:t>Consider how we can become more outcomes focused / consider what does success look like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Committee Effectiveness Workshop		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 smtClean="0"/>
              <a:t>Key Themes:</a:t>
            </a:r>
            <a:endParaRPr lang="en-GB" dirty="0"/>
          </a:p>
        </p:txBody>
      </p:sp>
      <p:sp>
        <p:nvSpPr>
          <p:cNvPr id="6" name="Content Placeholder 1"/>
          <p:cNvSpPr>
            <a:spLocks noGrp="1"/>
          </p:cNvSpPr>
          <p:nvPr>
            <p:ph sz="quarter" idx="10"/>
          </p:nvPr>
        </p:nvSpPr>
        <p:spPr>
          <a:xfrm>
            <a:off x="348491" y="6294968"/>
            <a:ext cx="6989713" cy="664797"/>
          </a:xfrm>
        </p:spPr>
        <p:txBody>
          <a:bodyPr/>
          <a:lstStyle/>
          <a:p>
            <a:r>
              <a:rPr lang="en-GB" dirty="0"/>
              <a:t>Committee Performance </a:t>
            </a:r>
            <a:br>
              <a:rPr lang="en-GB" dirty="0"/>
            </a:br>
            <a:r>
              <a:rPr lang="en-GB" dirty="0"/>
              <a:t>&amp; Effectiveness Review </a:t>
            </a:r>
            <a:r>
              <a:rPr lang="en-GB" dirty="0" smtClean="0"/>
              <a:t> - Quality, Safety and Improvement Committee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465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715963" y="716217"/>
            <a:ext cx="10760075" cy="856943"/>
          </a:xfrm>
        </p:spPr>
        <p:txBody>
          <a:bodyPr/>
          <a:lstStyle/>
          <a:p>
            <a:pPr algn="r"/>
            <a:r>
              <a:rPr lang="en-GB" dirty="0" smtClean="0"/>
              <a:t>Summary of Survey Results  - Quality, Safety and Improvement Committee</a:t>
            </a:r>
          </a:p>
          <a:p>
            <a:r>
              <a:rPr lang="en-GB" dirty="0" smtClean="0"/>
              <a:t>What has worked well? </a:t>
            </a:r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5963" y="1981200"/>
            <a:ext cx="10760076" cy="4960332"/>
          </a:xfrm>
        </p:spPr>
        <p:txBody>
          <a:bodyPr/>
          <a:lstStyle/>
          <a:p>
            <a:r>
              <a:rPr lang="en-GB" dirty="0" smtClean="0"/>
              <a:t>Inclusive Chairing; </a:t>
            </a:r>
          </a:p>
          <a:p>
            <a:r>
              <a:rPr lang="en-GB" dirty="0"/>
              <a:t>Maintained </a:t>
            </a:r>
            <a:r>
              <a:rPr lang="en-GB" b="1" dirty="0"/>
              <a:t>effective assurance </a:t>
            </a:r>
            <a:r>
              <a:rPr lang="en-GB" dirty="0"/>
              <a:t>reporting;</a:t>
            </a:r>
          </a:p>
          <a:p>
            <a:r>
              <a:rPr lang="en-GB" b="1" dirty="0"/>
              <a:t>Virtual Meetings </a:t>
            </a:r>
            <a:r>
              <a:rPr lang="en-GB" dirty="0"/>
              <a:t>worked well;</a:t>
            </a:r>
          </a:p>
          <a:p>
            <a:r>
              <a:rPr lang="en-GB" b="1" dirty="0"/>
              <a:t>Good challenge/scrutiny </a:t>
            </a:r>
            <a:r>
              <a:rPr lang="en-GB" dirty="0"/>
              <a:t>and support from officers;</a:t>
            </a:r>
          </a:p>
          <a:p>
            <a:r>
              <a:rPr lang="en-GB" b="1" dirty="0" smtClean="0"/>
              <a:t>Verbal </a:t>
            </a:r>
            <a:r>
              <a:rPr lang="en-GB" b="1" dirty="0"/>
              <a:t>updates are concise, ordered and clear</a:t>
            </a:r>
            <a:r>
              <a:rPr lang="en-GB" dirty="0"/>
              <a:t>: This has worked well and allows the Exec to give the committee a completely up to date picture</a:t>
            </a:r>
            <a:r>
              <a:rPr lang="en-GB" dirty="0" smtClean="0"/>
              <a:t>.</a:t>
            </a:r>
          </a:p>
          <a:p>
            <a:r>
              <a:rPr lang="en-GB" dirty="0"/>
              <a:t>Maintaining an increased frequency of Committees focused on </a:t>
            </a:r>
            <a:r>
              <a:rPr lang="en-GB" b="1" dirty="0"/>
              <a:t>Quality and Safety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Content Placeholder 1"/>
          <p:cNvSpPr>
            <a:spLocks noGrp="1"/>
          </p:cNvSpPr>
          <p:nvPr>
            <p:ph sz="quarter" idx="10"/>
          </p:nvPr>
        </p:nvSpPr>
        <p:spPr>
          <a:xfrm>
            <a:off x="348491" y="6294968"/>
            <a:ext cx="6989713" cy="664797"/>
          </a:xfrm>
        </p:spPr>
        <p:txBody>
          <a:bodyPr/>
          <a:lstStyle/>
          <a:p>
            <a:r>
              <a:rPr lang="en-GB" dirty="0"/>
              <a:t>Committee Performance </a:t>
            </a:r>
            <a:br>
              <a:rPr lang="en-GB" dirty="0"/>
            </a:br>
            <a:r>
              <a:rPr lang="en-GB" dirty="0"/>
              <a:t>&amp; Effectiveness Review </a:t>
            </a:r>
            <a:r>
              <a:rPr lang="en-GB" dirty="0" smtClean="0"/>
              <a:t> - Quality, Safety and Improvement Committee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96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Summary of Survey Results </a:t>
            </a:r>
            <a:endParaRPr lang="en-GB" dirty="0" smtClean="0"/>
          </a:p>
          <a:p>
            <a:r>
              <a:rPr lang="en-GB" dirty="0" smtClean="0"/>
              <a:t>Where could we improve?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b="0" dirty="0"/>
          </a:p>
          <a:p>
            <a:pPr marL="457200" indent="-457200">
              <a:buFontTx/>
              <a:buChar char="-"/>
            </a:pPr>
            <a:r>
              <a:rPr lang="en-GB" dirty="0" smtClean="0"/>
              <a:t>Clinical Governance – </a:t>
            </a:r>
            <a:r>
              <a:rPr lang="en-GB" b="0" dirty="0" smtClean="0"/>
              <a:t>Assurance on the plans in place to ensure effective and optimal </a:t>
            </a:r>
          </a:p>
          <a:p>
            <a:pPr marL="457200" indent="-457200">
              <a:buFontTx/>
              <a:buChar char="-"/>
            </a:pPr>
            <a:r>
              <a:rPr lang="en-GB" dirty="0" smtClean="0"/>
              <a:t>Quality and Clinical Audits </a:t>
            </a:r>
            <a:r>
              <a:rPr lang="en-GB" b="0" dirty="0" smtClean="0"/>
              <a:t>- assurance </a:t>
            </a:r>
            <a:r>
              <a:rPr lang="en-GB" b="0" dirty="0"/>
              <a:t>the audits are taken place are given but not to the effectiveness and detail of audits conducted and subsequent risk areas</a:t>
            </a:r>
            <a:endParaRPr lang="en-GB" b="0" dirty="0" smtClean="0"/>
          </a:p>
          <a:p>
            <a:pPr marL="457200" indent="-457200">
              <a:buFontTx/>
              <a:buChar char="-"/>
            </a:pPr>
            <a:r>
              <a:rPr lang="en-GB" dirty="0" smtClean="0"/>
              <a:t>Service User Experience – </a:t>
            </a:r>
            <a:r>
              <a:rPr lang="en-GB" b="0" dirty="0" smtClean="0"/>
              <a:t>within the deep dives and more broadly the strategic approach Service user experience.</a:t>
            </a:r>
            <a:endParaRPr lang="en-GB" b="0" dirty="0" smtClean="0"/>
          </a:p>
          <a:p>
            <a:endParaRPr lang="en-GB" dirty="0"/>
          </a:p>
        </p:txBody>
      </p:sp>
      <p:sp>
        <p:nvSpPr>
          <p:cNvPr id="4" name="Content Placeholder 1"/>
          <p:cNvSpPr>
            <a:spLocks noGrp="1"/>
          </p:cNvSpPr>
          <p:nvPr>
            <p:ph sz="quarter" idx="10"/>
          </p:nvPr>
        </p:nvSpPr>
        <p:spPr>
          <a:xfrm>
            <a:off x="348491" y="6294968"/>
            <a:ext cx="6989713" cy="664797"/>
          </a:xfrm>
        </p:spPr>
        <p:txBody>
          <a:bodyPr/>
          <a:lstStyle/>
          <a:p>
            <a:r>
              <a:rPr lang="en-GB" dirty="0"/>
              <a:t>Committee Performance </a:t>
            </a:r>
            <a:br>
              <a:rPr lang="en-GB" dirty="0"/>
            </a:br>
            <a:r>
              <a:rPr lang="en-GB" dirty="0"/>
              <a:t>&amp; Effectiveness Review </a:t>
            </a:r>
            <a:r>
              <a:rPr lang="en-GB" dirty="0" smtClean="0"/>
              <a:t> - Quality, Safety and Improvement Committee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508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715962" y="1659144"/>
            <a:ext cx="10760075" cy="3154710"/>
          </a:xfrm>
        </p:spPr>
        <p:txBody>
          <a:bodyPr/>
          <a:lstStyle/>
          <a:p>
            <a:r>
              <a:rPr lang="en-GB" sz="2000" dirty="0" smtClean="0"/>
              <a:t>Feedback from the Committee on the themes / suggested actions specific to its remit;</a:t>
            </a:r>
          </a:p>
          <a:p>
            <a:r>
              <a:rPr lang="en-GB" sz="2000" dirty="0" smtClean="0"/>
              <a:t>Provide comment on the Committee wide themes following on from the Workshop;</a:t>
            </a:r>
          </a:p>
          <a:p>
            <a:r>
              <a:rPr lang="en-GB" sz="2000" dirty="0" smtClean="0"/>
              <a:t>Each Committee will also review their specific data and determine actions at Committee Level;</a:t>
            </a:r>
          </a:p>
          <a:p>
            <a:r>
              <a:rPr lang="en-GB" sz="2000" dirty="0" smtClean="0"/>
              <a:t>Summary of Themes and Committee wide actions from today will be reported as part the overall Board Performance and Effectiveness Review at Board in Quarter 1 of 2022.</a:t>
            </a:r>
            <a:endParaRPr lang="en-GB" sz="2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Next Steps:</a:t>
            </a:r>
            <a:endParaRPr lang="en-GB" dirty="0"/>
          </a:p>
        </p:txBody>
      </p:sp>
      <p:sp>
        <p:nvSpPr>
          <p:cNvPr id="4" name="Content Placeholder 1"/>
          <p:cNvSpPr>
            <a:spLocks noGrp="1"/>
          </p:cNvSpPr>
          <p:nvPr>
            <p:ph sz="quarter" idx="10"/>
          </p:nvPr>
        </p:nvSpPr>
        <p:spPr>
          <a:xfrm>
            <a:off x="348491" y="6294968"/>
            <a:ext cx="6989713" cy="664797"/>
          </a:xfrm>
        </p:spPr>
        <p:txBody>
          <a:bodyPr/>
          <a:lstStyle/>
          <a:p>
            <a:r>
              <a:rPr lang="en-GB" dirty="0"/>
              <a:t>Committee Performance </a:t>
            </a:r>
            <a:br>
              <a:rPr lang="en-GB" dirty="0"/>
            </a:br>
            <a:r>
              <a:rPr lang="en-GB" dirty="0"/>
              <a:t>&amp; Effectiveness Review </a:t>
            </a:r>
            <a:r>
              <a:rPr lang="en-GB" dirty="0" smtClean="0"/>
              <a:t> - Quality, Safety and Improvement Committee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180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1487587"/>
          </a:xfrm>
        </p:spPr>
        <p:txBody>
          <a:bodyPr/>
          <a:lstStyle/>
          <a:p>
            <a:r>
              <a:rPr lang="en-GB" sz="2000" dirty="0" smtClean="0"/>
              <a:t>Build </a:t>
            </a:r>
            <a:r>
              <a:rPr lang="en-GB" sz="2000" dirty="0"/>
              <a:t>in regular training and development, possibly starting with a refresher </a:t>
            </a:r>
            <a:r>
              <a:rPr lang="en-GB" sz="2000" dirty="0" smtClean="0"/>
              <a:t>programme</a:t>
            </a:r>
          </a:p>
          <a:p>
            <a:r>
              <a:rPr lang="en-GB" sz="2000" dirty="0"/>
              <a:t>Training in understanding how to </a:t>
            </a:r>
            <a:r>
              <a:rPr lang="en-GB" sz="2000" dirty="0" smtClean="0"/>
              <a:t>read and interpret complex data.</a:t>
            </a:r>
            <a:endParaRPr lang="en-GB" sz="2000" dirty="0"/>
          </a:p>
          <a:p>
            <a:endParaRPr lang="en-GB" sz="2000" dirty="0">
              <a:solidFill>
                <a:schemeClr val="tx2"/>
              </a:solidFill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Summary of Survey Results </a:t>
            </a:r>
            <a:endParaRPr lang="en-GB" dirty="0" smtClean="0"/>
          </a:p>
          <a:p>
            <a:r>
              <a:rPr lang="en-GB" dirty="0" smtClean="0"/>
              <a:t>Other areas raised to note:</a:t>
            </a:r>
            <a:endParaRPr lang="en-GB" dirty="0"/>
          </a:p>
        </p:txBody>
      </p:sp>
      <p:sp>
        <p:nvSpPr>
          <p:cNvPr id="8" name="Content Placeholder 1"/>
          <p:cNvSpPr>
            <a:spLocks noGrp="1"/>
          </p:cNvSpPr>
          <p:nvPr>
            <p:ph sz="quarter" idx="10"/>
          </p:nvPr>
        </p:nvSpPr>
        <p:spPr>
          <a:xfrm>
            <a:off x="348491" y="6294968"/>
            <a:ext cx="6989713" cy="664797"/>
          </a:xfrm>
        </p:spPr>
        <p:txBody>
          <a:bodyPr/>
          <a:lstStyle/>
          <a:p>
            <a:r>
              <a:rPr lang="en-GB" dirty="0"/>
              <a:t>Committee Performance </a:t>
            </a:r>
            <a:br>
              <a:rPr lang="en-GB" dirty="0"/>
            </a:br>
            <a:r>
              <a:rPr lang="en-GB" dirty="0"/>
              <a:t>&amp; Effectiveness Review </a:t>
            </a:r>
            <a:r>
              <a:rPr lang="en-GB" dirty="0" smtClean="0"/>
              <a:t> - Quality, Safety and Improvement Committee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3160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ublic Health Wales Theme">
      <a:dk1>
        <a:srgbClr val="000000"/>
      </a:dk1>
      <a:lt1>
        <a:srgbClr val="FFFFFF"/>
      </a:lt1>
      <a:dk2>
        <a:srgbClr val="324F82"/>
      </a:dk2>
      <a:lt2>
        <a:srgbClr val="E7E6E6"/>
      </a:lt2>
      <a:accent1>
        <a:srgbClr val="324F82"/>
      </a:accent1>
      <a:accent2>
        <a:srgbClr val="28B8CE"/>
      </a:accent2>
      <a:accent3>
        <a:srgbClr val="4FB9AB"/>
      </a:accent3>
      <a:accent4>
        <a:srgbClr val="F8C402"/>
      </a:accent4>
      <a:accent5>
        <a:srgbClr val="DF3782"/>
      </a:accent5>
      <a:accent6>
        <a:srgbClr val="70AD47"/>
      </a:accent6>
      <a:hlink>
        <a:srgbClr val="28B8CE"/>
      </a:hlink>
      <a:folHlink>
        <a:srgbClr val="DF3782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000" b="0" i="0" dirty="0" smtClean="0">
            <a:solidFill>
              <a:schemeClr val="bg1"/>
            </a:solidFill>
            <a:latin typeface="Ubuntu" charset="0"/>
            <a:ea typeface="Ubuntu" charset="0"/>
            <a:cs typeface="Ubuntu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HW PPT Template" id="{CF5567AB-625C-CB4D-8AD5-4A60DD3D97F6}" vid="{EBA284EE-FC4C-2544-8931-2A4AC16367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F936CDCDE8F8418920914B3BFFF19C" ma:contentTypeVersion="14" ma:contentTypeDescription="Create a new document." ma:contentTypeScope="" ma:versionID="cab38018412a87302ad8049eaee7f0d8">
  <xsd:schema xmlns:xsd="http://www.w3.org/2001/XMLSchema" xmlns:xs="http://www.w3.org/2001/XMLSchema" xmlns:p="http://schemas.microsoft.com/office/2006/metadata/properties" xmlns:ns3="b7e247b7-cca8-429f-8688-16f83c8fba5f" xmlns:ns4="f30bebb2-c01f-48d0-81da-dc8b123879c2" targetNamespace="http://schemas.microsoft.com/office/2006/metadata/properties" ma:root="true" ma:fieldsID="8b867beecc9e3751a1c12940b8215a76" ns3:_="" ns4:_="">
    <xsd:import namespace="b7e247b7-cca8-429f-8688-16f83c8fba5f"/>
    <xsd:import namespace="f30bebb2-c01f-48d0-81da-dc8b123879c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e247b7-cca8-429f-8688-16f83c8fba5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bebb2-c01f-48d0-81da-dc8b123879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9E21A8B-517F-425D-BB5E-5FBDD96BF3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149C5E-CD0F-4C00-BD84-30ABA7B2472D}">
  <ds:schemaRefs>
    <ds:schemaRef ds:uri="b7e247b7-cca8-429f-8688-16f83c8fba5f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f30bebb2-c01f-48d0-81da-dc8b123879c2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CED64D1-B900-4A9F-9005-C6DBE28E46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e247b7-cca8-429f-8688-16f83c8fba5f"/>
    <ds:schemaRef ds:uri="f30bebb2-c01f-48d0-81da-dc8b123879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8399</TotalTime>
  <Words>797</Words>
  <Application>Microsoft Office PowerPoint</Application>
  <PresentationFormat>Widescreen</PresentationFormat>
  <Paragraphs>62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Courier New</vt:lpstr>
      <vt:lpstr>Ubuntu</vt:lpstr>
      <vt:lpstr>Ubuntu Light</vt:lpstr>
      <vt:lpstr>Verdana</vt:lpstr>
      <vt:lpstr>Office Theme</vt:lpstr>
      <vt:lpstr>  Committee Performance  &amp; Effectiveness Review Workshop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Cadywould</dc:creator>
  <cp:lastModifiedBy>Liz Blayney (Public Health Wales - No. 2 Capital Quarter)</cp:lastModifiedBy>
  <cp:revision>485</cp:revision>
  <cp:lastPrinted>2018-02-28T08:37:13Z</cp:lastPrinted>
  <dcterms:created xsi:type="dcterms:W3CDTF">2017-10-31T10:35:26Z</dcterms:created>
  <dcterms:modified xsi:type="dcterms:W3CDTF">2022-05-10T10:12:40Z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0x01010072F936CDCDE8F8418920914B3BFFF19C</vt:lpwstr>
  </property>
</Properties>
</file>