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258" r:id="rId5"/>
    <p:sldId id="281" r:id="rId6"/>
    <p:sldId id="282" r:id="rId7"/>
    <p:sldId id="283" r:id="rId8"/>
    <p:sldId id="284" r:id="rId9"/>
    <p:sldId id="285" r:id="rId10"/>
    <p:sldId id="291" r:id="rId11"/>
    <p:sldId id="296" r:id="rId12"/>
    <p:sldId id="286" r:id="rId13"/>
    <p:sldId id="289" r:id="rId14"/>
    <p:sldId id="290" r:id="rId15"/>
    <p:sldId id="292" r:id="rId16"/>
    <p:sldId id="295" r:id="rId17"/>
    <p:sldId id="293" r:id="rId18"/>
    <p:sldId id="294" r:id="rId19"/>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3"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n Smith" initials="IS" lastIdx="1" clrIdx="0">
    <p:extLst>
      <p:ext uri="{19B8F6BF-5375-455C-9EA6-DF929625EA0E}">
        <p15:presenceInfo xmlns:p15="http://schemas.microsoft.com/office/powerpoint/2012/main" userId="S-1-5-21-978635462-3828570294-627434887-3392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C400"/>
    <a:srgbClr val="304E82"/>
    <a:srgbClr val="325083"/>
    <a:srgbClr val="DF3881"/>
    <a:srgbClr val="E13983"/>
    <a:srgbClr val="29BACF"/>
    <a:srgbClr val="A0B5DA"/>
    <a:srgbClr val="F9D7E6"/>
    <a:srgbClr val="DCF1EE"/>
    <a:srgbClr val="A9D1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Objects="1" showGuides="1">
      <p:cViewPr varScale="1">
        <p:scale>
          <a:sx n="102" d="100"/>
          <a:sy n="102" d="100"/>
        </p:scale>
        <p:origin x="1168" y="80"/>
      </p:cViewPr>
      <p:guideLst>
        <p:guide orient="horz" pos="73"/>
        <p:guide pos="3120"/>
      </p:guideLst>
    </p:cSldViewPr>
  </p:slideViewPr>
  <p:outlineViewPr>
    <p:cViewPr>
      <p:scale>
        <a:sx n="33" d="100"/>
        <a:sy n="33" d="100"/>
      </p:scale>
      <p:origin x="0" y="-1576"/>
    </p:cViewPr>
  </p:outlineViewPr>
  <p:notesTextViewPr>
    <p:cViewPr>
      <p:scale>
        <a:sx n="1" d="1"/>
        <a:sy n="1" d="1"/>
      </p:scale>
      <p:origin x="0" y="0"/>
    </p:cViewPr>
  </p:notesTextViewPr>
  <p:sorterViewPr>
    <p:cViewPr>
      <p:scale>
        <a:sx n="100" d="100"/>
        <a:sy n="100" d="100"/>
      </p:scale>
      <p:origin x="0" y="-402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Ubuntu"/>
                <a:ea typeface="+mn-ea"/>
                <a:cs typeface="+mn-cs"/>
              </a:defRPr>
            </a:pPr>
            <a:r>
              <a:rPr lang="en-GB" sz="1200" dirty="0">
                <a:latin typeface="Verdana" panose="020B0604030504040204" pitchFamily="34" charset="0"/>
                <a:ea typeface="Verdana" panose="020B0604030504040204" pitchFamily="34" charset="0"/>
              </a:rPr>
              <a:t>Public Health Wales </a:t>
            </a:r>
            <a:r>
              <a:rPr lang="en-GB" sz="1200" dirty="0" smtClean="0">
                <a:latin typeface="Verdana" panose="020B0604030504040204" pitchFamily="34" charset="0"/>
                <a:ea typeface="Verdana" panose="020B0604030504040204" pitchFamily="34" charset="0"/>
              </a:rPr>
              <a:t>Safeguarding </a:t>
            </a:r>
            <a:r>
              <a:rPr lang="en-GB" sz="1200" dirty="0">
                <a:latin typeface="Verdana" panose="020B0604030504040204" pitchFamily="34" charset="0"/>
                <a:ea typeface="Verdana" panose="020B0604030504040204" pitchFamily="34" charset="0"/>
              </a:rPr>
              <a:t>Advice </a:t>
            </a:r>
            <a:r>
              <a:rPr lang="en-GB" sz="1200" dirty="0" smtClean="0">
                <a:latin typeface="Verdana" panose="020B0604030504040204" pitchFamily="34" charset="0"/>
                <a:ea typeface="Verdana" panose="020B0604030504040204" pitchFamily="34" charset="0"/>
              </a:rPr>
              <a:t>by Theme</a:t>
            </a:r>
            <a:r>
              <a:rPr lang="en-GB" sz="1200" baseline="0" dirty="0" smtClean="0">
                <a:latin typeface="Verdana" panose="020B0604030504040204" pitchFamily="34" charset="0"/>
                <a:ea typeface="Verdana" panose="020B0604030504040204" pitchFamily="34" charset="0"/>
              </a:rPr>
              <a:t> </a:t>
            </a:r>
            <a:r>
              <a:rPr lang="en-GB" sz="1200" dirty="0" smtClean="0">
                <a:latin typeface="Verdana" panose="020B0604030504040204" pitchFamily="34" charset="0"/>
                <a:ea typeface="Verdana" panose="020B0604030504040204" pitchFamily="34" charset="0"/>
              </a:rPr>
              <a:t>1</a:t>
            </a:r>
            <a:r>
              <a:rPr lang="en-GB" sz="1200" baseline="30000" dirty="0" smtClean="0">
                <a:latin typeface="Verdana" panose="020B0604030504040204" pitchFamily="34" charset="0"/>
                <a:ea typeface="Verdana" panose="020B0604030504040204" pitchFamily="34" charset="0"/>
              </a:rPr>
              <a:t>st</a:t>
            </a:r>
            <a:r>
              <a:rPr lang="en-GB" sz="1200" dirty="0" smtClean="0">
                <a:latin typeface="Verdana" panose="020B0604030504040204" pitchFamily="34" charset="0"/>
                <a:ea typeface="Verdana" panose="020B0604030504040204" pitchFamily="34" charset="0"/>
              </a:rPr>
              <a:t>  </a:t>
            </a:r>
            <a:r>
              <a:rPr lang="en-GB" sz="1200" dirty="0">
                <a:latin typeface="Verdana" panose="020B0604030504040204" pitchFamily="34" charset="0"/>
                <a:ea typeface="Verdana" panose="020B0604030504040204" pitchFamily="34" charset="0"/>
              </a:rPr>
              <a:t>April </a:t>
            </a:r>
            <a:r>
              <a:rPr lang="en-GB" sz="1200" dirty="0" smtClean="0">
                <a:latin typeface="Verdana" panose="020B0604030504040204" pitchFamily="34" charset="0"/>
                <a:ea typeface="Verdana" panose="020B0604030504040204" pitchFamily="34" charset="0"/>
              </a:rPr>
              <a:t>2021 - 31</a:t>
            </a:r>
            <a:r>
              <a:rPr lang="en-GB" sz="1200" baseline="30000" dirty="0" smtClean="0">
                <a:latin typeface="Verdana" panose="020B0604030504040204" pitchFamily="34" charset="0"/>
                <a:ea typeface="Verdana" panose="020B0604030504040204" pitchFamily="34" charset="0"/>
              </a:rPr>
              <a:t>st</a:t>
            </a:r>
            <a:r>
              <a:rPr lang="en-GB" sz="1200" dirty="0" smtClean="0">
                <a:latin typeface="Verdana" panose="020B0604030504040204" pitchFamily="34" charset="0"/>
                <a:ea typeface="Verdana" panose="020B0604030504040204" pitchFamily="34" charset="0"/>
              </a:rPr>
              <a:t> March </a:t>
            </a:r>
            <a:r>
              <a:rPr lang="en-GB" sz="1200" dirty="0">
                <a:latin typeface="Verdana" panose="020B0604030504040204" pitchFamily="34" charset="0"/>
                <a:ea typeface="Verdana" panose="020B0604030504040204" pitchFamily="34" charset="0"/>
              </a:rPr>
              <a:t>2022</a:t>
            </a:r>
          </a:p>
        </c:rich>
      </c:tx>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Ubuntu"/>
              <a:ea typeface="+mn-ea"/>
              <a:cs typeface="+mn-cs"/>
            </a:defRPr>
          </a:pPr>
          <a:endParaRPr lang="en-US"/>
        </a:p>
      </c:txPr>
    </c:title>
    <c:autoTitleDeleted val="0"/>
    <c:plotArea>
      <c:layout/>
      <c:barChart>
        <c:barDir val="col"/>
        <c:grouping val="clustered"/>
        <c:varyColors val="0"/>
        <c:ser>
          <c:idx val="0"/>
          <c:order val="0"/>
          <c:tx>
            <c:strRef>
              <c:f>Sheet1!$B$1</c:f>
              <c:strCache>
                <c:ptCount val="1"/>
                <c:pt idx="0">
                  <c:v>Column1</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Sheet1!$A$2:$A$10</c:f>
              <c:strCache>
                <c:ptCount val="9"/>
                <c:pt idx="0">
                  <c:v>MH/Wellbeing Concerns</c:v>
                </c:pt>
                <c:pt idx="1">
                  <c:v>Adult Safeguarding</c:v>
                </c:pt>
                <c:pt idx="2">
                  <c:v>Domestic Abuse</c:v>
                </c:pt>
                <c:pt idx="3">
                  <c:v>Child Safeguarding</c:v>
                </c:pt>
                <c:pt idx="4">
                  <c:v> Advice for Research</c:v>
                </c:pt>
                <c:pt idx="5">
                  <c:v>Modern Day Slavery</c:v>
                </c:pt>
                <c:pt idx="6">
                  <c:v>Prof Concern</c:v>
                </c:pt>
                <c:pt idx="7">
                  <c:v>Report to Police</c:v>
                </c:pt>
                <c:pt idx="8">
                  <c:v>Information sharing</c:v>
                </c:pt>
              </c:strCache>
            </c:strRef>
          </c:cat>
          <c:val>
            <c:numRef>
              <c:f>Sheet1!$B$2:$B$10</c:f>
              <c:numCache>
                <c:formatCode>General</c:formatCode>
                <c:ptCount val="9"/>
                <c:pt idx="0">
                  <c:v>16</c:v>
                </c:pt>
                <c:pt idx="1">
                  <c:v>12</c:v>
                </c:pt>
                <c:pt idx="2">
                  <c:v>4</c:v>
                </c:pt>
                <c:pt idx="3">
                  <c:v>4</c:v>
                </c:pt>
                <c:pt idx="4">
                  <c:v>5</c:v>
                </c:pt>
                <c:pt idx="5">
                  <c:v>1</c:v>
                </c:pt>
                <c:pt idx="6">
                  <c:v>1</c:v>
                </c:pt>
                <c:pt idx="7">
                  <c:v>2</c:v>
                </c:pt>
                <c:pt idx="8">
                  <c:v>1</c:v>
                </c:pt>
              </c:numCache>
            </c:numRef>
          </c:val>
          <c:extLst>
            <c:ext xmlns:c16="http://schemas.microsoft.com/office/drawing/2014/chart" uri="{C3380CC4-5D6E-409C-BE32-E72D297353CC}">
              <c16:uniqueId val="{00000000-D44D-4AD9-B4AF-06C81258EE71}"/>
            </c:ext>
          </c:extLst>
        </c:ser>
        <c:dLbls>
          <c:dLblPos val="inEnd"/>
          <c:showLegendKey val="0"/>
          <c:showVal val="1"/>
          <c:showCatName val="0"/>
          <c:showSerName val="0"/>
          <c:showPercent val="0"/>
          <c:showBubbleSize val="0"/>
        </c:dLbls>
        <c:gapWidth val="65"/>
        <c:axId val="846349000"/>
        <c:axId val="846356216"/>
      </c:barChart>
      <c:catAx>
        <c:axId val="84634900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800" b="0" i="0" u="none" strike="noStrike" kern="1200" cap="all" baseline="0">
                <a:solidFill>
                  <a:schemeClr val="dk1">
                    <a:lumMod val="75000"/>
                    <a:lumOff val="25000"/>
                  </a:schemeClr>
                </a:solidFill>
                <a:latin typeface="+mn-lt"/>
                <a:ea typeface="+mn-ea"/>
                <a:cs typeface="+mn-cs"/>
              </a:defRPr>
            </a:pPr>
            <a:endParaRPr lang="en-US"/>
          </a:p>
        </c:txPr>
        <c:crossAx val="846356216"/>
        <c:crosses val="autoZero"/>
        <c:auto val="1"/>
        <c:lblAlgn val="ctr"/>
        <c:lblOffset val="100"/>
        <c:noMultiLvlLbl val="0"/>
      </c:catAx>
      <c:valAx>
        <c:axId val="846356216"/>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84634900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sng" strike="noStrike" kern="1200" spc="0" baseline="0">
                <a:solidFill>
                  <a:schemeClr val="bg1"/>
                </a:solidFill>
                <a:latin typeface="Ubuntu"/>
                <a:ea typeface="+mn-ea"/>
                <a:cs typeface="+mn-cs"/>
              </a:defRPr>
            </a:pPr>
            <a:r>
              <a:rPr lang="en-GB" u="sng" dirty="0">
                <a:latin typeface="Verdana" panose="020B0604030504040204" pitchFamily="34" charset="0"/>
                <a:ea typeface="Verdana" panose="020B0604030504040204" pitchFamily="34" charset="0"/>
              </a:rPr>
              <a:t>Theme of Referral</a:t>
            </a:r>
          </a:p>
        </c:rich>
      </c:tx>
      <c:layout/>
      <c:overlay val="0"/>
      <c:spPr>
        <a:noFill/>
        <a:ln>
          <a:noFill/>
        </a:ln>
        <a:effectLst/>
      </c:spPr>
      <c:txPr>
        <a:bodyPr rot="0" spcFirstLastPara="1" vertOverflow="ellipsis" vert="horz" wrap="square" anchor="ctr" anchorCtr="1"/>
        <a:lstStyle/>
        <a:p>
          <a:pPr>
            <a:defRPr sz="1440" b="0" i="0" u="sng" strike="noStrike" kern="1200" spc="0" baseline="0">
              <a:solidFill>
                <a:schemeClr val="bg1"/>
              </a:solidFill>
              <a:latin typeface="Ubuntu"/>
              <a:ea typeface="+mn-ea"/>
              <a:cs typeface="+mn-cs"/>
            </a:defRPr>
          </a:pPr>
          <a:endParaRPr lang="en-US"/>
        </a:p>
      </c:txPr>
    </c:title>
    <c:autoTitleDeleted val="0"/>
    <c:plotArea>
      <c:layout>
        <c:manualLayout>
          <c:layoutTarget val="inner"/>
          <c:xMode val="edge"/>
          <c:yMode val="edge"/>
          <c:x val="9.3898927908938529E-2"/>
          <c:y val="0.15964234093229437"/>
          <c:w val="0.87498477874232838"/>
          <c:h val="0.59675374648070834"/>
        </c:manualLayout>
      </c:layout>
      <c:barChart>
        <c:barDir val="col"/>
        <c:grouping val="clustered"/>
        <c:varyColors val="0"/>
        <c:ser>
          <c:idx val="0"/>
          <c:order val="0"/>
          <c:tx>
            <c:strRef>
              <c:f>Sheet1!$B$1</c:f>
              <c:strCache>
                <c:ptCount val="1"/>
                <c:pt idx="0">
                  <c:v>Column3</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Ubuntu"/>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Adult at Risk</c:v>
                </c:pt>
                <c:pt idx="1">
                  <c:v>Child at Risk</c:v>
                </c:pt>
                <c:pt idx="2">
                  <c:v>Adult care and support</c:v>
                </c:pt>
              </c:strCache>
            </c:strRef>
          </c:cat>
          <c:val>
            <c:numRef>
              <c:f>Sheet1!$B$2:$B$4</c:f>
              <c:numCache>
                <c:formatCode>General</c:formatCode>
                <c:ptCount val="3"/>
                <c:pt idx="0">
                  <c:v>10</c:v>
                </c:pt>
                <c:pt idx="1">
                  <c:v>3</c:v>
                </c:pt>
                <c:pt idx="2">
                  <c:v>3</c:v>
                </c:pt>
              </c:numCache>
            </c:numRef>
          </c:val>
          <c:extLst>
            <c:ext xmlns:c16="http://schemas.microsoft.com/office/drawing/2014/chart" uri="{C3380CC4-5D6E-409C-BE32-E72D297353CC}">
              <c16:uniqueId val="{00000000-CDF3-4794-A7EE-A8E146959167}"/>
            </c:ext>
          </c:extLst>
        </c:ser>
        <c:ser>
          <c:idx val="1"/>
          <c:order val="1"/>
          <c:tx>
            <c:strRef>
              <c:f>Sheet1!$C$1</c:f>
              <c:strCache>
                <c:ptCount val="1"/>
                <c:pt idx="0">
                  <c:v>Column2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Ubuntu"/>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Adult at Risk</c:v>
                </c:pt>
                <c:pt idx="1">
                  <c:v>Child at Risk</c:v>
                </c:pt>
                <c:pt idx="2">
                  <c:v>Adult care and support</c:v>
                </c:pt>
              </c:strCache>
            </c:strRef>
          </c:cat>
          <c:val>
            <c:numRef>
              <c:f>Sheet1!$C$2:$C$4</c:f>
              <c:numCache>
                <c:formatCode>General</c:formatCode>
                <c:ptCount val="3"/>
              </c:numCache>
            </c:numRef>
          </c:val>
          <c:extLst>
            <c:ext xmlns:c16="http://schemas.microsoft.com/office/drawing/2014/chart" uri="{C3380CC4-5D6E-409C-BE32-E72D297353CC}">
              <c16:uniqueId val="{00000001-CDF3-4794-A7EE-A8E146959167}"/>
            </c:ext>
          </c:extLst>
        </c:ser>
        <c:ser>
          <c:idx val="2"/>
          <c:order val="2"/>
          <c:tx>
            <c:strRef>
              <c:f>Sheet1!$D$1</c:f>
              <c:strCache>
                <c:ptCount val="1"/>
                <c:pt idx="0">
                  <c:v>Column1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Ubuntu"/>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Adult at Risk</c:v>
                </c:pt>
                <c:pt idx="1">
                  <c:v>Child at Risk</c:v>
                </c:pt>
                <c:pt idx="2">
                  <c:v>Adult care and support</c:v>
                </c:pt>
              </c:strCache>
            </c:strRef>
          </c:cat>
          <c:val>
            <c:numRef>
              <c:f>Sheet1!$D$2:$D$4</c:f>
              <c:numCache>
                <c:formatCode>General</c:formatCode>
                <c:ptCount val="3"/>
              </c:numCache>
            </c:numRef>
          </c:val>
          <c:extLst>
            <c:ext xmlns:c16="http://schemas.microsoft.com/office/drawing/2014/chart" uri="{C3380CC4-5D6E-409C-BE32-E72D297353CC}">
              <c16:uniqueId val="{00000002-CDF3-4794-A7EE-A8E146959167}"/>
            </c:ext>
          </c:extLst>
        </c:ser>
        <c:dLbls>
          <c:dLblPos val="outEnd"/>
          <c:showLegendKey val="0"/>
          <c:showVal val="1"/>
          <c:showCatName val="0"/>
          <c:showSerName val="0"/>
          <c:showPercent val="0"/>
          <c:showBubbleSize val="0"/>
        </c:dLbls>
        <c:gapWidth val="219"/>
        <c:overlap val="-27"/>
        <c:axId val="934025856"/>
        <c:axId val="934034384"/>
      </c:barChart>
      <c:catAx>
        <c:axId val="934025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solidFill>
                <a:latin typeface="Verdana" panose="020B0604030504040204" pitchFamily="34" charset="0"/>
                <a:ea typeface="Verdana" panose="020B0604030504040204" pitchFamily="34" charset="0"/>
                <a:cs typeface="+mn-cs"/>
              </a:defRPr>
            </a:pPr>
            <a:endParaRPr lang="en-US"/>
          </a:p>
        </c:txPr>
        <c:crossAx val="934034384"/>
        <c:crosses val="autoZero"/>
        <c:auto val="1"/>
        <c:lblAlgn val="ctr"/>
        <c:lblOffset val="100"/>
        <c:noMultiLvlLbl val="0"/>
      </c:catAx>
      <c:valAx>
        <c:axId val="934034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solidFill>
                <a:latin typeface="Ubuntu"/>
                <a:ea typeface="+mn-ea"/>
                <a:cs typeface="+mn-cs"/>
              </a:defRPr>
            </a:pPr>
            <a:endParaRPr lang="en-US"/>
          </a:p>
        </c:txPr>
        <c:crossAx val="934025856"/>
        <c:crosses val="autoZero"/>
        <c:crossBetween val="between"/>
      </c:valAx>
      <c:spPr>
        <a:solidFill>
          <a:schemeClr val="bg1"/>
        </a:solidFill>
        <a:ln>
          <a:noFill/>
        </a:ln>
        <a:effectLst/>
      </c:spPr>
    </c:plotArea>
    <c:plotVisOnly val="1"/>
    <c:dispBlanksAs val="gap"/>
    <c:showDLblsOverMax val="0"/>
  </c:chart>
  <c:spPr>
    <a:noFill/>
    <a:ln>
      <a:noFill/>
    </a:ln>
    <a:effectLst/>
  </c:spPr>
  <c:txPr>
    <a:bodyPr/>
    <a:lstStyle/>
    <a:p>
      <a:pPr>
        <a:defRPr sz="1200">
          <a:solidFill>
            <a:schemeClr val="bg1"/>
          </a:solidFill>
          <a:latin typeface="Ubuntu"/>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Report to LA</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Ubuntu"/>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Sheet1!$A$2:$A$13</c:f>
              <c:numCache>
                <c:formatCode>mmm\-yy</c:formatCode>
                <c:ptCount val="12"/>
                <c:pt idx="0">
                  <c:v>44287</c:v>
                </c:pt>
                <c:pt idx="1">
                  <c:v>44317</c:v>
                </c:pt>
                <c:pt idx="2">
                  <c:v>44348</c:v>
                </c:pt>
                <c:pt idx="3">
                  <c:v>44378</c:v>
                </c:pt>
                <c:pt idx="4">
                  <c:v>44409</c:v>
                </c:pt>
                <c:pt idx="5">
                  <c:v>44440</c:v>
                </c:pt>
                <c:pt idx="6">
                  <c:v>44470</c:v>
                </c:pt>
                <c:pt idx="7">
                  <c:v>44501</c:v>
                </c:pt>
                <c:pt idx="8">
                  <c:v>44531</c:v>
                </c:pt>
                <c:pt idx="9">
                  <c:v>44562</c:v>
                </c:pt>
                <c:pt idx="10">
                  <c:v>44593</c:v>
                </c:pt>
                <c:pt idx="11">
                  <c:v>44621</c:v>
                </c:pt>
              </c:numCache>
            </c:numRef>
          </c:cat>
          <c:val>
            <c:numRef>
              <c:f>Sheet1!$B$2:$B$13</c:f>
              <c:numCache>
                <c:formatCode>General</c:formatCode>
                <c:ptCount val="12"/>
                <c:pt idx="0">
                  <c:v>0</c:v>
                </c:pt>
                <c:pt idx="1">
                  <c:v>0</c:v>
                </c:pt>
                <c:pt idx="2">
                  <c:v>1</c:v>
                </c:pt>
                <c:pt idx="3">
                  <c:v>0</c:v>
                </c:pt>
                <c:pt idx="4">
                  <c:v>0</c:v>
                </c:pt>
                <c:pt idx="5">
                  <c:v>1</c:v>
                </c:pt>
                <c:pt idx="6">
                  <c:v>2</c:v>
                </c:pt>
                <c:pt idx="7">
                  <c:v>2</c:v>
                </c:pt>
                <c:pt idx="8">
                  <c:v>5</c:v>
                </c:pt>
                <c:pt idx="9">
                  <c:v>2</c:v>
                </c:pt>
                <c:pt idx="10">
                  <c:v>1</c:v>
                </c:pt>
                <c:pt idx="11">
                  <c:v>2</c:v>
                </c:pt>
              </c:numCache>
            </c:numRef>
          </c:val>
          <c:smooth val="0"/>
          <c:extLst>
            <c:ext xmlns:c16="http://schemas.microsoft.com/office/drawing/2014/chart" uri="{C3380CC4-5D6E-409C-BE32-E72D297353CC}">
              <c16:uniqueId val="{00000000-5A24-4128-9891-9764AC56429B}"/>
            </c:ext>
          </c:extLst>
        </c:ser>
        <c:ser>
          <c:idx val="1"/>
          <c:order val="1"/>
          <c:tx>
            <c:strRef>
              <c:f>Sheet1!$C$1</c:f>
              <c:strCache>
                <c:ptCount val="1"/>
                <c:pt idx="0">
                  <c:v>Made in timescales</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Ubuntu"/>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Sheet1!$A$2:$A$13</c:f>
              <c:numCache>
                <c:formatCode>mmm\-yy</c:formatCode>
                <c:ptCount val="12"/>
                <c:pt idx="0">
                  <c:v>44287</c:v>
                </c:pt>
                <c:pt idx="1">
                  <c:v>44317</c:v>
                </c:pt>
                <c:pt idx="2">
                  <c:v>44348</c:v>
                </c:pt>
                <c:pt idx="3">
                  <c:v>44378</c:v>
                </c:pt>
                <c:pt idx="4">
                  <c:v>44409</c:v>
                </c:pt>
                <c:pt idx="5">
                  <c:v>44440</c:v>
                </c:pt>
                <c:pt idx="6">
                  <c:v>44470</c:v>
                </c:pt>
                <c:pt idx="7">
                  <c:v>44501</c:v>
                </c:pt>
                <c:pt idx="8">
                  <c:v>44531</c:v>
                </c:pt>
                <c:pt idx="9">
                  <c:v>44562</c:v>
                </c:pt>
                <c:pt idx="10">
                  <c:v>44593</c:v>
                </c:pt>
                <c:pt idx="11">
                  <c:v>44621</c:v>
                </c:pt>
              </c:numCache>
            </c:numRef>
          </c:cat>
          <c:val>
            <c:numRef>
              <c:f>Sheet1!$C$2:$C$13</c:f>
              <c:numCache>
                <c:formatCode>General</c:formatCode>
                <c:ptCount val="12"/>
                <c:pt idx="0">
                  <c:v>0</c:v>
                </c:pt>
                <c:pt idx="1">
                  <c:v>0</c:v>
                </c:pt>
                <c:pt idx="2">
                  <c:v>1</c:v>
                </c:pt>
                <c:pt idx="3">
                  <c:v>0</c:v>
                </c:pt>
                <c:pt idx="4">
                  <c:v>0</c:v>
                </c:pt>
                <c:pt idx="5">
                  <c:v>1</c:v>
                </c:pt>
                <c:pt idx="6">
                  <c:v>2</c:v>
                </c:pt>
                <c:pt idx="7">
                  <c:v>2</c:v>
                </c:pt>
                <c:pt idx="8">
                  <c:v>5</c:v>
                </c:pt>
                <c:pt idx="9">
                  <c:v>2</c:v>
                </c:pt>
                <c:pt idx="10">
                  <c:v>1</c:v>
                </c:pt>
                <c:pt idx="11">
                  <c:v>2</c:v>
                </c:pt>
              </c:numCache>
            </c:numRef>
          </c:val>
          <c:smooth val="0"/>
          <c:extLst>
            <c:ext xmlns:c16="http://schemas.microsoft.com/office/drawing/2014/chart" uri="{C3380CC4-5D6E-409C-BE32-E72D297353CC}">
              <c16:uniqueId val="{00000001-5A24-4128-9891-9764AC56429B}"/>
            </c:ext>
          </c:extLst>
        </c:ser>
        <c:ser>
          <c:idx val="2"/>
          <c:order val="2"/>
          <c:tx>
            <c:strRef>
              <c:f>Sheet1!$D$1</c:f>
              <c:strCache>
                <c:ptCount val="1"/>
                <c:pt idx="0">
                  <c:v>Column1</c:v>
                </c:pt>
              </c:strCache>
            </c:strRef>
          </c:tx>
          <c:spPr>
            <a:ln w="31750" cap="rnd">
              <a:solidFill>
                <a:schemeClr val="accent3"/>
              </a:solidFill>
              <a:round/>
            </a:ln>
            <a:effectLst/>
          </c:spPr>
          <c:marker>
            <c:symbol val="circle"/>
            <c:size val="17"/>
            <c:spPr>
              <a:solidFill>
                <a:schemeClr val="accent3"/>
              </a:solidFill>
              <a:ln>
                <a:noFill/>
              </a:ln>
              <a:effectLst/>
            </c:spPr>
          </c:marker>
          <c:dLbls>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Ubuntu"/>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Sheet1!$A$2:$A$13</c:f>
              <c:numCache>
                <c:formatCode>mmm\-yy</c:formatCode>
                <c:ptCount val="12"/>
                <c:pt idx="0">
                  <c:v>44287</c:v>
                </c:pt>
                <c:pt idx="1">
                  <c:v>44317</c:v>
                </c:pt>
                <c:pt idx="2">
                  <c:v>44348</c:v>
                </c:pt>
                <c:pt idx="3">
                  <c:v>44378</c:v>
                </c:pt>
                <c:pt idx="4">
                  <c:v>44409</c:v>
                </c:pt>
                <c:pt idx="5">
                  <c:v>44440</c:v>
                </c:pt>
                <c:pt idx="6">
                  <c:v>44470</c:v>
                </c:pt>
                <c:pt idx="7">
                  <c:v>44501</c:v>
                </c:pt>
                <c:pt idx="8">
                  <c:v>44531</c:v>
                </c:pt>
                <c:pt idx="9">
                  <c:v>44562</c:v>
                </c:pt>
                <c:pt idx="10">
                  <c:v>44593</c:v>
                </c:pt>
                <c:pt idx="11">
                  <c:v>44621</c:v>
                </c:pt>
              </c:numCache>
            </c:numRef>
          </c:cat>
          <c:val>
            <c:numRef>
              <c:f>Sheet1!$D$2:$D$13</c:f>
              <c:numCache>
                <c:formatCode>General</c:formatCode>
                <c:ptCount val="12"/>
              </c:numCache>
            </c:numRef>
          </c:val>
          <c:smooth val="0"/>
          <c:extLst>
            <c:ext xmlns:c16="http://schemas.microsoft.com/office/drawing/2014/chart" uri="{C3380CC4-5D6E-409C-BE32-E72D297353CC}">
              <c16:uniqueId val="{00000002-5A24-4128-9891-9764AC56429B}"/>
            </c:ext>
          </c:extLst>
        </c:ser>
        <c:dLbls>
          <c:dLblPos val="ctr"/>
          <c:showLegendKey val="0"/>
          <c:showVal val="1"/>
          <c:showCatName val="0"/>
          <c:showSerName val="0"/>
          <c:showPercent val="0"/>
          <c:showBubbleSize val="0"/>
        </c:dLbls>
        <c:marker val="1"/>
        <c:smooth val="0"/>
        <c:axId val="475194792"/>
        <c:axId val="475196432"/>
      </c:lineChart>
      <c:dateAx>
        <c:axId val="475194792"/>
        <c:scaling>
          <c:orientation val="minMax"/>
        </c:scaling>
        <c:delete val="0"/>
        <c:axPos val="b"/>
        <c:numFmt formatCode="mmm\-yy"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Ubuntu"/>
                <a:ea typeface="+mn-ea"/>
                <a:cs typeface="+mn-cs"/>
              </a:defRPr>
            </a:pPr>
            <a:endParaRPr lang="en-US"/>
          </a:p>
        </c:txPr>
        <c:crossAx val="475196432"/>
        <c:crosses val="autoZero"/>
        <c:auto val="1"/>
        <c:lblOffset val="100"/>
        <c:baseTimeUnit val="months"/>
      </c:dateAx>
      <c:valAx>
        <c:axId val="47519643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75194792"/>
        <c:crosses val="autoZero"/>
        <c:crossBetween val="between"/>
      </c:valAx>
      <c:spPr>
        <a:noFill/>
        <a:ln>
          <a:noFill/>
        </a:ln>
        <a:effectLst/>
      </c:spPr>
    </c:plotArea>
    <c:legend>
      <c:legendPos val="b"/>
      <c:legendEntry>
        <c:idx val="2"/>
        <c:delete val="1"/>
      </c:legendEntry>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Ubuntu"/>
              <a:ea typeface="+mn-ea"/>
              <a:cs typeface="+mn-cs"/>
            </a:defRPr>
          </a:pPr>
          <a:endParaRPr lang="en-US"/>
        </a:p>
      </c:txPr>
    </c:legend>
    <c:plotVisOnly val="1"/>
    <c:dispBlanksAs val="gap"/>
    <c:showDLblsOverMax val="0"/>
  </c:chart>
  <c:spPr>
    <a:solidFill>
      <a:schemeClr val="accent1">
        <a:lumMod val="20000"/>
        <a:lumOff val="80000"/>
      </a:schemeClr>
    </a:solidFill>
    <a:ln w="9525" cap="flat" cmpd="sng" algn="ctr">
      <a:solidFill>
        <a:schemeClr val="dk1">
          <a:lumMod val="25000"/>
          <a:lumOff val="75000"/>
        </a:schemeClr>
      </a:solidFill>
      <a:round/>
    </a:ln>
    <a:effectLst/>
  </c:spPr>
  <c:txPr>
    <a:bodyPr/>
    <a:lstStyle/>
    <a:p>
      <a:pPr>
        <a:defRPr>
          <a:latin typeface="Ubuntu"/>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styleClr val="auto"/>
    </cs:fillRef>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5/13/2022</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dirty="0"/>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5/13/2022</a:t>
            </a:fld>
            <a:endParaRPr lang="en-US" dirty="0"/>
          </a:p>
        </p:txBody>
      </p:sp>
      <p:sp>
        <p:nvSpPr>
          <p:cNvPr id="4" name="Slide Image Placeholder 3"/>
          <p:cNvSpPr>
            <a:spLocks noGrp="1" noRot="1" noChangeAspect="1"/>
          </p:cNvSpPr>
          <p:nvPr>
            <p:ph type="sldImg" idx="2"/>
          </p:nvPr>
        </p:nvSpPr>
        <p:spPr>
          <a:xfrm>
            <a:off x="979488" y="1241425"/>
            <a:ext cx="4838700"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dirty="0"/>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581811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83170">
              <a:srgbClr val="2AA4C0"/>
            </a:gs>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09184" y="5517232"/>
            <a:ext cx="3132577" cy="931754"/>
          </a:xfrm>
          <a:prstGeom prst="rect">
            <a:avLst/>
          </a:prstGeom>
        </p:spPr>
      </p:pic>
      <p:sp>
        <p:nvSpPr>
          <p:cNvPr id="16" name="Title 1"/>
          <p:cNvSpPr>
            <a:spLocks noGrp="1"/>
          </p:cNvSpPr>
          <p:nvPr>
            <p:ph type="title" hasCustomPrompt="1"/>
          </p:nvPr>
        </p:nvSpPr>
        <p:spPr>
          <a:xfrm>
            <a:off x="583746" y="718458"/>
            <a:ext cx="8525467"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584299" y="2805102"/>
            <a:ext cx="8524913"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584300" y="2253927"/>
            <a:ext cx="852457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33"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581720" y="3644420"/>
            <a:ext cx="194592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170104" y="2122269"/>
            <a:ext cx="769159"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581720" y="3308338"/>
            <a:ext cx="1945926" cy="430887"/>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7378635" y="3644420"/>
            <a:ext cx="194592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7967019" y="2122269"/>
            <a:ext cx="769159"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7378635" y="3308338"/>
            <a:ext cx="1945926" cy="430887"/>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2847358" y="3638536"/>
            <a:ext cx="194592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3435743" y="2122269"/>
            <a:ext cx="769159"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2847358" y="3302454"/>
            <a:ext cx="1945926" cy="430887"/>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5112997" y="3638536"/>
            <a:ext cx="194592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5701381" y="2122269"/>
            <a:ext cx="769159"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5112997" y="3302454"/>
            <a:ext cx="1945926" cy="430887"/>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581720" y="716218"/>
            <a:ext cx="8742561"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581720" y="1158975"/>
            <a:ext cx="8742561"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5"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581720" y="3308338"/>
            <a:ext cx="1945926" cy="430887"/>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7378635" y="3308338"/>
            <a:ext cx="1945926" cy="430887"/>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2847358" y="3302454"/>
            <a:ext cx="1945926" cy="430887"/>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5112997" y="3302454"/>
            <a:ext cx="1945926" cy="430887"/>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089343" y="2032809"/>
            <a:ext cx="930682"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7886258" y="2032809"/>
            <a:ext cx="930682"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3354981" y="2032809"/>
            <a:ext cx="930682"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5620620" y="2032809"/>
            <a:ext cx="930682"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581720" y="716218"/>
            <a:ext cx="8742561"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581720" y="1158975"/>
            <a:ext cx="8742561"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581720" y="3644420"/>
            <a:ext cx="194592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7378635" y="3644420"/>
            <a:ext cx="194592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2847358" y="3638536"/>
            <a:ext cx="194592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5112997" y="3638536"/>
            <a:ext cx="194592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581720" y="3239916"/>
            <a:ext cx="3867905"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131094" y="1495648"/>
            <a:ext cx="769159"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581720" y="2784566"/>
            <a:ext cx="3867905"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5456658" y="3239916"/>
            <a:ext cx="3867905"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7033515" y="1432038"/>
            <a:ext cx="769159"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5456658" y="2784566"/>
            <a:ext cx="3867905"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4953141" y="2155353"/>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14"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581720" y="716218"/>
            <a:ext cx="8742561"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581720" y="1158975"/>
            <a:ext cx="8742561"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5"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581720" y="3289612"/>
            <a:ext cx="3867905" cy="86177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131094" y="1495648"/>
            <a:ext cx="769159"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581720" y="2834261"/>
            <a:ext cx="3867905"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5456658" y="3289612"/>
            <a:ext cx="3867905" cy="86177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7006032" y="1495648"/>
            <a:ext cx="769159"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5456658" y="2834261"/>
            <a:ext cx="3867905"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4953141" y="2155353"/>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581720" y="716218"/>
            <a:ext cx="8742561"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581720" y="1158975"/>
            <a:ext cx="8742561"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588754" y="2106913"/>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689141" y="1805184"/>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588754" y="1780480"/>
            <a:ext cx="2860871"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4953141" y="2155353"/>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14"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588754" y="3405717"/>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689141" y="3103988"/>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588754" y="3079284"/>
            <a:ext cx="2860871"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588754" y="4735122"/>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689141" y="4433393"/>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588754" y="4408689"/>
            <a:ext cx="2860871"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5456659" y="2106913"/>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5456659" y="1780480"/>
            <a:ext cx="2860871"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5456659" y="3405717"/>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5456659" y="3079284"/>
            <a:ext cx="2860871"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5456659" y="4735122"/>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5456659" y="4408689"/>
            <a:ext cx="2860871"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8568074" y="1805184"/>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8568074" y="3103988"/>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8568074" y="4433393"/>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581720" y="716218"/>
            <a:ext cx="8742561"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581720" y="1158975"/>
            <a:ext cx="8742561"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5"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689141" y="1815123"/>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689141" y="3113927"/>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689141" y="4443332"/>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8568074" y="1815123"/>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8568074" y="3113927"/>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8568074" y="4443332"/>
            <a:ext cx="649070"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581720" y="716218"/>
            <a:ext cx="8742561"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581720" y="1158975"/>
            <a:ext cx="8742561"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588754" y="2106913"/>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588754" y="1780480"/>
            <a:ext cx="2860871"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4953141" y="2155353"/>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588754" y="3405717"/>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588754" y="3079284"/>
            <a:ext cx="2860871"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588754" y="4735122"/>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588754" y="4408689"/>
            <a:ext cx="2860871"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5456659" y="2106913"/>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5456659" y="1780480"/>
            <a:ext cx="2860871"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5456659" y="3405717"/>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5456659" y="3079284"/>
            <a:ext cx="2860871"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5456659" y="4735122"/>
            <a:ext cx="2860871"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5456659" y="4408689"/>
            <a:ext cx="2860871"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22" name="Content Placeholder 17"/>
          <p:cNvSpPr>
            <a:spLocks noGrp="1"/>
          </p:cNvSpPr>
          <p:nvPr>
            <p:ph sz="quarter" idx="15" hasCustomPrompt="1"/>
          </p:nvPr>
        </p:nvSpPr>
        <p:spPr>
          <a:xfrm>
            <a:off x="581720" y="4560199"/>
            <a:ext cx="2690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581719" y="2010140"/>
            <a:ext cx="2684002"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581720" y="4224117"/>
            <a:ext cx="2690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3607641" y="4537025"/>
            <a:ext cx="2690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3607641" y="4200943"/>
            <a:ext cx="2690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6633563" y="4537025"/>
            <a:ext cx="2690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6633563" y="4200943"/>
            <a:ext cx="2690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3607641" y="2010140"/>
            <a:ext cx="2684002"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6637060" y="2003312"/>
            <a:ext cx="2684002"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581720" y="716218"/>
            <a:ext cx="8742561"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581720" y="1158975"/>
            <a:ext cx="8742561"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1"/>
            <a:ext cx="9906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21"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4947615" y="0"/>
            <a:ext cx="4958384"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581440" y="1868557"/>
            <a:ext cx="702572"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4947615" y="5814392"/>
            <a:ext cx="4958384"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10" name="Content Placeholder 17"/>
          <p:cNvSpPr>
            <a:spLocks noGrp="1"/>
          </p:cNvSpPr>
          <p:nvPr>
            <p:ph sz="quarter" idx="18" hasCustomPrompt="1"/>
          </p:nvPr>
        </p:nvSpPr>
        <p:spPr>
          <a:xfrm>
            <a:off x="581721" y="2166731"/>
            <a:ext cx="3784456" cy="4269887"/>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581720" y="716218"/>
            <a:ext cx="3784457"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581720" y="1158975"/>
            <a:ext cx="3784458"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4958384"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4958384" y="1"/>
            <a:ext cx="4947616"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cxnSp>
        <p:nvCxnSpPr>
          <p:cNvPr id="13" name="Straight Connector 12"/>
          <p:cNvCxnSpPr/>
          <p:nvPr userDrawn="1"/>
        </p:nvCxnSpPr>
        <p:spPr>
          <a:xfrm>
            <a:off x="5539823" y="1868557"/>
            <a:ext cx="702572"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2"/>
            <a:ext cx="4958384"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8"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5540104" y="2162651"/>
            <a:ext cx="3784456" cy="4269887"/>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5539824" y="716218"/>
            <a:ext cx="3784457"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5539823" y="1158975"/>
            <a:ext cx="3784458"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7935" y="5661248"/>
            <a:ext cx="3073110" cy="931754"/>
          </a:xfrm>
          <a:prstGeom prst="rect">
            <a:avLst/>
          </a:prstGeom>
        </p:spPr>
      </p:pic>
      <p:sp>
        <p:nvSpPr>
          <p:cNvPr id="28" name="Content Placeholder 26"/>
          <p:cNvSpPr>
            <a:spLocks noGrp="1"/>
          </p:cNvSpPr>
          <p:nvPr>
            <p:ph sz="quarter" idx="14" hasCustomPrompt="1"/>
          </p:nvPr>
        </p:nvSpPr>
        <p:spPr>
          <a:xfrm>
            <a:off x="584299" y="3639988"/>
            <a:ext cx="8524913"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584300" y="3088814"/>
            <a:ext cx="852457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583746" y="721773"/>
            <a:ext cx="8525467"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8"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581439" y="715617"/>
            <a:ext cx="8743122"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581439" y="2057401"/>
            <a:ext cx="8743122"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4411939" y="2057400"/>
            <a:ext cx="108212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2" name="TextBox 1"/>
          <p:cNvSpPr txBox="1"/>
          <p:nvPr userDrawn="1"/>
        </p:nvSpPr>
        <p:spPr>
          <a:xfrm>
            <a:off x="581439" y="3315615"/>
            <a:ext cx="8745814"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246441" y="1769165"/>
            <a:ext cx="1395782"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8" name="Chart Placeholder 7"/>
          <p:cNvSpPr>
            <a:spLocks noGrp="1"/>
          </p:cNvSpPr>
          <p:nvPr>
            <p:ph type="chart" sz="quarter" idx="14" hasCustomPrompt="1"/>
          </p:nvPr>
        </p:nvSpPr>
        <p:spPr>
          <a:xfrm>
            <a:off x="581720" y="1838326"/>
            <a:ext cx="8742561"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581720" y="716218"/>
            <a:ext cx="8742561"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581720" y="1158975"/>
            <a:ext cx="8742561"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C0F3FBA-B838-40F8-92AA-2112F4C8F35D}" type="datetimeFigureOut">
              <a:rPr lang="en-GB" smtClean="0"/>
              <a:t>13/05/2022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22D9F7-D3CD-4CEF-8996-D05B056DC588}" type="slidenum">
              <a:rPr lang="en-GB" smtClean="0"/>
              <a:t>‹#›</a:t>
            </a:fld>
            <a:endParaRPr lang="en-GB"/>
          </a:p>
        </p:txBody>
      </p:sp>
    </p:spTree>
    <p:extLst>
      <p:ext uri="{BB962C8B-B14F-4D97-AF65-F5344CB8AC3E}">
        <p14:creationId xmlns:p14="http://schemas.microsoft.com/office/powerpoint/2010/main" val="965284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6249846"/>
            <a:ext cx="9906000" cy="60815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97972" y="6322322"/>
            <a:ext cx="1575508" cy="442776"/>
          </a:xfrm>
          <a:prstGeom prst="rect">
            <a:avLst/>
          </a:prstGeom>
        </p:spPr>
      </p:pic>
      <p:sp>
        <p:nvSpPr>
          <p:cNvPr id="22" name="TextBox 21"/>
          <p:cNvSpPr txBox="1"/>
          <p:nvPr userDrawn="1"/>
        </p:nvSpPr>
        <p:spPr>
          <a:xfrm>
            <a:off x="-912536" y="-1838739"/>
            <a:ext cx="184731" cy="369332"/>
          </a:xfrm>
          <a:prstGeom prst="rect">
            <a:avLst/>
          </a:prstGeom>
          <a:noFill/>
        </p:spPr>
        <p:txBody>
          <a:bodyPr wrap="none" rtlCol="0">
            <a:spAutoFit/>
          </a:bodyPr>
          <a:lstStyle/>
          <a:p>
            <a:endParaRPr lang="en-US" sz="1800"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5"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583746" y="1868557"/>
            <a:ext cx="702572"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581720" y="2230645"/>
            <a:ext cx="8742561"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581720" y="716218"/>
            <a:ext cx="8742561"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581720" y="1158975"/>
            <a:ext cx="8742561"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6"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Content Placeholder 17"/>
          <p:cNvSpPr>
            <a:spLocks noGrp="1"/>
          </p:cNvSpPr>
          <p:nvPr>
            <p:ph sz="quarter" idx="16" hasCustomPrompt="1"/>
          </p:nvPr>
        </p:nvSpPr>
        <p:spPr>
          <a:xfrm>
            <a:off x="581721" y="2230645"/>
            <a:ext cx="4080560"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5243720" y="2230645"/>
            <a:ext cx="4080560"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581720" y="716218"/>
            <a:ext cx="8742561"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581720" y="1158975"/>
            <a:ext cx="8742561"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sp>
        <p:nvSpPr>
          <p:cNvPr id="5"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583746" y="1868557"/>
            <a:ext cx="702572"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581721" y="2230645"/>
            <a:ext cx="4080560"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5243720" y="2230645"/>
            <a:ext cx="4080560"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581720" y="716218"/>
            <a:ext cx="8742561"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581720" y="1158975"/>
            <a:ext cx="8742561"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cxnSp>
        <p:nvCxnSpPr>
          <p:cNvPr id="15" name="Straight Connector 14"/>
          <p:cNvCxnSpPr/>
          <p:nvPr userDrawn="1"/>
        </p:nvCxnSpPr>
        <p:spPr>
          <a:xfrm>
            <a:off x="583746" y="1868557"/>
            <a:ext cx="702572"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581720" y="2230645"/>
            <a:ext cx="2624215"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3640892" y="2230643"/>
            <a:ext cx="2624215"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6700063" y="2230642"/>
            <a:ext cx="2624215"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581720" y="716218"/>
            <a:ext cx="8742561"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581720" y="1158975"/>
            <a:ext cx="8742561"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cxnSp>
        <p:nvCxnSpPr>
          <p:cNvPr id="15" name="Straight Connector 14"/>
          <p:cNvCxnSpPr/>
          <p:nvPr userDrawn="1"/>
        </p:nvCxnSpPr>
        <p:spPr>
          <a:xfrm>
            <a:off x="583746" y="1868557"/>
            <a:ext cx="702572"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581720" y="2230645"/>
            <a:ext cx="2624215"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3640892" y="2230643"/>
            <a:ext cx="2624215"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6700063" y="1868557"/>
            <a:ext cx="2624215"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581720" y="716218"/>
            <a:ext cx="8742561"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581720" y="1158975"/>
            <a:ext cx="8742561"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40"/>
            <a:ext cx="9906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38260" y="6116894"/>
            <a:ext cx="1696356" cy="599071"/>
          </a:xfrm>
          <a:prstGeom prst="rect">
            <a:avLst/>
          </a:prstGeom>
        </p:spPr>
      </p:pic>
      <p:cxnSp>
        <p:nvCxnSpPr>
          <p:cNvPr id="15" name="Straight Connector 14"/>
          <p:cNvCxnSpPr/>
          <p:nvPr userDrawn="1"/>
        </p:nvCxnSpPr>
        <p:spPr>
          <a:xfrm>
            <a:off x="583746" y="1868557"/>
            <a:ext cx="702572"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5243718" y="2230644"/>
            <a:ext cx="4080843"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283149" y="6294969"/>
            <a:ext cx="2922786"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581721" y="2230645"/>
            <a:ext cx="4080559"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581720" y="716218"/>
            <a:ext cx="8742561"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581720" y="1158975"/>
            <a:ext cx="8742561"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5.jpg"/><Relationship Id="rId5" Type="http://schemas.microsoft.com/office/2007/relationships/hdphoto" Target="../media/hdphoto2.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4848" y="1565988"/>
            <a:ext cx="5724424" cy="1702430"/>
          </a:xfrm>
        </p:spPr>
        <p:txBody>
          <a:bodyPr>
            <a:noAutofit/>
          </a:bodyPr>
          <a:lstStyle/>
          <a:p>
            <a:pPr algn="ctr"/>
            <a:r>
              <a:rPr lang="en-US" sz="4000" dirty="0" smtClean="0">
                <a:latin typeface="Verdana" panose="020B0604030504040204" pitchFamily="34" charset="0"/>
                <a:ea typeface="Verdana" panose="020B0604030504040204" pitchFamily="34" charset="0"/>
              </a:rPr>
              <a:t>Public Health Wales Safeguarding Annual Report 2021-2022</a:t>
            </a:r>
            <a:endParaRPr lang="en-US" sz="4000" dirty="0">
              <a:latin typeface="Verdana" panose="020B0604030504040204" pitchFamily="34" charset="0"/>
              <a:ea typeface="Verdana" panose="020B0604030504040204" pitchFamily="34" charset="0"/>
            </a:endParaRPr>
          </a:p>
        </p:txBody>
      </p:sp>
      <p:cxnSp>
        <p:nvCxnSpPr>
          <p:cNvPr id="9" name="Straight Connector 8"/>
          <p:cNvCxnSpPr/>
          <p:nvPr/>
        </p:nvCxnSpPr>
        <p:spPr>
          <a:xfrm>
            <a:off x="3080792" y="-8162"/>
            <a:ext cx="0" cy="685800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40810" y="332656"/>
            <a:ext cx="2160240" cy="1440160"/>
          </a:xfrm>
          <a:prstGeom prst="rect">
            <a:avLst/>
          </a:prstGeom>
        </p:spPr>
      </p:pic>
      <p:pic>
        <p:nvPicPr>
          <p:cNvPr id="12" name="Picture 11"/>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437074" y="5109924"/>
            <a:ext cx="2160000" cy="1440000"/>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5332" y="3471159"/>
            <a:ext cx="2158314" cy="1440000"/>
          </a:xfrm>
          <a:prstGeom prst="rect">
            <a:avLst/>
          </a:prstGeom>
        </p:spPr>
      </p:pic>
      <p:pic>
        <p:nvPicPr>
          <p:cNvPr id="14" name="Picture 13"/>
          <p:cNvPicPr>
            <a:picLocks noChangeAspect="1"/>
          </p:cNvPicPr>
          <p:nvPr/>
        </p:nvPicPr>
        <p:blipFill>
          <a:blip r:embed="rId7">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441050" y="1976918"/>
            <a:ext cx="2160000" cy="1291500"/>
          </a:xfrm>
          <a:prstGeom prst="rect">
            <a:avLst/>
          </a:prstGeom>
        </p:spPr>
      </p:pic>
    </p:spTree>
    <p:extLst>
      <p:ext uri="{BB962C8B-B14F-4D97-AF65-F5344CB8AC3E}">
        <p14:creationId xmlns:p14="http://schemas.microsoft.com/office/powerpoint/2010/main" val="160955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2278" y="1089532"/>
            <a:ext cx="5040560" cy="4451963"/>
          </a:xfrm>
          <a:prstGeom prst="rect">
            <a:avLst/>
          </a:prstGeom>
        </p:spPr>
      </p:pic>
      <p:sp>
        <p:nvSpPr>
          <p:cNvPr id="5" name="Title 1"/>
          <p:cNvSpPr txBox="1">
            <a:spLocks/>
          </p:cNvSpPr>
          <p:nvPr/>
        </p:nvSpPr>
        <p:spPr>
          <a:xfrm>
            <a:off x="272480" y="47491"/>
            <a:ext cx="7920000" cy="540000"/>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algn="l">
              <a:defRPr/>
            </a:pPr>
            <a:r>
              <a:rPr lang="en-GB" sz="2400" dirty="0" smtClean="0">
                <a:solidFill>
                  <a:sysClr val="window" lastClr="FFFFFF"/>
                </a:solidFill>
                <a:cs typeface="Arial" panose="020B0604020202020204" pitchFamily="34" charset="0"/>
              </a:rPr>
              <a:t>Safe Recruitment and Retention Practices </a:t>
            </a:r>
            <a:endParaRPr lang="en-GB" sz="2400" dirty="0">
              <a:solidFill>
                <a:schemeClr val="accent1">
                  <a:lumMod val="40000"/>
                  <a:lumOff val="60000"/>
                </a:schemeClr>
              </a:solidFill>
              <a:cs typeface="Arial" panose="020B0604020202020204" pitchFamily="34" charset="0"/>
            </a:endParaRPr>
          </a:p>
        </p:txBody>
      </p:sp>
      <p:sp>
        <p:nvSpPr>
          <p:cNvPr id="6" name="TextBox 5"/>
          <p:cNvSpPr txBox="1"/>
          <p:nvPr/>
        </p:nvSpPr>
        <p:spPr>
          <a:xfrm>
            <a:off x="272480" y="587491"/>
            <a:ext cx="4176464" cy="5816977"/>
          </a:xfrm>
          <a:prstGeom prst="rect">
            <a:avLst/>
          </a:prstGeom>
          <a:noFill/>
          <a:ln w="34925">
            <a:noFill/>
          </a:ln>
        </p:spPr>
        <p:txBody>
          <a:bodyPr wrap="square" bIns="0" rtlCol="0">
            <a:spAutoFit/>
          </a:bodyPr>
          <a:lstStyle/>
          <a:p>
            <a:pPr marL="285750" indent="-285750" defTabSz="457200">
              <a:buFont typeface="Arial" panose="020B0604020202020204" pitchFamily="34" charset="0"/>
              <a:buChar char="•"/>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Public Health Wales has a duty to safeguard all vulnerable people and promote their welfare through safe recruitment, selection and retention procedures. </a:t>
            </a:r>
          </a:p>
          <a:p>
            <a:pPr defTabSz="457200"/>
            <a:endParaRPr lang="en-GB" sz="800" dirty="0">
              <a:solidFill>
                <a:schemeClr val="bg1"/>
              </a:solidFill>
              <a:latin typeface="Verdana" panose="020B0604030504040204" pitchFamily="34" charset="0"/>
              <a:ea typeface="Verdana" panose="020B0604030504040204" pitchFamily="34" charset="0"/>
              <a:cs typeface="Arial" panose="020B0604020202020204" pitchFamily="34" charset="0"/>
            </a:endParaRPr>
          </a:p>
          <a:p>
            <a:pPr marL="285750" indent="-285750" defTabSz="457200">
              <a:buFont typeface="Arial" panose="020B0604020202020204" pitchFamily="34" charset="0"/>
              <a:buChar char="•"/>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DBS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compliance is monitored on a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quarterly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basis by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People/ Workforce/HR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and the Named Lead for Safeguarding, this is reported through to the safeguarding Group for further monitoring.</a:t>
            </a:r>
          </a:p>
          <a:p>
            <a:pPr marL="285750" indent="-285750" defTabSz="457200">
              <a:buFont typeface="Arial" panose="020B0604020202020204" pitchFamily="34" charset="0"/>
              <a:buChar char="•"/>
            </a:pPr>
            <a:endParaRPr lang="en-GB" sz="800" dirty="0">
              <a:solidFill>
                <a:schemeClr val="bg1"/>
              </a:solidFill>
              <a:latin typeface="Verdana" panose="020B0604030504040204" pitchFamily="34" charset="0"/>
              <a:ea typeface="Verdana" panose="020B0604030504040204" pitchFamily="34" charset="0"/>
              <a:cs typeface="Arial" panose="020B0604020202020204" pitchFamily="34" charset="0"/>
            </a:endParaRPr>
          </a:p>
          <a:p>
            <a:pPr marL="285750" indent="-285750" defTabSz="457200">
              <a:buFont typeface="Arial" panose="020B0604020202020204" pitchFamily="34" charset="0"/>
              <a:buChar char="•"/>
            </a:pP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During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2021/22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Public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Health Wales was 99.2% compliant in ensuring all new starters and job moves had the correct (Disclosure and Barring Service) DBS check, where needed, prior to commencement of employment. </a:t>
            </a:r>
          </a:p>
          <a:p>
            <a:pPr marL="285750" indent="-285750" defTabSz="457200">
              <a:buFont typeface="Arial" panose="020B0604020202020204" pitchFamily="34" charset="0"/>
              <a:buChar char="•"/>
            </a:pPr>
            <a:endParaRPr lang="en-GB" sz="800" dirty="0">
              <a:solidFill>
                <a:schemeClr val="bg1"/>
              </a:solidFill>
              <a:latin typeface="Verdana" panose="020B0604030504040204" pitchFamily="34" charset="0"/>
              <a:ea typeface="Verdana" panose="020B0604030504040204" pitchFamily="34" charset="0"/>
              <a:cs typeface="Arial" panose="020B0604020202020204" pitchFamily="34" charset="0"/>
            </a:endParaRPr>
          </a:p>
          <a:p>
            <a:pPr marL="285750" indent="-285750" defTabSz="457200">
              <a:buFont typeface="Arial" panose="020B0604020202020204" pitchFamily="34" charset="0"/>
              <a:buChar char="•"/>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We have networked with the </a:t>
            </a:r>
            <a:r>
              <a:rPr lang="en-GB" sz="1350" dirty="0" smtClean="0">
                <a:solidFill>
                  <a:schemeClr val="bg1"/>
                </a:solidFill>
                <a:latin typeface="Verdana" panose="020B0604030504040204" pitchFamily="34" charset="0"/>
                <a:ea typeface="Verdana" panose="020B0604030504040204" pitchFamily="34" charset="0"/>
              </a:rPr>
              <a:t>Regional </a:t>
            </a:r>
            <a:r>
              <a:rPr lang="en-GB" sz="1350" dirty="0">
                <a:solidFill>
                  <a:schemeClr val="bg1"/>
                </a:solidFill>
                <a:latin typeface="Verdana" panose="020B0604030504040204" pitchFamily="34" charset="0"/>
                <a:ea typeface="Verdana" panose="020B0604030504040204" pitchFamily="34" charset="0"/>
              </a:rPr>
              <a:t>Outreach </a:t>
            </a:r>
            <a:r>
              <a:rPr lang="en-GB" sz="1350" dirty="0" smtClean="0">
                <a:solidFill>
                  <a:schemeClr val="bg1"/>
                </a:solidFill>
                <a:latin typeface="Verdana" panose="020B0604030504040204" pitchFamily="34" charset="0"/>
                <a:ea typeface="Verdana" panose="020B0604030504040204" pitchFamily="34" charset="0"/>
              </a:rPr>
              <a:t>Adviser for Wales</a:t>
            </a:r>
            <a:r>
              <a:rPr lang="en-GB" sz="1350" dirty="0">
                <a:solidFill>
                  <a:schemeClr val="bg1"/>
                </a:solidFill>
                <a:latin typeface="Verdana" panose="020B0604030504040204" pitchFamily="34" charset="0"/>
                <a:ea typeface="Verdana" panose="020B0604030504040204" pitchFamily="34" charset="0"/>
              </a:rPr>
              <a:t> </a:t>
            </a:r>
            <a:r>
              <a:rPr lang="en-GB" sz="1350" dirty="0" smtClean="0">
                <a:solidFill>
                  <a:schemeClr val="bg1"/>
                </a:solidFill>
                <a:latin typeface="Verdana" panose="020B0604030504040204" pitchFamily="34" charset="0"/>
                <a:ea typeface="Verdana" panose="020B0604030504040204" pitchFamily="34" charset="0"/>
              </a:rPr>
              <a:t>for the Disclosure </a:t>
            </a:r>
            <a:r>
              <a:rPr lang="en-GB" sz="1350" dirty="0">
                <a:solidFill>
                  <a:schemeClr val="bg1"/>
                </a:solidFill>
                <a:latin typeface="Verdana" panose="020B0604030504040204" pitchFamily="34" charset="0"/>
                <a:ea typeface="Verdana" panose="020B0604030504040204" pitchFamily="34" charset="0"/>
              </a:rPr>
              <a:t>and Barring </a:t>
            </a:r>
            <a:r>
              <a:rPr lang="en-GB" sz="1350" dirty="0" smtClean="0">
                <a:solidFill>
                  <a:schemeClr val="bg1"/>
                </a:solidFill>
                <a:latin typeface="Verdana" panose="020B0604030504040204" pitchFamily="34" charset="0"/>
                <a:ea typeface="Verdana" panose="020B0604030504040204" pitchFamily="34" charset="0"/>
              </a:rPr>
              <a:t>Service who presented at the Safeguarding Group Meeting. This has resulted in opportunities to improve and strengthen PHW’s  recruiting managers understanding around DBS with a number of training sessions being offered</a:t>
            </a:r>
            <a:r>
              <a:rPr lang="en-GB" sz="1350" dirty="0" smtClean="0">
                <a:solidFill>
                  <a:schemeClr val="bg1"/>
                </a:solidFill>
                <a:latin typeface="Ubuntu"/>
              </a:rPr>
              <a:t>. </a:t>
            </a:r>
            <a:endParaRPr lang="en-GB" sz="1350" dirty="0">
              <a:solidFill>
                <a:schemeClr val="bg1"/>
              </a:solidFill>
              <a:latin typeface="Ubuntu"/>
            </a:endParaRPr>
          </a:p>
          <a:p>
            <a:pPr algn="just" defTabSz="457200"/>
            <a:endParaRPr lang="en-GB" sz="1350" dirty="0" smtClean="0">
              <a:solidFill>
                <a:schemeClr val="bg1"/>
              </a:solidFill>
              <a:latin typeface="Ubuntu"/>
              <a:ea typeface="Verdana" pitchFamily="34" charset="0"/>
              <a:cs typeface="Arial" panose="020B0604020202020204" pitchFamily="34" charset="0"/>
            </a:endParaRPr>
          </a:p>
        </p:txBody>
      </p:sp>
      <p:sp>
        <p:nvSpPr>
          <p:cNvPr id="8" name="TextBox 7"/>
          <p:cNvSpPr txBox="1"/>
          <p:nvPr/>
        </p:nvSpPr>
        <p:spPr>
          <a:xfrm>
            <a:off x="5529064" y="1268760"/>
            <a:ext cx="3062139" cy="276999"/>
          </a:xfrm>
          <a:prstGeom prst="rect">
            <a:avLst/>
          </a:prstGeom>
          <a:noFill/>
        </p:spPr>
        <p:txBody>
          <a:bodyPr wrap="square" rtlCol="0">
            <a:spAutoFit/>
          </a:bodyPr>
          <a:lstStyle/>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DBS Compliance 2021-2022 </a:t>
            </a:r>
          </a:p>
        </p:txBody>
      </p:sp>
      <p:sp>
        <p:nvSpPr>
          <p:cNvPr id="9" name="Rectangle 8"/>
          <p:cNvSpPr/>
          <p:nvPr/>
        </p:nvSpPr>
        <p:spPr>
          <a:xfrm>
            <a:off x="5241032" y="1791980"/>
            <a:ext cx="3599404" cy="646331"/>
          </a:xfrm>
          <a:prstGeom prst="rect">
            <a:avLst/>
          </a:prstGeom>
        </p:spPr>
        <p:txBody>
          <a:bodyPr wrap="square">
            <a:spAutoFit/>
          </a:bodyPr>
          <a:lstStyle/>
          <a:p>
            <a:pPr algn="ctr" defTabSz="457200"/>
            <a:r>
              <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rPr>
              <a:t>Total number of new starters/staff </a:t>
            </a:r>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movements</a:t>
            </a:r>
          </a:p>
          <a:p>
            <a:pPr algn="ct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772</a:t>
            </a:r>
            <a:endPar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10" name="Rectangle 9"/>
          <p:cNvSpPr/>
          <p:nvPr/>
        </p:nvSpPr>
        <p:spPr>
          <a:xfrm>
            <a:off x="4682278" y="2385172"/>
            <a:ext cx="4512774" cy="830997"/>
          </a:xfrm>
          <a:prstGeom prst="rect">
            <a:avLst/>
          </a:prstGeom>
        </p:spPr>
        <p:txBody>
          <a:bodyPr wrap="none">
            <a:spAutoFit/>
          </a:bodyPr>
          <a:lstStyle/>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Enhanced DBS and Adult and Children Barred List </a:t>
            </a: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Checks </a:t>
            </a: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Required = 46</a:t>
            </a: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Undertaken = 46</a:t>
            </a:r>
            <a:endPar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11" name="Rectangle 10"/>
          <p:cNvSpPr/>
          <p:nvPr/>
        </p:nvSpPr>
        <p:spPr>
          <a:xfrm>
            <a:off x="4682278" y="3286725"/>
            <a:ext cx="4025461" cy="646331"/>
          </a:xfrm>
          <a:prstGeom prst="rect">
            <a:avLst/>
          </a:prstGeom>
        </p:spPr>
        <p:txBody>
          <a:bodyPr wrap="none">
            <a:spAutoFit/>
          </a:bodyPr>
          <a:lstStyle/>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Enhanced DBS Checks </a:t>
            </a:r>
            <a:r>
              <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rPr>
              <a:t>and </a:t>
            </a:r>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Adult Barred </a:t>
            </a:r>
            <a:r>
              <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rPr>
              <a:t>List </a:t>
            </a:r>
            <a:endPar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endParaRP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Required = 40</a:t>
            </a: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Undertaken = 40</a:t>
            </a:r>
            <a:endPar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12" name="Rectangle 11"/>
          <p:cNvSpPr/>
          <p:nvPr/>
        </p:nvSpPr>
        <p:spPr>
          <a:xfrm>
            <a:off x="4682278" y="4005064"/>
            <a:ext cx="4286751" cy="646331"/>
          </a:xfrm>
          <a:prstGeom prst="rect">
            <a:avLst/>
          </a:prstGeom>
        </p:spPr>
        <p:txBody>
          <a:bodyPr wrap="none">
            <a:spAutoFit/>
          </a:bodyPr>
          <a:lstStyle/>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Enhanced DBS Checks </a:t>
            </a:r>
            <a:r>
              <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rPr>
              <a:t>and Children Barred List </a:t>
            </a:r>
            <a:endPar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endParaRP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Required = 9</a:t>
            </a: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Undertaken = 9</a:t>
            </a:r>
            <a:endPar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13" name="Rectangle 12"/>
          <p:cNvSpPr/>
          <p:nvPr/>
        </p:nvSpPr>
        <p:spPr>
          <a:xfrm>
            <a:off x="4682278" y="4726885"/>
            <a:ext cx="2842002" cy="646331"/>
          </a:xfrm>
          <a:prstGeom prst="rect">
            <a:avLst/>
          </a:prstGeom>
        </p:spPr>
        <p:txBody>
          <a:bodyPr wrap="square">
            <a:spAutoFit/>
          </a:bodyPr>
          <a:lstStyle/>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Standard DBS Checks </a:t>
            </a: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Required =  42</a:t>
            </a:r>
          </a:p>
          <a:p>
            <a:pPr defTabSz="457200"/>
            <a:r>
              <a:rPr lang="en-GB" sz="1200" b="1" dirty="0" smtClean="0">
                <a:solidFill>
                  <a:schemeClr val="bg1"/>
                </a:solidFill>
                <a:latin typeface="Verdana" panose="020B0604030504040204" pitchFamily="34" charset="0"/>
                <a:ea typeface="Verdana" panose="020B0604030504040204" pitchFamily="34" charset="0"/>
                <a:cs typeface="Arial" panose="020B0604020202020204" pitchFamily="34" charset="0"/>
              </a:rPr>
              <a:t>Undertaken = 42</a:t>
            </a:r>
            <a:endParaRPr lang="en-GB" sz="1200" b="1"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16" name="TextBox 15"/>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8</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1232045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72480" y="173522"/>
            <a:ext cx="7920000" cy="540000"/>
          </a:xfrm>
          <a:prstGeom prst="rect">
            <a:avLst/>
          </a:prstGeom>
          <a:noFill/>
        </p:spPr>
        <p:txBody>
          <a:bodyPr anchor="ctr" anchorCtr="0">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Partnership working</a:t>
            </a:r>
            <a:endPar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Box 5"/>
          <p:cNvSpPr txBox="1"/>
          <p:nvPr/>
        </p:nvSpPr>
        <p:spPr>
          <a:xfrm>
            <a:off x="318299" y="764704"/>
            <a:ext cx="9217024" cy="2927533"/>
          </a:xfrm>
          <a:prstGeom prst="rect">
            <a:avLst/>
          </a:prstGeom>
          <a:noFill/>
        </p:spPr>
        <p:txBody>
          <a:bodyPr wrap="square" rtlCol="0">
            <a:spAutoFit/>
          </a:bodyPr>
          <a:lstStyle/>
          <a:p>
            <a:pPr defTabSz="457200">
              <a:lnSpc>
                <a:spcPct val="107000"/>
              </a:lnSpc>
              <a:spcAft>
                <a:spcPts val="800"/>
              </a:spcAft>
            </a:pP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The Social Services and Wellbeing (Wales) Act 2014 places a duty on Public Health Wales to engage with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Regional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Safeguarding Children and Adult Boards. </a:t>
            </a:r>
            <a:endPar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endParaRPr>
          </a:p>
          <a:p>
            <a:pPr defTabSz="457200">
              <a:lnSpc>
                <a:spcPct val="107000"/>
              </a:lnSpc>
              <a:spcAft>
                <a:spcPts val="800"/>
              </a:spcAft>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Public Health Wales is committed to partnership working and will participate in safeguarding processes for investigating and learning where an issue has arisen in the context of services or functions provided by the organisation. Due to the national context of Public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Health Wales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the organisation has written to  the Regional Safeguarding Boards and proposed  being a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corresponding member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for the operational matters relating to Safeguarding Board business and attendance for specific agenda items and to provide the annual report for assurance.</a:t>
            </a:r>
          </a:p>
          <a:p>
            <a:pPr defTabSz="457200">
              <a:lnSpc>
                <a:spcPct val="107000"/>
              </a:lnSpc>
              <a:spcAft>
                <a:spcPts val="800"/>
              </a:spcAft>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Designated Safeguarding Professionals from Public Health Wales also attend regional safeguarding Boards to provide independent health advice in relation to safeguarding.</a:t>
            </a:r>
          </a:p>
          <a:p>
            <a:pPr defTabSz="457200">
              <a:lnSpc>
                <a:spcPct val="107000"/>
              </a:lnSpc>
              <a:spcAft>
                <a:spcPts val="800"/>
              </a:spcAft>
            </a:pPr>
            <a:endPar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pic>
        <p:nvPicPr>
          <p:cNvPr id="8" name="Picture 7"/>
          <p:cNvPicPr>
            <a:picLocks noChangeAspect="1"/>
          </p:cNvPicPr>
          <p:nvPr/>
        </p:nvPicPr>
        <p:blipFill>
          <a:blip r:embed="rId2"/>
          <a:stretch>
            <a:fillRect/>
          </a:stretch>
        </p:blipFill>
        <p:spPr>
          <a:xfrm>
            <a:off x="612522" y="5085184"/>
            <a:ext cx="3933770" cy="1268430"/>
          </a:xfrm>
          <a:prstGeom prst="rect">
            <a:avLst/>
          </a:prstGeom>
          <a:solidFill>
            <a:schemeClr val="bg1"/>
          </a:solidFill>
        </p:spPr>
      </p:pic>
      <p:sp>
        <p:nvSpPr>
          <p:cNvPr id="11" name="TextBox 10"/>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9</a:t>
            </a:r>
            <a:r>
              <a:rPr lang="en-GB" sz="1000" b="0" i="0" dirty="0" smtClean="0">
                <a:solidFill>
                  <a:schemeClr val="bg1"/>
                </a:solidFill>
                <a:ea typeface="Ubuntu" charset="0"/>
                <a:cs typeface="Ubuntu" charset="0"/>
              </a:rPr>
              <a:t> of 14</a:t>
            </a:r>
          </a:p>
        </p:txBody>
      </p:sp>
      <p:sp>
        <p:nvSpPr>
          <p:cNvPr id="12" name="TextBox 11"/>
          <p:cNvSpPr txBox="1"/>
          <p:nvPr/>
        </p:nvSpPr>
        <p:spPr>
          <a:xfrm>
            <a:off x="306891" y="3155847"/>
            <a:ext cx="8784976" cy="1631344"/>
          </a:xfrm>
          <a:prstGeom prst="rect">
            <a:avLst/>
          </a:prstGeom>
          <a:noFill/>
        </p:spPr>
        <p:txBody>
          <a:bodyPr wrap="square" rtlCol="0">
            <a:spAutoFit/>
          </a:bodyPr>
          <a:lstStyle/>
          <a:p>
            <a:pPr defTabSz="457200">
              <a:lnSpc>
                <a:spcPct val="107000"/>
              </a:lnSpc>
              <a:spcAft>
                <a:spcPts val="800"/>
              </a:spcAft>
            </a:pPr>
            <a:endPar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endParaRPr>
          </a:p>
          <a:p>
            <a:pPr defTabSz="457200">
              <a:lnSpc>
                <a:spcPct val="107000"/>
              </a:lnSpc>
              <a:spcAft>
                <a:spcPts val="800"/>
              </a:spcAft>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Other examples of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p</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artnership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working also includes: </a:t>
            </a:r>
          </a:p>
          <a:p>
            <a:pPr marL="285750" indent="-285750" defTabSz="457200">
              <a:lnSpc>
                <a:spcPct val="107000"/>
              </a:lnSpc>
              <a:buFont typeface="Arial" panose="020B0604020202020204" pitchFamily="34" charset="0"/>
              <a:buChar char="•"/>
            </a:pP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The NHS Wales Safeguarding Network and its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subgroups</a:t>
            </a:r>
            <a:endPar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endParaRPr>
          </a:p>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Public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Health Wales continues to maintain links with all Local Authorities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across Wales</a:t>
            </a:r>
          </a:p>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Children’s and Older Persons Commissioners Office</a:t>
            </a:r>
          </a:p>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Live Fear Free Helpline</a:t>
            </a:r>
            <a:endPar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0080026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p:cNvSpPr>
            <a:spLocks noGrp="1"/>
          </p:cNvSpPr>
          <p:nvPr>
            <p:ph sz="quarter" idx="4294967295"/>
          </p:nvPr>
        </p:nvSpPr>
        <p:spPr>
          <a:xfrm>
            <a:off x="3152800" y="2636912"/>
            <a:ext cx="6624736" cy="2952328"/>
          </a:xfrm>
          <a:prstGeom prst="rect">
            <a:avLst/>
          </a:prstGeom>
        </p:spPr>
        <p:txBody>
          <a:bodyPr/>
          <a:lstStyle/>
          <a:p>
            <a:pPr marL="0" indent="0">
              <a:buNone/>
            </a:pPr>
            <a:r>
              <a:rPr lang="en-GB" sz="2400" b="1" dirty="0" smtClean="0">
                <a:solidFill>
                  <a:schemeClr val="bg1"/>
                </a:solidFill>
                <a:latin typeface="Verdana" panose="020B0604030504040204" pitchFamily="34" charset="0"/>
                <a:ea typeface="Verdana" panose="020B0604030504040204" pitchFamily="34" charset="0"/>
              </a:rPr>
              <a:t>PHW Safeguarding Policy &amp; Procedures</a:t>
            </a:r>
          </a:p>
          <a:p>
            <a:pPr lvl="0"/>
            <a:r>
              <a:rPr lang="en-GB" sz="1350" dirty="0" smtClean="0">
                <a:solidFill>
                  <a:schemeClr val="bg1"/>
                </a:solidFill>
                <a:latin typeface="Verdana" panose="020B0604030504040204" pitchFamily="34" charset="0"/>
                <a:ea typeface="Verdana" panose="020B0604030504040204" pitchFamily="34" charset="0"/>
              </a:rPr>
              <a:t>PHW Safeguarding Policy and Procedures has been reviewed in line with the Wales Safeguarding Procedures published in 2019</a:t>
            </a:r>
            <a:endParaRPr lang="en-GB" sz="1350" dirty="0">
              <a:solidFill>
                <a:schemeClr val="bg1"/>
              </a:solidFill>
              <a:latin typeface="Verdana" panose="020B0604030504040204" pitchFamily="34" charset="0"/>
              <a:ea typeface="Verdana" panose="020B0604030504040204" pitchFamily="34" charset="0"/>
            </a:endParaRPr>
          </a:p>
          <a:p>
            <a:pPr lvl="0"/>
            <a:r>
              <a:rPr lang="en-GB" sz="1350" dirty="0" smtClean="0">
                <a:solidFill>
                  <a:schemeClr val="bg1"/>
                </a:solidFill>
                <a:latin typeface="Verdana" panose="020B0604030504040204" pitchFamily="34" charset="0"/>
                <a:ea typeface="Verdana" panose="020B0604030504040204" pitchFamily="34" charset="0"/>
              </a:rPr>
              <a:t>Readily available on PHW intranet</a:t>
            </a:r>
          </a:p>
          <a:p>
            <a:pPr lvl="0"/>
            <a:r>
              <a:rPr lang="en-GB" sz="1350" dirty="0" smtClean="0">
                <a:solidFill>
                  <a:schemeClr val="bg1"/>
                </a:solidFill>
                <a:latin typeface="Verdana" panose="020B0604030504040204" pitchFamily="34" charset="0"/>
                <a:ea typeface="Verdana" panose="020B0604030504040204" pitchFamily="34" charset="0"/>
              </a:rPr>
              <a:t>Disseminated </a:t>
            </a:r>
            <a:r>
              <a:rPr lang="en-GB" sz="1350" dirty="0">
                <a:solidFill>
                  <a:schemeClr val="bg1"/>
                </a:solidFill>
                <a:latin typeface="Verdana" panose="020B0604030504040204" pitchFamily="34" charset="0"/>
                <a:ea typeface="Verdana" panose="020B0604030504040204" pitchFamily="34" charset="0"/>
              </a:rPr>
              <a:t>communication across </a:t>
            </a:r>
            <a:r>
              <a:rPr lang="en-GB" sz="1350" dirty="0" smtClean="0">
                <a:solidFill>
                  <a:schemeClr val="bg1"/>
                </a:solidFill>
                <a:latin typeface="Verdana" panose="020B0604030504040204" pitchFamily="34" charset="0"/>
                <a:ea typeface="Verdana" panose="020B0604030504040204" pitchFamily="34" charset="0"/>
              </a:rPr>
              <a:t>PHW</a:t>
            </a:r>
            <a:endParaRPr lang="en-GB" sz="1350" dirty="0">
              <a:solidFill>
                <a:schemeClr val="bg1"/>
              </a:solidFill>
              <a:latin typeface="Verdana" panose="020B0604030504040204" pitchFamily="34" charset="0"/>
              <a:ea typeface="Verdana" panose="020B0604030504040204" pitchFamily="34" charset="0"/>
            </a:endParaRPr>
          </a:p>
          <a:p>
            <a:pPr lvl="0"/>
            <a:r>
              <a:rPr lang="en-GB" sz="1350" dirty="0">
                <a:solidFill>
                  <a:schemeClr val="bg1"/>
                </a:solidFill>
                <a:latin typeface="Verdana" panose="020B0604030504040204" pitchFamily="34" charset="0"/>
                <a:ea typeface="Verdana" panose="020B0604030504040204" pitchFamily="34" charset="0"/>
              </a:rPr>
              <a:t>Encouraged staff to download the </a:t>
            </a:r>
            <a:r>
              <a:rPr lang="en-GB" sz="1350" dirty="0" smtClean="0">
                <a:solidFill>
                  <a:schemeClr val="bg1"/>
                </a:solidFill>
                <a:latin typeface="Verdana" panose="020B0604030504040204" pitchFamily="34" charset="0"/>
                <a:ea typeface="Verdana" panose="020B0604030504040204" pitchFamily="34" charset="0"/>
              </a:rPr>
              <a:t>app</a:t>
            </a:r>
            <a:endParaRPr lang="en-GB" sz="1350" dirty="0">
              <a:solidFill>
                <a:schemeClr val="bg1"/>
              </a:solidFill>
              <a:latin typeface="Verdana" panose="020B0604030504040204" pitchFamily="34" charset="0"/>
              <a:ea typeface="Verdana" panose="020B0604030504040204" pitchFamily="34" charset="0"/>
            </a:endParaRPr>
          </a:p>
          <a:p>
            <a:pPr lvl="0"/>
            <a:r>
              <a:rPr lang="en-GB" sz="1350" dirty="0">
                <a:solidFill>
                  <a:schemeClr val="bg1"/>
                </a:solidFill>
                <a:latin typeface="Verdana" panose="020B0604030504040204" pitchFamily="34" charset="0"/>
                <a:ea typeface="Verdana" panose="020B0604030504040204" pitchFamily="34" charset="0"/>
              </a:rPr>
              <a:t>Utilised the app as a tool for safeguarding </a:t>
            </a:r>
            <a:r>
              <a:rPr lang="en-GB" sz="1350" dirty="0" smtClean="0">
                <a:solidFill>
                  <a:schemeClr val="bg1"/>
                </a:solidFill>
                <a:latin typeface="Verdana" panose="020B0604030504040204" pitchFamily="34" charset="0"/>
                <a:ea typeface="Verdana" panose="020B0604030504040204" pitchFamily="34" charset="0"/>
              </a:rPr>
              <a:t>training</a:t>
            </a:r>
            <a:endParaRPr lang="en-GB" sz="1350" dirty="0">
              <a:solidFill>
                <a:schemeClr val="bg1"/>
              </a:solidFill>
              <a:latin typeface="Verdana" panose="020B0604030504040204" pitchFamily="34" charset="0"/>
              <a:ea typeface="Verdana" panose="020B0604030504040204" pitchFamily="34" charset="0"/>
            </a:endParaRPr>
          </a:p>
          <a:p>
            <a:r>
              <a:rPr lang="en-GB" sz="1350" dirty="0" smtClean="0">
                <a:solidFill>
                  <a:schemeClr val="bg1"/>
                </a:solidFill>
                <a:latin typeface="Verdana" panose="020B0604030504040204" pitchFamily="34" charset="0"/>
                <a:ea typeface="Verdana" panose="020B0604030504040204" pitchFamily="34" charset="0"/>
              </a:rPr>
              <a:t>Disseminated communication within Safeguarding Ambassadors Group and in Safeguarding Supervision</a:t>
            </a:r>
          </a:p>
          <a:p>
            <a:endParaRPr lang="en-GB" sz="1600" dirty="0" smtClean="0">
              <a:solidFill>
                <a:schemeClr val="bg1"/>
              </a:solidFill>
              <a:latin typeface="Ubuntu"/>
            </a:endParaRPr>
          </a:p>
          <a:p>
            <a:endParaRPr lang="en-GB" sz="1600" dirty="0">
              <a:solidFill>
                <a:schemeClr val="bg1"/>
              </a:solidFill>
              <a:latin typeface="Ubuntu"/>
            </a:endParaRPr>
          </a:p>
          <a:p>
            <a:endParaRPr lang="en-GB" sz="1600" dirty="0">
              <a:solidFill>
                <a:schemeClr val="bg1"/>
              </a:solidFill>
              <a:latin typeface="Ubuntu"/>
            </a:endParaRPr>
          </a:p>
        </p:txBody>
      </p:sp>
      <p:sp>
        <p:nvSpPr>
          <p:cNvPr id="3" name="TextBox 2"/>
          <p:cNvSpPr txBox="1"/>
          <p:nvPr/>
        </p:nvSpPr>
        <p:spPr>
          <a:xfrm>
            <a:off x="310480" y="1221747"/>
            <a:ext cx="4786536" cy="646331"/>
          </a:xfrm>
          <a:prstGeom prst="rect">
            <a:avLst/>
          </a:prstGeom>
          <a:noFill/>
        </p:spPr>
        <p:txBody>
          <a:bodyPr wrap="square" rtlCol="0">
            <a:spAutoFit/>
          </a:bodyPr>
          <a:lstStyle/>
          <a:p>
            <a:endParaRPr lang="en-GB" dirty="0">
              <a:solidFill>
                <a:schemeClr val="bg1"/>
              </a:solidFill>
            </a:endParaRPr>
          </a:p>
          <a:p>
            <a:endParaRPr lang="en-GB" dirty="0">
              <a:solidFill>
                <a:schemeClr val="bg1"/>
              </a:solidFill>
            </a:endParaRPr>
          </a:p>
        </p:txBody>
      </p:sp>
      <p:sp>
        <p:nvSpPr>
          <p:cNvPr id="15" name="TextBox 14"/>
          <p:cNvSpPr txBox="1"/>
          <p:nvPr/>
        </p:nvSpPr>
        <p:spPr>
          <a:xfrm>
            <a:off x="299228" y="188640"/>
            <a:ext cx="9334292" cy="2323713"/>
          </a:xfrm>
          <a:prstGeom prst="rect">
            <a:avLst/>
          </a:prstGeom>
          <a:noFill/>
        </p:spPr>
        <p:txBody>
          <a:bodyPr wrap="square" rtlCol="0">
            <a:spAutoFit/>
          </a:bodyPr>
          <a:lstStyle/>
          <a:p>
            <a:r>
              <a:rPr lang="en-GB" sz="2400" b="1" i="0" dirty="0" smtClean="0">
                <a:solidFill>
                  <a:schemeClr val="bg1"/>
                </a:solidFill>
                <a:latin typeface="Verdana" panose="020B0604030504040204" pitchFamily="34" charset="0"/>
                <a:ea typeface="Verdana" panose="020B0604030504040204" pitchFamily="34" charset="0"/>
                <a:cs typeface="Ubuntu" charset="0"/>
              </a:rPr>
              <a:t>The Right Way Matrix</a:t>
            </a:r>
          </a:p>
          <a:p>
            <a:endParaRPr lang="en-GB" sz="2000" b="1" dirty="0">
              <a:solidFill>
                <a:schemeClr val="bg1"/>
              </a:solidFill>
              <a:latin typeface="Verdana" panose="020B0604030504040204" pitchFamily="34" charset="0"/>
              <a:ea typeface="Verdana" panose="020B0604030504040204" pitchFamily="34" charset="0"/>
              <a:cs typeface="Ubuntu" charset="0"/>
            </a:endParaRPr>
          </a:p>
          <a:p>
            <a:r>
              <a:rPr lang="en-GB" sz="1350" dirty="0">
                <a:solidFill>
                  <a:schemeClr val="bg1"/>
                </a:solidFill>
                <a:latin typeface="Verdana" panose="020B0604030504040204" pitchFamily="34" charset="0"/>
                <a:ea typeface="Verdana" panose="020B0604030504040204" pitchFamily="34" charset="0"/>
              </a:rPr>
              <a:t>Work has been progressed with an organisational benchmarking exercise against the Children’s Commissioner “The Right Way Matrix” which is based in the </a:t>
            </a:r>
            <a:r>
              <a:rPr lang="en-GB" sz="1350" dirty="0" smtClean="0">
                <a:solidFill>
                  <a:schemeClr val="bg1"/>
                </a:solidFill>
                <a:latin typeface="Verdana" panose="020B0604030504040204" pitchFamily="34" charset="0"/>
                <a:ea typeface="Verdana" panose="020B0604030504040204" pitchFamily="34" charset="0"/>
              </a:rPr>
              <a:t>five </a:t>
            </a:r>
            <a:r>
              <a:rPr lang="en-GB" sz="1350" dirty="0">
                <a:solidFill>
                  <a:schemeClr val="bg1"/>
                </a:solidFill>
                <a:latin typeface="Verdana" panose="020B0604030504040204" pitchFamily="34" charset="0"/>
                <a:ea typeface="Verdana" panose="020B0604030504040204" pitchFamily="34" charset="0"/>
              </a:rPr>
              <a:t>principles and taken from “ The Right Way” guide. Engagement throughout the organisation has been positive and the findings are being analysed and collated. </a:t>
            </a:r>
            <a:r>
              <a:rPr lang="en-GB" sz="1350" dirty="0" smtClean="0">
                <a:solidFill>
                  <a:schemeClr val="bg1"/>
                </a:solidFill>
                <a:latin typeface="Verdana" panose="020B0604030504040204" pitchFamily="34" charset="0"/>
                <a:ea typeface="Verdana" panose="020B0604030504040204" pitchFamily="34" charset="0"/>
              </a:rPr>
              <a:t>The </a:t>
            </a:r>
            <a:r>
              <a:rPr lang="en-GB" sz="1350" dirty="0">
                <a:solidFill>
                  <a:schemeClr val="bg1"/>
                </a:solidFill>
                <a:latin typeface="Verdana" panose="020B0604030504040204" pitchFamily="34" charset="0"/>
                <a:ea typeface="Verdana" panose="020B0604030504040204" pitchFamily="34" charset="0"/>
              </a:rPr>
              <a:t>organisational position will be used to engage the Young Ambassadors in developing an approach that will ensure that </a:t>
            </a:r>
            <a:r>
              <a:rPr lang="en-GB" sz="1350" dirty="0" smtClean="0">
                <a:solidFill>
                  <a:schemeClr val="bg1"/>
                </a:solidFill>
                <a:latin typeface="Verdana" panose="020B0604030504040204" pitchFamily="34" charset="0"/>
                <a:ea typeface="Verdana" panose="020B0604030504040204" pitchFamily="34" charset="0"/>
              </a:rPr>
              <a:t>Children's </a:t>
            </a:r>
            <a:r>
              <a:rPr lang="en-GB" sz="1350" dirty="0">
                <a:solidFill>
                  <a:schemeClr val="bg1"/>
                </a:solidFill>
                <a:latin typeface="Verdana" panose="020B0604030504040204" pitchFamily="34" charset="0"/>
                <a:ea typeface="Verdana" panose="020B0604030504040204" pitchFamily="34" charset="0"/>
              </a:rPr>
              <a:t>Rights are embedded within Public Health Wales and considered in decision making at every level and when working with </a:t>
            </a:r>
            <a:r>
              <a:rPr lang="en-GB" sz="1350" dirty="0" smtClean="0">
                <a:solidFill>
                  <a:schemeClr val="bg1"/>
                </a:solidFill>
                <a:latin typeface="Verdana" panose="020B0604030504040204" pitchFamily="34" charset="0"/>
                <a:ea typeface="Verdana" panose="020B0604030504040204" pitchFamily="34" charset="0"/>
              </a:rPr>
              <a:t>children </a:t>
            </a:r>
            <a:endParaRPr lang="en-GB" sz="1350" dirty="0">
              <a:solidFill>
                <a:schemeClr val="bg1"/>
              </a:solidFill>
              <a:latin typeface="Verdana" panose="020B0604030504040204" pitchFamily="34" charset="0"/>
              <a:ea typeface="Verdana" panose="020B0604030504040204" pitchFamily="34" charset="0"/>
            </a:endParaRPr>
          </a:p>
          <a:p>
            <a:endParaRPr lang="en-GB" sz="2000" b="1" i="0" dirty="0" smtClean="0">
              <a:solidFill>
                <a:schemeClr val="bg1"/>
              </a:solidFill>
              <a:latin typeface="Verdana" panose="020B0604030504040204" pitchFamily="34" charset="0"/>
              <a:ea typeface="Verdana" panose="020B0604030504040204" pitchFamily="34" charset="0"/>
              <a:cs typeface="Ubuntu" charset="0"/>
            </a:endParaRPr>
          </a:p>
        </p:txBody>
      </p:sp>
      <p:sp>
        <p:nvSpPr>
          <p:cNvPr id="11" name="TextBox 10"/>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1</a:t>
            </a:r>
            <a:r>
              <a:rPr lang="en-GB" sz="1000" dirty="0" smtClean="0">
                <a:solidFill>
                  <a:schemeClr val="bg1"/>
                </a:solidFill>
                <a:ea typeface="Ubuntu" charset="0"/>
                <a:cs typeface="Ubuntu" charset="0"/>
              </a:rPr>
              <a:t>2</a:t>
            </a:r>
            <a:r>
              <a:rPr lang="en-GB" sz="1000" b="0" i="0" dirty="0" smtClean="0">
                <a:solidFill>
                  <a:schemeClr val="bg1"/>
                </a:solidFill>
                <a:ea typeface="Ubuntu" charset="0"/>
                <a:cs typeface="Ubuntu" charset="0"/>
              </a:rPr>
              <a:t> of 14</a:t>
            </a:r>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7624" r="14912"/>
          <a:stretch/>
        </p:blipFill>
        <p:spPr>
          <a:xfrm>
            <a:off x="220559" y="2698056"/>
            <a:ext cx="2716217" cy="3107208"/>
          </a:xfrm>
          <a:prstGeom prst="rect">
            <a:avLst/>
          </a:prstGeom>
        </p:spPr>
      </p:pic>
    </p:spTree>
    <p:extLst>
      <p:ext uri="{BB962C8B-B14F-4D97-AF65-F5344CB8AC3E}">
        <p14:creationId xmlns:p14="http://schemas.microsoft.com/office/powerpoint/2010/main" val="5165182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0472" y="80688"/>
            <a:ext cx="8640960" cy="540000"/>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uLnTx/>
                <a:uFillTx/>
                <a:cs typeface="Arial" panose="020B0604020202020204" pitchFamily="34" charset="0"/>
              </a:rPr>
              <a:t>Further improvements</a:t>
            </a:r>
            <a:r>
              <a:rPr kumimoji="0" lang="en-GB" sz="2400" b="1" i="0" u="none" strike="noStrike" kern="1200" cap="none" spc="0" normalizeH="0" noProof="0" dirty="0" smtClean="0">
                <a:ln>
                  <a:noFill/>
                </a:ln>
                <a:solidFill>
                  <a:sysClr val="window" lastClr="FFFFFF"/>
                </a:solidFill>
                <a:effectLst/>
                <a:uLnTx/>
                <a:uFillTx/>
                <a:cs typeface="Arial" panose="020B0604020202020204" pitchFamily="34" charset="0"/>
              </a:rPr>
              <a:t> being made </a:t>
            </a:r>
            <a:r>
              <a:rPr kumimoji="0" lang="en-GB" sz="2400" b="1" i="0" u="none" strike="noStrike" kern="1200" cap="none" spc="0" normalizeH="0" baseline="0" noProof="0" dirty="0" smtClean="0">
                <a:ln>
                  <a:noFill/>
                </a:ln>
                <a:solidFill>
                  <a:schemeClr val="accent4"/>
                </a:solidFill>
                <a:effectLst/>
                <a:uLnTx/>
                <a:uFillTx/>
                <a:cs typeface="Arial" panose="020B0604020202020204" pitchFamily="34" charset="0"/>
              </a:rPr>
              <a:t> </a:t>
            </a:r>
            <a:endParaRPr kumimoji="0" lang="en-GB" sz="2400" b="1" i="0" u="none" strike="noStrike" kern="1200" cap="none" spc="0" normalizeH="0" baseline="0" noProof="0" dirty="0">
              <a:ln>
                <a:noFill/>
              </a:ln>
              <a:solidFill>
                <a:schemeClr val="accent4"/>
              </a:solidFill>
              <a:effectLst/>
              <a:uLnTx/>
              <a:uFillTx/>
              <a:cs typeface="Arial" panose="020B0604020202020204" pitchFamily="34" charset="0"/>
            </a:endParaRPr>
          </a:p>
        </p:txBody>
      </p:sp>
      <p:sp>
        <p:nvSpPr>
          <p:cNvPr id="6" name="TextBox 5"/>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11</a:t>
            </a:r>
            <a:r>
              <a:rPr lang="en-GB" sz="1000" b="0" i="0" dirty="0" smtClean="0">
                <a:solidFill>
                  <a:schemeClr val="bg1"/>
                </a:solidFill>
                <a:ea typeface="Ubuntu" charset="0"/>
                <a:cs typeface="Ubuntu" charset="0"/>
              </a:rPr>
              <a:t> of 14</a:t>
            </a:r>
          </a:p>
        </p:txBody>
      </p:sp>
      <p:sp>
        <p:nvSpPr>
          <p:cNvPr id="2" name="Rectangle 1"/>
          <p:cNvSpPr/>
          <p:nvPr/>
        </p:nvSpPr>
        <p:spPr>
          <a:xfrm>
            <a:off x="272480" y="622490"/>
            <a:ext cx="9145016" cy="8317470"/>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GB" sz="1350" dirty="0">
                <a:solidFill>
                  <a:schemeClr val="bg1"/>
                </a:solidFill>
                <a:ea typeface="Calibri" panose="020F0502020204030204" pitchFamily="34" charset="0"/>
                <a:cs typeface="Arial" panose="020B0604020202020204" pitchFamily="34" charset="0"/>
              </a:rPr>
              <a:t>Work has commenced to </a:t>
            </a:r>
            <a:r>
              <a:rPr lang="en-GB" sz="1350" dirty="0" smtClean="0">
                <a:solidFill>
                  <a:schemeClr val="bg1"/>
                </a:solidFill>
                <a:ea typeface="Calibri" panose="020F0502020204030204" pitchFamily="34" charset="0"/>
                <a:cs typeface="Arial" panose="020B0604020202020204" pitchFamily="34" charset="0"/>
              </a:rPr>
              <a:t>incorporate KPI </a:t>
            </a:r>
            <a:r>
              <a:rPr lang="en-GB" sz="1350" dirty="0">
                <a:solidFill>
                  <a:schemeClr val="bg1"/>
                </a:solidFill>
                <a:ea typeface="Calibri" panose="020F0502020204030204" pitchFamily="34" charset="0"/>
                <a:cs typeface="Arial" panose="020B0604020202020204" pitchFamily="34" charset="0"/>
              </a:rPr>
              <a:t>measures into the organisational Performance and Assurance Dash Board</a:t>
            </a:r>
            <a:r>
              <a:rPr lang="en-GB" sz="1350" dirty="0">
                <a:solidFill>
                  <a:schemeClr val="bg1"/>
                </a:solidFill>
                <a:ea typeface="Calibri" panose="020F0502020204030204" pitchFamily="34" charset="0"/>
                <a:cs typeface="Times New Roman" panose="02020603050405020304" pitchFamily="18" charset="0"/>
              </a:rPr>
              <a:t>.   </a:t>
            </a:r>
          </a:p>
          <a:p>
            <a:pPr marL="285750" indent="-285750" algn="just">
              <a:lnSpc>
                <a:spcPct val="107000"/>
              </a:lnSpc>
              <a:spcAft>
                <a:spcPts val="800"/>
              </a:spcAft>
              <a:buFont typeface="Arial" panose="020B0604020202020204" pitchFamily="34" charset="0"/>
              <a:buChar char="•"/>
            </a:pPr>
            <a:r>
              <a:rPr lang="en-GB" sz="1350" dirty="0" smtClean="0">
                <a:solidFill>
                  <a:schemeClr val="bg1"/>
                </a:solidFill>
                <a:ea typeface="Calibri" panose="020F0502020204030204" pitchFamily="34" charset="0"/>
                <a:cs typeface="Arial" panose="020B0604020202020204" pitchFamily="34" charset="0"/>
              </a:rPr>
              <a:t>The </a:t>
            </a:r>
            <a:r>
              <a:rPr lang="en-GB" sz="1350" dirty="0">
                <a:solidFill>
                  <a:schemeClr val="bg1"/>
                </a:solidFill>
                <a:ea typeface="Calibri" panose="020F0502020204030204" pitchFamily="34" charset="0"/>
                <a:cs typeface="Arial" panose="020B0604020202020204" pitchFamily="34" charset="0"/>
              </a:rPr>
              <a:t>Welsh Government target for Statutory mandatory training is 85% </a:t>
            </a:r>
            <a:r>
              <a:rPr lang="en-GB" sz="1350" dirty="0" smtClean="0">
                <a:solidFill>
                  <a:schemeClr val="bg1"/>
                </a:solidFill>
                <a:ea typeface="Calibri" panose="020F0502020204030204" pitchFamily="34" charset="0"/>
                <a:cs typeface="Arial" panose="020B0604020202020204" pitchFamily="34" charset="0"/>
              </a:rPr>
              <a:t>and Public Health Wales has set targets of 95 %</a:t>
            </a:r>
          </a:p>
          <a:p>
            <a:pPr marL="285750" indent="-285750" algn="just">
              <a:lnSpc>
                <a:spcPct val="107000"/>
              </a:lnSpc>
              <a:spcAft>
                <a:spcPts val="800"/>
              </a:spcAft>
              <a:buFont typeface="Arial" panose="020B0604020202020204" pitchFamily="34" charset="0"/>
              <a:buChar char="•"/>
            </a:pPr>
            <a:r>
              <a:rPr lang="en-GB" sz="1350" dirty="0" smtClean="0">
                <a:solidFill>
                  <a:schemeClr val="bg1"/>
                </a:solidFill>
                <a:ea typeface="Calibri" panose="020F0502020204030204" pitchFamily="34" charset="0"/>
                <a:cs typeface="Arial" panose="020B0604020202020204" pitchFamily="34" charset="0"/>
              </a:rPr>
              <a:t>All training compliance is captured on the Electronic Staff Record and is regularly reported and is subject to monitoring.</a:t>
            </a:r>
            <a:endParaRPr lang="en-GB" sz="1350" dirty="0">
              <a:solidFill>
                <a:schemeClr val="bg1"/>
              </a:solidFill>
              <a:ea typeface="Calibri" panose="020F050202020403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r>
              <a:rPr lang="en-GB" sz="1350" dirty="0" smtClean="0">
                <a:solidFill>
                  <a:schemeClr val="bg1"/>
                </a:solidFill>
                <a:ea typeface="Calibri" panose="020F0502020204030204" pitchFamily="34" charset="0"/>
                <a:cs typeface="Arial" panose="020B0604020202020204" pitchFamily="34" charset="0"/>
              </a:rPr>
              <a:t>There </a:t>
            </a:r>
            <a:r>
              <a:rPr lang="en-GB" sz="1350" dirty="0">
                <a:solidFill>
                  <a:schemeClr val="bg1"/>
                </a:solidFill>
                <a:ea typeface="Calibri" panose="020F0502020204030204" pitchFamily="34" charset="0"/>
                <a:cs typeface="Arial" panose="020B0604020202020204" pitchFamily="34" charset="0"/>
              </a:rPr>
              <a:t>has been a decrease in the </a:t>
            </a:r>
            <a:r>
              <a:rPr lang="en-GB" sz="1350" dirty="0" smtClean="0">
                <a:solidFill>
                  <a:schemeClr val="bg1"/>
                </a:solidFill>
                <a:ea typeface="Calibri" panose="020F0502020204030204" pitchFamily="34" charset="0"/>
                <a:cs typeface="Arial" panose="020B0604020202020204" pitchFamily="34" charset="0"/>
              </a:rPr>
              <a:t>compliance </a:t>
            </a:r>
            <a:r>
              <a:rPr lang="en-GB" sz="1350" dirty="0">
                <a:solidFill>
                  <a:schemeClr val="bg1"/>
                </a:solidFill>
                <a:ea typeface="Calibri" panose="020F0502020204030204" pitchFamily="34" charset="0"/>
                <a:cs typeface="Arial" panose="020B0604020202020204" pitchFamily="34" charset="0"/>
              </a:rPr>
              <a:t>with Level 1, Level 2 Safeguarding Children and Adult training and Group1 VAWDASV. All these modules are delivered electronically via ESR. It is reported that this may be due to staff vacancies. Directorates are advised to ensure staff are briefed in relation to their requirements to comply with training. A change in the training policy for the next annual year advises that 100%  mandatory training will need to be adhered to for pay progression within pay scales. This should have a positive impact on compliance with an anticipated increase in the next Annual Report</a:t>
            </a:r>
            <a:r>
              <a:rPr lang="en-GB" sz="1350" dirty="0" smtClean="0">
                <a:solidFill>
                  <a:schemeClr val="bg1"/>
                </a:solidFill>
                <a:ea typeface="Calibri" panose="020F0502020204030204" pitchFamily="34" charset="0"/>
                <a:cs typeface="Arial" panose="020B0604020202020204" pitchFamily="34" charset="0"/>
              </a:rPr>
              <a:t>.</a:t>
            </a:r>
          </a:p>
          <a:p>
            <a:pPr marL="285750" indent="-285750" algn="just">
              <a:lnSpc>
                <a:spcPct val="107000"/>
              </a:lnSpc>
              <a:spcAft>
                <a:spcPts val="800"/>
              </a:spcAft>
              <a:buFont typeface="Arial" panose="020B0604020202020204" pitchFamily="34" charset="0"/>
              <a:buChar char="•"/>
            </a:pPr>
            <a:r>
              <a:rPr lang="en-GB" sz="1350" dirty="0">
                <a:solidFill>
                  <a:schemeClr val="bg1"/>
                </a:solidFill>
                <a:ea typeface="Calibri" panose="020F0502020204030204" pitchFamily="34" charset="0"/>
                <a:cs typeface="Arial" panose="020B0604020202020204" pitchFamily="34" charset="0"/>
              </a:rPr>
              <a:t>An increase in the compliance with Group 2 VAWDASV training has been noted.  The named Lead for Safeguarding has been able to have a direct impact on the improved compliance as it is delivered virtually and gaps for specific directorates have been identified and specifically </a:t>
            </a:r>
            <a:r>
              <a:rPr lang="en-GB" sz="1350" dirty="0" smtClean="0">
                <a:solidFill>
                  <a:schemeClr val="bg1"/>
                </a:solidFill>
                <a:ea typeface="Calibri" panose="020F0502020204030204" pitchFamily="34" charset="0"/>
                <a:cs typeface="Arial" panose="020B0604020202020204" pitchFamily="34" charset="0"/>
              </a:rPr>
              <a:t>targeted.</a:t>
            </a:r>
          </a:p>
          <a:p>
            <a:pPr marL="285750" indent="-285750" algn="just">
              <a:lnSpc>
                <a:spcPct val="107000"/>
              </a:lnSpc>
              <a:spcAft>
                <a:spcPts val="800"/>
              </a:spcAft>
              <a:buFont typeface="Arial" panose="020B0604020202020204" pitchFamily="34" charset="0"/>
              <a:buChar char="•"/>
            </a:pPr>
            <a:r>
              <a:rPr lang="en-GB" sz="1350" dirty="0" smtClean="0">
                <a:solidFill>
                  <a:schemeClr val="bg1"/>
                </a:solidFill>
                <a:ea typeface="Calibri" panose="020F0502020204030204" pitchFamily="34" charset="0"/>
                <a:cs typeface="Arial" panose="020B0604020202020204" pitchFamily="34" charset="0"/>
              </a:rPr>
              <a:t>The </a:t>
            </a:r>
            <a:r>
              <a:rPr lang="en-GB" sz="1350" dirty="0">
                <a:solidFill>
                  <a:schemeClr val="bg1"/>
                </a:solidFill>
                <a:ea typeface="Calibri" panose="020F0502020204030204" pitchFamily="34" charset="0"/>
                <a:cs typeface="Arial" panose="020B0604020202020204" pitchFamily="34" charset="0"/>
              </a:rPr>
              <a:t>Group 6 is a series of short films that are aimed at Public Service Leaders. It has been identified Nationally that the reporting of the compliance with this training is a challenge. As a result WG have developed a platform where the </a:t>
            </a:r>
            <a:r>
              <a:rPr lang="en-GB" sz="1350" dirty="0" smtClean="0">
                <a:solidFill>
                  <a:schemeClr val="bg1"/>
                </a:solidFill>
                <a:ea typeface="Calibri" panose="020F0502020204030204" pitchFamily="34" charset="0"/>
                <a:cs typeface="Arial" panose="020B0604020202020204" pitchFamily="34" charset="0"/>
              </a:rPr>
              <a:t>videos </a:t>
            </a:r>
            <a:r>
              <a:rPr lang="en-GB" sz="1350" dirty="0">
                <a:solidFill>
                  <a:schemeClr val="bg1"/>
                </a:solidFill>
                <a:ea typeface="Calibri" panose="020F0502020204030204" pitchFamily="34" charset="0"/>
                <a:cs typeface="Arial" panose="020B0604020202020204" pitchFamily="34" charset="0"/>
              </a:rPr>
              <a:t>can be accessed. A paper outlining this was written and presented at Safeguarding Group Meeting and disseminated to the Board.</a:t>
            </a:r>
          </a:p>
          <a:p>
            <a:pPr marL="285750" indent="-285750" algn="just">
              <a:lnSpc>
                <a:spcPct val="107000"/>
              </a:lnSpc>
              <a:spcAft>
                <a:spcPts val="800"/>
              </a:spcAft>
              <a:buFont typeface="Arial" panose="020B0604020202020204" pitchFamily="34" charset="0"/>
              <a:buChar char="•"/>
            </a:pPr>
            <a:endParaRPr lang="en-GB" sz="1350" dirty="0">
              <a:solidFill>
                <a:schemeClr val="bg1"/>
              </a:solidFill>
              <a:ea typeface="Calibri" panose="020F050202020403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endParaRPr lang="en-GB" sz="1350" dirty="0" smtClean="0">
              <a:solidFill>
                <a:schemeClr val="bg1"/>
              </a:solidFill>
              <a:ea typeface="Calibri" panose="020F050202020403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endParaRPr lang="en-GB" sz="1350" dirty="0">
              <a:solidFill>
                <a:schemeClr val="bg1"/>
              </a:solidFill>
              <a:ea typeface="Calibri" panose="020F050202020403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endParaRPr lang="en-GB" sz="1350" dirty="0" smtClean="0">
              <a:solidFill>
                <a:schemeClr val="bg1"/>
              </a:solidFill>
              <a:ea typeface="Calibri" panose="020F050202020403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r>
              <a:rPr lang="en-GB" sz="1350" dirty="0" smtClean="0">
                <a:solidFill>
                  <a:schemeClr val="bg1"/>
                </a:solidFill>
                <a:ea typeface="Calibri" panose="020F0502020204030204" pitchFamily="34" charset="0"/>
                <a:cs typeface="Arial" panose="020B0604020202020204" pitchFamily="34" charset="0"/>
              </a:rPr>
              <a:t>The </a:t>
            </a:r>
            <a:r>
              <a:rPr lang="en-GB" sz="1350" dirty="0">
                <a:solidFill>
                  <a:schemeClr val="bg1"/>
                </a:solidFill>
                <a:ea typeface="Calibri" panose="020F0502020204030204" pitchFamily="34" charset="0"/>
                <a:cs typeface="Arial" panose="020B0604020202020204" pitchFamily="34" charset="0"/>
              </a:rPr>
              <a:t>Group 6 is a series of short films that are aimed at Public Service </a:t>
            </a:r>
            <a:r>
              <a:rPr lang="en-GB" sz="1350" dirty="0" smtClean="0">
                <a:solidFill>
                  <a:schemeClr val="bg1"/>
                </a:solidFill>
                <a:ea typeface="Calibri" panose="020F0502020204030204" pitchFamily="34" charset="0"/>
                <a:cs typeface="Arial" panose="020B0604020202020204" pitchFamily="34" charset="0"/>
              </a:rPr>
              <a:t>Leaders. It has been identified Nationally that the reporting of the compliance with this training is a challenge. As a result WG have developed a platform where the </a:t>
            </a:r>
            <a:r>
              <a:rPr lang="en-GB" sz="1350" dirty="0" err="1" smtClean="0">
                <a:solidFill>
                  <a:schemeClr val="bg1"/>
                </a:solidFill>
                <a:ea typeface="Calibri" panose="020F0502020204030204" pitchFamily="34" charset="0"/>
                <a:cs typeface="Arial" panose="020B0604020202020204" pitchFamily="34" charset="0"/>
              </a:rPr>
              <a:t>voddeos</a:t>
            </a:r>
            <a:r>
              <a:rPr lang="en-GB" sz="1350" dirty="0" smtClean="0">
                <a:solidFill>
                  <a:schemeClr val="bg1"/>
                </a:solidFill>
                <a:ea typeface="Calibri" panose="020F0502020204030204" pitchFamily="34" charset="0"/>
                <a:cs typeface="Arial" panose="020B0604020202020204" pitchFamily="34" charset="0"/>
              </a:rPr>
              <a:t> can be accessed. A paper outlining this was written and presented at Safeguarding Group Meeting and disseminated to the Board.</a:t>
            </a:r>
            <a:endParaRPr lang="en-GB" sz="1350" dirty="0">
              <a:solidFill>
                <a:schemeClr val="bg1"/>
              </a:solidFill>
              <a:ea typeface="Calibri" panose="020F0502020204030204" pitchFamily="34" charset="0"/>
              <a:cs typeface="Arial" panose="020B0604020202020204" pitchFamily="34" charset="0"/>
            </a:endParaRPr>
          </a:p>
          <a:p>
            <a:pPr>
              <a:lnSpc>
                <a:spcPct val="107000"/>
              </a:lnSpc>
              <a:spcAft>
                <a:spcPts val="800"/>
              </a:spcAft>
            </a:pPr>
            <a:endParaRPr lang="en-GB" sz="1350" dirty="0">
              <a:solidFill>
                <a:schemeClr val="bg1"/>
              </a:solidFill>
              <a:ea typeface="Calibri" panose="020F050202020403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endParaRPr lang="en-GB" sz="1350" dirty="0" smtClean="0">
              <a:solidFill>
                <a:schemeClr val="bg1"/>
              </a:solidFill>
              <a:ea typeface="Calibri" panose="020F0502020204030204" pitchFamily="34" charset="0"/>
              <a:cs typeface="Arial" panose="020B0604020202020204" pitchFamily="34" charset="0"/>
            </a:endParaRPr>
          </a:p>
          <a:p>
            <a:pPr>
              <a:lnSpc>
                <a:spcPct val="107000"/>
              </a:lnSpc>
              <a:spcAft>
                <a:spcPts val="800"/>
              </a:spcAft>
            </a:pPr>
            <a:endParaRPr lang="en-GB" sz="1350" dirty="0" smtClean="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048025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16496" y="368720"/>
            <a:ext cx="8856984" cy="540000"/>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uLnTx/>
                <a:uFillTx/>
              </a:rPr>
              <a:t>Summary of Key Achievements</a:t>
            </a:r>
            <a:r>
              <a:rPr kumimoji="0" lang="en-GB" sz="2400" b="1" i="0" u="none" strike="noStrike" kern="1200" cap="none" spc="0" normalizeH="0" noProof="0" dirty="0" smtClean="0">
                <a:ln>
                  <a:noFill/>
                </a:ln>
                <a:solidFill>
                  <a:sysClr val="window" lastClr="FFFFFF"/>
                </a:solidFill>
                <a:effectLst/>
                <a:uLnTx/>
                <a:uFillTx/>
              </a:rPr>
              <a:t> for</a:t>
            </a:r>
            <a:r>
              <a:rPr kumimoji="0" lang="en-GB" sz="2400" b="1" i="0" u="none" strike="noStrike" kern="1200" cap="none" spc="0" normalizeH="0" baseline="0" noProof="0" dirty="0" smtClean="0">
                <a:ln>
                  <a:noFill/>
                </a:ln>
                <a:solidFill>
                  <a:sysClr val="window" lastClr="FFFFFF"/>
                </a:solidFill>
                <a:effectLst/>
                <a:uLnTx/>
                <a:uFillTx/>
              </a:rPr>
              <a:t> 2021/2022</a:t>
            </a:r>
            <a:endParaRPr kumimoji="0" lang="en-GB" sz="2400" b="1" i="0" u="none" strike="noStrike" kern="1200" cap="none" spc="0" normalizeH="0" baseline="0" noProof="0" dirty="0">
              <a:ln>
                <a:noFill/>
              </a:ln>
              <a:solidFill>
                <a:sysClr val="window" lastClr="FFFFFF"/>
              </a:solidFill>
              <a:effectLst/>
              <a:uLnTx/>
              <a:uFillTx/>
            </a:endParaRPr>
          </a:p>
        </p:txBody>
      </p:sp>
      <p:sp>
        <p:nvSpPr>
          <p:cNvPr id="6" name="Rectangle 5"/>
          <p:cNvSpPr/>
          <p:nvPr/>
        </p:nvSpPr>
        <p:spPr>
          <a:xfrm>
            <a:off x="389966" y="908720"/>
            <a:ext cx="9145016" cy="4455066"/>
          </a:xfrm>
          <a:prstGeom prst="rect">
            <a:avLst/>
          </a:prstGeom>
        </p:spPr>
        <p:txBody>
          <a:bodyPr wrap="square">
            <a:spAutoFit/>
          </a:bodyPr>
          <a:lstStyle/>
          <a:p>
            <a:pPr lvl="0" algn="ctr">
              <a:spcAft>
                <a:spcPts val="0"/>
              </a:spcAft>
              <a:tabLst>
                <a:tab pos="1397000" algn="l"/>
              </a:tabLst>
            </a:pPr>
            <a:endParaRPr lang="en-GB" sz="1350" b="1" dirty="0" smtClean="0">
              <a:solidFill>
                <a:schemeClr val="bg1"/>
              </a:solidFill>
              <a:ea typeface="Calibri" panose="020F0502020204030204" pitchFamily="34" charset="0"/>
              <a:cs typeface="Arial" panose="020B0604020202020204" pitchFamily="34" charset="0"/>
            </a:endParaRPr>
          </a:p>
          <a:p>
            <a:pPr marL="171450" lvl="0" indent="-171450">
              <a:buFont typeface="Arial" panose="020B0604020202020204" pitchFamily="34" charset="0"/>
              <a:buChar char="•"/>
              <a:tabLst>
                <a:tab pos="1397000" algn="l"/>
              </a:tabLst>
            </a:pPr>
            <a:r>
              <a:rPr lang="en-GB" sz="1350" dirty="0" smtClean="0">
                <a:solidFill>
                  <a:schemeClr val="bg1"/>
                </a:solidFill>
                <a:ea typeface="Verdana" panose="020B0604030504040204" pitchFamily="34" charset="0"/>
              </a:rPr>
              <a:t>Bi monthly Safeguarding Ambassador Meetings were </a:t>
            </a:r>
            <a:r>
              <a:rPr lang="en-GB" sz="1350" dirty="0">
                <a:solidFill>
                  <a:schemeClr val="bg1"/>
                </a:solidFill>
                <a:ea typeface="Verdana" panose="020B0604030504040204" pitchFamily="34" charset="0"/>
              </a:rPr>
              <a:t>e</a:t>
            </a:r>
            <a:r>
              <a:rPr lang="en-GB" sz="1350" dirty="0" smtClean="0">
                <a:solidFill>
                  <a:schemeClr val="bg1"/>
                </a:solidFill>
                <a:ea typeface="Verdana" panose="020B0604030504040204" pitchFamily="34" charset="0"/>
              </a:rPr>
              <a:t>stablished </a:t>
            </a:r>
            <a:r>
              <a:rPr lang="en-GB" sz="1350" dirty="0">
                <a:solidFill>
                  <a:schemeClr val="bg1"/>
                </a:solidFill>
                <a:ea typeface="Verdana" panose="020B0604030504040204" pitchFamily="34" charset="0"/>
              </a:rPr>
              <a:t>with the newly appointed Named Lead for Safeguarding, a TEAMS </a:t>
            </a:r>
            <a:r>
              <a:rPr lang="en-GB" sz="1350" dirty="0" smtClean="0">
                <a:solidFill>
                  <a:schemeClr val="bg1"/>
                </a:solidFill>
                <a:ea typeface="Verdana" panose="020B0604030504040204" pitchFamily="34" charset="0"/>
              </a:rPr>
              <a:t>channel was </a:t>
            </a:r>
            <a:r>
              <a:rPr lang="en-GB" sz="1350" dirty="0">
                <a:solidFill>
                  <a:schemeClr val="bg1"/>
                </a:solidFill>
                <a:ea typeface="Verdana" panose="020B0604030504040204" pitchFamily="34" charset="0"/>
              </a:rPr>
              <a:t>created to share a wealth of Safeguarding information, </a:t>
            </a:r>
            <a:r>
              <a:rPr lang="en-GB" sz="1350" dirty="0" smtClean="0">
                <a:solidFill>
                  <a:schemeClr val="bg1"/>
                </a:solidFill>
                <a:ea typeface="Verdana" panose="020B0604030504040204" pitchFamily="34" charset="0"/>
              </a:rPr>
              <a:t>including Safeguarding </a:t>
            </a:r>
            <a:r>
              <a:rPr lang="en-GB" sz="1350" dirty="0">
                <a:solidFill>
                  <a:schemeClr val="bg1"/>
                </a:solidFill>
                <a:ea typeface="Verdana" panose="020B0604030504040204" pitchFamily="34" charset="0"/>
              </a:rPr>
              <a:t>Network Bulletins, training opportunities and legislative updates. Feedback has been gained through the development Microsoft Forms so that meetings can be improved and shaped by the Safeguarding Ambassadors professional </a:t>
            </a:r>
            <a:r>
              <a:rPr lang="en-GB" sz="1350" dirty="0" smtClean="0">
                <a:solidFill>
                  <a:schemeClr val="bg1"/>
                </a:solidFill>
                <a:ea typeface="Verdana" panose="020B0604030504040204" pitchFamily="34" charset="0"/>
              </a:rPr>
              <a:t>needs</a:t>
            </a:r>
            <a:endParaRPr lang="en-GB" sz="1350" dirty="0" smtClean="0">
              <a:solidFill>
                <a:schemeClr val="bg1"/>
              </a:solidFill>
              <a:ea typeface="Verdana" panose="020B0604030504040204" pitchFamily="34" charset="0"/>
              <a:cs typeface="Arial" panose="020B0604020202020204" pitchFamily="34" charset="0"/>
            </a:endParaRPr>
          </a:p>
          <a:p>
            <a:pPr marL="171450" lvl="0" indent="-171450">
              <a:buFont typeface="Arial" panose="020B0604020202020204" pitchFamily="34" charset="0"/>
              <a:buChar char="•"/>
              <a:tabLst>
                <a:tab pos="1397000" algn="l"/>
              </a:tabLst>
            </a:pPr>
            <a:endParaRPr lang="en-GB" sz="1350" dirty="0">
              <a:solidFill>
                <a:schemeClr val="bg1"/>
              </a:solidFill>
              <a:ea typeface="Verdana" panose="020B0604030504040204" pitchFamily="34" charset="0"/>
              <a:cs typeface="Arial" panose="020B0604020202020204" pitchFamily="34" charset="0"/>
            </a:endParaRPr>
          </a:p>
          <a:p>
            <a:pPr marL="171450" lvl="0" indent="-171450">
              <a:buFont typeface="Arial" panose="020B0604020202020204" pitchFamily="34" charset="0"/>
              <a:buChar char="•"/>
              <a:tabLst>
                <a:tab pos="1397000" algn="l"/>
              </a:tabLst>
            </a:pPr>
            <a:r>
              <a:rPr lang="en-GB" sz="1350" dirty="0">
                <a:solidFill>
                  <a:schemeClr val="bg1"/>
                </a:solidFill>
                <a:ea typeface="Verdana" panose="020B0604030504040204" pitchFamily="34" charset="0"/>
              </a:rPr>
              <a:t>Work has commenced on completing The Right Way: A Children’s Rights for submission to The Children’s Commissioner for Wales. Directorates within PHW will be supported to complete the matrix and consideration will be a made to engage the Young Ambassadors in this piece of </a:t>
            </a:r>
            <a:r>
              <a:rPr lang="en-GB" sz="1350" dirty="0" smtClean="0">
                <a:solidFill>
                  <a:schemeClr val="bg1"/>
                </a:solidFill>
                <a:ea typeface="Verdana" panose="020B0604030504040204" pitchFamily="34" charset="0"/>
              </a:rPr>
              <a:t>work</a:t>
            </a:r>
          </a:p>
          <a:p>
            <a:pPr marL="171450" lvl="0" indent="-171450">
              <a:buFont typeface="Arial" panose="020B0604020202020204" pitchFamily="34" charset="0"/>
              <a:buChar char="•"/>
              <a:tabLst>
                <a:tab pos="457200" algn="l"/>
              </a:tabLst>
            </a:pPr>
            <a:endParaRPr lang="en-GB" sz="1350" dirty="0">
              <a:solidFill>
                <a:schemeClr val="bg1"/>
              </a:solidFill>
              <a:ea typeface="Verdana" panose="020B0604030504040204" pitchFamily="34" charset="0"/>
              <a:cs typeface="Arial" panose="020B0604020202020204" pitchFamily="34" charset="0"/>
            </a:endParaRPr>
          </a:p>
          <a:p>
            <a:pPr marL="171450" lvl="0" indent="-171450">
              <a:buFont typeface="Arial" panose="020B0604020202020204" pitchFamily="34" charset="0"/>
              <a:buChar char="•"/>
              <a:tabLst>
                <a:tab pos="457200" algn="l"/>
              </a:tabLst>
            </a:pPr>
            <a:r>
              <a:rPr lang="en-GB" sz="1350" dirty="0" smtClean="0">
                <a:solidFill>
                  <a:schemeClr val="bg1"/>
                </a:solidFill>
                <a:ea typeface="Verdana" panose="020B0604030504040204" pitchFamily="34" charset="0"/>
                <a:cs typeface="Arial" panose="020B0604020202020204" pitchFamily="34" charset="0"/>
              </a:rPr>
              <a:t>The </a:t>
            </a:r>
            <a:r>
              <a:rPr lang="en-GB" sz="1350" dirty="0">
                <a:solidFill>
                  <a:schemeClr val="bg1"/>
                </a:solidFill>
                <a:ea typeface="Verdana" panose="020B0604030504040204" pitchFamily="34" charset="0"/>
                <a:cs typeface="Arial" panose="020B0604020202020204" pitchFamily="34" charset="0"/>
              </a:rPr>
              <a:t>VAWDASV Group 2 Training compliance </a:t>
            </a:r>
            <a:r>
              <a:rPr lang="en-GB" sz="1350" dirty="0" smtClean="0">
                <a:solidFill>
                  <a:schemeClr val="bg1"/>
                </a:solidFill>
                <a:ea typeface="Verdana" panose="020B0604030504040204" pitchFamily="34" charset="0"/>
                <a:cs typeface="Arial" panose="020B0604020202020204" pitchFamily="34" charset="0"/>
              </a:rPr>
              <a:t>has improved following the development of </a:t>
            </a:r>
            <a:r>
              <a:rPr lang="en-GB" sz="1350" dirty="0">
                <a:solidFill>
                  <a:schemeClr val="bg1"/>
                </a:solidFill>
                <a:ea typeface="Verdana" panose="020B0604030504040204" pitchFamily="34" charset="0"/>
                <a:cs typeface="Arial" panose="020B0604020202020204" pitchFamily="34" charset="0"/>
              </a:rPr>
              <a:t>a virtual delivery </a:t>
            </a:r>
            <a:r>
              <a:rPr lang="en-GB" sz="1350" dirty="0" smtClean="0">
                <a:solidFill>
                  <a:schemeClr val="bg1"/>
                </a:solidFill>
                <a:ea typeface="Verdana" panose="020B0604030504040204" pitchFamily="34" charset="0"/>
                <a:cs typeface="Arial" panose="020B0604020202020204" pitchFamily="34" charset="0"/>
              </a:rPr>
              <a:t>platform</a:t>
            </a:r>
          </a:p>
          <a:p>
            <a:pPr marL="171450" lvl="0" indent="-171450">
              <a:buFont typeface="Arial" panose="020B0604020202020204" pitchFamily="34" charset="0"/>
              <a:buChar char="•"/>
              <a:tabLst>
                <a:tab pos="457200" algn="l"/>
              </a:tabLst>
            </a:pPr>
            <a:endParaRPr lang="en-GB" sz="1350" dirty="0">
              <a:solidFill>
                <a:schemeClr val="bg1"/>
              </a:solidFill>
              <a:ea typeface="Verdana" panose="020B0604030504040204" pitchFamily="34" charset="0"/>
              <a:cs typeface="Arial" panose="020B0604020202020204" pitchFamily="34" charset="0"/>
            </a:endParaRPr>
          </a:p>
          <a:p>
            <a:pPr marL="171450" lvl="0" indent="-171450">
              <a:buFont typeface="Arial" panose="020B0604020202020204" pitchFamily="34" charset="0"/>
              <a:buChar char="•"/>
              <a:tabLst>
                <a:tab pos="457200" algn="l"/>
              </a:tabLst>
            </a:pPr>
            <a:r>
              <a:rPr lang="en-GB" sz="1350" dirty="0">
                <a:solidFill>
                  <a:schemeClr val="bg1"/>
                </a:solidFill>
                <a:ea typeface="Verdana" panose="020B0604030504040204" pitchFamily="34" charset="0"/>
              </a:rPr>
              <a:t>Working in collaboration with screening a bespoke training package has been </a:t>
            </a:r>
            <a:r>
              <a:rPr lang="en-GB" sz="1350" dirty="0" smtClean="0">
                <a:solidFill>
                  <a:schemeClr val="bg1"/>
                </a:solidFill>
                <a:ea typeface="Verdana" panose="020B0604030504040204" pitchFamily="34" charset="0"/>
              </a:rPr>
              <a:t>developed and delivered to ensure members of the public accessing screening services who lack capacity have best interest decisions made. </a:t>
            </a:r>
            <a:r>
              <a:rPr lang="en-GB" sz="1350" dirty="0">
                <a:solidFill>
                  <a:schemeClr val="bg1"/>
                </a:solidFill>
                <a:ea typeface="Verdana" panose="020B0604030504040204" pitchFamily="34" charset="0"/>
              </a:rPr>
              <a:t>The </a:t>
            </a:r>
            <a:r>
              <a:rPr lang="en-GB" sz="1350" dirty="0" smtClean="0">
                <a:solidFill>
                  <a:schemeClr val="bg1"/>
                </a:solidFill>
                <a:ea typeface="Verdana" panose="020B0604030504040204" pitchFamily="34" charset="0"/>
              </a:rPr>
              <a:t>consent form 4s (consent form for those lacking capacity) has been implemented in AAA screening, with the aim of implementing in all screening services using a quality improvement methodology.</a:t>
            </a:r>
            <a:endParaRPr lang="en-GB" sz="1350" dirty="0">
              <a:solidFill>
                <a:schemeClr val="bg1"/>
              </a:solidFill>
              <a:ea typeface="Verdana" panose="020B0604030504040204" pitchFamily="34" charset="0"/>
              <a:cs typeface="Arial" panose="020B0604020202020204" pitchFamily="34" charset="0"/>
            </a:endParaRPr>
          </a:p>
          <a:p>
            <a:pPr lvl="0" algn="ctr">
              <a:spcAft>
                <a:spcPts val="0"/>
              </a:spcAft>
              <a:tabLst>
                <a:tab pos="1397000" algn="l"/>
              </a:tabLst>
            </a:pPr>
            <a:endParaRPr lang="en-GB" sz="1350" b="1" dirty="0" smtClean="0">
              <a:solidFill>
                <a:schemeClr val="bg1"/>
              </a:solidFill>
              <a:ea typeface="Calibri" panose="020F0502020204030204" pitchFamily="34" charset="0"/>
              <a:cs typeface="Arial" panose="020B0604020202020204" pitchFamily="34" charset="0"/>
            </a:endParaRPr>
          </a:p>
          <a:p>
            <a:pPr lvl="0" algn="ctr">
              <a:spcAft>
                <a:spcPts val="0"/>
              </a:spcAft>
              <a:tabLst>
                <a:tab pos="1397000" algn="l"/>
              </a:tabLst>
            </a:pPr>
            <a:endParaRPr lang="en-GB" sz="1350" b="1" dirty="0" smtClean="0">
              <a:solidFill>
                <a:schemeClr val="bg1"/>
              </a:solidFill>
              <a:ea typeface="Calibri" panose="020F0502020204030204" pitchFamily="34" charset="0"/>
              <a:cs typeface="Arial" panose="020B0604020202020204" pitchFamily="34" charset="0"/>
            </a:endParaRPr>
          </a:p>
        </p:txBody>
      </p:sp>
      <p:sp>
        <p:nvSpPr>
          <p:cNvPr id="7" name="TextBox 6"/>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13</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445485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noGrp="1"/>
          </p:cNvSpPr>
          <p:nvPr>
            <p:ph type="body" sz="quarter" idx="15"/>
          </p:nvPr>
        </p:nvSpPr>
        <p:spPr>
          <a:xfrm>
            <a:off x="416496" y="1"/>
            <a:ext cx="9361040" cy="764704"/>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2400" dirty="0" smtClean="0">
                <a:solidFill>
                  <a:sysClr val="window" lastClr="FFFFFF"/>
                </a:solidFill>
              </a:rPr>
              <a:t>2022-2023 Safeguarding Maturity Matrix Improvements</a:t>
            </a:r>
            <a:endParaRPr kumimoji="0" lang="en-GB" sz="2400" b="1" i="0" u="none" strike="noStrike" kern="1200" cap="none" spc="0" normalizeH="0" baseline="0" noProof="0" dirty="0">
              <a:ln>
                <a:noFill/>
              </a:ln>
              <a:solidFill>
                <a:sysClr val="window" lastClr="FFFFFF"/>
              </a:solidFill>
              <a:effectLst/>
              <a:uLnTx/>
              <a:uFillTx/>
            </a:endParaRPr>
          </a:p>
        </p:txBody>
      </p:sp>
      <p:graphicFrame>
        <p:nvGraphicFramePr>
          <p:cNvPr id="6" name="Content Placeholder 12"/>
          <p:cNvGraphicFramePr>
            <a:graphicFrameLocks noGrp="1"/>
          </p:cNvGraphicFramePr>
          <p:nvPr>
            <p:ph sz="quarter" idx="4294967295"/>
            <p:extLst>
              <p:ext uri="{D42A27DB-BD31-4B8C-83A1-F6EECF244321}">
                <p14:modId xmlns:p14="http://schemas.microsoft.com/office/powerpoint/2010/main" val="1255884226"/>
              </p:ext>
            </p:extLst>
          </p:nvPr>
        </p:nvGraphicFramePr>
        <p:xfrm>
          <a:off x="418700" y="836711"/>
          <a:ext cx="9194054" cy="4795362"/>
        </p:xfrm>
        <a:graphic>
          <a:graphicData uri="http://schemas.openxmlformats.org/drawingml/2006/table">
            <a:tbl>
              <a:tblPr firstRow="1" bandRow="1">
                <a:tableStyleId>{9D7B26C5-4107-4FEC-AEDC-1716B250A1EF}</a:tableStyleId>
              </a:tblPr>
              <a:tblGrid>
                <a:gridCol w="1581972">
                  <a:extLst>
                    <a:ext uri="{9D8B030D-6E8A-4147-A177-3AD203B41FA5}">
                      <a16:colId xmlns:a16="http://schemas.microsoft.com/office/drawing/2014/main" val="365941400"/>
                    </a:ext>
                  </a:extLst>
                </a:gridCol>
                <a:gridCol w="7612082">
                  <a:extLst>
                    <a:ext uri="{9D8B030D-6E8A-4147-A177-3AD203B41FA5}">
                      <a16:colId xmlns:a16="http://schemas.microsoft.com/office/drawing/2014/main" val="4192378497"/>
                    </a:ext>
                  </a:extLst>
                </a:gridCol>
              </a:tblGrid>
              <a:tr h="492332">
                <a:tc>
                  <a:txBody>
                    <a:bodyPr/>
                    <a:lstStyle/>
                    <a:p>
                      <a:r>
                        <a:rPr lang="en-GB" sz="1350" b="0" baseline="0" dirty="0" smtClean="0">
                          <a:solidFill>
                            <a:schemeClr val="tx1"/>
                          </a:solidFill>
                        </a:rPr>
                        <a:t>Improvement 1</a:t>
                      </a:r>
                      <a:endParaRPr lang="en-GB" sz="1350" b="0" dirty="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GB" sz="1350" b="0" dirty="0" smtClean="0">
                          <a:solidFill>
                            <a:schemeClr val="tx1"/>
                          </a:solidFill>
                        </a:rPr>
                        <a:t>To continue</a:t>
                      </a:r>
                      <a:r>
                        <a:rPr lang="en-GB" sz="1350" b="0" baseline="0" dirty="0" smtClean="0">
                          <a:solidFill>
                            <a:schemeClr val="tx1"/>
                          </a:solidFill>
                        </a:rPr>
                        <a:t> with Quality Improvement project relating to MCA/ consent with aim of presenting evidence of good practice to the Safeguarding Network in 2022/2023</a:t>
                      </a:r>
                      <a:endParaRPr lang="en-GB" sz="1350" b="0" dirty="0" smtClean="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141827604"/>
                  </a:ext>
                </a:extLst>
              </a:tr>
              <a:tr h="849483">
                <a:tc>
                  <a:txBody>
                    <a:bodyPr/>
                    <a:lstStyle/>
                    <a:p>
                      <a:r>
                        <a:rPr lang="en-GB" sz="1350" b="0" baseline="0" dirty="0" smtClean="0">
                          <a:solidFill>
                            <a:schemeClr val="tx1"/>
                          </a:solidFill>
                        </a:rPr>
                        <a:t>Improvement 2</a:t>
                      </a:r>
                      <a:endParaRPr lang="en-GB" sz="1350" b="0" dirty="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GB" sz="1350" kern="1200" dirty="0" smtClean="0">
                          <a:solidFill>
                            <a:schemeClr val="tx1"/>
                          </a:solidFill>
                          <a:effectLst/>
                        </a:rPr>
                        <a:t>The Named Lead for Safeguarding will work collaboratively with the Communication Team with participation from the Safeguarding Ambassadors in further developing and shaping a safeguarding intranet page</a:t>
                      </a:r>
                      <a:r>
                        <a:rPr lang="en-GB" sz="1350" kern="1200" baseline="0" dirty="0" smtClean="0">
                          <a:solidFill>
                            <a:schemeClr val="tx1"/>
                          </a:solidFill>
                          <a:effectLst/>
                        </a:rPr>
                        <a:t> to better meet the needs of staff</a:t>
                      </a:r>
                      <a:endParaRPr lang="en-GB" sz="1350" dirty="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247814111"/>
                  </a:ext>
                </a:extLst>
              </a:tr>
              <a:tr h="895149">
                <a:tc>
                  <a:txBody>
                    <a:bodyPr/>
                    <a:lstStyle/>
                    <a:p>
                      <a:r>
                        <a:rPr lang="en-GB" sz="1350" b="0" baseline="0" dirty="0" smtClean="0">
                          <a:solidFill>
                            <a:schemeClr val="tx1"/>
                          </a:solidFill>
                        </a:rPr>
                        <a:t>Improvement 3</a:t>
                      </a:r>
                      <a:endParaRPr lang="en-GB" sz="1350" b="0" dirty="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GB" sz="1350" kern="1200" dirty="0" smtClean="0">
                          <a:solidFill>
                            <a:schemeClr val="tx1"/>
                          </a:solidFill>
                          <a:effectLst/>
                          <a:latin typeface="+mn-lt"/>
                          <a:ea typeface="+mn-ea"/>
                          <a:cs typeface="+mn-cs"/>
                        </a:rPr>
                        <a:t>To improve safeguarding training including strengthening awareness raising of ACE’s through greater utilisation of tools and information from the ACE hub to and increase awareness,</a:t>
                      </a:r>
                      <a:r>
                        <a:rPr lang="en-GB" sz="1350" kern="1200" baseline="0" dirty="0" smtClean="0">
                          <a:solidFill>
                            <a:schemeClr val="tx1"/>
                          </a:solidFill>
                          <a:effectLst/>
                          <a:latin typeface="+mn-lt"/>
                          <a:ea typeface="+mn-ea"/>
                          <a:cs typeface="+mn-cs"/>
                        </a:rPr>
                        <a:t> understanding and </a:t>
                      </a:r>
                      <a:r>
                        <a:rPr lang="en-GB" sz="1350" kern="1200" dirty="0" smtClean="0">
                          <a:solidFill>
                            <a:schemeClr val="tx1"/>
                          </a:solidFill>
                          <a:effectLst/>
                          <a:latin typeface="+mn-lt"/>
                          <a:ea typeface="+mn-ea"/>
                          <a:cs typeface="+mn-cs"/>
                        </a:rPr>
                        <a:t>compliance across all relevant areas of safeguarding training. </a:t>
                      </a:r>
                      <a:endParaRPr lang="en-GB" sz="1350" dirty="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380633417"/>
                  </a:ext>
                </a:extLst>
              </a:tr>
              <a:tr h="604226">
                <a:tc>
                  <a:txBody>
                    <a:bodyPr/>
                    <a:lstStyle/>
                    <a:p>
                      <a:r>
                        <a:rPr lang="en-GB" sz="1350" b="0" baseline="0" dirty="0" smtClean="0">
                          <a:solidFill>
                            <a:schemeClr val="tx1"/>
                          </a:solidFill>
                        </a:rPr>
                        <a:t>Improvement 4</a:t>
                      </a:r>
                      <a:endParaRPr lang="en-GB" sz="1350" b="0" dirty="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lvl="0" indent="0" algn="l">
                        <a:spcAft>
                          <a:spcPts val="0"/>
                        </a:spcAft>
                        <a:buFont typeface="+mj-lt"/>
                        <a:buNone/>
                      </a:pPr>
                      <a:r>
                        <a:rPr lang="en-GB" sz="1350" dirty="0" smtClean="0">
                          <a:solidFill>
                            <a:schemeClr val="tx1"/>
                          </a:solidFill>
                          <a:effectLst/>
                        </a:rPr>
                        <a:t>To continue to progress with </a:t>
                      </a:r>
                      <a:r>
                        <a:rPr lang="en-GB" sz="1350" dirty="0">
                          <a:solidFill>
                            <a:schemeClr val="tx1"/>
                          </a:solidFill>
                          <a:effectLst/>
                        </a:rPr>
                        <a:t>The Right Way: A  Children’s Rights Approach, </a:t>
                      </a:r>
                      <a:r>
                        <a:rPr lang="en-GB" sz="1350" dirty="0" smtClean="0">
                          <a:solidFill>
                            <a:schemeClr val="tx1"/>
                          </a:solidFill>
                          <a:effectLst/>
                        </a:rPr>
                        <a:t>engaging</a:t>
                      </a:r>
                      <a:r>
                        <a:rPr lang="en-GB" sz="1350" baseline="0" dirty="0" smtClean="0">
                          <a:solidFill>
                            <a:schemeClr val="tx1"/>
                          </a:solidFill>
                          <a:effectLst/>
                        </a:rPr>
                        <a:t> the organisation and The Young Ambassadors in a piece of work that ensures that Children’s Rights are embedded within the organisation</a:t>
                      </a:r>
                      <a:endParaRPr lang="en-GB" sz="1350" dirty="0">
                        <a:solidFill>
                          <a:schemeClr val="tx1"/>
                        </a:solidFill>
                        <a:effectLst/>
                        <a:latin typeface="Ubuntu"/>
                        <a:ea typeface="Verdana" panose="020B0604030504040204" pitchFamily="34" charset="0"/>
                        <a:cs typeface="Times New Roman" panose="02020603050405020304" pitchFamily="18" charset="0"/>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30320327"/>
                  </a:ext>
                </a:extLst>
              </a:tr>
              <a:tr h="1911339">
                <a:tc>
                  <a:txBody>
                    <a:bodyPr/>
                    <a:lstStyle/>
                    <a:p>
                      <a:r>
                        <a:rPr lang="en-GB" sz="1350" b="0" baseline="0" dirty="0" smtClean="0">
                          <a:solidFill>
                            <a:schemeClr val="tx1"/>
                          </a:solidFill>
                        </a:rPr>
                        <a:t>Improvement 5</a:t>
                      </a:r>
                      <a:endParaRPr lang="en-GB" sz="1350" b="0" dirty="0">
                        <a:solidFill>
                          <a:schemeClr val="tx1"/>
                        </a:solidFill>
                        <a:latin typeface="Ubuntu"/>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lvl="0" indent="0" algn="l">
                        <a:spcAft>
                          <a:spcPts val="0"/>
                        </a:spcAft>
                        <a:buFont typeface="+mj-lt"/>
                        <a:buNone/>
                      </a:pPr>
                      <a:r>
                        <a:rPr lang="en-GB" sz="1350" dirty="0" smtClean="0">
                          <a:solidFill>
                            <a:schemeClr val="tx1"/>
                          </a:solidFill>
                          <a:effectLst/>
                        </a:rPr>
                        <a:t>To</a:t>
                      </a:r>
                      <a:r>
                        <a:rPr lang="en-GB" sz="1350" baseline="0" dirty="0" smtClean="0">
                          <a:solidFill>
                            <a:schemeClr val="tx1"/>
                          </a:solidFill>
                          <a:effectLst/>
                        </a:rPr>
                        <a:t> further strengthen PHW’s understanding around safe recruitment and DBS by maintaining the professional relationship with Regional Outreach Advisor for DBS. The Regional Outreach Advisor will deliver a range of training sessions to recruiting managers strengthening their understanding around requirement s for DBS . An audit group have been identified and will develop an audit tool to review the requirements for DBS associated with roles within PHW</a:t>
                      </a:r>
                    </a:p>
                    <a:p>
                      <a:pPr marL="0" lvl="0" indent="0" algn="l">
                        <a:spcAft>
                          <a:spcPts val="0"/>
                        </a:spcAft>
                        <a:buFont typeface="+mj-lt"/>
                        <a:buNone/>
                      </a:pPr>
                      <a:endParaRPr lang="en-GB" sz="1350" baseline="0" dirty="0" smtClean="0">
                        <a:solidFill>
                          <a:schemeClr val="tx1"/>
                        </a:solidFill>
                        <a:effectLst/>
                      </a:endParaRPr>
                    </a:p>
                    <a:p>
                      <a:pPr marL="0" lvl="0" indent="0" algn="l">
                        <a:spcAft>
                          <a:spcPts val="0"/>
                        </a:spcAft>
                        <a:buFont typeface="+mj-lt"/>
                        <a:buNone/>
                      </a:pPr>
                      <a:r>
                        <a:rPr lang="en-GB" sz="1350" baseline="0" dirty="0" smtClean="0">
                          <a:solidFill>
                            <a:schemeClr val="tx1"/>
                          </a:solidFill>
                          <a:effectLst/>
                        </a:rPr>
                        <a:t>Identify effective opportunities to engage further with Regional Safeguarding Boards potentially through the national Business leads meeting with Welsh Government.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605389256"/>
                  </a:ext>
                </a:extLst>
              </a:tr>
            </a:tbl>
          </a:graphicData>
        </a:graphic>
      </p:graphicFrame>
      <p:sp>
        <p:nvSpPr>
          <p:cNvPr id="8" name="TextBox 7"/>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14</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1347207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695417791"/>
              </p:ext>
            </p:extLst>
          </p:nvPr>
        </p:nvGraphicFramePr>
        <p:xfrm>
          <a:off x="602626" y="404664"/>
          <a:ext cx="8598532" cy="5112562"/>
        </p:xfrm>
        <a:graphic>
          <a:graphicData uri="http://schemas.openxmlformats.org/drawingml/2006/table">
            <a:tbl>
              <a:tblPr firstRow="1" bandRow="1">
                <a:tableStyleId>{616DA210-FB5B-4158-B5E0-FEB733F419BA}</a:tableStyleId>
              </a:tblPr>
              <a:tblGrid>
                <a:gridCol w="1296144">
                  <a:extLst>
                    <a:ext uri="{9D8B030D-6E8A-4147-A177-3AD203B41FA5}">
                      <a16:colId xmlns:a16="http://schemas.microsoft.com/office/drawing/2014/main" val="3968686579"/>
                    </a:ext>
                  </a:extLst>
                </a:gridCol>
                <a:gridCol w="6434972">
                  <a:extLst>
                    <a:ext uri="{9D8B030D-6E8A-4147-A177-3AD203B41FA5}">
                      <a16:colId xmlns:a16="http://schemas.microsoft.com/office/drawing/2014/main" val="3684318086"/>
                    </a:ext>
                  </a:extLst>
                </a:gridCol>
                <a:gridCol w="867416">
                  <a:extLst>
                    <a:ext uri="{9D8B030D-6E8A-4147-A177-3AD203B41FA5}">
                      <a16:colId xmlns:a16="http://schemas.microsoft.com/office/drawing/2014/main" val="2068181483"/>
                    </a:ext>
                  </a:extLst>
                </a:gridCol>
              </a:tblGrid>
              <a:tr h="393274">
                <a:tc>
                  <a:txBody>
                    <a:bodyPr/>
                    <a:lstStyle>
                      <a:lvl1pPr marL="0" algn="l" defTabSz="914400" rtl="0" eaLnBrk="1" latinLnBrk="0" hangingPunct="1">
                        <a:defRPr sz="1800" b="1" kern="1200">
                          <a:solidFill>
                            <a:schemeClr val="dk1"/>
                          </a:solidFill>
                          <a:latin typeface="Gill Sans MT" panose="020B0502020104020203"/>
                        </a:defRPr>
                      </a:lvl1pPr>
                      <a:lvl2pPr marL="457200" algn="l" defTabSz="914400" rtl="0" eaLnBrk="1" latinLnBrk="0" hangingPunct="1">
                        <a:defRPr sz="1800" b="1" kern="1200">
                          <a:solidFill>
                            <a:schemeClr val="dk1"/>
                          </a:solidFill>
                          <a:latin typeface="Gill Sans MT" panose="020B0502020104020203"/>
                        </a:defRPr>
                      </a:lvl2pPr>
                      <a:lvl3pPr marL="914400" algn="l" defTabSz="914400" rtl="0" eaLnBrk="1" latinLnBrk="0" hangingPunct="1">
                        <a:defRPr sz="1800" b="1" kern="1200">
                          <a:solidFill>
                            <a:schemeClr val="dk1"/>
                          </a:solidFill>
                          <a:latin typeface="Gill Sans MT" panose="020B0502020104020203"/>
                        </a:defRPr>
                      </a:lvl3pPr>
                      <a:lvl4pPr marL="1371600" algn="l" defTabSz="914400" rtl="0" eaLnBrk="1" latinLnBrk="0" hangingPunct="1">
                        <a:defRPr sz="1800" b="1" kern="1200">
                          <a:solidFill>
                            <a:schemeClr val="dk1"/>
                          </a:solidFill>
                          <a:latin typeface="Gill Sans MT" panose="020B0502020104020203"/>
                        </a:defRPr>
                      </a:lvl4pPr>
                      <a:lvl5pPr marL="1828800" algn="l" defTabSz="914400" rtl="0" eaLnBrk="1" latinLnBrk="0" hangingPunct="1">
                        <a:defRPr sz="1800" b="1" kern="1200">
                          <a:solidFill>
                            <a:schemeClr val="dk1"/>
                          </a:solidFill>
                          <a:latin typeface="Gill Sans MT" panose="020B0502020104020203"/>
                        </a:defRPr>
                      </a:lvl5pPr>
                      <a:lvl6pPr marL="2286000" algn="l" defTabSz="914400" rtl="0" eaLnBrk="1" latinLnBrk="0" hangingPunct="1">
                        <a:defRPr sz="1800" b="1" kern="1200">
                          <a:solidFill>
                            <a:schemeClr val="dk1"/>
                          </a:solidFill>
                          <a:latin typeface="Gill Sans MT" panose="020B0502020104020203"/>
                        </a:defRPr>
                      </a:lvl6pPr>
                      <a:lvl7pPr marL="2743200" algn="l" defTabSz="914400" rtl="0" eaLnBrk="1" latinLnBrk="0" hangingPunct="1">
                        <a:defRPr sz="1800" b="1" kern="1200">
                          <a:solidFill>
                            <a:schemeClr val="dk1"/>
                          </a:solidFill>
                          <a:latin typeface="Gill Sans MT" panose="020B0502020104020203"/>
                        </a:defRPr>
                      </a:lvl7pPr>
                      <a:lvl8pPr marL="3200400" algn="l" defTabSz="914400" rtl="0" eaLnBrk="1" latinLnBrk="0" hangingPunct="1">
                        <a:defRPr sz="1800" b="1" kern="1200">
                          <a:solidFill>
                            <a:schemeClr val="dk1"/>
                          </a:solidFill>
                          <a:latin typeface="Gill Sans MT" panose="020B0502020104020203"/>
                        </a:defRPr>
                      </a:lvl8pPr>
                      <a:lvl9pPr marL="3657600" algn="l" defTabSz="914400" rtl="0" eaLnBrk="1" latinLnBrk="0" hangingPunct="1">
                        <a:defRPr sz="1800" b="1" kern="1200">
                          <a:solidFill>
                            <a:schemeClr val="dk1"/>
                          </a:solidFill>
                          <a:latin typeface="Gill Sans MT" panose="020B0502020104020203"/>
                        </a:defRPr>
                      </a:lvl9pPr>
                    </a:lstStyle>
                    <a:p>
                      <a:pPr algn="ctr"/>
                      <a:r>
                        <a:rPr lang="en-GB" sz="1350" dirty="0" smtClean="0">
                          <a:latin typeface="+mn-lt"/>
                        </a:rPr>
                        <a:t>Chapter </a:t>
                      </a:r>
                      <a:endParaRPr lang="en-GB" sz="135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b="1" kern="1200">
                          <a:solidFill>
                            <a:schemeClr val="dk1"/>
                          </a:solidFill>
                          <a:latin typeface="Gill Sans MT" panose="020B0502020104020203"/>
                        </a:defRPr>
                      </a:lvl1pPr>
                      <a:lvl2pPr marL="457200" algn="l" defTabSz="914400" rtl="0" eaLnBrk="1" latinLnBrk="0" hangingPunct="1">
                        <a:defRPr sz="1800" b="1" kern="1200">
                          <a:solidFill>
                            <a:schemeClr val="dk1"/>
                          </a:solidFill>
                          <a:latin typeface="Gill Sans MT" panose="020B0502020104020203"/>
                        </a:defRPr>
                      </a:lvl2pPr>
                      <a:lvl3pPr marL="914400" algn="l" defTabSz="914400" rtl="0" eaLnBrk="1" latinLnBrk="0" hangingPunct="1">
                        <a:defRPr sz="1800" b="1" kern="1200">
                          <a:solidFill>
                            <a:schemeClr val="dk1"/>
                          </a:solidFill>
                          <a:latin typeface="Gill Sans MT" panose="020B0502020104020203"/>
                        </a:defRPr>
                      </a:lvl3pPr>
                      <a:lvl4pPr marL="1371600" algn="l" defTabSz="914400" rtl="0" eaLnBrk="1" latinLnBrk="0" hangingPunct="1">
                        <a:defRPr sz="1800" b="1" kern="1200">
                          <a:solidFill>
                            <a:schemeClr val="dk1"/>
                          </a:solidFill>
                          <a:latin typeface="Gill Sans MT" panose="020B0502020104020203"/>
                        </a:defRPr>
                      </a:lvl4pPr>
                      <a:lvl5pPr marL="1828800" algn="l" defTabSz="914400" rtl="0" eaLnBrk="1" latinLnBrk="0" hangingPunct="1">
                        <a:defRPr sz="1800" b="1" kern="1200">
                          <a:solidFill>
                            <a:schemeClr val="dk1"/>
                          </a:solidFill>
                          <a:latin typeface="Gill Sans MT" panose="020B0502020104020203"/>
                        </a:defRPr>
                      </a:lvl5pPr>
                      <a:lvl6pPr marL="2286000" algn="l" defTabSz="914400" rtl="0" eaLnBrk="1" latinLnBrk="0" hangingPunct="1">
                        <a:defRPr sz="1800" b="1" kern="1200">
                          <a:solidFill>
                            <a:schemeClr val="dk1"/>
                          </a:solidFill>
                          <a:latin typeface="Gill Sans MT" panose="020B0502020104020203"/>
                        </a:defRPr>
                      </a:lvl6pPr>
                      <a:lvl7pPr marL="2743200" algn="l" defTabSz="914400" rtl="0" eaLnBrk="1" latinLnBrk="0" hangingPunct="1">
                        <a:defRPr sz="1800" b="1" kern="1200">
                          <a:solidFill>
                            <a:schemeClr val="dk1"/>
                          </a:solidFill>
                          <a:latin typeface="Gill Sans MT" panose="020B0502020104020203"/>
                        </a:defRPr>
                      </a:lvl7pPr>
                      <a:lvl8pPr marL="3200400" algn="l" defTabSz="914400" rtl="0" eaLnBrk="1" latinLnBrk="0" hangingPunct="1">
                        <a:defRPr sz="1800" b="1" kern="1200">
                          <a:solidFill>
                            <a:schemeClr val="dk1"/>
                          </a:solidFill>
                          <a:latin typeface="Gill Sans MT" panose="020B0502020104020203"/>
                        </a:defRPr>
                      </a:lvl8pPr>
                      <a:lvl9pPr marL="3657600" algn="l" defTabSz="914400" rtl="0" eaLnBrk="1" latinLnBrk="0" hangingPunct="1">
                        <a:defRPr sz="1800" b="1" kern="1200">
                          <a:solidFill>
                            <a:schemeClr val="dk1"/>
                          </a:solidFill>
                          <a:latin typeface="Gill Sans MT" panose="020B0502020104020203"/>
                        </a:defRPr>
                      </a:lvl9pPr>
                    </a:lstStyle>
                    <a:p>
                      <a:pPr algn="l"/>
                      <a:r>
                        <a:rPr lang="en-GB" sz="1350" dirty="0" smtClean="0">
                          <a:latin typeface="+mn-lt"/>
                        </a:rPr>
                        <a:t>Contents</a:t>
                      </a:r>
                      <a:endParaRPr lang="en-GB" sz="135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b="1" kern="1200">
                          <a:solidFill>
                            <a:schemeClr val="dk1"/>
                          </a:solidFill>
                          <a:latin typeface="Gill Sans MT" panose="020B0502020104020203"/>
                        </a:defRPr>
                      </a:lvl1pPr>
                      <a:lvl2pPr marL="457200" algn="l" defTabSz="914400" rtl="0" eaLnBrk="1" latinLnBrk="0" hangingPunct="1">
                        <a:defRPr sz="1800" b="1" kern="1200">
                          <a:solidFill>
                            <a:schemeClr val="dk1"/>
                          </a:solidFill>
                          <a:latin typeface="Gill Sans MT" panose="020B0502020104020203"/>
                        </a:defRPr>
                      </a:lvl2pPr>
                      <a:lvl3pPr marL="914400" algn="l" defTabSz="914400" rtl="0" eaLnBrk="1" latinLnBrk="0" hangingPunct="1">
                        <a:defRPr sz="1800" b="1" kern="1200">
                          <a:solidFill>
                            <a:schemeClr val="dk1"/>
                          </a:solidFill>
                          <a:latin typeface="Gill Sans MT" panose="020B0502020104020203"/>
                        </a:defRPr>
                      </a:lvl3pPr>
                      <a:lvl4pPr marL="1371600" algn="l" defTabSz="914400" rtl="0" eaLnBrk="1" latinLnBrk="0" hangingPunct="1">
                        <a:defRPr sz="1800" b="1" kern="1200">
                          <a:solidFill>
                            <a:schemeClr val="dk1"/>
                          </a:solidFill>
                          <a:latin typeface="Gill Sans MT" panose="020B0502020104020203"/>
                        </a:defRPr>
                      </a:lvl4pPr>
                      <a:lvl5pPr marL="1828800" algn="l" defTabSz="914400" rtl="0" eaLnBrk="1" latinLnBrk="0" hangingPunct="1">
                        <a:defRPr sz="1800" b="1" kern="1200">
                          <a:solidFill>
                            <a:schemeClr val="dk1"/>
                          </a:solidFill>
                          <a:latin typeface="Gill Sans MT" panose="020B0502020104020203"/>
                        </a:defRPr>
                      </a:lvl5pPr>
                      <a:lvl6pPr marL="2286000" algn="l" defTabSz="914400" rtl="0" eaLnBrk="1" latinLnBrk="0" hangingPunct="1">
                        <a:defRPr sz="1800" b="1" kern="1200">
                          <a:solidFill>
                            <a:schemeClr val="dk1"/>
                          </a:solidFill>
                          <a:latin typeface="Gill Sans MT" panose="020B0502020104020203"/>
                        </a:defRPr>
                      </a:lvl6pPr>
                      <a:lvl7pPr marL="2743200" algn="l" defTabSz="914400" rtl="0" eaLnBrk="1" latinLnBrk="0" hangingPunct="1">
                        <a:defRPr sz="1800" b="1" kern="1200">
                          <a:solidFill>
                            <a:schemeClr val="dk1"/>
                          </a:solidFill>
                          <a:latin typeface="Gill Sans MT" panose="020B0502020104020203"/>
                        </a:defRPr>
                      </a:lvl7pPr>
                      <a:lvl8pPr marL="3200400" algn="l" defTabSz="914400" rtl="0" eaLnBrk="1" latinLnBrk="0" hangingPunct="1">
                        <a:defRPr sz="1800" b="1" kern="1200">
                          <a:solidFill>
                            <a:schemeClr val="dk1"/>
                          </a:solidFill>
                          <a:latin typeface="Gill Sans MT" panose="020B0502020104020203"/>
                        </a:defRPr>
                      </a:lvl8pPr>
                      <a:lvl9pPr marL="3657600" algn="l" defTabSz="914400" rtl="0" eaLnBrk="1" latinLnBrk="0" hangingPunct="1">
                        <a:defRPr sz="1800" b="1" kern="1200">
                          <a:solidFill>
                            <a:schemeClr val="dk1"/>
                          </a:solidFill>
                          <a:latin typeface="Gill Sans MT" panose="020B0502020104020203"/>
                        </a:defRPr>
                      </a:lvl9pPr>
                    </a:lstStyle>
                    <a:p>
                      <a:pPr algn="ctr"/>
                      <a:r>
                        <a:rPr lang="en-GB" sz="1350" dirty="0" smtClean="0">
                          <a:latin typeface="+mn-lt"/>
                        </a:rPr>
                        <a:t>Page</a:t>
                      </a:r>
                      <a:endParaRPr lang="en-GB" sz="135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046285576"/>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1</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r>
                        <a:rPr lang="en-GB" sz="1350" b="0" dirty="0" smtClean="0">
                          <a:latin typeface="+mn-lt"/>
                        </a:rPr>
                        <a:t>Introduction</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3</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847000220"/>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2</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kern="1200" dirty="0" smtClean="0">
                          <a:latin typeface="+mn-lt"/>
                        </a:rPr>
                        <a:t>Governance</a:t>
                      </a:r>
                      <a:r>
                        <a:rPr lang="en-GB" sz="1350" b="0" kern="1200" baseline="0" dirty="0" smtClean="0">
                          <a:latin typeface="+mn-lt"/>
                        </a:rPr>
                        <a:t> arrangements </a:t>
                      </a:r>
                      <a:r>
                        <a:rPr lang="en-GB" sz="1350" b="0" dirty="0" smtClean="0">
                          <a:latin typeface="+mn-lt"/>
                        </a:rPr>
                        <a:t>                                                  </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4</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53986897"/>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3</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kern="1200" dirty="0" smtClean="0">
                          <a:latin typeface="+mn-lt"/>
                        </a:rPr>
                        <a:t>Safeguarding People </a:t>
                      </a:r>
                      <a:r>
                        <a:rPr lang="en-GB" sz="1350" b="0" dirty="0" smtClean="0">
                          <a:latin typeface="+mn-lt"/>
                        </a:rPr>
                        <a:t>                                                   </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5</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27494971"/>
                  </a:ext>
                </a:extLst>
              </a:tr>
              <a:tr h="393274">
                <a:tc>
                  <a:txBody>
                    <a:bodyPr/>
                    <a:lstStyle/>
                    <a:p>
                      <a:pPr algn="ctr"/>
                      <a:r>
                        <a:rPr lang="en-GB" sz="1350" b="0" dirty="0" smtClean="0">
                          <a:latin typeface="+mn-lt"/>
                        </a:rPr>
                        <a:t>4</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Reports</a:t>
                      </a:r>
                      <a:r>
                        <a:rPr lang="en-GB" sz="1350" b="0" baseline="0" dirty="0" smtClean="0">
                          <a:latin typeface="+mn-lt"/>
                        </a:rPr>
                        <a:t> to Local Authorities</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GB" sz="1350" b="0" dirty="0" smtClean="0">
                          <a:latin typeface="+mn-lt"/>
                        </a:rPr>
                        <a:t>6</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795585578"/>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5</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kern="1200" dirty="0" smtClean="0">
                          <a:latin typeface="+mn-lt"/>
                        </a:rPr>
                        <a:t>Supporting Staff with Safeguarding Responsibilities </a:t>
                      </a:r>
                      <a:r>
                        <a:rPr lang="en-GB" sz="1350" b="0" dirty="0" smtClean="0">
                          <a:latin typeface="+mn-lt"/>
                        </a:rPr>
                        <a:t>                                               </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7</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17105689"/>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6</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kern="1200" dirty="0" smtClean="0">
                          <a:latin typeface="+mn-lt"/>
                        </a:rPr>
                        <a:t>Continuous</a:t>
                      </a:r>
                      <a:r>
                        <a:rPr lang="en-GB" sz="1350" b="0" kern="1200" baseline="0" dirty="0" smtClean="0">
                          <a:latin typeface="+mn-lt"/>
                        </a:rPr>
                        <a:t> Improvement in Safeguarding</a:t>
                      </a:r>
                      <a:r>
                        <a:rPr lang="en-GB" sz="1350" b="0" dirty="0" smtClean="0">
                          <a:latin typeface="+mn-lt"/>
                        </a:rPr>
                        <a:t>                                                 </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8</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7976461"/>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7</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350" b="0" u="none" strike="noStrike" kern="1200" cap="none" spc="0" normalizeH="0" baseline="0" noProof="0" dirty="0" smtClean="0">
                          <a:ln>
                            <a:noFill/>
                          </a:ln>
                          <a:effectLst/>
                          <a:uLnTx/>
                          <a:uFillTx/>
                          <a:latin typeface="+mn-lt"/>
                        </a:rPr>
                        <a:t>Safeguarding in Relation to  Safe Recruitment and Retention  Practices</a:t>
                      </a:r>
                      <a:endParaRPr kumimoji="0" lang="en-GB" sz="1350" b="0" i="0" u="none" strike="noStrike" kern="1200" cap="none" spc="0" normalizeH="0" baseline="0" noProof="0" dirty="0" smtClean="0">
                        <a:ln>
                          <a:noFill/>
                        </a:ln>
                        <a:solidFill>
                          <a:schemeClr val="accent1">
                            <a:lumMod val="75000"/>
                          </a:schemeClr>
                        </a:solidFill>
                        <a:effectLst/>
                        <a:uLnTx/>
                        <a:uFillTx/>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9</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46687584"/>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8</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350" b="0" kern="1200" dirty="0" smtClean="0">
                          <a:latin typeface="+mn-lt"/>
                        </a:rPr>
                        <a:t>Partnership Working</a:t>
                      </a:r>
                      <a:r>
                        <a:rPr lang="en-GB" sz="1350" b="0" dirty="0" smtClean="0">
                          <a:latin typeface="+mn-lt"/>
                        </a:rPr>
                        <a:t>                                                 </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10</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35762242"/>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9</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Key Performance Indicators </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11</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03616060"/>
                  </a:ext>
                </a:extLst>
              </a:tr>
              <a:tr h="39327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10</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The</a:t>
                      </a:r>
                      <a:r>
                        <a:rPr lang="en-GB" sz="1350" b="0" baseline="0" dirty="0" smtClean="0">
                          <a:latin typeface="+mn-lt"/>
                        </a:rPr>
                        <a:t> Right Way Matrix/ </a:t>
                      </a:r>
                      <a:r>
                        <a:rPr lang="en-GB" sz="1350" b="0" dirty="0" smtClean="0">
                          <a:latin typeface="+mn-lt"/>
                        </a:rPr>
                        <a:t>Public Health Wales Safeguarding</a:t>
                      </a:r>
                      <a:r>
                        <a:rPr lang="en-GB" sz="1350" b="0" baseline="0" dirty="0" smtClean="0">
                          <a:latin typeface="+mn-lt"/>
                        </a:rPr>
                        <a:t> Policy</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GB" sz="1350" b="0" dirty="0" smtClean="0">
                          <a:latin typeface="+mn-lt"/>
                        </a:rPr>
                        <a:t>12</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8373458"/>
                  </a:ext>
                </a:extLst>
              </a:tr>
              <a:tr h="393274">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11</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Summary </a:t>
                      </a:r>
                      <a:r>
                        <a:rPr lang="en-GB" sz="1350" b="0" baseline="0" dirty="0" smtClean="0">
                          <a:latin typeface="+mn-lt"/>
                        </a:rPr>
                        <a:t>of 2021/2022</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lvl1pPr marL="0" algn="l" defTabSz="914400" rtl="0" eaLnBrk="1" latinLnBrk="0" hangingPunct="1">
                        <a:defRPr sz="1800" kern="1200">
                          <a:solidFill>
                            <a:schemeClr val="dk1"/>
                          </a:solidFill>
                          <a:latin typeface="Gill Sans MT" panose="020B0502020104020203"/>
                        </a:defRPr>
                      </a:lvl1pPr>
                      <a:lvl2pPr marL="457200" algn="l" defTabSz="914400" rtl="0" eaLnBrk="1" latinLnBrk="0" hangingPunct="1">
                        <a:defRPr sz="1800" kern="1200">
                          <a:solidFill>
                            <a:schemeClr val="dk1"/>
                          </a:solidFill>
                          <a:latin typeface="Gill Sans MT" panose="020B0502020104020203"/>
                        </a:defRPr>
                      </a:lvl2pPr>
                      <a:lvl3pPr marL="914400" algn="l" defTabSz="914400" rtl="0" eaLnBrk="1" latinLnBrk="0" hangingPunct="1">
                        <a:defRPr sz="1800" kern="1200">
                          <a:solidFill>
                            <a:schemeClr val="dk1"/>
                          </a:solidFill>
                          <a:latin typeface="Gill Sans MT" panose="020B0502020104020203"/>
                        </a:defRPr>
                      </a:lvl3pPr>
                      <a:lvl4pPr marL="1371600" algn="l" defTabSz="914400" rtl="0" eaLnBrk="1" latinLnBrk="0" hangingPunct="1">
                        <a:defRPr sz="1800" kern="1200">
                          <a:solidFill>
                            <a:schemeClr val="dk1"/>
                          </a:solidFill>
                          <a:latin typeface="Gill Sans MT" panose="020B0502020104020203"/>
                        </a:defRPr>
                      </a:lvl4pPr>
                      <a:lvl5pPr marL="1828800" algn="l" defTabSz="914400" rtl="0" eaLnBrk="1" latinLnBrk="0" hangingPunct="1">
                        <a:defRPr sz="1800" kern="1200">
                          <a:solidFill>
                            <a:schemeClr val="dk1"/>
                          </a:solidFill>
                          <a:latin typeface="Gill Sans MT" panose="020B0502020104020203"/>
                        </a:defRPr>
                      </a:lvl5pPr>
                      <a:lvl6pPr marL="2286000" algn="l" defTabSz="914400" rtl="0" eaLnBrk="1" latinLnBrk="0" hangingPunct="1">
                        <a:defRPr sz="1800" kern="1200">
                          <a:solidFill>
                            <a:schemeClr val="dk1"/>
                          </a:solidFill>
                          <a:latin typeface="Gill Sans MT" panose="020B0502020104020203"/>
                        </a:defRPr>
                      </a:lvl6pPr>
                      <a:lvl7pPr marL="2743200" algn="l" defTabSz="914400" rtl="0" eaLnBrk="1" latinLnBrk="0" hangingPunct="1">
                        <a:defRPr sz="1800" kern="1200">
                          <a:solidFill>
                            <a:schemeClr val="dk1"/>
                          </a:solidFill>
                          <a:latin typeface="Gill Sans MT" panose="020B0502020104020203"/>
                        </a:defRPr>
                      </a:lvl7pPr>
                      <a:lvl8pPr marL="3200400" algn="l" defTabSz="914400" rtl="0" eaLnBrk="1" latinLnBrk="0" hangingPunct="1">
                        <a:defRPr sz="1800" kern="1200">
                          <a:solidFill>
                            <a:schemeClr val="dk1"/>
                          </a:solidFill>
                          <a:latin typeface="Gill Sans MT" panose="020B0502020104020203"/>
                        </a:defRPr>
                      </a:lvl8pPr>
                      <a:lvl9pPr marL="3657600" algn="l" defTabSz="914400" rtl="0" eaLnBrk="1" latinLnBrk="0" hangingPunct="1">
                        <a:defRPr sz="1800" kern="1200">
                          <a:solidFill>
                            <a:schemeClr val="dk1"/>
                          </a:solidFill>
                          <a:latin typeface="Gill Sans MT" panose="020B0502020104020203"/>
                        </a:defRPr>
                      </a:lvl9pPr>
                    </a:lstStyle>
                    <a:p>
                      <a:pPr algn="ctr"/>
                      <a:r>
                        <a:rPr lang="en-GB" sz="1350" b="0" dirty="0" smtClean="0">
                          <a:latin typeface="+mn-lt"/>
                        </a:rPr>
                        <a:t>13</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47926317"/>
                  </a:ext>
                </a:extLst>
              </a:tr>
              <a:tr h="39327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12</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50" b="0" dirty="0" smtClean="0">
                          <a:latin typeface="+mn-lt"/>
                        </a:rPr>
                        <a:t>Improvements</a:t>
                      </a:r>
                      <a:r>
                        <a:rPr lang="en-GB" sz="1350" b="0" baseline="0" dirty="0" smtClean="0">
                          <a:latin typeface="+mn-lt"/>
                        </a:rPr>
                        <a:t> for 2022-2023</a:t>
                      </a:r>
                      <a:endParaRPr lang="en-GB" sz="1350" b="0" dirty="0" smtClean="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GB" sz="1350" b="0" dirty="0" smtClean="0">
                          <a:latin typeface="+mn-lt"/>
                        </a:rPr>
                        <a:t>14</a:t>
                      </a:r>
                      <a:endParaRPr lang="en-GB" sz="1350" b="0" dirty="0">
                        <a:solidFill>
                          <a:schemeClr val="accent1">
                            <a:lumMod val="75000"/>
                          </a:schemeClr>
                        </a:solidFill>
                        <a:latin typeface="+mn-lt"/>
                        <a:ea typeface="Verdana" panose="020B060403050404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98289135"/>
                  </a:ext>
                </a:extLst>
              </a:tr>
            </a:tbl>
          </a:graphicData>
        </a:graphic>
      </p:graphicFrame>
      <p:sp>
        <p:nvSpPr>
          <p:cNvPr id="7" name="TextBox 6"/>
          <p:cNvSpPr txBox="1"/>
          <p:nvPr/>
        </p:nvSpPr>
        <p:spPr>
          <a:xfrm>
            <a:off x="612522" y="6486543"/>
            <a:ext cx="5132566" cy="253916"/>
          </a:xfrm>
          <a:prstGeom prst="rect">
            <a:avLst/>
          </a:prstGeom>
          <a:noFill/>
        </p:spPr>
        <p:txBody>
          <a:bodyPr wrap="square" rtlCol="0">
            <a:spAutoFit/>
          </a:bodyPr>
          <a:lstStyle/>
          <a:p>
            <a:r>
              <a:rPr lang="en-GB" sz="1000" b="0" i="0" dirty="0" smtClean="0">
                <a:solidFill>
                  <a:schemeClr val="bg1"/>
                </a:solidFill>
                <a:latin typeface="Verdana" panose="020B0604030504040204" pitchFamily="34" charset="0"/>
                <a:ea typeface="Verdana" panose="020B0604030504040204" pitchFamily="34" charset="0"/>
                <a:cs typeface="Ubuntu" charset="0"/>
              </a:rPr>
              <a:t> Safeguarding Annual Report 2021-2022                           Page 1 of 14</a:t>
            </a:r>
          </a:p>
        </p:txBody>
      </p:sp>
    </p:spTree>
    <p:extLst>
      <p:ext uri="{BB962C8B-B14F-4D97-AF65-F5344CB8AC3E}">
        <p14:creationId xmlns:p14="http://schemas.microsoft.com/office/powerpoint/2010/main" val="2521717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62734" y="132248"/>
            <a:ext cx="3463131" cy="576064"/>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uLnTx/>
                <a:uFillTx/>
              </a:rPr>
              <a:t>Introduction</a:t>
            </a:r>
            <a:endParaRPr kumimoji="0" lang="en-GB" sz="2400" b="1" i="0" u="none" strike="noStrike" kern="1200" cap="none" spc="0" normalizeH="0" baseline="0" noProof="0" dirty="0">
              <a:ln>
                <a:noFill/>
              </a:ln>
              <a:solidFill>
                <a:sysClr val="window" lastClr="FFFFFF"/>
              </a:solidFill>
              <a:effectLst/>
              <a:uLnTx/>
              <a:uFillTx/>
            </a:endParaRPr>
          </a:p>
        </p:txBody>
      </p:sp>
      <p:sp>
        <p:nvSpPr>
          <p:cNvPr id="6" name="TextBox 5"/>
          <p:cNvSpPr txBox="1"/>
          <p:nvPr/>
        </p:nvSpPr>
        <p:spPr>
          <a:xfrm>
            <a:off x="128465" y="953563"/>
            <a:ext cx="9649072" cy="4632037"/>
          </a:xfrm>
          <a:prstGeom prst="rect">
            <a:avLst/>
          </a:prstGeom>
          <a:noFill/>
          <a:ln w="41275" cmpd="thickThin">
            <a:noFill/>
          </a:ln>
        </p:spPr>
        <p:txBody>
          <a:bodyPr wrap="square" lIns="180000" tIns="0" rIns="180000" bIns="0" rtlCol="0">
            <a:spAutoFit/>
          </a:bodyPr>
          <a:lstStyle/>
          <a:p>
            <a:pPr lvl="0" defTabSz="457200">
              <a:defRPr/>
            </a:pPr>
            <a:r>
              <a:rPr lang="en-GB" sz="1350" dirty="0">
                <a:solidFill>
                  <a:schemeClr val="bg1"/>
                </a:solidFill>
                <a:latin typeface="Verdana" panose="020B0604030504040204" pitchFamily="34" charset="0"/>
                <a:ea typeface="Verdana" panose="020B0604030504040204" pitchFamily="34" charset="0"/>
              </a:rPr>
              <a:t>Welcome to </a:t>
            </a:r>
            <a:r>
              <a:rPr lang="en-GB" sz="1350" dirty="0" smtClean="0">
                <a:solidFill>
                  <a:schemeClr val="bg1"/>
                </a:solidFill>
                <a:latin typeface="Verdana" panose="020B0604030504040204" pitchFamily="34" charset="0"/>
                <a:ea typeface="Verdana" panose="020B0604030504040204" pitchFamily="34" charset="0"/>
              </a:rPr>
              <a:t>the 2021-2022 </a:t>
            </a:r>
            <a:r>
              <a:rPr lang="en-GB" sz="1350" dirty="0">
                <a:solidFill>
                  <a:schemeClr val="bg1"/>
                </a:solidFill>
                <a:latin typeface="Verdana" panose="020B0604030504040204" pitchFamily="34" charset="0"/>
                <a:ea typeface="Verdana" panose="020B0604030504040204" pitchFamily="34" charset="0"/>
              </a:rPr>
              <a:t>Annual Safeguarding Report. This report demonstrates our ongoing </a:t>
            </a:r>
            <a:r>
              <a:rPr lang="en-GB" sz="1350" dirty="0" smtClean="0">
                <a:solidFill>
                  <a:schemeClr val="bg1"/>
                </a:solidFill>
                <a:latin typeface="Verdana" panose="020B0604030504040204" pitchFamily="34" charset="0"/>
                <a:ea typeface="Verdana" panose="020B0604030504040204" pitchFamily="34" charset="0"/>
              </a:rPr>
              <a:t>organisational commitment </a:t>
            </a:r>
            <a:r>
              <a:rPr lang="en-GB" sz="1350" dirty="0">
                <a:solidFill>
                  <a:schemeClr val="bg1"/>
                </a:solidFill>
                <a:latin typeface="Verdana" panose="020B0604030504040204" pitchFamily="34" charset="0"/>
                <a:ea typeface="Verdana" panose="020B0604030504040204" pitchFamily="34" charset="0"/>
              </a:rPr>
              <a:t>to </a:t>
            </a:r>
            <a:r>
              <a:rPr lang="en-GB" sz="1350" dirty="0" smtClean="0">
                <a:solidFill>
                  <a:schemeClr val="bg1"/>
                </a:solidFill>
                <a:latin typeface="Verdana" panose="020B0604030504040204" pitchFamily="34" charset="0"/>
                <a:ea typeface="Verdana" panose="020B0604030504040204" pitchFamily="34" charset="0"/>
              </a:rPr>
              <a:t>safeguarding.</a:t>
            </a:r>
          </a:p>
          <a:p>
            <a:pPr lvl="0" defTabSz="457200">
              <a:defRPr/>
            </a:pPr>
            <a:endParaRPr lang="en-GB" sz="1350" dirty="0" smtClean="0">
              <a:solidFill>
                <a:schemeClr val="bg1"/>
              </a:solidFill>
              <a:latin typeface="Verdana" panose="020B0604030504040204" pitchFamily="34" charset="0"/>
              <a:ea typeface="Verdana" panose="020B0604030504040204" pitchFamily="34" charset="0"/>
            </a:endParaRPr>
          </a:p>
          <a:p>
            <a:pPr lvl="0" defTabSz="457200">
              <a:defRPr/>
            </a:pPr>
            <a:r>
              <a:rPr lang="en-GB" sz="1350" dirty="0" smtClean="0">
                <a:solidFill>
                  <a:schemeClr val="bg1"/>
                </a:solidFill>
                <a:latin typeface="Verdana" panose="020B0604030504040204" pitchFamily="34" charset="0"/>
                <a:ea typeface="Verdana" panose="020B0604030504040204" pitchFamily="34" charset="0"/>
              </a:rPr>
              <a:t>We </a:t>
            </a:r>
            <a:r>
              <a:rPr lang="en-GB" sz="1350" dirty="0">
                <a:solidFill>
                  <a:schemeClr val="bg1"/>
                </a:solidFill>
                <a:latin typeface="Verdana" panose="020B0604030504040204" pitchFamily="34" charset="0"/>
                <a:ea typeface="Verdana" panose="020B0604030504040204" pitchFamily="34" charset="0"/>
              </a:rPr>
              <a:t>have outlined our quality assurance processes regarding our statutory duty to safeguard children and vulnerable adults throughout the report. </a:t>
            </a:r>
            <a:r>
              <a:rPr lang="en-GB" sz="1350" dirty="0" smtClean="0">
                <a:solidFill>
                  <a:schemeClr val="bg1"/>
                </a:solidFill>
                <a:latin typeface="Verdana" panose="020B0604030504040204" pitchFamily="34" charset="0"/>
                <a:ea typeface="Verdana" panose="020B0604030504040204" pitchFamily="34" charset="0"/>
              </a:rPr>
              <a:t>The </a:t>
            </a:r>
            <a:r>
              <a:rPr lang="en-GB" sz="1350" dirty="0">
                <a:solidFill>
                  <a:schemeClr val="bg1"/>
                </a:solidFill>
                <a:latin typeface="Verdana" panose="020B0604030504040204" pitchFamily="34" charset="0"/>
                <a:ea typeface="Verdana" panose="020B0604030504040204" pitchFamily="34" charset="0"/>
              </a:rPr>
              <a:t>report demonstrates the changes and progress made in the management </a:t>
            </a:r>
            <a:r>
              <a:rPr lang="en-GB" sz="1350" dirty="0" smtClean="0">
                <a:solidFill>
                  <a:schemeClr val="bg1"/>
                </a:solidFill>
                <a:latin typeface="Verdana" panose="020B0604030504040204" pitchFamily="34" charset="0"/>
                <a:ea typeface="Verdana" panose="020B0604030504040204" pitchFamily="34" charset="0"/>
              </a:rPr>
              <a:t>of our safeguarding arrangements.</a:t>
            </a:r>
          </a:p>
          <a:p>
            <a:pPr lvl="0" defTabSz="457200">
              <a:defRPr/>
            </a:pPr>
            <a:endParaRPr lang="en-GB" sz="1350" dirty="0" smtClean="0">
              <a:solidFill>
                <a:schemeClr val="bg1"/>
              </a:solidFill>
              <a:latin typeface="Verdana" panose="020B0604030504040204" pitchFamily="34" charset="0"/>
              <a:ea typeface="Verdana" panose="020B0604030504040204" pitchFamily="34" charset="0"/>
            </a:endParaRPr>
          </a:p>
          <a:p>
            <a:pPr lvl="0" defTabSz="457200">
              <a:defRPr/>
            </a:pPr>
            <a:r>
              <a:rPr lang="en-GB" sz="1350" dirty="0">
                <a:solidFill>
                  <a:schemeClr val="bg1"/>
                </a:solidFill>
                <a:latin typeface="Verdana" panose="020B0604030504040204" pitchFamily="34" charset="0"/>
                <a:ea typeface="Verdana" panose="020B0604030504040204" pitchFamily="34" charset="0"/>
              </a:rPr>
              <a:t>The aim of this annual report is to provide assurance </a:t>
            </a:r>
            <a:r>
              <a:rPr lang="en-GB" sz="1350" dirty="0" smtClean="0">
                <a:solidFill>
                  <a:schemeClr val="bg1"/>
                </a:solidFill>
                <a:latin typeface="Verdana" panose="020B0604030504040204" pitchFamily="34" charset="0"/>
                <a:ea typeface="Verdana" panose="020B0604030504040204" pitchFamily="34" charset="0"/>
              </a:rPr>
              <a:t>that Public Health Wales (PHW) </a:t>
            </a:r>
            <a:r>
              <a:rPr lang="en-GB" sz="1350" dirty="0">
                <a:solidFill>
                  <a:schemeClr val="bg1"/>
                </a:solidFill>
                <a:latin typeface="Verdana" panose="020B0604030504040204" pitchFamily="34" charset="0"/>
                <a:ea typeface="Verdana" panose="020B0604030504040204" pitchFamily="34" charset="0"/>
              </a:rPr>
              <a:t>is fulfilling legislative </a:t>
            </a:r>
            <a:r>
              <a:rPr lang="en-GB" sz="1350" dirty="0" smtClean="0">
                <a:solidFill>
                  <a:schemeClr val="bg1"/>
                </a:solidFill>
                <a:latin typeface="Verdana" panose="020B0604030504040204" pitchFamily="34" charset="0"/>
                <a:ea typeface="Verdana" panose="020B0604030504040204" pitchFamily="34" charset="0"/>
              </a:rPr>
              <a:t>requirements in relation to key pieces of legislation as identified below and assess against best practice standards i.e. Safeguarding Maturity Matrix during the period 2021-2022. </a:t>
            </a:r>
          </a:p>
          <a:p>
            <a:pPr lvl="0" defTabSz="457200">
              <a:defRPr/>
            </a:pPr>
            <a:endParaRPr lang="en-GB" sz="1350" dirty="0" smtClean="0">
              <a:solidFill>
                <a:schemeClr val="bg1"/>
              </a:solidFill>
              <a:latin typeface="Verdana" panose="020B0604030504040204" pitchFamily="34" charset="0"/>
              <a:ea typeface="Verdana" panose="020B0604030504040204" pitchFamily="34" charset="0"/>
            </a:endParaRPr>
          </a:p>
          <a:p>
            <a:pPr marL="171450" lvl="0" indent="-171450" defTabSz="457200">
              <a:lnSpc>
                <a:spcPct val="150000"/>
              </a:lnSpc>
              <a:buFont typeface="Arial" panose="020B0604020202020204" pitchFamily="34" charset="0"/>
              <a:buChar char="•"/>
              <a:defRPr/>
            </a:pPr>
            <a:r>
              <a:rPr lang="en-GB" sz="1350" b="1" dirty="0" smtClean="0">
                <a:solidFill>
                  <a:schemeClr val="bg1"/>
                </a:solidFill>
                <a:latin typeface="Verdana" panose="020B0604030504040204" pitchFamily="34" charset="0"/>
                <a:ea typeface="Verdana" panose="020B0604030504040204" pitchFamily="34" charset="0"/>
              </a:rPr>
              <a:t>Social </a:t>
            </a:r>
            <a:r>
              <a:rPr lang="en-GB" sz="1350" b="1" dirty="0">
                <a:solidFill>
                  <a:schemeClr val="bg1"/>
                </a:solidFill>
                <a:latin typeface="Verdana" panose="020B0604030504040204" pitchFamily="34" charset="0"/>
                <a:ea typeface="Verdana" panose="020B0604030504040204" pitchFamily="34" charset="0"/>
              </a:rPr>
              <a:t>Services and Well-being (Wales) </a:t>
            </a:r>
            <a:r>
              <a:rPr lang="en-GB" sz="1350" b="1" dirty="0" smtClean="0">
                <a:solidFill>
                  <a:schemeClr val="bg1"/>
                </a:solidFill>
                <a:latin typeface="Verdana" panose="020B0604030504040204" pitchFamily="34" charset="0"/>
                <a:ea typeface="Verdana" panose="020B0604030504040204" pitchFamily="34" charset="0"/>
              </a:rPr>
              <a:t>Act (2014) </a:t>
            </a:r>
            <a:r>
              <a:rPr lang="en-GB" sz="1350" b="1" dirty="0">
                <a:solidFill>
                  <a:schemeClr val="bg1"/>
                </a:solidFill>
                <a:latin typeface="Verdana" panose="020B0604030504040204" pitchFamily="34" charset="0"/>
                <a:ea typeface="Verdana" panose="020B0604030504040204" pitchFamily="34" charset="0"/>
              </a:rPr>
              <a:t>(SSWBA) </a:t>
            </a:r>
            <a:endParaRPr lang="en-GB" sz="1350" b="1" dirty="0" smtClean="0">
              <a:solidFill>
                <a:schemeClr val="bg1"/>
              </a:solidFill>
              <a:latin typeface="Verdana" panose="020B0604030504040204" pitchFamily="34" charset="0"/>
              <a:ea typeface="Verdana" panose="020B0604030504040204" pitchFamily="34" charset="0"/>
            </a:endParaRPr>
          </a:p>
          <a:p>
            <a:pPr marL="171450" lvl="0" indent="-171450" defTabSz="457200">
              <a:lnSpc>
                <a:spcPct val="150000"/>
              </a:lnSpc>
              <a:buFont typeface="Arial" panose="020B0604020202020204" pitchFamily="34" charset="0"/>
              <a:buChar char="•"/>
              <a:defRPr/>
            </a:pPr>
            <a:r>
              <a:rPr lang="en-GB" sz="1350" b="1" dirty="0" smtClean="0">
                <a:solidFill>
                  <a:schemeClr val="bg1"/>
                </a:solidFill>
                <a:latin typeface="Verdana" panose="020B0604030504040204" pitchFamily="34" charset="0"/>
                <a:ea typeface="Verdana" panose="020B0604030504040204" pitchFamily="34" charset="0"/>
              </a:rPr>
              <a:t>Violence </a:t>
            </a:r>
            <a:r>
              <a:rPr lang="en-GB" sz="1350" b="1" dirty="0">
                <a:solidFill>
                  <a:schemeClr val="bg1"/>
                </a:solidFill>
                <a:latin typeface="Verdana" panose="020B0604030504040204" pitchFamily="34" charset="0"/>
                <a:ea typeface="Verdana" panose="020B0604030504040204" pitchFamily="34" charset="0"/>
              </a:rPr>
              <a:t>against women and domestic abuse </a:t>
            </a:r>
            <a:r>
              <a:rPr lang="en-GB" sz="1350" b="1" dirty="0" smtClean="0">
                <a:solidFill>
                  <a:schemeClr val="bg1"/>
                </a:solidFill>
                <a:latin typeface="Verdana" panose="020B0604030504040204" pitchFamily="34" charset="0"/>
                <a:ea typeface="Verdana" panose="020B0604030504040204" pitchFamily="34" charset="0"/>
              </a:rPr>
              <a:t>(2015) (VAWDASV</a:t>
            </a:r>
            <a:r>
              <a:rPr lang="en-GB" sz="1350" b="1" dirty="0">
                <a:solidFill>
                  <a:schemeClr val="bg1"/>
                </a:solidFill>
                <a:latin typeface="Verdana" panose="020B0604030504040204" pitchFamily="34" charset="0"/>
                <a:ea typeface="Verdana" panose="020B0604030504040204" pitchFamily="34" charset="0"/>
              </a:rPr>
              <a:t>) </a:t>
            </a:r>
            <a:r>
              <a:rPr lang="en-GB" sz="1350" b="1" dirty="0" smtClean="0">
                <a:solidFill>
                  <a:schemeClr val="bg1"/>
                </a:solidFill>
                <a:latin typeface="Verdana" panose="020B0604030504040204" pitchFamily="34" charset="0"/>
                <a:ea typeface="Verdana" panose="020B0604030504040204" pitchFamily="34" charset="0"/>
              </a:rPr>
              <a:t> </a:t>
            </a:r>
          </a:p>
          <a:p>
            <a:pPr marL="171450" lvl="0" indent="-171450" defTabSz="457200">
              <a:lnSpc>
                <a:spcPct val="150000"/>
              </a:lnSpc>
              <a:buFont typeface="Arial" panose="020B0604020202020204" pitchFamily="34" charset="0"/>
              <a:buChar char="•"/>
              <a:defRPr/>
            </a:pPr>
            <a:r>
              <a:rPr lang="en-GB" sz="1350" b="1" dirty="0">
                <a:solidFill>
                  <a:schemeClr val="bg1"/>
                </a:solidFill>
                <a:latin typeface="Verdana" panose="020B0604030504040204" pitchFamily="34" charset="0"/>
                <a:ea typeface="Verdana" panose="020B0604030504040204" pitchFamily="34" charset="0"/>
              </a:rPr>
              <a:t>Well-being of Future Generations (Wales) Act 2015 </a:t>
            </a:r>
            <a:endParaRPr lang="en-GB" sz="1350" b="1" dirty="0" smtClean="0">
              <a:solidFill>
                <a:schemeClr val="bg1"/>
              </a:solidFill>
              <a:latin typeface="Verdana" panose="020B0604030504040204" pitchFamily="34" charset="0"/>
              <a:ea typeface="Verdana" panose="020B0604030504040204" pitchFamily="34" charset="0"/>
            </a:endParaRPr>
          </a:p>
          <a:p>
            <a:pPr marL="171450" lvl="0" indent="-171450" defTabSz="457200">
              <a:buFont typeface="Arial" panose="020B0604020202020204" pitchFamily="34" charset="0"/>
              <a:buChar char="•"/>
              <a:defRPr/>
            </a:pPr>
            <a:endParaRPr kumimoji="0" lang="en-GB" sz="1350" b="1" i="0" u="none" strike="noStrike" kern="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Arial" panose="020B0604020202020204" pitchFamily="34" charset="0"/>
            </a:endParaRPr>
          </a:p>
          <a:p>
            <a:pPr lvl="0" defTabSz="457200">
              <a:defRPr/>
            </a:pPr>
            <a:r>
              <a:rPr lang="en-GB" sz="1350" dirty="0">
                <a:solidFill>
                  <a:schemeClr val="bg1"/>
                </a:solidFill>
                <a:latin typeface="Verdana" panose="020B0604030504040204" pitchFamily="34" charset="0"/>
                <a:ea typeface="Verdana" panose="020B0604030504040204" pitchFamily="34" charset="0"/>
              </a:rPr>
              <a:t>The Annual Report is </a:t>
            </a:r>
            <a:r>
              <a:rPr lang="en-GB" sz="1350" dirty="0" smtClean="0">
                <a:solidFill>
                  <a:schemeClr val="bg1"/>
                </a:solidFill>
                <a:latin typeface="Verdana" panose="020B0604030504040204" pitchFamily="34" charset="0"/>
                <a:ea typeface="Verdana" panose="020B0604030504040204" pitchFamily="34" charset="0"/>
              </a:rPr>
              <a:t>also underpinned </a:t>
            </a:r>
            <a:r>
              <a:rPr lang="en-GB" sz="1350" dirty="0">
                <a:solidFill>
                  <a:schemeClr val="bg1"/>
                </a:solidFill>
                <a:latin typeface="Verdana" panose="020B0604030504040204" pitchFamily="34" charset="0"/>
                <a:ea typeface="Verdana" panose="020B0604030504040204" pitchFamily="34" charset="0"/>
              </a:rPr>
              <a:t>by Health and Care Standard 2.7 Safe Care: Safeguarding Children and Safeguarding Adults at Risk. Health services promote and protect the welfare and safety of children and adults who become vulnerable or at risk at any time (Health and Care Standards Wales 2015</a:t>
            </a:r>
            <a:r>
              <a:rPr lang="en-GB" sz="1350" dirty="0" smtClean="0">
                <a:solidFill>
                  <a:schemeClr val="bg1"/>
                </a:solidFill>
                <a:latin typeface="Verdana" panose="020B0604030504040204" pitchFamily="34" charset="0"/>
                <a:ea typeface="Verdana" panose="020B0604030504040204" pitchFamily="34" charset="0"/>
              </a:rPr>
              <a:t>). Public Health Wales recognises </a:t>
            </a:r>
            <a:r>
              <a:rPr lang="en-GB" sz="1350" dirty="0">
                <a:solidFill>
                  <a:schemeClr val="bg1"/>
                </a:solidFill>
                <a:latin typeface="Verdana" panose="020B0604030504040204" pitchFamily="34" charset="0"/>
                <a:ea typeface="Verdana" panose="020B0604030504040204" pitchFamily="34" charset="0"/>
              </a:rPr>
              <a:t>safeguarding is fundamental to the quality and safety of services </a:t>
            </a:r>
            <a:r>
              <a:rPr lang="en-GB" sz="1350" dirty="0" smtClean="0">
                <a:solidFill>
                  <a:schemeClr val="bg1"/>
                </a:solidFill>
                <a:latin typeface="Verdana" panose="020B0604030504040204" pitchFamily="34" charset="0"/>
                <a:ea typeface="Verdana" panose="020B0604030504040204" pitchFamily="34" charset="0"/>
              </a:rPr>
              <a:t> and functions we provide.</a:t>
            </a:r>
            <a:endParaRPr kumimoji="0" lang="en-GB" sz="1350" b="1" i="0" u="none" strike="noStrike" kern="0" cap="none" spc="0" normalizeH="0" baseline="0" noProof="0" dirty="0" smtClean="0">
              <a:ln>
                <a:noFill/>
              </a:ln>
              <a:solidFill>
                <a:schemeClr val="bg1"/>
              </a:solidFill>
              <a:effectLst/>
              <a:uLnTx/>
              <a:uFillTx/>
              <a:latin typeface="Verdana" panose="020B0604030504040204" pitchFamily="34" charset="0"/>
              <a:ea typeface="Verdana" panose="020B0604030504040204" pitchFamily="34" charset="0"/>
              <a:cs typeface="Arial" panose="020B0604020202020204" pitchFamily="34" charset="0"/>
            </a:endParaRPr>
          </a:p>
        </p:txBody>
      </p:sp>
      <p:sp>
        <p:nvSpPr>
          <p:cNvPr id="10" name="TextBox 9"/>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a:solidFill>
                  <a:schemeClr val="bg1"/>
                </a:solidFill>
                <a:ea typeface="Ubuntu" charset="0"/>
                <a:cs typeface="Ubuntu" charset="0"/>
              </a:rPr>
              <a:t>2</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2739430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72480" y="116632"/>
            <a:ext cx="7920000" cy="540000"/>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uLnTx/>
                <a:uFillTx/>
              </a:rPr>
              <a:t>Governance Arrangements</a:t>
            </a:r>
            <a:endParaRPr kumimoji="0" lang="en-GB" sz="2400" b="1" i="0" u="none" strike="noStrike" kern="1200" cap="none" spc="0" normalizeH="0" baseline="0" noProof="0" dirty="0">
              <a:ln>
                <a:noFill/>
              </a:ln>
              <a:solidFill>
                <a:sysClr val="window" lastClr="FFFFFF"/>
              </a:solidFill>
              <a:effectLst/>
              <a:uLnTx/>
              <a:uFillTx/>
            </a:endParaRPr>
          </a:p>
        </p:txBody>
      </p:sp>
      <p:grpSp>
        <p:nvGrpSpPr>
          <p:cNvPr id="2" name="Group 1"/>
          <p:cNvGrpSpPr/>
          <p:nvPr/>
        </p:nvGrpSpPr>
        <p:grpSpPr>
          <a:xfrm>
            <a:off x="1217302" y="668615"/>
            <a:ext cx="7341623" cy="1728191"/>
            <a:chOff x="1136575" y="929363"/>
            <a:chExt cx="7341623" cy="1340003"/>
          </a:xfrm>
        </p:grpSpPr>
        <p:grpSp>
          <p:nvGrpSpPr>
            <p:cNvPr id="6" name="Group 5"/>
            <p:cNvGrpSpPr/>
            <p:nvPr/>
          </p:nvGrpSpPr>
          <p:grpSpPr>
            <a:xfrm>
              <a:off x="1136575" y="929363"/>
              <a:ext cx="1538293" cy="1332327"/>
              <a:chOff x="2901" y="1535169"/>
              <a:chExt cx="1355345" cy="1332327"/>
            </a:xfrm>
          </p:grpSpPr>
          <p:sp>
            <p:nvSpPr>
              <p:cNvPr id="7" name="Rounded Rectangle 6"/>
              <p:cNvSpPr/>
              <p:nvPr/>
            </p:nvSpPr>
            <p:spPr>
              <a:xfrm>
                <a:off x="2901" y="1535169"/>
                <a:ext cx="1355345" cy="13323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txBox="1"/>
              <p:nvPr/>
            </p:nvSpPr>
            <p:spPr>
              <a:xfrm>
                <a:off x="40066" y="1572333"/>
                <a:ext cx="1254736" cy="1257999"/>
              </a:xfrm>
              <a:prstGeom prst="rect">
                <a:avLst/>
              </a:prstGeom>
              <a:solidFill>
                <a:schemeClr val="accent3">
                  <a:lumMod val="20000"/>
                  <a:lumOff val="80000"/>
                </a:schemeClr>
              </a:solid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solidFill>
                      <a:schemeClr val="tx2">
                        <a:lumMod val="75000"/>
                      </a:schemeClr>
                    </a:solidFill>
                    <a:ea typeface="Verdana" panose="020B0604030504040204" pitchFamily="34" charset="0"/>
                    <a:cs typeface="Arial" panose="020B0604020202020204" pitchFamily="34" charset="0"/>
                  </a:rPr>
                  <a:t>Cross </a:t>
                </a:r>
                <a:r>
                  <a:rPr lang="en-US" sz="1400" dirty="0" smtClean="0">
                    <a:solidFill>
                      <a:schemeClr val="tx2">
                        <a:lumMod val="75000"/>
                      </a:schemeClr>
                    </a:solidFill>
                    <a:ea typeface="Verdana" panose="020B0604030504040204" pitchFamily="34" charset="0"/>
                    <a:cs typeface="Arial" panose="020B0604020202020204" pitchFamily="34" charset="0"/>
                  </a:rPr>
                  <a:t>Organisational</a:t>
                </a:r>
                <a:r>
                  <a:rPr lang="en-US" sz="1400" kern="1200" dirty="0" smtClean="0">
                    <a:solidFill>
                      <a:schemeClr val="tx2">
                        <a:lumMod val="75000"/>
                      </a:schemeClr>
                    </a:solidFill>
                    <a:ea typeface="Verdana" panose="020B0604030504040204" pitchFamily="34" charset="0"/>
                    <a:cs typeface="Arial" panose="020B0604020202020204" pitchFamily="34" charset="0"/>
                  </a:rPr>
                  <a:t> Safeguarding Group </a:t>
                </a:r>
                <a:endParaRPr lang="en-US" sz="1400" kern="1200" dirty="0">
                  <a:solidFill>
                    <a:schemeClr val="tx2">
                      <a:lumMod val="75000"/>
                    </a:schemeClr>
                  </a:solidFill>
                </a:endParaRPr>
              </a:p>
            </p:txBody>
          </p:sp>
        </p:grpSp>
        <p:grpSp>
          <p:nvGrpSpPr>
            <p:cNvPr id="9" name="Group 8"/>
            <p:cNvGrpSpPr/>
            <p:nvPr/>
          </p:nvGrpSpPr>
          <p:grpSpPr>
            <a:xfrm>
              <a:off x="3260027" y="937039"/>
              <a:ext cx="1268883" cy="1332327"/>
              <a:chOff x="1779339" y="1535169"/>
              <a:chExt cx="1268883" cy="1332327"/>
            </a:xfrm>
          </p:grpSpPr>
          <p:sp>
            <p:nvSpPr>
              <p:cNvPr id="10" name="Rounded Rectangle 9"/>
              <p:cNvSpPr/>
              <p:nvPr/>
            </p:nvSpPr>
            <p:spPr>
              <a:xfrm>
                <a:off x="1779339" y="1535169"/>
                <a:ext cx="1268883" cy="13323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8"/>
              <p:cNvSpPr txBox="1"/>
              <p:nvPr/>
            </p:nvSpPr>
            <p:spPr>
              <a:xfrm>
                <a:off x="1816503" y="1572333"/>
                <a:ext cx="1194555" cy="1257999"/>
              </a:xfrm>
              <a:prstGeom prst="rect">
                <a:avLst/>
              </a:prstGeom>
              <a:solidFill>
                <a:schemeClr val="accent4">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2">
                        <a:lumMod val="75000"/>
                      </a:schemeClr>
                    </a:solidFill>
                    <a:cs typeface="Arial" panose="020B0604020202020204" pitchFamily="34" charset="0"/>
                  </a:rPr>
                  <a:t>Business Executive Team</a:t>
                </a:r>
                <a:endParaRPr lang="en-US" sz="1400" kern="1200" dirty="0">
                  <a:solidFill>
                    <a:schemeClr val="tx2">
                      <a:lumMod val="75000"/>
                    </a:schemeClr>
                  </a:solidFill>
                </a:endParaRPr>
              </a:p>
            </p:txBody>
          </p:sp>
        </p:grpSp>
        <p:grpSp>
          <p:nvGrpSpPr>
            <p:cNvPr id="12" name="Group 11"/>
            <p:cNvGrpSpPr/>
            <p:nvPr/>
          </p:nvGrpSpPr>
          <p:grpSpPr>
            <a:xfrm>
              <a:off x="5133835" y="937039"/>
              <a:ext cx="1463548" cy="1332327"/>
              <a:chOff x="3555776" y="1535169"/>
              <a:chExt cx="1268883" cy="1332327"/>
            </a:xfrm>
          </p:grpSpPr>
          <p:sp>
            <p:nvSpPr>
              <p:cNvPr id="13" name="Rounded Rectangle 12"/>
              <p:cNvSpPr/>
              <p:nvPr/>
            </p:nvSpPr>
            <p:spPr>
              <a:xfrm>
                <a:off x="3555776" y="1535169"/>
                <a:ext cx="1268883" cy="13323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12"/>
              <p:cNvSpPr txBox="1"/>
              <p:nvPr/>
            </p:nvSpPr>
            <p:spPr>
              <a:xfrm>
                <a:off x="3592940" y="1572333"/>
                <a:ext cx="1194555" cy="1257999"/>
              </a:xfrm>
              <a:prstGeom prst="rect">
                <a:avLst/>
              </a:prstGeom>
              <a:solidFill>
                <a:schemeClr val="accent3">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cs typeface="Arial" panose="020B0604020202020204" pitchFamily="34" charset="0"/>
                  </a:rPr>
                  <a:t>Quality Safety and Improvement Committee</a:t>
                </a:r>
                <a:endParaRPr lang="en-US" sz="1400" kern="1200" dirty="0"/>
              </a:p>
            </p:txBody>
          </p:sp>
        </p:grpSp>
        <p:grpSp>
          <p:nvGrpSpPr>
            <p:cNvPr id="15" name="Group 14"/>
            <p:cNvGrpSpPr/>
            <p:nvPr/>
          </p:nvGrpSpPr>
          <p:grpSpPr>
            <a:xfrm>
              <a:off x="7209315" y="929363"/>
              <a:ext cx="1268883" cy="1332327"/>
              <a:chOff x="5332214" y="1535169"/>
              <a:chExt cx="1268883" cy="1332327"/>
            </a:xfrm>
          </p:grpSpPr>
          <p:sp>
            <p:nvSpPr>
              <p:cNvPr id="16" name="Rounded Rectangle 15"/>
              <p:cNvSpPr/>
              <p:nvPr/>
            </p:nvSpPr>
            <p:spPr>
              <a:xfrm>
                <a:off x="5332214" y="1535169"/>
                <a:ext cx="1268883" cy="133232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ounded Rectangle 16"/>
              <p:cNvSpPr txBox="1"/>
              <p:nvPr/>
            </p:nvSpPr>
            <p:spPr>
              <a:xfrm>
                <a:off x="5369378" y="1572333"/>
                <a:ext cx="1194555" cy="1257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cs typeface="Arial" panose="020B0604020202020204" pitchFamily="34" charset="0"/>
                  </a:rPr>
                  <a:t>Board</a:t>
                </a:r>
                <a:endParaRPr lang="en-US" sz="1800" kern="1200" dirty="0">
                  <a:cs typeface="Arial" panose="020B0604020202020204" pitchFamily="34" charset="0"/>
                </a:endParaRPr>
              </a:p>
            </p:txBody>
          </p:sp>
        </p:grpSp>
        <p:grpSp>
          <p:nvGrpSpPr>
            <p:cNvPr id="18" name="Group 17"/>
            <p:cNvGrpSpPr/>
            <p:nvPr/>
          </p:nvGrpSpPr>
          <p:grpSpPr>
            <a:xfrm>
              <a:off x="2782024" y="1404989"/>
              <a:ext cx="269003" cy="314683"/>
              <a:chOff x="1398674" y="2043991"/>
              <a:chExt cx="269003" cy="314683"/>
            </a:xfrm>
          </p:grpSpPr>
          <p:sp>
            <p:nvSpPr>
              <p:cNvPr id="19" name="Right Arrow 18"/>
              <p:cNvSpPr/>
              <p:nvPr/>
            </p:nvSpPr>
            <p:spPr>
              <a:xfrm>
                <a:off x="1398674" y="2043991"/>
                <a:ext cx="269003" cy="314683"/>
              </a:xfrm>
              <a:prstGeom prst="rightArrow">
                <a:avLst>
                  <a:gd name="adj1" fmla="val 60000"/>
                  <a:gd name="adj2" fmla="val 50000"/>
                </a:avLst>
              </a:prstGeom>
              <a:solidFill>
                <a:schemeClr val="accent1">
                  <a:lumMod val="50000"/>
                  <a:lumOff val="5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0" name="Right Arrow 6"/>
              <p:cNvSpPr txBox="1"/>
              <p:nvPr/>
            </p:nvSpPr>
            <p:spPr>
              <a:xfrm>
                <a:off x="1398674" y="2106928"/>
                <a:ext cx="188302" cy="1888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p:txBody>
          </p:sp>
        </p:grpSp>
        <p:grpSp>
          <p:nvGrpSpPr>
            <p:cNvPr id="21" name="Group 20"/>
            <p:cNvGrpSpPr/>
            <p:nvPr/>
          </p:nvGrpSpPr>
          <p:grpSpPr>
            <a:xfrm>
              <a:off x="4736976" y="1404989"/>
              <a:ext cx="269003" cy="314683"/>
              <a:chOff x="1398674" y="2043991"/>
              <a:chExt cx="269003" cy="314683"/>
            </a:xfrm>
          </p:grpSpPr>
          <p:sp>
            <p:nvSpPr>
              <p:cNvPr id="22" name="Right Arrow 21"/>
              <p:cNvSpPr/>
              <p:nvPr/>
            </p:nvSpPr>
            <p:spPr>
              <a:xfrm>
                <a:off x="1398674" y="2043991"/>
                <a:ext cx="269003" cy="314683"/>
              </a:xfrm>
              <a:prstGeom prst="rightArrow">
                <a:avLst>
                  <a:gd name="adj1" fmla="val 60000"/>
                  <a:gd name="adj2" fmla="val 50000"/>
                </a:avLst>
              </a:prstGeom>
              <a:solidFill>
                <a:schemeClr val="accent1">
                  <a:lumMod val="50000"/>
                  <a:lumOff val="5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3" name="Right Arrow 6"/>
              <p:cNvSpPr txBox="1"/>
              <p:nvPr/>
            </p:nvSpPr>
            <p:spPr>
              <a:xfrm>
                <a:off x="1398674" y="2106928"/>
                <a:ext cx="188302" cy="1888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p:txBody>
          </p:sp>
        </p:grpSp>
        <p:grpSp>
          <p:nvGrpSpPr>
            <p:cNvPr id="24" name="Group 23"/>
            <p:cNvGrpSpPr/>
            <p:nvPr/>
          </p:nvGrpSpPr>
          <p:grpSpPr>
            <a:xfrm>
              <a:off x="6753200" y="1404989"/>
              <a:ext cx="269003" cy="314683"/>
              <a:chOff x="1398674" y="2043991"/>
              <a:chExt cx="269003" cy="314683"/>
            </a:xfrm>
          </p:grpSpPr>
          <p:sp>
            <p:nvSpPr>
              <p:cNvPr id="25" name="Right Arrow 24"/>
              <p:cNvSpPr/>
              <p:nvPr/>
            </p:nvSpPr>
            <p:spPr>
              <a:xfrm>
                <a:off x="1398674" y="2043991"/>
                <a:ext cx="269003" cy="314683"/>
              </a:xfrm>
              <a:prstGeom prst="rightArrow">
                <a:avLst>
                  <a:gd name="adj1" fmla="val 60000"/>
                  <a:gd name="adj2" fmla="val 50000"/>
                </a:avLst>
              </a:prstGeom>
              <a:solidFill>
                <a:schemeClr val="accent1">
                  <a:lumMod val="50000"/>
                  <a:lumOff val="5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26" name="Right Arrow 6"/>
              <p:cNvSpPr txBox="1"/>
              <p:nvPr/>
            </p:nvSpPr>
            <p:spPr>
              <a:xfrm>
                <a:off x="1398674" y="2106928"/>
                <a:ext cx="188302" cy="1888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p:txBody>
          </p:sp>
        </p:grpSp>
      </p:grpSp>
      <p:sp>
        <p:nvSpPr>
          <p:cNvPr id="27" name="TextBox 26"/>
          <p:cNvSpPr txBox="1"/>
          <p:nvPr/>
        </p:nvSpPr>
        <p:spPr>
          <a:xfrm>
            <a:off x="370182" y="2492896"/>
            <a:ext cx="9433048" cy="4039567"/>
          </a:xfrm>
          <a:prstGeom prst="rect">
            <a:avLst/>
          </a:prstGeom>
          <a:noFill/>
        </p:spPr>
        <p:txBody>
          <a:bodyPr wrap="square" rtlCol="0">
            <a:spAutoFit/>
          </a:bodyPr>
          <a:lstStyle/>
          <a:p>
            <a:r>
              <a:rPr lang="en-GB" sz="1350" dirty="0" smtClean="0">
                <a:solidFill>
                  <a:schemeClr val="bg1"/>
                </a:solidFill>
                <a:ea typeface="Verdana" panose="020B0604030504040204" pitchFamily="34" charset="0"/>
                <a:cs typeface="Arial" panose="020B0604020202020204" pitchFamily="34" charset="0"/>
              </a:rPr>
              <a:t>The Business Executive Team (BET) is supported by the cross organisational Safeguarding Group chaired by the Executive Director for Quality, Nursing and Allied Health Professionals to monitor organisational arrangements and progress in relation to the corporate safeguarding agenda. The Quality, Safety and Improvement Committee  (QSIC) is the main Board Committee (on behalf of the Board) to oversee and take assurance on Safeguarding arrangements within Public Health Wales and is chaired by the Vice Chair of Public Health Wales.  Both BET and QSIC monitor progress and receive key elements of assurance through the Safeguarding Maturity Matrix annual improvement plan. </a:t>
            </a:r>
          </a:p>
          <a:p>
            <a:endParaRPr lang="en-GB" sz="1350" dirty="0">
              <a:solidFill>
                <a:schemeClr val="bg1"/>
              </a:solidFill>
              <a:ea typeface="Verdana" panose="020B0604030504040204" pitchFamily="34" charset="0"/>
              <a:cs typeface="Arial" panose="020B0604020202020204" pitchFamily="34" charset="0"/>
            </a:endParaRPr>
          </a:p>
          <a:p>
            <a:r>
              <a:rPr lang="en-GB" sz="1350" dirty="0">
                <a:solidFill>
                  <a:schemeClr val="bg1"/>
                </a:solidFill>
                <a:ea typeface="Verdana" panose="020B0604030504040204" pitchFamily="34" charset="0"/>
                <a:cs typeface="Arial" panose="020B0604020202020204" pitchFamily="34" charset="0"/>
              </a:rPr>
              <a:t>Section 27 part 3 of the Children’s Act (2004) states that:</a:t>
            </a:r>
          </a:p>
          <a:p>
            <a:r>
              <a:rPr lang="en-GB" sz="1350" dirty="0">
                <a:solidFill>
                  <a:schemeClr val="bg1"/>
                </a:solidFill>
                <a:ea typeface="Verdana" panose="020B0604030504040204" pitchFamily="34" charset="0"/>
                <a:cs typeface="Arial" panose="020B0604020202020204" pitchFamily="34" charset="0"/>
              </a:rPr>
              <a:t>An NHS trust to which section 25 applies must—</a:t>
            </a:r>
          </a:p>
          <a:p>
            <a:r>
              <a:rPr lang="en-GB" sz="1350" dirty="0">
                <a:solidFill>
                  <a:schemeClr val="bg1"/>
                </a:solidFill>
                <a:ea typeface="Verdana" panose="020B0604030504040204" pitchFamily="34" charset="0"/>
                <a:cs typeface="Arial" panose="020B0604020202020204" pitchFamily="34" charset="0"/>
              </a:rPr>
              <a:t>(a)appoint an executive director, to be known as the trust’s “lead executive director for children and young people’s services”, for the purposes of the trust’s functions under that section; and</a:t>
            </a:r>
          </a:p>
          <a:p>
            <a:r>
              <a:rPr lang="en-GB" sz="1350" dirty="0">
                <a:solidFill>
                  <a:schemeClr val="bg1"/>
                </a:solidFill>
                <a:ea typeface="Verdana" panose="020B0604030504040204" pitchFamily="34" charset="0"/>
                <a:cs typeface="Arial" panose="020B0604020202020204" pitchFamily="34" charset="0"/>
              </a:rPr>
              <a:t>(b)designate one of the trust’s non-executive directors as its </a:t>
            </a:r>
            <a:endParaRPr lang="en-GB" sz="1350" dirty="0" smtClean="0">
              <a:solidFill>
                <a:schemeClr val="bg1"/>
              </a:solidFill>
              <a:ea typeface="Verdana" panose="020B0604030504040204" pitchFamily="34" charset="0"/>
              <a:cs typeface="Arial" panose="020B0604020202020204" pitchFamily="34" charset="0"/>
            </a:endParaRPr>
          </a:p>
          <a:p>
            <a:r>
              <a:rPr lang="en-GB" sz="1350" dirty="0" smtClean="0">
                <a:solidFill>
                  <a:schemeClr val="bg1"/>
                </a:solidFill>
                <a:ea typeface="Verdana" panose="020B0604030504040204" pitchFamily="34" charset="0"/>
                <a:cs typeface="Arial" panose="020B0604020202020204" pitchFamily="34" charset="0"/>
              </a:rPr>
              <a:t>“</a:t>
            </a:r>
            <a:r>
              <a:rPr lang="en-GB" sz="1350" dirty="0">
                <a:solidFill>
                  <a:schemeClr val="bg1"/>
                </a:solidFill>
                <a:ea typeface="Verdana" panose="020B0604030504040204" pitchFamily="34" charset="0"/>
                <a:cs typeface="Arial" panose="020B0604020202020204" pitchFamily="34" charset="0"/>
              </a:rPr>
              <a:t>lead non-executive director for children and young people’s </a:t>
            </a:r>
            <a:r>
              <a:rPr lang="en-GB" sz="1350" dirty="0" smtClean="0">
                <a:solidFill>
                  <a:schemeClr val="bg1"/>
                </a:solidFill>
                <a:ea typeface="Verdana" panose="020B0604030504040204" pitchFamily="34" charset="0"/>
                <a:cs typeface="Arial" panose="020B0604020202020204" pitchFamily="34" charset="0"/>
              </a:rPr>
              <a:t>services” </a:t>
            </a:r>
          </a:p>
          <a:p>
            <a:r>
              <a:rPr lang="en-GB" sz="1350" dirty="0" smtClean="0">
                <a:solidFill>
                  <a:schemeClr val="bg1"/>
                </a:solidFill>
                <a:ea typeface="Verdana" panose="020B0604030504040204" pitchFamily="34" charset="0"/>
                <a:cs typeface="Arial" panose="020B0604020202020204" pitchFamily="34" charset="0"/>
              </a:rPr>
              <a:t>to </a:t>
            </a:r>
            <a:r>
              <a:rPr lang="en-GB" sz="1350" dirty="0">
                <a:solidFill>
                  <a:schemeClr val="bg1"/>
                </a:solidFill>
                <a:ea typeface="Verdana" panose="020B0604030504040204" pitchFamily="34" charset="0"/>
                <a:cs typeface="Arial" panose="020B0604020202020204" pitchFamily="34" charset="0"/>
              </a:rPr>
              <a:t>have the discharge of those functions as his special care</a:t>
            </a:r>
          </a:p>
          <a:p>
            <a:endParaRPr lang="en-GB" sz="1350" dirty="0" smtClean="0">
              <a:solidFill>
                <a:schemeClr val="bg1"/>
              </a:solidFill>
              <a:ea typeface="Verdana" panose="020B0604030504040204" pitchFamily="34" charset="0"/>
              <a:cs typeface="Arial" panose="020B0604020202020204" pitchFamily="34" charset="0"/>
            </a:endParaRPr>
          </a:p>
          <a:p>
            <a:r>
              <a:rPr lang="en-GB" sz="1350" dirty="0" smtClean="0">
                <a:solidFill>
                  <a:schemeClr val="bg1"/>
                </a:solidFill>
                <a:ea typeface="Verdana" panose="020B0604030504040204" pitchFamily="34" charset="0"/>
                <a:cs typeface="Arial" panose="020B0604020202020204" pitchFamily="34" charset="0"/>
              </a:rPr>
              <a:t>The Executive Director of Quality, Nursing and AHP’s fulfils the role</a:t>
            </a:r>
          </a:p>
          <a:p>
            <a:r>
              <a:rPr lang="en-GB" sz="1350" dirty="0" smtClean="0">
                <a:solidFill>
                  <a:schemeClr val="bg1"/>
                </a:solidFill>
                <a:ea typeface="Verdana" panose="020B0604030504040204" pitchFamily="34" charset="0"/>
                <a:cs typeface="Arial" panose="020B0604020202020204" pitchFamily="34" charset="0"/>
              </a:rPr>
              <a:t>identified at a) and a Non Executive Director has been identified for </a:t>
            </a:r>
          </a:p>
          <a:p>
            <a:r>
              <a:rPr lang="en-GB" sz="1350" dirty="0" smtClean="0">
                <a:solidFill>
                  <a:schemeClr val="bg1"/>
                </a:solidFill>
                <a:ea typeface="Verdana" panose="020B0604030504040204" pitchFamily="34" charset="0"/>
                <a:cs typeface="Arial" panose="020B0604020202020204" pitchFamily="34" charset="0"/>
              </a:rPr>
              <a:t>b).</a:t>
            </a:r>
            <a:endParaRPr lang="en-GB" sz="1350" dirty="0">
              <a:solidFill>
                <a:schemeClr val="bg1"/>
              </a:solidFill>
              <a:ea typeface="Verdana" panose="020B0604030504040204" pitchFamily="34" charset="0"/>
              <a:cs typeface="Arial" panose="020B0604020202020204" pitchFamily="34" charset="0"/>
            </a:endParaRPr>
          </a:p>
        </p:txBody>
      </p:sp>
      <p:sp>
        <p:nvSpPr>
          <p:cNvPr id="32" name="TextBox 31"/>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3</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2434876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0472" y="116633"/>
            <a:ext cx="7920000" cy="576064"/>
          </a:xfrm>
          <a:prstGeom prst="rect">
            <a:avLst/>
          </a:prstGeom>
          <a:noFill/>
          <a:ln w="38100">
            <a:noFill/>
          </a:ln>
        </p:spPr>
        <p:txBody>
          <a:bodyPr vert="horz" lIns="91440" tIns="45720" rIns="91440" bIns="45720" rtlCol="0" anchor="ctr">
            <a:norm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uLnTx/>
                <a:uFillTx/>
              </a:rPr>
              <a:t>Safeguarding People</a:t>
            </a:r>
            <a:endParaRPr kumimoji="0" lang="en-GB" sz="2400" b="1" i="0" u="none" strike="noStrike" kern="1200" cap="none" spc="0" normalizeH="0" baseline="0" noProof="0" dirty="0">
              <a:ln>
                <a:noFill/>
              </a:ln>
              <a:solidFill>
                <a:sysClr val="window" lastClr="FFFFFF"/>
              </a:solidFill>
              <a:effectLst/>
              <a:uLnTx/>
              <a:uFillTx/>
            </a:endParaRPr>
          </a:p>
        </p:txBody>
      </p:sp>
      <p:sp>
        <p:nvSpPr>
          <p:cNvPr id="6" name="TextBox 5"/>
          <p:cNvSpPr txBox="1"/>
          <p:nvPr/>
        </p:nvSpPr>
        <p:spPr>
          <a:xfrm>
            <a:off x="200472" y="699884"/>
            <a:ext cx="9577064" cy="2169825"/>
          </a:xfrm>
          <a:prstGeom prst="rect">
            <a:avLst/>
          </a:prstGeom>
          <a:noFill/>
        </p:spPr>
        <p:txBody>
          <a:bodyPr wrap="square" rtlCol="0">
            <a:spAutoFit/>
          </a:bodyPr>
          <a:lstStyle/>
          <a:p>
            <a:pPr marL="171450" indent="-171450">
              <a:buFont typeface="Arial" panose="020B0604020202020204" pitchFamily="34" charset="0"/>
              <a:buChar char="•"/>
            </a:pPr>
            <a:r>
              <a:rPr lang="en-GB" sz="1350" dirty="0" smtClean="0">
                <a:solidFill>
                  <a:schemeClr val="bg1"/>
                </a:solidFill>
                <a:latin typeface="Verdana" panose="020B0604030504040204" pitchFamily="34" charset="0"/>
                <a:ea typeface="Verdana" panose="020B0604030504040204" pitchFamily="34" charset="0"/>
              </a:rPr>
              <a:t>To comply with the following pieces of legislation, Public Health Wales has in place Safeguarding arrangements to access  advice and support: Mainly provided by the Named Professional for Safeguarding</a:t>
            </a:r>
          </a:p>
          <a:p>
            <a:pPr marL="171450" indent="-171450">
              <a:buFont typeface="Arial" panose="020B0604020202020204" pitchFamily="34" charset="0"/>
              <a:buChar char="•"/>
            </a:pPr>
            <a:r>
              <a:rPr lang="en-GB" sz="1350" dirty="0">
                <a:solidFill>
                  <a:schemeClr val="bg1"/>
                </a:solidFill>
                <a:latin typeface="Verdana" panose="020B0604030504040204" pitchFamily="34" charset="0"/>
                <a:ea typeface="Verdana" panose="020B0604030504040204" pitchFamily="34" charset="0"/>
              </a:rPr>
              <a:t>T</a:t>
            </a:r>
            <a:r>
              <a:rPr lang="en-GB" sz="1350" dirty="0" smtClean="0">
                <a:solidFill>
                  <a:schemeClr val="bg1"/>
                </a:solidFill>
                <a:latin typeface="Verdana" panose="020B0604030504040204" pitchFamily="34" charset="0"/>
                <a:ea typeface="Verdana" panose="020B0604030504040204" pitchFamily="34" charset="0"/>
              </a:rPr>
              <a:t>his requirement is outlined in specific sections of the relevant legislation namely:</a:t>
            </a:r>
          </a:p>
          <a:p>
            <a:pPr marL="171450" indent="-171450">
              <a:buFont typeface="Arial" panose="020B0604020202020204" pitchFamily="34" charset="0"/>
              <a:buChar char="•"/>
            </a:pPr>
            <a:r>
              <a:rPr lang="en-GB" altLang="en-US" sz="1350" kern="0" dirty="0" smtClean="0">
                <a:solidFill>
                  <a:schemeClr val="bg1"/>
                </a:solidFill>
                <a:latin typeface="Verdana" panose="020B0604030504040204" pitchFamily="34" charset="0"/>
                <a:ea typeface="Verdana" panose="020B0604030504040204" pitchFamily="34" charset="0"/>
              </a:rPr>
              <a:t>Social Services and Well Being (Wales) Act </a:t>
            </a:r>
            <a:r>
              <a:rPr lang="en-GB" altLang="en-US" sz="1350" kern="0" dirty="0">
                <a:solidFill>
                  <a:schemeClr val="bg1"/>
                </a:solidFill>
                <a:latin typeface="Verdana" panose="020B0604030504040204" pitchFamily="34" charset="0"/>
                <a:ea typeface="Verdana" panose="020B0604030504040204" pitchFamily="34" charset="0"/>
              </a:rPr>
              <a:t>Part 7 - S130 duty for relevant partners to </a:t>
            </a:r>
            <a:r>
              <a:rPr lang="en-GB" altLang="en-US" sz="1350" kern="0" dirty="0" smtClean="0">
                <a:solidFill>
                  <a:schemeClr val="bg1"/>
                </a:solidFill>
                <a:latin typeface="Verdana" panose="020B0604030504040204" pitchFamily="34" charset="0"/>
                <a:ea typeface="Verdana" panose="020B0604030504040204" pitchFamily="34" charset="0"/>
              </a:rPr>
              <a:t>a report </a:t>
            </a:r>
            <a:r>
              <a:rPr lang="en-GB" altLang="en-US" sz="1350" kern="0" dirty="0">
                <a:solidFill>
                  <a:schemeClr val="bg1"/>
                </a:solidFill>
                <a:latin typeface="Verdana" panose="020B0604030504040204" pitchFamily="34" charset="0"/>
                <a:ea typeface="Verdana" panose="020B0604030504040204" pitchFamily="34" charset="0"/>
              </a:rPr>
              <a:t>child at risk; </a:t>
            </a:r>
            <a:r>
              <a:rPr lang="en-GB" altLang="en-US" sz="1350" kern="0" dirty="0" smtClean="0">
                <a:solidFill>
                  <a:schemeClr val="bg1"/>
                </a:solidFill>
                <a:latin typeface="Verdana" panose="020B0604030504040204" pitchFamily="34" charset="0"/>
                <a:ea typeface="Verdana" panose="020B0604030504040204" pitchFamily="34" charset="0"/>
              </a:rPr>
              <a:t>there should </a:t>
            </a:r>
            <a:r>
              <a:rPr lang="en-GB" altLang="en-US" sz="1350" kern="0" dirty="0">
                <a:solidFill>
                  <a:schemeClr val="bg1"/>
                </a:solidFill>
                <a:latin typeface="Verdana" panose="020B0604030504040204" pitchFamily="34" charset="0"/>
                <a:ea typeface="Verdana" panose="020B0604030504040204" pitchFamily="34" charset="0"/>
              </a:rPr>
              <a:t>be a single point of contact in each organisation; </a:t>
            </a:r>
            <a:r>
              <a:rPr lang="en-GB" altLang="en-US" sz="1350" kern="0" dirty="0" smtClean="0">
                <a:solidFill>
                  <a:schemeClr val="bg1"/>
                </a:solidFill>
                <a:latin typeface="Verdana" panose="020B0604030504040204" pitchFamily="34" charset="0"/>
                <a:ea typeface="Verdana" panose="020B0604030504040204" pitchFamily="34" charset="0"/>
              </a:rPr>
              <a:t>and policies and procedures in place to ensure we discharge both S164</a:t>
            </a:r>
            <a:r>
              <a:rPr lang="en-GB" altLang="en-US" sz="1350" kern="0" dirty="0">
                <a:solidFill>
                  <a:schemeClr val="bg1"/>
                </a:solidFill>
                <a:latin typeface="Verdana" panose="020B0604030504040204" pitchFamily="34" charset="0"/>
                <a:ea typeface="Verdana" panose="020B0604030504040204" pitchFamily="34" charset="0"/>
              </a:rPr>
              <a:t>, duty to co-operate and provide </a:t>
            </a:r>
            <a:r>
              <a:rPr lang="en-GB" altLang="en-US" sz="1350" kern="0" dirty="0" smtClean="0">
                <a:solidFill>
                  <a:schemeClr val="bg1"/>
                </a:solidFill>
                <a:latin typeface="Verdana" panose="020B0604030504040204" pitchFamily="34" charset="0"/>
                <a:ea typeface="Verdana" panose="020B0604030504040204" pitchFamily="34" charset="0"/>
              </a:rPr>
              <a:t>information and</a:t>
            </a:r>
            <a:endParaRPr lang="en-GB" altLang="en-US" sz="1350" dirty="0" smtClean="0">
              <a:solidFill>
                <a:schemeClr val="bg1"/>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r>
              <a:rPr lang="en-GB" altLang="en-US" sz="1350" dirty="0">
                <a:solidFill>
                  <a:schemeClr val="bg1"/>
                </a:solidFill>
                <a:latin typeface="Verdana" panose="020B0604030504040204" pitchFamily="34" charset="0"/>
                <a:ea typeface="Verdana" panose="020B0604030504040204" pitchFamily="34" charset="0"/>
              </a:rPr>
              <a:t>Part 7- </a:t>
            </a:r>
            <a:r>
              <a:rPr lang="en-GB" altLang="en-US" sz="1350" dirty="0" smtClean="0">
                <a:solidFill>
                  <a:schemeClr val="bg1"/>
                </a:solidFill>
                <a:latin typeface="Verdana" panose="020B0604030504040204" pitchFamily="34" charset="0"/>
                <a:ea typeface="Verdana" panose="020B0604030504040204" pitchFamily="34" charset="0"/>
              </a:rPr>
              <a:t>S128 the </a:t>
            </a:r>
            <a:r>
              <a:rPr lang="en-GB" altLang="en-US" sz="1350" dirty="0">
                <a:solidFill>
                  <a:schemeClr val="bg1"/>
                </a:solidFill>
                <a:latin typeface="Verdana" panose="020B0604030504040204" pitchFamily="34" charset="0"/>
                <a:ea typeface="Verdana" panose="020B0604030504040204" pitchFamily="34" charset="0"/>
              </a:rPr>
              <a:t>duty </a:t>
            </a:r>
            <a:r>
              <a:rPr lang="en-GB" altLang="en-US" sz="1350" dirty="0" smtClean="0">
                <a:solidFill>
                  <a:schemeClr val="bg1"/>
                </a:solidFill>
                <a:latin typeface="Verdana" panose="020B0604030504040204" pitchFamily="34" charset="0"/>
                <a:ea typeface="Verdana" panose="020B0604030504040204" pitchFamily="34" charset="0"/>
              </a:rPr>
              <a:t>to report an </a:t>
            </a:r>
            <a:r>
              <a:rPr lang="en-GB" altLang="en-US" sz="1350" dirty="0">
                <a:solidFill>
                  <a:schemeClr val="bg1"/>
                </a:solidFill>
                <a:latin typeface="Verdana" panose="020B0604030504040204" pitchFamily="34" charset="0"/>
                <a:ea typeface="Verdana" panose="020B0604030504040204" pitchFamily="34" charset="0"/>
              </a:rPr>
              <a:t>‘adult at </a:t>
            </a:r>
            <a:r>
              <a:rPr lang="en-GB" altLang="en-US" sz="1350" dirty="0" smtClean="0">
                <a:solidFill>
                  <a:schemeClr val="bg1"/>
                </a:solidFill>
                <a:latin typeface="Verdana" panose="020B0604030504040204" pitchFamily="34" charset="0"/>
                <a:ea typeface="Verdana" panose="020B0604030504040204" pitchFamily="34" charset="0"/>
              </a:rPr>
              <a:t>risk</a:t>
            </a:r>
            <a:endParaRPr lang="en-GB" altLang="en-US" sz="1350" dirty="0">
              <a:solidFill>
                <a:schemeClr val="bg1"/>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r>
              <a:rPr lang="en-GB" altLang="en-US" sz="1350" dirty="0">
                <a:solidFill>
                  <a:schemeClr val="bg1"/>
                </a:solidFill>
                <a:latin typeface="Verdana" panose="020B0604030504040204" pitchFamily="34" charset="0"/>
                <a:ea typeface="Verdana" panose="020B0604030504040204" pitchFamily="34" charset="0"/>
              </a:rPr>
              <a:t>Children Act 2004- Section 28(2) places a duty on NHS </a:t>
            </a:r>
            <a:r>
              <a:rPr lang="en-GB" altLang="en-US" sz="1350" dirty="0" smtClean="0">
                <a:solidFill>
                  <a:schemeClr val="bg1"/>
                </a:solidFill>
                <a:latin typeface="Verdana" panose="020B0604030504040204" pitchFamily="34" charset="0"/>
                <a:ea typeface="Verdana" panose="020B0604030504040204" pitchFamily="34" charset="0"/>
              </a:rPr>
              <a:t> </a:t>
            </a:r>
            <a:r>
              <a:rPr lang="en-GB" altLang="en-US" sz="1350" dirty="0">
                <a:solidFill>
                  <a:schemeClr val="bg1"/>
                </a:solidFill>
                <a:latin typeface="Verdana" panose="020B0604030504040204" pitchFamily="34" charset="0"/>
                <a:ea typeface="Verdana" panose="020B0604030504040204" pitchFamily="34" charset="0"/>
              </a:rPr>
              <a:t>Wales to make arrangements for ensuring that their functions are discharged having regard to the need to safeguard and promote the welfare of </a:t>
            </a:r>
            <a:r>
              <a:rPr lang="en-GB" altLang="en-US" sz="1350" dirty="0" smtClean="0">
                <a:solidFill>
                  <a:schemeClr val="bg1"/>
                </a:solidFill>
                <a:latin typeface="Verdana" panose="020B0604030504040204" pitchFamily="34" charset="0"/>
                <a:ea typeface="Verdana" panose="020B0604030504040204" pitchFamily="34" charset="0"/>
              </a:rPr>
              <a:t>children, which includes </a:t>
            </a:r>
            <a:endParaRPr lang="en-GB" sz="1350" dirty="0">
              <a:solidFill>
                <a:schemeClr val="bg1"/>
              </a:solidFill>
              <a:latin typeface="Verdana" panose="020B0604030504040204" pitchFamily="34" charset="0"/>
              <a:ea typeface="Verdana" panose="020B0604030504040204" pitchFamily="34" charset="0"/>
            </a:endParaRPr>
          </a:p>
        </p:txBody>
      </p:sp>
      <p:graphicFrame>
        <p:nvGraphicFramePr>
          <p:cNvPr id="9" name="Chart 8"/>
          <p:cNvGraphicFramePr/>
          <p:nvPr>
            <p:extLst>
              <p:ext uri="{D42A27DB-BD31-4B8C-83A1-F6EECF244321}">
                <p14:modId xmlns:p14="http://schemas.microsoft.com/office/powerpoint/2010/main" val="912770878"/>
              </p:ext>
            </p:extLst>
          </p:nvPr>
        </p:nvGraphicFramePr>
        <p:xfrm>
          <a:off x="242861" y="3190686"/>
          <a:ext cx="4752528" cy="2902609"/>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 2"/>
          <p:cNvGrpSpPr/>
          <p:nvPr/>
        </p:nvGrpSpPr>
        <p:grpSpPr>
          <a:xfrm>
            <a:off x="5314458" y="2946653"/>
            <a:ext cx="4139531" cy="2620179"/>
            <a:chOff x="337174" y="3623831"/>
            <a:chExt cx="4139531" cy="2620179"/>
          </a:xfrm>
        </p:grpSpPr>
        <p:grpSp>
          <p:nvGrpSpPr>
            <p:cNvPr id="2" name="Group 1"/>
            <p:cNvGrpSpPr/>
            <p:nvPr/>
          </p:nvGrpSpPr>
          <p:grpSpPr>
            <a:xfrm>
              <a:off x="337174" y="3623831"/>
              <a:ext cx="4139531" cy="2620179"/>
              <a:chOff x="337174" y="3623831"/>
              <a:chExt cx="4139531" cy="2620179"/>
            </a:xfrm>
          </p:grpSpPr>
          <p:sp>
            <p:nvSpPr>
              <p:cNvPr id="7" name="Bevel 6"/>
              <p:cNvSpPr/>
              <p:nvPr/>
            </p:nvSpPr>
            <p:spPr>
              <a:xfrm>
                <a:off x="337174" y="3623831"/>
                <a:ext cx="2232248" cy="2166938"/>
              </a:xfrm>
              <a:prstGeom prst="bevel">
                <a:avLst>
                  <a:gd name="adj" fmla="val 8701"/>
                </a:avLst>
              </a:prstGeom>
              <a:solidFill>
                <a:srgbClr val="304E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Bevel 7"/>
              <p:cNvSpPr/>
              <p:nvPr/>
            </p:nvSpPr>
            <p:spPr>
              <a:xfrm>
                <a:off x="2360712" y="4077072"/>
                <a:ext cx="2115993" cy="2166938"/>
              </a:xfrm>
              <a:prstGeom prst="bevel">
                <a:avLst>
                  <a:gd name="adj" fmla="val 8701"/>
                </a:avLst>
              </a:prstGeom>
              <a:solidFill>
                <a:srgbClr val="E139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 name="TextBox 9"/>
            <p:cNvSpPr txBox="1"/>
            <p:nvPr/>
          </p:nvSpPr>
          <p:spPr>
            <a:xfrm>
              <a:off x="416495" y="4072008"/>
              <a:ext cx="2016225" cy="1384995"/>
            </a:xfrm>
            <a:prstGeom prst="rect">
              <a:avLst/>
            </a:prstGeom>
            <a:noFill/>
          </p:spPr>
          <p:txBody>
            <a:bodyPr wrap="square" rtlCol="0">
              <a:spAutoFit/>
            </a:bodyPr>
            <a:lstStyle/>
            <a:p>
              <a:pPr algn="ctr"/>
              <a:r>
                <a:rPr lang="en-GB" sz="1200" dirty="0" smtClean="0">
                  <a:solidFill>
                    <a:schemeClr val="bg1"/>
                  </a:solidFill>
                  <a:latin typeface="Verdana" panose="020B0604030504040204" pitchFamily="34" charset="0"/>
                  <a:ea typeface="Verdana" panose="020B0604030504040204" pitchFamily="34" charset="0"/>
                  <a:cs typeface="Arial" panose="020B0604020202020204" pitchFamily="34" charset="0"/>
                </a:rPr>
                <a:t>Between 1</a:t>
              </a:r>
              <a:r>
                <a:rPr lang="en-GB" sz="1200" baseline="30000" dirty="0" smtClean="0">
                  <a:solidFill>
                    <a:schemeClr val="bg1"/>
                  </a:solidFill>
                  <a:latin typeface="Verdana" panose="020B0604030504040204" pitchFamily="34" charset="0"/>
                  <a:ea typeface="Verdana" panose="020B0604030504040204" pitchFamily="34" charset="0"/>
                  <a:cs typeface="Arial" panose="020B0604020202020204" pitchFamily="34" charset="0"/>
                </a:rPr>
                <a:t>st</a:t>
              </a:r>
              <a:r>
                <a:rPr lang="en-GB" sz="1200" dirty="0" smtClean="0">
                  <a:solidFill>
                    <a:schemeClr val="bg1"/>
                  </a:solidFill>
                  <a:latin typeface="Verdana" panose="020B0604030504040204" pitchFamily="34" charset="0"/>
                  <a:ea typeface="Verdana" panose="020B0604030504040204" pitchFamily="34" charset="0"/>
                  <a:cs typeface="Arial" panose="020B0604020202020204" pitchFamily="34" charset="0"/>
                </a:rPr>
                <a:t> April 2021-31</a:t>
              </a:r>
              <a:r>
                <a:rPr lang="en-GB" sz="1200" baseline="30000" dirty="0" smtClean="0">
                  <a:solidFill>
                    <a:schemeClr val="bg1"/>
                  </a:solidFill>
                  <a:latin typeface="Verdana" panose="020B0604030504040204" pitchFamily="34" charset="0"/>
                  <a:ea typeface="Verdana" panose="020B0604030504040204" pitchFamily="34" charset="0"/>
                  <a:cs typeface="Arial" panose="020B0604020202020204" pitchFamily="34" charset="0"/>
                </a:rPr>
                <a:t>st</a:t>
              </a:r>
              <a:r>
                <a:rPr lang="en-GB" sz="1200" dirty="0" smtClean="0">
                  <a:solidFill>
                    <a:schemeClr val="bg1"/>
                  </a:solidFill>
                  <a:latin typeface="Verdana" panose="020B0604030504040204" pitchFamily="34" charset="0"/>
                  <a:ea typeface="Verdana" panose="020B0604030504040204" pitchFamily="34" charset="0"/>
                  <a:cs typeface="Arial" panose="020B0604020202020204" pitchFamily="34" charset="0"/>
                </a:rPr>
                <a:t> March 2022 </a:t>
              </a:r>
              <a:r>
                <a:rPr lang="en-GB" sz="1200" i="0" dirty="0" smtClean="0">
                  <a:solidFill>
                    <a:schemeClr val="bg1"/>
                  </a:solidFill>
                  <a:latin typeface="Verdana" panose="020B0604030504040204" pitchFamily="34" charset="0"/>
                  <a:ea typeface="Verdana" panose="020B0604030504040204" pitchFamily="34" charset="0"/>
                  <a:cs typeface="Ubuntu" charset="0"/>
                </a:rPr>
                <a:t> </a:t>
              </a:r>
            </a:p>
            <a:p>
              <a:pPr algn="ctr"/>
              <a:r>
                <a:rPr lang="en-US" sz="1200" b="1" dirty="0" smtClean="0">
                  <a:solidFill>
                    <a:schemeClr val="bg1"/>
                  </a:solidFill>
                  <a:latin typeface="Verdana" panose="020B0604030504040204" pitchFamily="34" charset="0"/>
                  <a:ea typeface="Verdana" panose="020B0604030504040204" pitchFamily="34" charset="0"/>
                </a:rPr>
                <a:t>46</a:t>
              </a:r>
              <a:r>
                <a:rPr lang="en-US" sz="1200" dirty="0" smtClean="0">
                  <a:solidFill>
                    <a:schemeClr val="bg1"/>
                  </a:solidFill>
                  <a:latin typeface="Verdana" panose="020B0604030504040204" pitchFamily="34" charset="0"/>
                  <a:ea typeface="Verdana" panose="020B0604030504040204" pitchFamily="34" charset="0"/>
                </a:rPr>
                <a:t> </a:t>
              </a:r>
              <a:r>
                <a:rPr lang="en-US" sz="1200" dirty="0">
                  <a:solidFill>
                    <a:schemeClr val="bg1"/>
                  </a:solidFill>
                  <a:latin typeface="Verdana" panose="020B0604030504040204" pitchFamily="34" charset="0"/>
                  <a:ea typeface="Verdana" panose="020B0604030504040204" pitchFamily="34" charset="0"/>
                </a:rPr>
                <a:t>i</a:t>
              </a:r>
              <a:r>
                <a:rPr lang="en-US" sz="1200" dirty="0" smtClean="0">
                  <a:solidFill>
                    <a:schemeClr val="bg1"/>
                  </a:solidFill>
                  <a:latin typeface="Verdana" panose="020B0604030504040204" pitchFamily="34" charset="0"/>
                  <a:ea typeface="Verdana" panose="020B0604030504040204" pitchFamily="34" charset="0"/>
                </a:rPr>
                <a:t>ncidents were referred to the Named Lead for Safeguarding for advice</a:t>
              </a:r>
              <a:r>
                <a:rPr lang="en-US" sz="1200" dirty="0" smtClean="0">
                  <a:solidFill>
                    <a:schemeClr val="bg1"/>
                  </a:solidFill>
                  <a:latin typeface="Ubuntu"/>
                </a:rPr>
                <a:t>.</a:t>
              </a:r>
              <a:endParaRPr lang="en-US" sz="1200" dirty="0">
                <a:solidFill>
                  <a:schemeClr val="bg1"/>
                </a:solidFill>
                <a:latin typeface="Ubuntu"/>
              </a:endParaRPr>
            </a:p>
            <a:p>
              <a:pPr algn="ctr"/>
              <a:r>
                <a:rPr lang="en-GB" sz="1200" b="0" i="0" dirty="0" smtClean="0">
                  <a:solidFill>
                    <a:schemeClr val="accent1">
                      <a:lumMod val="50000"/>
                    </a:schemeClr>
                  </a:solidFill>
                  <a:latin typeface="Ubuntu"/>
                  <a:ea typeface="Ubuntu" charset="0"/>
                  <a:cs typeface="Ubuntu" charset="0"/>
                </a:rPr>
                <a:t>        </a:t>
              </a:r>
              <a:r>
                <a:rPr lang="en-GB" sz="1200" b="0" i="0" dirty="0" smtClean="0">
                  <a:latin typeface="Ubuntu"/>
                  <a:ea typeface="Ubuntu" charset="0"/>
                  <a:cs typeface="Ubuntu" charset="0"/>
                </a:rPr>
                <a:t>   </a:t>
              </a:r>
            </a:p>
          </p:txBody>
        </p:sp>
        <p:sp>
          <p:nvSpPr>
            <p:cNvPr id="11" name="TextBox 10"/>
            <p:cNvSpPr txBox="1"/>
            <p:nvPr/>
          </p:nvSpPr>
          <p:spPr>
            <a:xfrm>
              <a:off x="2648744" y="4625478"/>
              <a:ext cx="1728192" cy="1200329"/>
            </a:xfrm>
            <a:prstGeom prst="rect">
              <a:avLst/>
            </a:prstGeom>
            <a:noFill/>
          </p:spPr>
          <p:txBody>
            <a:bodyPr wrap="square" rtlCol="0">
              <a:spAutoFit/>
            </a:bodyPr>
            <a:lstStyle/>
            <a:p>
              <a:pPr lvl="0"/>
              <a:r>
                <a:rPr lang="en-GB" sz="1200" dirty="0" smtClean="0">
                  <a:solidFill>
                    <a:schemeClr val="bg1"/>
                  </a:solidFill>
                  <a:latin typeface="Verdana" panose="020B0604030504040204" pitchFamily="34" charset="0"/>
                  <a:ea typeface="Verdana" panose="020B0604030504040204" pitchFamily="34" charset="0"/>
                </a:rPr>
                <a:t>These incidents related to:</a:t>
              </a:r>
            </a:p>
            <a:p>
              <a:pPr lvl="0"/>
              <a:r>
                <a:rPr lang="en-GB" sz="1200" dirty="0" smtClean="0">
                  <a:solidFill>
                    <a:schemeClr val="bg1"/>
                  </a:solidFill>
                  <a:latin typeface="Verdana" panose="020B0604030504040204" pitchFamily="34" charset="0"/>
                  <a:ea typeface="Verdana" panose="020B0604030504040204" pitchFamily="34" charset="0"/>
                </a:rPr>
                <a:t>Service </a:t>
              </a:r>
              <a:r>
                <a:rPr lang="en-GB" sz="1200" dirty="0">
                  <a:solidFill>
                    <a:schemeClr val="bg1"/>
                  </a:solidFill>
                  <a:latin typeface="Verdana" panose="020B0604030504040204" pitchFamily="34" charset="0"/>
                  <a:ea typeface="Verdana" panose="020B0604030504040204" pitchFamily="34" charset="0"/>
                </a:rPr>
                <a:t>user </a:t>
              </a:r>
              <a:r>
                <a:rPr lang="en-US" sz="1200" b="1" dirty="0" smtClean="0">
                  <a:solidFill>
                    <a:schemeClr val="bg1"/>
                  </a:solidFill>
                  <a:latin typeface="Verdana" panose="020B0604030504040204" pitchFamily="34" charset="0"/>
                  <a:ea typeface="Verdana" panose="020B0604030504040204" pitchFamily="34" charset="0"/>
                </a:rPr>
                <a:t>35</a:t>
              </a:r>
              <a:endParaRPr lang="en-US" sz="1200" b="1" dirty="0">
                <a:solidFill>
                  <a:schemeClr val="bg1"/>
                </a:solidFill>
                <a:latin typeface="Verdana" panose="020B0604030504040204" pitchFamily="34" charset="0"/>
                <a:ea typeface="Verdana" panose="020B0604030504040204" pitchFamily="34" charset="0"/>
              </a:endParaRPr>
            </a:p>
            <a:p>
              <a:pPr lvl="0"/>
              <a:r>
                <a:rPr lang="en-US" sz="1200" dirty="0">
                  <a:solidFill>
                    <a:schemeClr val="bg1"/>
                  </a:solidFill>
                  <a:latin typeface="Verdana" panose="020B0604030504040204" pitchFamily="34" charset="0"/>
                  <a:ea typeface="Verdana" panose="020B0604030504040204" pitchFamily="34" charset="0"/>
                </a:rPr>
                <a:t>Employees of </a:t>
              </a:r>
              <a:r>
                <a:rPr lang="en-US" sz="1200" dirty="0" smtClean="0">
                  <a:solidFill>
                    <a:schemeClr val="bg1"/>
                  </a:solidFill>
                  <a:latin typeface="Verdana" panose="020B0604030504040204" pitchFamily="34" charset="0"/>
                  <a:ea typeface="Verdana" panose="020B0604030504040204" pitchFamily="34" charset="0"/>
                </a:rPr>
                <a:t>PHW </a:t>
              </a:r>
              <a:r>
                <a:rPr lang="en-US" sz="1200" b="1" dirty="0">
                  <a:solidFill>
                    <a:schemeClr val="bg1"/>
                  </a:solidFill>
                  <a:latin typeface="Verdana" panose="020B0604030504040204" pitchFamily="34" charset="0"/>
                  <a:ea typeface="Verdana" panose="020B0604030504040204" pitchFamily="34" charset="0"/>
                </a:rPr>
                <a:t>6</a:t>
              </a:r>
              <a:r>
                <a:rPr lang="en-US" sz="1200" dirty="0">
                  <a:solidFill>
                    <a:schemeClr val="bg1"/>
                  </a:solidFill>
                  <a:latin typeface="Verdana" panose="020B0604030504040204" pitchFamily="34" charset="0"/>
                  <a:ea typeface="Verdana" panose="020B0604030504040204" pitchFamily="34" charset="0"/>
                </a:rPr>
                <a:t> </a:t>
              </a:r>
            </a:p>
            <a:p>
              <a:pPr lvl="0"/>
              <a:r>
                <a:rPr lang="en-US" sz="1200" dirty="0">
                  <a:solidFill>
                    <a:schemeClr val="bg1"/>
                  </a:solidFill>
                  <a:latin typeface="Verdana" panose="020B0604030504040204" pitchFamily="34" charset="0"/>
                  <a:ea typeface="Verdana" panose="020B0604030504040204" pitchFamily="34" charset="0"/>
                </a:rPr>
                <a:t>Research </a:t>
              </a:r>
              <a:r>
                <a:rPr lang="en-US" sz="1200" dirty="0" smtClean="0">
                  <a:solidFill>
                    <a:schemeClr val="bg1"/>
                  </a:solidFill>
                  <a:latin typeface="Verdana" panose="020B0604030504040204" pitchFamily="34" charset="0"/>
                  <a:ea typeface="Verdana" panose="020B0604030504040204" pitchFamily="34" charset="0"/>
                </a:rPr>
                <a:t>Advice</a:t>
              </a:r>
              <a:r>
                <a:rPr lang="en-US" sz="1200" b="1" dirty="0" smtClean="0">
                  <a:solidFill>
                    <a:schemeClr val="bg1"/>
                  </a:solidFill>
                  <a:latin typeface="Verdana" panose="020B0604030504040204" pitchFamily="34" charset="0"/>
                  <a:ea typeface="Verdana" panose="020B0604030504040204" pitchFamily="34" charset="0"/>
                </a:rPr>
                <a:t> </a:t>
              </a:r>
              <a:r>
                <a:rPr lang="en-US" sz="1200" b="1" dirty="0">
                  <a:solidFill>
                    <a:schemeClr val="bg1"/>
                  </a:solidFill>
                  <a:latin typeface="Verdana" panose="020B0604030504040204" pitchFamily="34" charset="0"/>
                  <a:ea typeface="Verdana" panose="020B0604030504040204" pitchFamily="34" charset="0"/>
                </a:rPr>
                <a:t>5</a:t>
              </a:r>
            </a:p>
          </p:txBody>
        </p:sp>
      </p:grpSp>
      <p:sp>
        <p:nvSpPr>
          <p:cNvPr id="14" name="TextBox 13"/>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4</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1658239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noGrp="1"/>
          </p:cNvSpPr>
          <p:nvPr>
            <p:ph type="body" sz="quarter" idx="15"/>
          </p:nvPr>
        </p:nvSpPr>
        <p:spPr>
          <a:xfrm>
            <a:off x="272480" y="188640"/>
            <a:ext cx="8742561" cy="393542"/>
          </a:xfrm>
          <a:prstGeom prst="rect">
            <a:avLst/>
          </a:prstGeom>
          <a:noFill/>
          <a:ln w="38100">
            <a:noFill/>
          </a:ln>
        </p:spPr>
        <p:txBody>
          <a:bodyPr vert="horz" lIns="91440" tIns="45720" rIns="91440" bIns="45720" rtlCol="0" anchor="ctr">
            <a:no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2400" dirty="0" smtClean="0">
                <a:solidFill>
                  <a:sysClr val="window" lastClr="FFFFFF"/>
                </a:solidFill>
              </a:rPr>
              <a:t>Reports to Local Authorities</a:t>
            </a:r>
            <a:endParaRPr kumimoji="0" lang="en-GB" sz="2400" b="1" i="0" u="none" strike="noStrike" kern="1200" cap="none" spc="0" normalizeH="0" baseline="0" noProof="0" dirty="0">
              <a:ln>
                <a:noFill/>
              </a:ln>
              <a:solidFill>
                <a:sysClr val="window" lastClr="FFFFFF"/>
              </a:solidFill>
              <a:effectLst/>
              <a:uLnTx/>
              <a:uFillTx/>
            </a:endParaRPr>
          </a:p>
        </p:txBody>
      </p:sp>
      <p:graphicFrame>
        <p:nvGraphicFramePr>
          <p:cNvPr id="6" name="Content Placeholder 21"/>
          <p:cNvGraphicFramePr>
            <a:graphicFrameLocks noGrp="1"/>
          </p:cNvGraphicFramePr>
          <p:nvPr>
            <p:ph sz="quarter" idx="4294967295"/>
            <p:extLst>
              <p:ext uri="{D42A27DB-BD31-4B8C-83A1-F6EECF244321}">
                <p14:modId xmlns:p14="http://schemas.microsoft.com/office/powerpoint/2010/main" val="363167311"/>
              </p:ext>
            </p:extLst>
          </p:nvPr>
        </p:nvGraphicFramePr>
        <p:xfrm>
          <a:off x="344488" y="764704"/>
          <a:ext cx="4081463" cy="30393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ontent Placeholder 14"/>
          <p:cNvGraphicFramePr>
            <a:graphicFrameLocks noGrp="1"/>
          </p:cNvGraphicFramePr>
          <p:nvPr>
            <p:ph sz="quarter" idx="4294967295"/>
            <p:extLst>
              <p:ext uri="{D42A27DB-BD31-4B8C-83A1-F6EECF244321}">
                <p14:modId xmlns:p14="http://schemas.microsoft.com/office/powerpoint/2010/main" val="3542876695"/>
              </p:ext>
            </p:extLst>
          </p:nvPr>
        </p:nvGraphicFramePr>
        <p:xfrm>
          <a:off x="4880992" y="908720"/>
          <a:ext cx="4752528" cy="2664296"/>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380492" y="3785634"/>
            <a:ext cx="9001000" cy="2169825"/>
          </a:xfrm>
          <a:prstGeom prst="rect">
            <a:avLst/>
          </a:prstGeom>
        </p:spPr>
        <p:txBody>
          <a:bodyPr wrap="square">
            <a:spAutoFit/>
          </a:bodyPr>
          <a:lstStyle/>
          <a:p>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When a safeguarding concern has been identified staff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follow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the Public Health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Wales and </a:t>
            </a:r>
            <a:r>
              <a:rPr lang="en-GB" sz="1350" dirty="0" err="1" smtClean="0">
                <a:solidFill>
                  <a:schemeClr val="bg1"/>
                </a:solidFill>
                <a:latin typeface="Verdana" panose="020B0604030504040204" pitchFamily="34" charset="0"/>
                <a:ea typeface="Verdana" panose="020B0604030504040204" pitchFamily="34" charset="0"/>
                <a:cs typeface="Arial" panose="020B0604020202020204" pitchFamily="34" charset="0"/>
              </a:rPr>
              <a:t>multiagenacy</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 Wales Safeguarding Procedures, making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a referral to the relevant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Local Authority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accordingly. These concerns are captured on the Datix system and categorised as safeguarding by the referring staff. </a:t>
            </a:r>
            <a:endPar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endParaRPr>
          </a:p>
          <a:p>
            <a:endPar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endParaRPr>
          </a:p>
          <a:p>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A </a:t>
            </a:r>
            <a:r>
              <a:rPr lang="en-GB" sz="1350" dirty="0">
                <a:solidFill>
                  <a:schemeClr val="bg1"/>
                </a:solidFill>
                <a:latin typeface="Verdana" panose="020B0604030504040204" pitchFamily="34" charset="0"/>
                <a:ea typeface="Verdana" panose="020B0604030504040204" pitchFamily="34" charset="0"/>
                <a:cs typeface="Arial" panose="020B0604020202020204" pitchFamily="34" charset="0"/>
              </a:rPr>
              <a:t>total </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of 16 Safeguarding Reports were made to Local Authorities across Wales between April 2021 to March 31</a:t>
            </a:r>
            <a:r>
              <a:rPr lang="en-GB" sz="1350" baseline="30000" dirty="0" smtClean="0">
                <a:solidFill>
                  <a:schemeClr val="bg1"/>
                </a:solidFill>
                <a:latin typeface="Verdana" panose="020B0604030504040204" pitchFamily="34" charset="0"/>
                <a:ea typeface="Verdana" panose="020B0604030504040204" pitchFamily="34" charset="0"/>
                <a:cs typeface="Arial" panose="020B0604020202020204" pitchFamily="34" charset="0"/>
              </a:rPr>
              <a:t>st</a:t>
            </a:r>
            <a:r>
              <a:rPr lang="en-GB" sz="1350" dirty="0" smtClean="0">
                <a:solidFill>
                  <a:schemeClr val="bg1"/>
                </a:solidFill>
                <a:latin typeface="Verdana" panose="020B0604030504040204" pitchFamily="34" charset="0"/>
                <a:ea typeface="Verdana" panose="020B0604030504040204" pitchFamily="34" charset="0"/>
                <a:cs typeface="Arial" panose="020B0604020202020204" pitchFamily="34" charset="0"/>
              </a:rPr>
              <a:t> 2022. This is an increase of three from the previous annual year. The graph demonstrates the number of reports month by month. three referrals were made for Child Protection Concerns, 10 referrals were made to the LA for adult at risk concerns, three reports were made for assessment of adult care and support needs. </a:t>
            </a:r>
            <a:endParaRPr lang="en-GB" sz="1350" dirty="0">
              <a:solidFill>
                <a:schemeClr val="bg1"/>
              </a:solidFill>
              <a:latin typeface="Verdana" panose="020B0604030504040204" pitchFamily="34" charset="0"/>
              <a:ea typeface="Verdana" panose="020B0604030504040204" pitchFamily="34" charset="0"/>
            </a:endParaRPr>
          </a:p>
        </p:txBody>
      </p:sp>
      <p:sp>
        <p:nvSpPr>
          <p:cNvPr id="10" name="TextBox 9"/>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5</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3329196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0472" y="80688"/>
            <a:ext cx="7920000" cy="540000"/>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uLnTx/>
                <a:uFillTx/>
                <a:cs typeface="Arial" panose="020B0604020202020204" pitchFamily="34" charset="0"/>
              </a:rPr>
              <a:t>Key performance indicators for Safeguarding</a:t>
            </a:r>
            <a:r>
              <a:rPr kumimoji="0" lang="en-GB" sz="2400" b="1" i="0" u="none" strike="noStrike" kern="1200" cap="none" spc="0" normalizeH="0" noProof="0" dirty="0" smtClean="0">
                <a:ln>
                  <a:noFill/>
                </a:ln>
                <a:solidFill>
                  <a:sysClr val="window" lastClr="FFFFFF"/>
                </a:solidFill>
                <a:effectLst/>
                <a:uLnTx/>
                <a:uFillTx/>
                <a:cs typeface="Arial" panose="020B0604020202020204" pitchFamily="34" charset="0"/>
              </a:rPr>
              <a:t> </a:t>
            </a:r>
            <a:r>
              <a:rPr kumimoji="0" lang="en-GB" sz="2400" b="1" i="0" u="none" strike="noStrike" kern="1200" cap="none" spc="0" normalizeH="0" baseline="0" noProof="0" dirty="0" smtClean="0">
                <a:ln>
                  <a:noFill/>
                </a:ln>
                <a:solidFill>
                  <a:sysClr val="window" lastClr="FFFFFF"/>
                </a:solidFill>
                <a:effectLst/>
                <a:uLnTx/>
                <a:uFillTx/>
                <a:cs typeface="Arial" panose="020B0604020202020204" pitchFamily="34" charset="0"/>
              </a:rPr>
              <a:t> </a:t>
            </a:r>
            <a:endParaRPr kumimoji="0" lang="en-GB" sz="2400" b="1" i="0" u="none" strike="noStrike" kern="1200" cap="none" spc="0" normalizeH="0" baseline="0" noProof="0" dirty="0">
              <a:ln>
                <a:noFill/>
              </a:ln>
              <a:solidFill>
                <a:schemeClr val="accent4"/>
              </a:solidFill>
              <a:effectLst/>
              <a:uLnTx/>
              <a:uFillTx/>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451627626"/>
              </p:ext>
            </p:extLst>
          </p:nvPr>
        </p:nvGraphicFramePr>
        <p:xfrm>
          <a:off x="272480" y="620688"/>
          <a:ext cx="9433048" cy="5011476"/>
        </p:xfrm>
        <a:graphic>
          <a:graphicData uri="http://schemas.openxmlformats.org/drawingml/2006/table">
            <a:tbl>
              <a:tblPr firstRow="1" bandRow="1"/>
              <a:tblGrid>
                <a:gridCol w="2955035">
                  <a:extLst>
                    <a:ext uri="{9D8B030D-6E8A-4147-A177-3AD203B41FA5}">
                      <a16:colId xmlns:a16="http://schemas.microsoft.com/office/drawing/2014/main" val="20000"/>
                    </a:ext>
                  </a:extLst>
                </a:gridCol>
                <a:gridCol w="1007260">
                  <a:extLst>
                    <a:ext uri="{9D8B030D-6E8A-4147-A177-3AD203B41FA5}">
                      <a16:colId xmlns:a16="http://schemas.microsoft.com/office/drawing/2014/main" val="904936581"/>
                    </a:ext>
                  </a:extLst>
                </a:gridCol>
                <a:gridCol w="1349436">
                  <a:extLst>
                    <a:ext uri="{9D8B030D-6E8A-4147-A177-3AD203B41FA5}">
                      <a16:colId xmlns:a16="http://schemas.microsoft.com/office/drawing/2014/main" val="20001"/>
                    </a:ext>
                  </a:extLst>
                </a:gridCol>
                <a:gridCol w="1293241">
                  <a:extLst>
                    <a:ext uri="{9D8B030D-6E8A-4147-A177-3AD203B41FA5}">
                      <a16:colId xmlns:a16="http://schemas.microsoft.com/office/drawing/2014/main" val="3197130338"/>
                    </a:ext>
                  </a:extLst>
                </a:gridCol>
                <a:gridCol w="1398964">
                  <a:extLst>
                    <a:ext uri="{9D8B030D-6E8A-4147-A177-3AD203B41FA5}">
                      <a16:colId xmlns:a16="http://schemas.microsoft.com/office/drawing/2014/main" val="901406504"/>
                    </a:ext>
                  </a:extLst>
                </a:gridCol>
                <a:gridCol w="1429112">
                  <a:extLst>
                    <a:ext uri="{9D8B030D-6E8A-4147-A177-3AD203B41FA5}">
                      <a16:colId xmlns:a16="http://schemas.microsoft.com/office/drawing/2014/main" val="1137951711"/>
                    </a:ext>
                  </a:extLst>
                </a:gridCol>
              </a:tblGrid>
              <a:tr h="538447">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sz="1200" dirty="0" smtClean="0">
                          <a:solidFill>
                            <a:schemeClr val="bg1"/>
                          </a:solidFill>
                          <a:latin typeface="+mn-lt"/>
                          <a:ea typeface="Verdana" pitchFamily="34" charset="0"/>
                          <a:cs typeface="Arial" panose="020B0604020202020204" pitchFamily="34" charset="0"/>
                        </a:rPr>
                        <a:t>Key Performance Indicator</a:t>
                      </a:r>
                      <a:endParaRPr lang="en-GB" sz="1200" dirty="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sz="1200" dirty="0" smtClean="0">
                          <a:solidFill>
                            <a:schemeClr val="bg1"/>
                          </a:solidFill>
                          <a:latin typeface="+mn-lt"/>
                          <a:ea typeface="Verdana" pitchFamily="34" charset="0"/>
                          <a:cs typeface="Arial" panose="020B0604020202020204" pitchFamily="34" charset="0"/>
                        </a:rPr>
                        <a:t>Target</a:t>
                      </a:r>
                      <a:endParaRPr lang="en-GB" sz="1200" dirty="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sz="1200" b="0" dirty="0" smtClean="0">
                          <a:latin typeface="+mn-lt"/>
                          <a:ea typeface="Verdana" pitchFamily="34" charset="0"/>
                          <a:cs typeface="Arial" panose="020B0604020202020204" pitchFamily="34" charset="0"/>
                        </a:rPr>
                        <a:t>Compliance 2019-2020</a:t>
                      </a:r>
                      <a:endParaRPr lang="en-GB" sz="1200" b="0" dirty="0">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sz="1200" b="0" dirty="0" smtClean="0">
                          <a:latin typeface="+mn-lt"/>
                          <a:ea typeface="Verdana" pitchFamily="34" charset="0"/>
                          <a:cs typeface="Arial" panose="020B0604020202020204" pitchFamily="34" charset="0"/>
                        </a:rPr>
                        <a:t>Compliance</a:t>
                      </a:r>
                    </a:p>
                    <a:p>
                      <a:r>
                        <a:rPr lang="en-GB" sz="1200" b="0" dirty="0" smtClean="0">
                          <a:latin typeface="+mn-lt"/>
                          <a:ea typeface="Verdana" pitchFamily="34" charset="0"/>
                          <a:cs typeface="Arial" panose="020B0604020202020204" pitchFamily="34" charset="0"/>
                        </a:rPr>
                        <a:t>2020-2021</a:t>
                      </a:r>
                      <a:endParaRPr lang="en-GB" sz="1200" b="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p>
                      <a:r>
                        <a:rPr lang="en-GB" sz="1200" b="1" dirty="0" smtClean="0">
                          <a:solidFill>
                            <a:schemeClr val="bg1"/>
                          </a:solidFill>
                          <a:latin typeface="+mn-lt"/>
                          <a:ea typeface="Verdana" pitchFamily="34" charset="0"/>
                          <a:cs typeface="Arial" panose="020B0604020202020204" pitchFamily="34" charset="0"/>
                        </a:rPr>
                        <a:t>Compliance</a:t>
                      </a:r>
                    </a:p>
                    <a:p>
                      <a:r>
                        <a:rPr lang="en-GB" sz="1200" b="1" dirty="0" smtClean="0">
                          <a:solidFill>
                            <a:schemeClr val="bg1"/>
                          </a:solidFill>
                          <a:latin typeface="+mn-lt"/>
                          <a:ea typeface="Verdana" pitchFamily="34" charset="0"/>
                          <a:cs typeface="Arial" panose="020B0604020202020204" pitchFamily="34" charset="0"/>
                        </a:rPr>
                        <a:t>2021-2022</a:t>
                      </a:r>
                      <a:endParaRPr lang="en-GB" sz="1200" b="1" dirty="0">
                        <a:solidFill>
                          <a:schemeClr val="bg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GB" sz="1200" dirty="0" smtClean="0">
                          <a:latin typeface="+mn-lt"/>
                          <a:ea typeface="Verdana" pitchFamily="34" charset="0"/>
                          <a:cs typeface="Arial" panose="020B0604020202020204" pitchFamily="34" charset="0"/>
                        </a:rPr>
                        <a:t>Compliance change</a:t>
                      </a:r>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629536">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bg1"/>
                          </a:solidFill>
                          <a:latin typeface="+mn-lt"/>
                          <a:ea typeface="Verdana" pitchFamily="34" charset="0"/>
                          <a:cs typeface="Arial" panose="020B0604020202020204" pitchFamily="34" charset="0"/>
                        </a:rPr>
                        <a:t>Referrals made to</a:t>
                      </a:r>
                      <a:r>
                        <a:rPr lang="en-GB" sz="1200" baseline="0" dirty="0" smtClean="0">
                          <a:solidFill>
                            <a:schemeClr val="bg1"/>
                          </a:solidFill>
                          <a:latin typeface="+mn-lt"/>
                          <a:ea typeface="Verdana" pitchFamily="34" charset="0"/>
                          <a:cs typeface="Arial" panose="020B0604020202020204" pitchFamily="34" charset="0"/>
                        </a:rPr>
                        <a:t> local authority (where appropriate) Within 24hrs of incident </a:t>
                      </a:r>
                      <a:endParaRPr lang="en-GB" sz="1200" dirty="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baseline="0" dirty="0" smtClean="0">
                          <a:solidFill>
                            <a:schemeClr val="bg1"/>
                          </a:solidFill>
                          <a:latin typeface="+mn-lt"/>
                          <a:ea typeface="Verdana" pitchFamily="34" charset="0"/>
                          <a:cs typeface="Arial" panose="020B0604020202020204" pitchFamily="34" charset="0"/>
                        </a:rPr>
                        <a:t>24 hr target</a:t>
                      </a:r>
                      <a:endParaRPr lang="en-GB" sz="1200" dirty="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100%</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100%</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100%</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r h="44966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bg1"/>
                          </a:solidFill>
                          <a:latin typeface="+mn-lt"/>
                          <a:ea typeface="Verdana" pitchFamily="34" charset="0"/>
                          <a:cs typeface="Arial" panose="020B0604020202020204" pitchFamily="34" charset="0"/>
                        </a:rPr>
                        <a:t>Level 1 Safeguarding Children Training </a:t>
                      </a:r>
                      <a:endParaRPr lang="en-GB" sz="1200" dirty="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bg1"/>
                          </a:solidFill>
                          <a:latin typeface="+mn-lt"/>
                          <a:ea typeface="Verdana" pitchFamily="34" charset="0"/>
                          <a:cs typeface="Arial" panose="020B0604020202020204" pitchFamily="34" charset="0"/>
                        </a:rPr>
                        <a:t>95%</a:t>
                      </a:r>
                      <a:endParaRPr lang="en-GB" sz="1200" dirty="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88%</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85%</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83.95%</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168375921"/>
                  </a:ext>
                </a:extLst>
              </a:tr>
              <a:tr h="44966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Level 2 Safeguarding Children Training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95%</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82%</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78%</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69.98%</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222247916"/>
                  </a:ext>
                </a:extLst>
              </a:tr>
              <a:tr h="27091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Level 1 Safeguarding Adult Training</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95%</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88%</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86%</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85.60%</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smtClean="0">
                        <a:latin typeface="+mn-lt"/>
                        <a:ea typeface="Verdana" pitchFamily="34" charset="0"/>
                        <a:cs typeface="Arial" panose="020B0604020202020204" pitchFamily="34" charset="0"/>
                      </a:endParaRPr>
                    </a:p>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59589277"/>
                  </a:ext>
                </a:extLst>
              </a:tr>
              <a:tr h="27091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Level 2 Safeguarding Adult Training</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95%</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79%</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86%</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78.03%</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smtClean="0">
                        <a:latin typeface="+mn-lt"/>
                        <a:ea typeface="Verdana" pitchFamily="34" charset="0"/>
                        <a:cs typeface="Arial" panose="020B0604020202020204" pitchFamily="34" charset="0"/>
                      </a:endParaRPr>
                    </a:p>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686668121"/>
                  </a:ext>
                </a:extLst>
              </a:tr>
              <a:tr h="27091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Group</a:t>
                      </a:r>
                      <a:r>
                        <a:rPr lang="en-GB" sz="1200" baseline="0" dirty="0" smtClean="0">
                          <a:solidFill>
                            <a:schemeClr val="bg1"/>
                          </a:solidFill>
                          <a:latin typeface="+mn-lt"/>
                          <a:ea typeface="Verdana" pitchFamily="34" charset="0"/>
                          <a:cs typeface="Arial" panose="020B0604020202020204" pitchFamily="34" charset="0"/>
                        </a:rPr>
                        <a:t> 1 Domestic Abuse Training </a:t>
                      </a:r>
                      <a:endParaRPr lang="en-GB" sz="1200" dirty="0" smtClean="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95%</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87%</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87%</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82.74%</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smtClean="0">
                        <a:latin typeface="+mn-lt"/>
                        <a:ea typeface="Verdana" pitchFamily="34" charset="0"/>
                        <a:cs typeface="Arial" panose="020B0604020202020204" pitchFamily="34" charset="0"/>
                      </a:endParaRPr>
                    </a:p>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2161437763"/>
                  </a:ext>
                </a:extLst>
              </a:tr>
              <a:tr h="27091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Group</a:t>
                      </a:r>
                      <a:r>
                        <a:rPr lang="en-GB" sz="1200" baseline="0" dirty="0" smtClean="0">
                          <a:solidFill>
                            <a:schemeClr val="bg1"/>
                          </a:solidFill>
                          <a:latin typeface="+mn-lt"/>
                          <a:ea typeface="Verdana" pitchFamily="34" charset="0"/>
                          <a:cs typeface="Arial" panose="020B0604020202020204" pitchFamily="34" charset="0"/>
                        </a:rPr>
                        <a:t> 2 Domestic Abuse Training </a:t>
                      </a:r>
                      <a:endParaRPr lang="en-GB" sz="1200" dirty="0" smtClean="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95%</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38%</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54%</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4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76.4%</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AC4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smtClean="0">
                        <a:latin typeface="+mn-lt"/>
                        <a:ea typeface="Verdana" pitchFamily="34" charset="0"/>
                        <a:cs typeface="Arial" panose="020B0604020202020204" pitchFamily="34" charset="0"/>
                      </a:endParaRPr>
                    </a:p>
                    <a:p>
                      <a:endParaRPr lang="en-GB" sz="1200" dirty="0" smtClean="0">
                        <a:latin typeface="+mn-lt"/>
                        <a:ea typeface="Verdana" pitchFamily="34" charset="0"/>
                        <a:cs typeface="Arial" panose="020B0604020202020204" pitchFamily="34" charset="0"/>
                      </a:endParaRPr>
                    </a:p>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2875557911"/>
                  </a:ext>
                </a:extLst>
              </a:tr>
              <a:tr h="27091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Group</a:t>
                      </a:r>
                      <a:r>
                        <a:rPr lang="en-GB" sz="1200" baseline="0" dirty="0" smtClean="0">
                          <a:solidFill>
                            <a:schemeClr val="bg1"/>
                          </a:solidFill>
                          <a:latin typeface="+mn-lt"/>
                          <a:ea typeface="Verdana" pitchFamily="34" charset="0"/>
                          <a:cs typeface="Arial" panose="020B0604020202020204" pitchFamily="34" charset="0"/>
                        </a:rPr>
                        <a:t> 6 Domestic Abuse Training </a:t>
                      </a:r>
                      <a:endParaRPr lang="en-GB" sz="1200" dirty="0" smtClean="0">
                        <a:solidFill>
                          <a:schemeClr val="bg1"/>
                        </a:solidFill>
                        <a:latin typeface="+mn-lt"/>
                        <a:ea typeface="Verdana" pitchFamily="34" charset="0"/>
                        <a:cs typeface="Arial" panose="020B0604020202020204" pitchFamily="34"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95%</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0%</a:t>
                      </a:r>
                      <a:endParaRPr lang="en-GB" sz="1200" dirty="0">
                        <a:solidFill>
                          <a:schemeClr val="tx1"/>
                        </a:solidFill>
                        <a:latin typeface="+mn-lt"/>
                        <a:ea typeface="Verdana" pitchFamily="34" charset="0"/>
                        <a:cs typeface="Arial" panose="020B0604020202020204" pitchFamily="34" charset="0"/>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0%</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0%</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smtClean="0">
                        <a:latin typeface="+mn-lt"/>
                        <a:ea typeface="Verdana" pitchFamily="34" charset="0"/>
                        <a:cs typeface="Arial" panose="020B0604020202020204" pitchFamily="34" charset="0"/>
                      </a:endParaRPr>
                    </a:p>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418469245"/>
                  </a:ext>
                </a:extLst>
              </a:tr>
              <a:tr h="449669">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Disclosure and Barring Service </a:t>
                      </a: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latin typeface="+mn-lt"/>
                          <a:ea typeface="Verdana" pitchFamily="34" charset="0"/>
                          <a:cs typeface="Arial" panose="020B0604020202020204" pitchFamily="34" charset="0"/>
                        </a:rPr>
                        <a:t>100%</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100%</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GB" sz="1200" dirty="0" smtClean="0">
                          <a:solidFill>
                            <a:schemeClr val="tx1"/>
                          </a:solidFill>
                          <a:latin typeface="+mn-lt"/>
                          <a:ea typeface="Verdana" pitchFamily="34" charset="0"/>
                          <a:cs typeface="Arial" panose="020B0604020202020204" pitchFamily="34" charset="0"/>
                        </a:rPr>
                        <a:t>100%</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r>
                        <a:rPr lang="en-GB" sz="1200" dirty="0" smtClean="0">
                          <a:solidFill>
                            <a:schemeClr val="tx1"/>
                          </a:solidFill>
                          <a:latin typeface="+mn-lt"/>
                          <a:ea typeface="Verdana" pitchFamily="34" charset="0"/>
                          <a:cs typeface="Arial" panose="020B0604020202020204" pitchFamily="34" charset="0"/>
                        </a:rPr>
                        <a:t>99.2%</a:t>
                      </a:r>
                      <a:endParaRPr lang="en-GB" sz="1200" dirty="0">
                        <a:solidFill>
                          <a:schemeClr val="tx1"/>
                        </a:solidFill>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endParaRPr lang="en-GB" sz="1200" dirty="0">
                        <a:latin typeface="+mn-lt"/>
                        <a:ea typeface="Verdana" pitchFamily="34" charset="0"/>
                        <a:cs typeface="Arial" panose="020B0604020202020204" pitchFamily="34" charset="0"/>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88162843"/>
                  </a:ext>
                </a:extLst>
              </a:tr>
            </a:tbl>
          </a:graphicData>
        </a:graphic>
      </p:graphicFrame>
      <p:sp>
        <p:nvSpPr>
          <p:cNvPr id="7" name="Right Arrow 6"/>
          <p:cNvSpPr/>
          <p:nvPr/>
        </p:nvSpPr>
        <p:spPr>
          <a:xfrm>
            <a:off x="8481392" y="126876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wn Arrow 7"/>
          <p:cNvSpPr/>
          <p:nvPr/>
        </p:nvSpPr>
        <p:spPr>
          <a:xfrm>
            <a:off x="8557592" y="1844824"/>
            <a:ext cx="864096" cy="3742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own Arrow 8"/>
          <p:cNvSpPr/>
          <p:nvPr/>
        </p:nvSpPr>
        <p:spPr>
          <a:xfrm>
            <a:off x="8625408" y="2276872"/>
            <a:ext cx="778771" cy="395984"/>
          </a:xfrm>
          <a:prstGeom prst="downArrow">
            <a:avLst>
              <a:gd name="adj1" fmla="val 50000"/>
              <a:gd name="adj2" fmla="val 778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Down Arrow 9"/>
          <p:cNvSpPr/>
          <p:nvPr/>
        </p:nvSpPr>
        <p:spPr>
          <a:xfrm>
            <a:off x="8648747" y="2708512"/>
            <a:ext cx="755432" cy="374469"/>
          </a:xfrm>
          <a:prstGeom prst="downArrow">
            <a:avLst>
              <a:gd name="adj1" fmla="val 50000"/>
              <a:gd name="adj2" fmla="val 778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Down Arrow 10"/>
          <p:cNvSpPr/>
          <p:nvPr/>
        </p:nvSpPr>
        <p:spPr>
          <a:xfrm>
            <a:off x="8666256" y="3223470"/>
            <a:ext cx="755432" cy="374469"/>
          </a:xfrm>
          <a:prstGeom prst="downArrow">
            <a:avLst>
              <a:gd name="adj1" fmla="val 50000"/>
              <a:gd name="adj2" fmla="val 778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a:off x="8666256" y="3645024"/>
            <a:ext cx="755432" cy="374469"/>
          </a:xfrm>
          <a:prstGeom prst="downArrow">
            <a:avLst>
              <a:gd name="adj1" fmla="val 50000"/>
              <a:gd name="adj2" fmla="val 778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Up Arrow 12"/>
          <p:cNvSpPr/>
          <p:nvPr/>
        </p:nvSpPr>
        <p:spPr>
          <a:xfrm>
            <a:off x="8769424" y="4132823"/>
            <a:ext cx="484632" cy="49089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ight Arrow 13"/>
          <p:cNvSpPr/>
          <p:nvPr/>
        </p:nvSpPr>
        <p:spPr>
          <a:xfrm>
            <a:off x="8527226" y="465313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Down Arrow 16"/>
          <p:cNvSpPr/>
          <p:nvPr/>
        </p:nvSpPr>
        <p:spPr>
          <a:xfrm>
            <a:off x="8654586" y="5150332"/>
            <a:ext cx="778771" cy="395984"/>
          </a:xfrm>
          <a:prstGeom prst="downArrow">
            <a:avLst>
              <a:gd name="adj1" fmla="val 50000"/>
              <a:gd name="adj2" fmla="val 778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10</a:t>
            </a:r>
            <a:r>
              <a:rPr lang="en-GB" sz="1000" b="0" i="0" dirty="0" smtClean="0">
                <a:solidFill>
                  <a:schemeClr val="bg1"/>
                </a:solidFill>
                <a:ea typeface="Ubuntu" charset="0"/>
                <a:cs typeface="Ubuntu" charset="0"/>
              </a:rPr>
              <a:t> of 14</a:t>
            </a:r>
          </a:p>
        </p:txBody>
      </p:sp>
    </p:spTree>
    <p:extLst>
      <p:ext uri="{BB962C8B-B14F-4D97-AF65-F5344CB8AC3E}">
        <p14:creationId xmlns:p14="http://schemas.microsoft.com/office/powerpoint/2010/main" val="3378530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47963" y="44624"/>
            <a:ext cx="9505056" cy="540000"/>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algn="l">
              <a:defRPr/>
            </a:pPr>
            <a:r>
              <a:rPr lang="en-GB" sz="2400" dirty="0" smtClean="0">
                <a:solidFill>
                  <a:prstClr val="white"/>
                </a:solidFill>
                <a:cs typeface="Arial" panose="020B0604020202020204" pitchFamily="34" charset="0"/>
              </a:rPr>
              <a:t>Safeguarding Maturity Matrix assessment</a:t>
            </a:r>
          </a:p>
        </p:txBody>
      </p:sp>
      <p:sp>
        <p:nvSpPr>
          <p:cNvPr id="8" name="Rectangle 7"/>
          <p:cNvSpPr/>
          <p:nvPr/>
        </p:nvSpPr>
        <p:spPr>
          <a:xfrm>
            <a:off x="281287" y="503400"/>
            <a:ext cx="9480539" cy="154657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350" dirty="0">
                <a:solidFill>
                  <a:schemeClr val="bg1"/>
                </a:solidFill>
                <a:latin typeface="Verdana" panose="020B0604030504040204" pitchFamily="34" charset="0"/>
                <a:ea typeface="Verdana" panose="020B0604030504040204" pitchFamily="34" charset="0"/>
              </a:rPr>
              <a:t>The </a:t>
            </a:r>
            <a:r>
              <a:rPr lang="en-GB" sz="1350" dirty="0" smtClean="0">
                <a:solidFill>
                  <a:schemeClr val="bg1"/>
                </a:solidFill>
                <a:latin typeface="Verdana" panose="020B0604030504040204" pitchFamily="34" charset="0"/>
                <a:ea typeface="Verdana" panose="020B0604030504040204" pitchFamily="34" charset="0"/>
              </a:rPr>
              <a:t>NHS Wales Safeguarding </a:t>
            </a:r>
            <a:r>
              <a:rPr lang="en-GB" sz="1350" dirty="0">
                <a:solidFill>
                  <a:schemeClr val="bg1"/>
                </a:solidFill>
                <a:latin typeface="Verdana" panose="020B0604030504040204" pitchFamily="34" charset="0"/>
                <a:ea typeface="Verdana" panose="020B0604030504040204" pitchFamily="34" charset="0"/>
              </a:rPr>
              <a:t>Maturity Matrix (SMM) was adopted in </a:t>
            </a:r>
            <a:r>
              <a:rPr lang="en-GB" sz="1350" dirty="0" smtClean="0">
                <a:solidFill>
                  <a:schemeClr val="bg1"/>
                </a:solidFill>
                <a:latin typeface="Verdana" panose="020B0604030504040204" pitchFamily="34" charset="0"/>
                <a:ea typeface="Verdana" panose="020B0604030504040204" pitchFamily="34" charset="0"/>
              </a:rPr>
              <a:t>2018. </a:t>
            </a:r>
            <a:r>
              <a:rPr lang="en-GB" sz="1350" dirty="0">
                <a:solidFill>
                  <a:schemeClr val="bg1"/>
                </a:solidFill>
                <a:latin typeface="Verdana" panose="020B0604030504040204" pitchFamily="34" charset="0"/>
                <a:ea typeface="Verdana" panose="020B0604030504040204" pitchFamily="34" charset="0"/>
              </a:rPr>
              <a:t>This tool supports Health Boards and Trusts in Wales to measure the effectiveness of Safeguarding using </a:t>
            </a:r>
            <a:r>
              <a:rPr lang="en-GB" sz="1350" dirty="0" smtClean="0">
                <a:solidFill>
                  <a:schemeClr val="bg1"/>
                </a:solidFill>
                <a:latin typeface="Verdana" panose="020B0604030504040204" pitchFamily="34" charset="0"/>
                <a:ea typeface="Verdana" panose="020B0604030504040204" pitchFamily="34" charset="0"/>
              </a:rPr>
              <a:t>self assessment, </a:t>
            </a:r>
            <a:r>
              <a:rPr lang="en-GB" sz="1350" dirty="0">
                <a:solidFill>
                  <a:schemeClr val="bg1"/>
                </a:solidFill>
                <a:latin typeface="Verdana" panose="020B0604030504040204" pitchFamily="34" charset="0"/>
                <a:ea typeface="Verdana" panose="020B0604030504040204" pitchFamily="34" charset="0"/>
              </a:rPr>
              <a:t>identifying strengths and areas for future </a:t>
            </a:r>
            <a:r>
              <a:rPr lang="en-GB" sz="1350" dirty="0" smtClean="0">
                <a:solidFill>
                  <a:schemeClr val="bg1"/>
                </a:solidFill>
                <a:latin typeface="Verdana" panose="020B0604030504040204" pitchFamily="34" charset="0"/>
                <a:ea typeface="Verdana" panose="020B0604030504040204" pitchFamily="34" charset="0"/>
              </a:rPr>
              <a:t>focus and improvement   </a:t>
            </a:r>
          </a:p>
          <a:p>
            <a:r>
              <a:rPr lang="en-GB" sz="1350" dirty="0" smtClean="0">
                <a:solidFill>
                  <a:schemeClr val="bg1"/>
                </a:solidFill>
                <a:latin typeface="Verdana" panose="020B0604030504040204" pitchFamily="34" charset="0"/>
                <a:ea typeface="Verdana" panose="020B0604030504040204" pitchFamily="34" charset="0"/>
              </a:rPr>
              <a:t>                                                                                                                                                                                        </a:t>
            </a:r>
          </a:p>
          <a:p>
            <a:pPr marL="285750" indent="-285750">
              <a:buFont typeface="Arial" panose="020B0604020202020204" pitchFamily="34" charset="0"/>
              <a:buChar char="•"/>
            </a:pPr>
            <a:r>
              <a:rPr lang="en-GB" sz="1350" dirty="0" smtClean="0">
                <a:solidFill>
                  <a:schemeClr val="bg1"/>
                </a:solidFill>
                <a:latin typeface="Verdana" panose="020B0604030504040204" pitchFamily="34" charset="0"/>
                <a:ea typeface="Verdana" panose="020B0604030504040204" pitchFamily="34" charset="0"/>
              </a:rPr>
              <a:t>The </a:t>
            </a:r>
            <a:r>
              <a:rPr lang="en-GB" sz="1350" dirty="0">
                <a:solidFill>
                  <a:schemeClr val="bg1"/>
                </a:solidFill>
                <a:latin typeface="Verdana" panose="020B0604030504040204" pitchFamily="34" charset="0"/>
                <a:ea typeface="Verdana" panose="020B0604030504040204" pitchFamily="34" charset="0"/>
              </a:rPr>
              <a:t>NHS Safeguarding Maturity Matrix is underpinned by the Health and Care Standards, Wales Future Generations Act 5 Ways of Working and 7 Well-Being goals and the 4 Principles of Prudent Healthcare. From this, 5 standards were developed with indicators for each of the standards, as highlighted </a:t>
            </a:r>
            <a:r>
              <a:rPr lang="en-GB" sz="1350" dirty="0" smtClean="0">
                <a:solidFill>
                  <a:schemeClr val="bg1"/>
                </a:solidFill>
                <a:latin typeface="Verdana" panose="020B0604030504040204" pitchFamily="34" charset="0"/>
                <a:ea typeface="Verdana" panose="020B0604030504040204" pitchFamily="34" charset="0"/>
              </a:rPr>
              <a:t>below</a:t>
            </a:r>
          </a:p>
        </p:txBody>
      </p:sp>
      <p:pic>
        <p:nvPicPr>
          <p:cNvPr id="9" name="Picture 8" descr="C:\Users\do089525\AppData\Local\Microsoft\Windows\INetCache\Content.MSO\398605A4.tmp"/>
          <p:cNvPicPr/>
          <p:nvPr/>
        </p:nvPicPr>
        <p:blipFill>
          <a:blip r:embed="rId3">
            <a:extLst>
              <a:ext uri="{28A0092B-C50C-407E-A947-70E740481C1C}">
                <a14:useLocalDpi xmlns:a14="http://schemas.microsoft.com/office/drawing/2010/main" val="0"/>
              </a:ext>
            </a:extLst>
          </a:blip>
          <a:srcRect/>
          <a:stretch>
            <a:fillRect/>
          </a:stretch>
        </p:blipFill>
        <p:spPr bwMode="auto">
          <a:xfrm>
            <a:off x="7473280" y="2204864"/>
            <a:ext cx="2016224" cy="1368153"/>
          </a:xfrm>
          <a:prstGeom prst="rect">
            <a:avLst/>
          </a:prstGeom>
          <a:noFill/>
          <a:ln>
            <a:noFill/>
          </a:ln>
        </p:spPr>
      </p:pic>
      <p:sp>
        <p:nvSpPr>
          <p:cNvPr id="13" name="TextBox 12"/>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7</a:t>
            </a:r>
            <a:r>
              <a:rPr lang="en-GB" sz="1000" b="0" i="0" dirty="0" smtClean="0">
                <a:solidFill>
                  <a:schemeClr val="bg1"/>
                </a:solidFill>
                <a:ea typeface="Ubuntu" charset="0"/>
                <a:cs typeface="Ubuntu" charset="0"/>
              </a:rPr>
              <a:t> of 14</a:t>
            </a:r>
          </a:p>
        </p:txBody>
      </p:sp>
      <p:sp>
        <p:nvSpPr>
          <p:cNvPr id="14" name="Rectangle 13"/>
          <p:cNvSpPr/>
          <p:nvPr/>
        </p:nvSpPr>
        <p:spPr>
          <a:xfrm>
            <a:off x="285493" y="2037236"/>
            <a:ext cx="6936169" cy="250068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350" dirty="0" smtClean="0">
                <a:solidFill>
                  <a:schemeClr val="bg1"/>
                </a:solidFill>
                <a:latin typeface="Verdana" panose="020B0604030504040204" pitchFamily="34" charset="0"/>
                <a:ea typeface="Verdana" panose="020B0604030504040204" pitchFamily="34" charset="0"/>
              </a:rPr>
              <a:t>Each </a:t>
            </a:r>
            <a:r>
              <a:rPr lang="en-GB" sz="1350" dirty="0">
                <a:solidFill>
                  <a:schemeClr val="bg1"/>
                </a:solidFill>
                <a:latin typeface="Verdana" panose="020B0604030504040204" pitchFamily="34" charset="0"/>
                <a:ea typeface="Verdana" panose="020B0604030504040204" pitchFamily="34" charset="0"/>
              </a:rPr>
              <a:t>area of the matrix is supported by a number of example indicators which should be considered in order to decide which score fits with the position of the organisation for the reporting period</a:t>
            </a:r>
            <a:r>
              <a:rPr lang="en-GB" sz="1350" dirty="0" smtClean="0">
                <a:solidFill>
                  <a:schemeClr val="bg1"/>
                </a:solidFill>
                <a:latin typeface="Verdana" panose="020B0604030504040204" pitchFamily="34" charset="0"/>
                <a:ea typeface="Verdana" panose="020B0604030504040204" pitchFamily="34" charset="0"/>
              </a:rPr>
              <a:t>.</a:t>
            </a:r>
            <a:r>
              <a:rPr lang="en-US" sz="1350" dirty="0">
                <a:solidFill>
                  <a:schemeClr val="bg1"/>
                </a:solidFill>
                <a:latin typeface="Verdana" panose="020B0604030504040204" pitchFamily="34" charset="0"/>
                <a:ea typeface="Verdana" panose="020B0604030504040204" pitchFamily="34" charset="0"/>
              </a:rPr>
              <a:t> An improvement plan is then developed </a:t>
            </a:r>
            <a:r>
              <a:rPr lang="en-US" sz="1350" dirty="0" smtClean="0">
                <a:solidFill>
                  <a:schemeClr val="bg1"/>
                </a:solidFill>
                <a:latin typeface="Verdana" panose="020B0604030504040204" pitchFamily="34" charset="0"/>
                <a:ea typeface="Verdana" panose="020B0604030504040204" pitchFamily="34" charset="0"/>
              </a:rPr>
              <a:t>and </a:t>
            </a:r>
            <a:r>
              <a:rPr lang="en-US" sz="1350" dirty="0">
                <a:solidFill>
                  <a:schemeClr val="bg1"/>
                </a:solidFill>
                <a:latin typeface="Verdana" panose="020B0604030504040204" pitchFamily="34" charset="0"/>
                <a:ea typeface="Verdana" panose="020B0604030504040204" pitchFamily="34" charset="0"/>
              </a:rPr>
              <a:t>submitted to the NHS </a:t>
            </a:r>
            <a:r>
              <a:rPr lang="en-US" sz="1350" dirty="0" smtClean="0">
                <a:solidFill>
                  <a:schemeClr val="bg1"/>
                </a:solidFill>
                <a:latin typeface="Verdana" panose="020B0604030504040204" pitchFamily="34" charset="0"/>
                <a:ea typeface="Verdana" panose="020B0604030504040204" pitchFamily="34" charset="0"/>
              </a:rPr>
              <a:t>Wales Safeguarding </a:t>
            </a:r>
            <a:r>
              <a:rPr lang="en-US" sz="1350" dirty="0">
                <a:solidFill>
                  <a:schemeClr val="bg1"/>
                </a:solidFill>
                <a:latin typeface="Verdana" panose="020B0604030504040204" pitchFamily="34" charset="0"/>
                <a:ea typeface="Verdana" panose="020B0604030504040204" pitchFamily="34" charset="0"/>
              </a:rPr>
              <a:t>Network in </a:t>
            </a:r>
            <a:r>
              <a:rPr lang="en-US" sz="1350" dirty="0" smtClean="0">
                <a:solidFill>
                  <a:schemeClr val="bg1"/>
                </a:solidFill>
                <a:latin typeface="Verdana" panose="020B0604030504040204" pitchFamily="34" charset="0"/>
                <a:ea typeface="Verdana" panose="020B0604030504040204" pitchFamily="34" charset="0"/>
              </a:rPr>
              <a:t>September 2021, </a:t>
            </a:r>
            <a:r>
              <a:rPr lang="en-US" sz="1350" dirty="0">
                <a:solidFill>
                  <a:schemeClr val="bg1"/>
                </a:solidFill>
                <a:latin typeface="Verdana" panose="020B0604030504040204" pitchFamily="34" charset="0"/>
                <a:ea typeface="Verdana" panose="020B0604030504040204" pitchFamily="34" charset="0"/>
              </a:rPr>
              <a:t>to collaboratively record the overall themes from NHS Wales improvement </a:t>
            </a:r>
            <a:r>
              <a:rPr lang="en-US" sz="1350" dirty="0" smtClean="0">
                <a:solidFill>
                  <a:schemeClr val="bg1"/>
                </a:solidFill>
                <a:latin typeface="Verdana" panose="020B0604030504040204" pitchFamily="34" charset="0"/>
                <a:ea typeface="Verdana" panose="020B0604030504040204" pitchFamily="34" charset="0"/>
              </a:rPr>
              <a:t>plans</a:t>
            </a:r>
            <a:r>
              <a:rPr lang="en-US" sz="1350" dirty="0">
                <a:solidFill>
                  <a:schemeClr val="bg1"/>
                </a:solidFill>
                <a:latin typeface="Verdana" panose="020B0604030504040204" pitchFamily="34" charset="0"/>
                <a:ea typeface="Verdana" panose="020B0604030504040204" pitchFamily="34" charset="0"/>
              </a:rPr>
              <a:t> </a:t>
            </a:r>
            <a:r>
              <a:rPr lang="en-US" sz="1350" dirty="0" smtClean="0">
                <a:solidFill>
                  <a:schemeClr val="bg1"/>
                </a:solidFill>
                <a:latin typeface="Verdana" panose="020B0604030504040204" pitchFamily="34" charset="0"/>
                <a:ea typeface="Verdana" panose="020B0604030504040204" pitchFamily="34" charset="0"/>
              </a:rPr>
              <a:t>followed by a peer review process to identify </a:t>
            </a:r>
            <a:r>
              <a:rPr lang="en-US" sz="1350" dirty="0" err="1" smtClean="0">
                <a:solidFill>
                  <a:schemeClr val="bg1"/>
                </a:solidFill>
                <a:latin typeface="Verdana" panose="020B0604030504040204" pitchFamily="34" charset="0"/>
                <a:ea typeface="Verdana" panose="020B0604030504040204" pitchFamily="34" charset="0"/>
              </a:rPr>
              <a:t>organisational</a:t>
            </a:r>
            <a:r>
              <a:rPr lang="en-US" sz="1350" dirty="0" smtClean="0">
                <a:solidFill>
                  <a:schemeClr val="bg1"/>
                </a:solidFill>
                <a:latin typeface="Verdana" panose="020B0604030504040204" pitchFamily="34" charset="0"/>
                <a:ea typeface="Verdana" panose="020B0604030504040204" pitchFamily="34" charset="0"/>
              </a:rPr>
              <a:t> annual improvement plans.</a:t>
            </a:r>
          </a:p>
          <a:p>
            <a:pPr marL="285750" indent="-285750">
              <a:buFont typeface="Arial" panose="020B0604020202020204" pitchFamily="34" charset="0"/>
              <a:buChar char="•"/>
            </a:pPr>
            <a:endParaRPr lang="en-US" sz="80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US" sz="1350" b="1" dirty="0" smtClean="0">
                <a:solidFill>
                  <a:schemeClr val="bg1"/>
                </a:solidFill>
                <a:latin typeface="Verdana" panose="020B0604030504040204" pitchFamily="34" charset="0"/>
                <a:ea typeface="Verdana" panose="020B0604030504040204" pitchFamily="34" charset="0"/>
              </a:rPr>
              <a:t>Public Health Wales SMM assessment scores.</a:t>
            </a:r>
          </a:p>
          <a:p>
            <a:pPr marL="285750" indent="-285750">
              <a:buFont typeface="Arial" panose="020B0604020202020204" pitchFamily="34" charset="0"/>
              <a:buChar char="•"/>
            </a:pPr>
            <a:endParaRPr lang="en-US" sz="1350" dirty="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sz="1350" dirty="0" smtClean="0">
              <a:solidFill>
                <a:schemeClr val="bg1"/>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US" sz="1350" dirty="0">
              <a:solidFill>
                <a:schemeClr val="bg1"/>
              </a:solidFill>
              <a:latin typeface="Verdana" panose="020B0604030504040204" pitchFamily="34" charset="0"/>
              <a:ea typeface="Verdana" panose="020B0604030504040204" pitchFamily="34" charset="0"/>
            </a:endParaRPr>
          </a:p>
        </p:txBody>
      </p:sp>
      <p:sp>
        <p:nvSpPr>
          <p:cNvPr id="2" name="Rectangle 1"/>
          <p:cNvSpPr/>
          <p:nvPr/>
        </p:nvSpPr>
        <p:spPr>
          <a:xfrm>
            <a:off x="272480" y="5589240"/>
            <a:ext cx="5880105" cy="715581"/>
          </a:xfrm>
          <a:prstGeom prst="rect">
            <a:avLst/>
          </a:prstGeom>
        </p:spPr>
        <p:txBody>
          <a:bodyPr wrap="square">
            <a:spAutoFit/>
          </a:bodyPr>
          <a:lstStyle/>
          <a:p>
            <a:pPr marL="285750" indent="-285750">
              <a:buFont typeface="Arial" panose="020B0604020202020204" pitchFamily="34" charset="0"/>
              <a:buChar char="•"/>
            </a:pPr>
            <a:r>
              <a:rPr lang="en-US" sz="1350" dirty="0" smtClean="0">
                <a:solidFill>
                  <a:schemeClr val="bg1"/>
                </a:solidFill>
                <a:latin typeface="Verdana" panose="020B0604030504040204" pitchFamily="34" charset="0"/>
                <a:ea typeface="Verdana" panose="020B0604030504040204" pitchFamily="34" charset="0"/>
              </a:rPr>
              <a:t>Public </a:t>
            </a:r>
            <a:r>
              <a:rPr lang="en-US" sz="1350" dirty="0">
                <a:solidFill>
                  <a:schemeClr val="bg1"/>
                </a:solidFill>
                <a:latin typeface="Verdana" panose="020B0604030504040204" pitchFamily="34" charset="0"/>
                <a:ea typeface="Verdana" panose="020B0604030504040204" pitchFamily="34" charset="0"/>
              </a:rPr>
              <a:t>Health Wales’s  Maturity Matrix Score for 2021-2022 was </a:t>
            </a:r>
            <a:r>
              <a:rPr lang="en-US" sz="1350" b="1" dirty="0">
                <a:solidFill>
                  <a:schemeClr val="bg1"/>
                </a:solidFill>
                <a:latin typeface="Verdana" panose="020B0604030504040204" pitchFamily="34" charset="0"/>
                <a:ea typeface="Verdana" panose="020B0604030504040204" pitchFamily="34" charset="0"/>
              </a:rPr>
              <a:t>19 out of 25.</a:t>
            </a:r>
            <a:r>
              <a:rPr lang="en-US" sz="1350" dirty="0">
                <a:solidFill>
                  <a:schemeClr val="bg1"/>
                </a:solidFill>
                <a:latin typeface="Verdana" panose="020B0604030504040204" pitchFamily="34" charset="0"/>
                <a:ea typeface="Verdana" panose="020B0604030504040204" pitchFamily="34" charset="0"/>
              </a:rPr>
              <a:t> </a:t>
            </a:r>
            <a:r>
              <a:rPr lang="en-US" sz="1350" dirty="0" smtClean="0">
                <a:solidFill>
                  <a:schemeClr val="bg1"/>
                </a:solidFill>
                <a:latin typeface="Verdana" panose="020B0604030504040204" pitchFamily="34" charset="0"/>
                <a:ea typeface="Verdana" panose="020B0604030504040204" pitchFamily="34" charset="0"/>
              </a:rPr>
              <a:t>A robust improvement plan will have a positive impact on the maturity score in the next year.</a:t>
            </a:r>
            <a:endParaRPr lang="en-GB" sz="135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698809265"/>
              </p:ext>
            </p:extLst>
          </p:nvPr>
        </p:nvGraphicFramePr>
        <p:xfrm>
          <a:off x="560512" y="3915133"/>
          <a:ext cx="8856984" cy="1674154"/>
        </p:xfrm>
        <a:graphic>
          <a:graphicData uri="http://schemas.openxmlformats.org/drawingml/2006/table">
            <a:tbl>
              <a:tblPr firstRow="1" firstCol="1" bandRow="1">
                <a:tableStyleId>{5C22544A-7EE6-4342-B048-85BDC9FD1C3A}</a:tableStyleId>
              </a:tblPr>
              <a:tblGrid>
                <a:gridCol w="4602160">
                  <a:extLst>
                    <a:ext uri="{9D8B030D-6E8A-4147-A177-3AD203B41FA5}">
                      <a16:colId xmlns:a16="http://schemas.microsoft.com/office/drawing/2014/main" val="4285575039"/>
                    </a:ext>
                  </a:extLst>
                </a:gridCol>
                <a:gridCol w="1446512">
                  <a:extLst>
                    <a:ext uri="{9D8B030D-6E8A-4147-A177-3AD203B41FA5}">
                      <a16:colId xmlns:a16="http://schemas.microsoft.com/office/drawing/2014/main" val="747980576"/>
                    </a:ext>
                  </a:extLst>
                </a:gridCol>
                <a:gridCol w="1512168">
                  <a:extLst>
                    <a:ext uri="{9D8B030D-6E8A-4147-A177-3AD203B41FA5}">
                      <a16:colId xmlns:a16="http://schemas.microsoft.com/office/drawing/2014/main" val="863203833"/>
                    </a:ext>
                  </a:extLst>
                </a:gridCol>
                <a:gridCol w="1296144">
                  <a:extLst>
                    <a:ext uri="{9D8B030D-6E8A-4147-A177-3AD203B41FA5}">
                      <a16:colId xmlns:a16="http://schemas.microsoft.com/office/drawing/2014/main" val="2806073373"/>
                    </a:ext>
                  </a:extLst>
                </a:gridCol>
              </a:tblGrid>
              <a:tr h="662599">
                <a:tc>
                  <a:txBody>
                    <a:bodyPr/>
                    <a:lstStyle/>
                    <a:p>
                      <a:pPr>
                        <a:lnSpc>
                          <a:spcPct val="115000"/>
                        </a:lnSpc>
                        <a:spcAft>
                          <a:spcPts val="0"/>
                        </a:spcAft>
                        <a:tabLst>
                          <a:tab pos="1917065" algn="ctr"/>
                        </a:tabLst>
                      </a:pPr>
                      <a:r>
                        <a:rPr lang="en-GB" sz="1100" kern="1200" dirty="0">
                          <a:effectLst/>
                        </a:rPr>
                        <a:t>Standards 	</a:t>
                      </a:r>
                      <a:endParaRPr lang="en-GB" sz="1100" dirty="0">
                        <a:effectLst/>
                      </a:endParaRPr>
                    </a:p>
                    <a:p>
                      <a:pPr>
                        <a:lnSpc>
                          <a:spcPct val="115000"/>
                        </a:lnSpc>
                        <a:spcAft>
                          <a:spcPts val="0"/>
                        </a:spcAft>
                        <a:tabLst>
                          <a:tab pos="3009900" algn="l"/>
                        </a:tabLst>
                      </a:pPr>
                      <a:r>
                        <a:rPr lang="en-GB" sz="1100" dirty="0">
                          <a:effectLst/>
                        </a:rPr>
                        <a:t>	</a:t>
                      </a:r>
                      <a:endParaRPr lang="en-GB" sz="11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15000"/>
                        </a:lnSpc>
                        <a:spcAft>
                          <a:spcPts val="0"/>
                        </a:spcAft>
                      </a:pPr>
                      <a:r>
                        <a:rPr lang="en-GB" sz="1100" kern="1200" dirty="0">
                          <a:effectLst/>
                        </a:rPr>
                        <a:t>Maturity </a:t>
                      </a:r>
                      <a:endParaRPr lang="en-GB" sz="1100" kern="1200" dirty="0" smtClean="0">
                        <a:effectLst/>
                      </a:endParaRPr>
                    </a:p>
                    <a:p>
                      <a:pPr algn="ctr">
                        <a:lnSpc>
                          <a:spcPct val="115000"/>
                        </a:lnSpc>
                        <a:spcAft>
                          <a:spcPts val="0"/>
                        </a:spcAft>
                      </a:pPr>
                      <a:r>
                        <a:rPr lang="en-GB" sz="1100" kern="1200" dirty="0" smtClean="0">
                          <a:effectLst/>
                        </a:rPr>
                        <a:t>Score </a:t>
                      </a:r>
                      <a:endParaRPr lang="en-GB" sz="1100" kern="1200" dirty="0" smtClean="0">
                        <a:effectLst/>
                      </a:endParaRPr>
                    </a:p>
                    <a:p>
                      <a:pPr algn="ctr">
                        <a:lnSpc>
                          <a:spcPct val="115000"/>
                        </a:lnSpc>
                        <a:spcAft>
                          <a:spcPts val="0"/>
                        </a:spcAft>
                      </a:pPr>
                      <a:r>
                        <a:rPr lang="en-GB" sz="1100" kern="1200" dirty="0" smtClean="0">
                          <a:effectLst/>
                        </a:rPr>
                        <a:t>2019-2020</a:t>
                      </a:r>
                      <a:endParaRPr lang="en-GB" sz="1100" dirty="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dirty="0">
                          <a:effectLst/>
                        </a:rPr>
                        <a:t>Maturity </a:t>
                      </a:r>
                      <a:endParaRPr lang="en-GB" sz="1100" kern="1200" dirty="0" smtClean="0">
                        <a:effectLst/>
                      </a:endParaRPr>
                    </a:p>
                    <a:p>
                      <a:pPr algn="ctr">
                        <a:lnSpc>
                          <a:spcPct val="115000"/>
                        </a:lnSpc>
                        <a:spcAft>
                          <a:spcPts val="0"/>
                        </a:spcAft>
                      </a:pPr>
                      <a:r>
                        <a:rPr lang="en-GB" sz="1100" kern="1200" dirty="0" smtClean="0">
                          <a:effectLst/>
                        </a:rPr>
                        <a:t>Score </a:t>
                      </a:r>
                      <a:endParaRPr lang="en-GB" sz="1100" kern="1200" dirty="0" smtClean="0">
                        <a:effectLst/>
                      </a:endParaRPr>
                    </a:p>
                    <a:p>
                      <a:pPr algn="ctr">
                        <a:lnSpc>
                          <a:spcPct val="115000"/>
                        </a:lnSpc>
                        <a:spcAft>
                          <a:spcPts val="0"/>
                        </a:spcAft>
                      </a:pPr>
                      <a:r>
                        <a:rPr lang="en-GB" sz="1100" kern="1200" dirty="0" smtClean="0">
                          <a:effectLst/>
                        </a:rPr>
                        <a:t>2020-2021</a:t>
                      </a:r>
                      <a:endParaRPr lang="en-GB" sz="1100" dirty="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dirty="0">
                          <a:effectLst/>
                        </a:rPr>
                        <a:t>Maturity </a:t>
                      </a:r>
                      <a:endParaRPr lang="en-GB" sz="1100" kern="1200" dirty="0" smtClean="0">
                        <a:effectLst/>
                      </a:endParaRPr>
                    </a:p>
                    <a:p>
                      <a:pPr algn="ctr">
                        <a:lnSpc>
                          <a:spcPct val="115000"/>
                        </a:lnSpc>
                        <a:spcAft>
                          <a:spcPts val="0"/>
                        </a:spcAft>
                      </a:pPr>
                      <a:r>
                        <a:rPr lang="en-GB" sz="1100" kern="1200" dirty="0" smtClean="0">
                          <a:effectLst/>
                        </a:rPr>
                        <a:t>Score </a:t>
                      </a:r>
                    </a:p>
                    <a:p>
                      <a:pPr algn="ctr">
                        <a:lnSpc>
                          <a:spcPct val="115000"/>
                        </a:lnSpc>
                        <a:spcAft>
                          <a:spcPts val="0"/>
                        </a:spcAft>
                      </a:pPr>
                      <a:r>
                        <a:rPr lang="en-GB" sz="1100" kern="1200" dirty="0" smtClean="0">
                          <a:effectLst/>
                        </a:rPr>
                        <a:t>2021-2022</a:t>
                      </a:r>
                      <a:endParaRPr lang="en-GB" sz="11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263340794"/>
                  </a:ext>
                </a:extLst>
              </a:tr>
              <a:tr h="187900">
                <a:tc>
                  <a:txBody>
                    <a:bodyPr/>
                    <a:lstStyle/>
                    <a:p>
                      <a:pPr>
                        <a:lnSpc>
                          <a:spcPct val="115000"/>
                        </a:lnSpc>
                        <a:spcAft>
                          <a:spcPts val="0"/>
                        </a:spcAft>
                      </a:pPr>
                      <a:r>
                        <a:rPr lang="en-GB" sz="1100" kern="1200">
                          <a:effectLst/>
                        </a:rPr>
                        <a:t>1) Governance and Rights based approach</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780899604"/>
                  </a:ext>
                </a:extLst>
              </a:tr>
              <a:tr h="187900">
                <a:tc>
                  <a:txBody>
                    <a:bodyPr/>
                    <a:lstStyle/>
                    <a:p>
                      <a:pPr>
                        <a:lnSpc>
                          <a:spcPct val="115000"/>
                        </a:lnSpc>
                        <a:spcAft>
                          <a:spcPts val="0"/>
                        </a:spcAft>
                      </a:pPr>
                      <a:r>
                        <a:rPr lang="en-GB" sz="1100" kern="1200" dirty="0">
                          <a:effectLst/>
                        </a:rPr>
                        <a:t>2) Safe Care </a:t>
                      </a:r>
                      <a:endParaRPr lang="en-GB" sz="11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346722091"/>
                  </a:ext>
                </a:extLst>
              </a:tr>
              <a:tr h="187900">
                <a:tc>
                  <a:txBody>
                    <a:bodyPr/>
                    <a:lstStyle/>
                    <a:p>
                      <a:pPr>
                        <a:lnSpc>
                          <a:spcPct val="115000"/>
                        </a:lnSpc>
                        <a:spcAft>
                          <a:spcPts val="0"/>
                        </a:spcAft>
                      </a:pPr>
                      <a:r>
                        <a:rPr lang="en-GB" sz="1100" kern="1200">
                          <a:effectLst/>
                        </a:rPr>
                        <a:t>3) ACE Informed</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3</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3</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23372484"/>
                  </a:ext>
                </a:extLst>
              </a:tr>
              <a:tr h="187900">
                <a:tc>
                  <a:txBody>
                    <a:bodyPr/>
                    <a:lstStyle/>
                    <a:p>
                      <a:pPr>
                        <a:lnSpc>
                          <a:spcPct val="115000"/>
                        </a:lnSpc>
                        <a:spcAft>
                          <a:spcPts val="0"/>
                        </a:spcAft>
                      </a:pPr>
                      <a:r>
                        <a:rPr lang="en-GB" sz="1100" kern="1200">
                          <a:effectLst/>
                        </a:rPr>
                        <a:t>4) Learning Organisation</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15000"/>
                        </a:lnSpc>
                        <a:spcAft>
                          <a:spcPts val="0"/>
                        </a:spcAft>
                      </a:pPr>
                      <a:r>
                        <a:rPr lang="en-GB" sz="1100" kern="1200">
                          <a:effectLst/>
                        </a:rPr>
                        <a:t>3</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25962068"/>
                  </a:ext>
                </a:extLst>
              </a:tr>
              <a:tr h="187900">
                <a:tc>
                  <a:txBody>
                    <a:bodyPr/>
                    <a:lstStyle/>
                    <a:p>
                      <a:pPr>
                        <a:lnSpc>
                          <a:spcPct val="115000"/>
                        </a:lnSpc>
                        <a:spcAft>
                          <a:spcPts val="0"/>
                        </a:spcAft>
                      </a:pPr>
                      <a:r>
                        <a:rPr lang="en-GB" sz="1100" kern="1200">
                          <a:effectLst/>
                        </a:rPr>
                        <a:t>5) Multi agency working </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15000"/>
                        </a:lnSpc>
                        <a:spcAft>
                          <a:spcPts val="0"/>
                        </a:spcAft>
                      </a:pPr>
                      <a:r>
                        <a:rPr lang="en-GB" sz="1100" kern="1200">
                          <a:effectLst/>
                        </a:rPr>
                        <a:t>4</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a:effectLst/>
                        </a:rPr>
                        <a:t>3</a:t>
                      </a:r>
                      <a:endParaRPr lang="en-GB" sz="1100">
                        <a:effectLst/>
                        <a:latin typeface="Verdana" panose="020B060403050404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15000"/>
                        </a:lnSpc>
                        <a:spcAft>
                          <a:spcPts val="0"/>
                        </a:spcAft>
                      </a:pPr>
                      <a:r>
                        <a:rPr lang="en-GB" sz="1100" kern="1200" dirty="0">
                          <a:effectLst/>
                        </a:rPr>
                        <a:t>3</a:t>
                      </a:r>
                      <a:endParaRPr lang="en-GB" sz="11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180961940"/>
                  </a:ext>
                </a:extLst>
              </a:tr>
            </a:tbl>
          </a:graphicData>
        </a:graphic>
      </p:graphicFrame>
    </p:spTree>
    <p:extLst>
      <p:ext uri="{BB962C8B-B14F-4D97-AF65-F5344CB8AC3E}">
        <p14:creationId xmlns:p14="http://schemas.microsoft.com/office/powerpoint/2010/main" val="873912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16496" y="182099"/>
            <a:ext cx="7920000" cy="438589"/>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1600" b="1" kern="1200">
                <a:solidFill>
                  <a:schemeClr val="bg1"/>
                </a:solidFill>
                <a:latin typeface="Verdana" pitchFamily="34" charset="0"/>
                <a:ea typeface="Verdana" pitchFamily="34" charset="0"/>
                <a:cs typeface="Verdan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ysClr val="window" lastClr="FFFFFF"/>
                </a:solidFill>
                <a:effectLst/>
                <a:uLnTx/>
                <a:uFillTx/>
              </a:rPr>
              <a:t>Supporting Staff with Safeguarding Responsibilities</a:t>
            </a:r>
            <a:endParaRPr kumimoji="0" lang="en-GB" sz="2400" b="1" i="0" u="none" strike="noStrike" kern="1200" cap="none" spc="0" normalizeH="0" baseline="0" noProof="0" dirty="0">
              <a:ln>
                <a:noFill/>
              </a:ln>
              <a:solidFill>
                <a:sysClr val="window" lastClr="FFFFFF"/>
              </a:solidFill>
              <a:effectLst/>
              <a:uLnTx/>
              <a:uFillTx/>
            </a:endParaRPr>
          </a:p>
        </p:txBody>
      </p:sp>
      <p:sp>
        <p:nvSpPr>
          <p:cNvPr id="6" name="Rectangle 5"/>
          <p:cNvSpPr/>
          <p:nvPr/>
        </p:nvSpPr>
        <p:spPr>
          <a:xfrm>
            <a:off x="183496" y="923499"/>
            <a:ext cx="9361040" cy="2315377"/>
          </a:xfrm>
          <a:prstGeom prst="rect">
            <a:avLst/>
          </a:prstGeom>
          <a:noFill/>
          <a:ln w="66675">
            <a:noFill/>
            <a:miter lim="800000"/>
          </a:ln>
        </p:spPr>
        <p:txBody>
          <a:bodyPr wrap="square">
            <a:spAutoFit/>
          </a:bodyPr>
          <a:lstStyle/>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Formal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Group Safeguarding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Supervision was prioritised  for key areas working directly with people who use our services,  in particular the </a:t>
            </a:r>
            <a:r>
              <a:rPr lang="en-GB" sz="1350" dirty="0" err="1" smtClean="0">
                <a:solidFill>
                  <a:schemeClr val="bg1"/>
                </a:solidFill>
                <a:latin typeface="Verdana" panose="020B0604030504040204" pitchFamily="34" charset="0"/>
                <a:ea typeface="Verdana" panose="020B0604030504040204" pitchFamily="34" charset="0"/>
                <a:cs typeface="Times New Roman" panose="02020603050405020304" pitchFamily="18" charset="0"/>
              </a:rPr>
              <a:t>Newborn</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 Hearing Screening team as roles needed to adapt in response to the Pandemic.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T</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his was provided either face to face or virtually for </a:t>
            </a:r>
            <a:r>
              <a:rPr lang="en-GB" sz="1350" dirty="0" err="1" smtClean="0">
                <a:solidFill>
                  <a:schemeClr val="bg1"/>
                </a:solidFill>
                <a:latin typeface="Verdana" panose="020B0604030504040204" pitchFamily="34" charset="0"/>
                <a:ea typeface="Verdana" panose="020B0604030504040204" pitchFamily="34" charset="0"/>
                <a:cs typeface="Times New Roman" panose="02020603050405020304" pitchFamily="18" charset="0"/>
              </a:rPr>
              <a:t>Newborn</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 Screeners across all regions in Wales, following the All Wales Safeguarding Supervision Guidance.</a:t>
            </a:r>
          </a:p>
          <a:p>
            <a:pPr marL="342900" indent="-342900" defTabSz="457200">
              <a:lnSpc>
                <a:spcPct val="107000"/>
              </a:lnSpc>
              <a:buFont typeface="Symbol" panose="05050102010706020507" pitchFamily="18" charset="2"/>
              <a:buChar char=""/>
            </a:pPr>
            <a:endPar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Collaboration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with the Live Fear Free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helpline has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continued,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who were able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to provide 24 hour support to staff, providing them with a way to share information for any domestic abuse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concerns</a:t>
            </a:r>
          </a:p>
          <a:p>
            <a:pPr marL="342900" indent="-342900" defTabSz="457200">
              <a:lnSpc>
                <a:spcPct val="107000"/>
              </a:lnSpc>
              <a:buFont typeface="Symbol" panose="05050102010706020507" pitchFamily="18" charset="2"/>
              <a:buChar char=""/>
            </a:pPr>
            <a:endPar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342900" indent="-342900" defTabSz="457200">
              <a:lnSpc>
                <a:spcPct val="107000"/>
              </a:lnSpc>
              <a:buFont typeface="Symbol" panose="05050102010706020507" pitchFamily="18" charset="2"/>
              <a:buChar char=""/>
            </a:pP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A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“message from Rhiannon”  the lead Executive was delivered via the Intranet during Wales’ National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Safeguarding Week </a:t>
            </a:r>
            <a:endPar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7" name="TextBox 6"/>
          <p:cNvSpPr txBox="1"/>
          <p:nvPr/>
        </p:nvSpPr>
        <p:spPr>
          <a:xfrm>
            <a:off x="612522" y="6486543"/>
            <a:ext cx="5420598" cy="246221"/>
          </a:xfrm>
          <a:prstGeom prst="rect">
            <a:avLst/>
          </a:prstGeom>
          <a:noFill/>
        </p:spPr>
        <p:txBody>
          <a:bodyPr wrap="square" rtlCol="0">
            <a:spAutoFit/>
          </a:bodyPr>
          <a:lstStyle/>
          <a:p>
            <a:r>
              <a:rPr lang="en-GB" sz="1000" b="0" i="0" dirty="0" smtClean="0">
                <a:solidFill>
                  <a:schemeClr val="bg1"/>
                </a:solidFill>
                <a:ea typeface="Ubuntu" charset="0"/>
                <a:cs typeface="Ubuntu" charset="0"/>
              </a:rPr>
              <a:t> Safeguarding Annual Report 2021-2022                           Page </a:t>
            </a:r>
            <a:r>
              <a:rPr lang="en-GB" sz="1000" dirty="0" smtClean="0">
                <a:solidFill>
                  <a:schemeClr val="bg1"/>
                </a:solidFill>
                <a:ea typeface="Ubuntu" charset="0"/>
                <a:cs typeface="Ubuntu" charset="0"/>
              </a:rPr>
              <a:t>6</a:t>
            </a:r>
            <a:r>
              <a:rPr lang="en-GB" sz="1000" b="0" i="0" dirty="0" smtClean="0">
                <a:solidFill>
                  <a:schemeClr val="bg1"/>
                </a:solidFill>
                <a:ea typeface="Ubuntu" charset="0"/>
                <a:cs typeface="Ubuntu" charset="0"/>
              </a:rPr>
              <a:t> of 14</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5248" y="3019838"/>
            <a:ext cx="2448272" cy="2252960"/>
          </a:xfrm>
          <a:prstGeom prst="rect">
            <a:avLst/>
          </a:prstGeom>
        </p:spPr>
      </p:pic>
      <p:sp>
        <p:nvSpPr>
          <p:cNvPr id="12" name="Rectangle 11"/>
          <p:cNvSpPr/>
          <p:nvPr/>
        </p:nvSpPr>
        <p:spPr>
          <a:xfrm>
            <a:off x="200472" y="2996952"/>
            <a:ext cx="6768752" cy="2982291"/>
          </a:xfrm>
          <a:prstGeom prst="rect">
            <a:avLst/>
          </a:prstGeom>
          <a:noFill/>
          <a:ln w="66675">
            <a:noFill/>
            <a:miter lim="800000"/>
          </a:ln>
        </p:spPr>
        <p:txBody>
          <a:bodyPr wrap="square">
            <a:spAutoFit/>
          </a:bodyPr>
          <a:lstStyle/>
          <a:p>
            <a:pPr marL="342900" indent="-342900" defTabSz="457200">
              <a:lnSpc>
                <a:spcPct val="107000"/>
              </a:lnSpc>
              <a:buFont typeface="Symbol" panose="05050102010706020507" pitchFamily="18" charset="2"/>
              <a:buChar char=""/>
            </a:pPr>
            <a:endPar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The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Public Health Wales Safeguarding Ambassadors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Group continued to meet with the Named Professional for Safeguarding, the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purpose of this role is to strengthen safeguarding supporting arrangements across the organisation. </a:t>
            </a:r>
            <a:endPar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342900" indent="-342900" defTabSz="457200">
              <a:lnSpc>
                <a:spcPct val="107000"/>
              </a:lnSpc>
              <a:buFont typeface="Symbol" panose="05050102010706020507" pitchFamily="18" charset="2"/>
              <a:buChar char=""/>
            </a:pPr>
            <a:endPar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Supporting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information for staff is available in a variety of formats such as training sessions, supervision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sessions and </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on the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Safeguarding Intranet Pages. </a:t>
            </a:r>
          </a:p>
          <a:p>
            <a:pPr marL="342900" indent="-342900" defTabSz="457200">
              <a:lnSpc>
                <a:spcPct val="107000"/>
              </a:lnSpc>
              <a:buFont typeface="Symbol" panose="05050102010706020507" pitchFamily="18" charset="2"/>
              <a:buChar char=""/>
            </a:pPr>
            <a:endPar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342900" indent="-342900" defTabSz="457200">
              <a:lnSpc>
                <a:spcPct val="107000"/>
              </a:lnSpc>
              <a:buFont typeface="Symbol" panose="05050102010706020507" pitchFamily="18" charset="2"/>
              <a:buChar char=""/>
            </a:pP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The Named Professional for Safeguarding is accessible for advice and support Monday to Friday 9am to 5pm</a:t>
            </a:r>
            <a:r>
              <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rPr>
              <a:t> </a:t>
            </a:r>
            <a:r>
              <a:rPr lang="en-GB" sz="1350" dirty="0" smtClean="0">
                <a:solidFill>
                  <a:schemeClr val="bg1"/>
                </a:solidFill>
                <a:latin typeface="Verdana" panose="020B0604030504040204" pitchFamily="34" charset="0"/>
                <a:ea typeface="Verdana" panose="020B0604030504040204" pitchFamily="34" charset="0"/>
                <a:cs typeface="Times New Roman" panose="02020603050405020304" pitchFamily="18" charset="0"/>
              </a:rPr>
              <a:t>and appropriate cover as necessary.</a:t>
            </a:r>
            <a:endParaRPr lang="en-GB" sz="135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563051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5FF268BA90B241B32BD49B28AD31E7" ma:contentTypeVersion="13" ma:contentTypeDescription="Create a new document." ma:contentTypeScope="" ma:versionID="a8f75718a9cb97d7ecfed60b19b9803d">
  <xsd:schema xmlns:xsd="http://www.w3.org/2001/XMLSchema" xmlns:xs="http://www.w3.org/2001/XMLSchema" xmlns:p="http://schemas.microsoft.com/office/2006/metadata/properties" xmlns:ns3="21ea3a50-39a4-4c37-8dbc-c31c99163fc8" xmlns:ns4="7f035454-cfb1-4a30-b316-ec8cf61aff3b" targetNamespace="http://schemas.microsoft.com/office/2006/metadata/properties" ma:root="true" ma:fieldsID="81662185387bc9cdb639eab1e35e16bd" ns3:_="" ns4:_="">
    <xsd:import namespace="21ea3a50-39a4-4c37-8dbc-c31c99163fc8"/>
    <xsd:import namespace="7f035454-cfb1-4a30-b316-ec8cf61aff3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ea3a50-39a4-4c37-8dbc-c31c99163f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f035454-cfb1-4a30-b316-ec8cf61aff3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F16610-7ADB-4763-8951-485A3532B9E8}">
  <ds:schemaRefs>
    <ds:schemaRef ds:uri="http://purl.org/dc/elements/1.1/"/>
    <ds:schemaRef ds:uri="http://schemas.microsoft.com/office/2006/metadata/properties"/>
    <ds:schemaRef ds:uri="21ea3a50-39a4-4c37-8dbc-c31c99163fc8"/>
    <ds:schemaRef ds:uri="http://purl.org/dc/terms/"/>
    <ds:schemaRef ds:uri="http://schemas.openxmlformats.org/package/2006/metadata/core-properties"/>
    <ds:schemaRef ds:uri="7f035454-cfb1-4a30-b316-ec8cf61aff3b"/>
    <ds:schemaRef ds:uri="http://purl.org/dc/dcmitype/"/>
    <ds:schemaRef ds:uri="http://schemas.microsoft.com/office/infopath/2007/PartnerControls"/>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E11ECC61-A047-4DC4-82DB-EBD28ED925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ea3a50-39a4-4c37-8dbc-c31c99163fc8"/>
    <ds:schemaRef ds:uri="7f035454-cfb1-4a30-b316-ec8cf61aff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497EA06-3294-4715-87BB-5EC1D1BD8A9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12716</TotalTime>
  <Words>2923</Words>
  <Application>Microsoft Office PowerPoint</Application>
  <PresentationFormat>A4 Paper (210x297 mm)</PresentationFormat>
  <Paragraphs>289</Paragraphs>
  <Slides>15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Arial</vt:lpstr>
      <vt:lpstr>Calibri</vt:lpstr>
      <vt:lpstr>Consolas</vt:lpstr>
      <vt:lpstr>Courier New</vt:lpstr>
      <vt:lpstr>Symbol</vt:lpstr>
      <vt:lpstr>Times New Roman</vt:lpstr>
      <vt:lpstr>Ubuntu</vt:lpstr>
      <vt:lpstr>Ubuntu Light</vt:lpstr>
      <vt:lpstr>Verdana</vt:lpstr>
      <vt:lpstr>Office Theme</vt:lpstr>
      <vt:lpstr>Public Health Wales Safeguarding Annual Report 2021-2022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Donna Evans (Public Health Wales - No. 2 Capital Quarter)</cp:lastModifiedBy>
  <cp:revision>585</cp:revision>
  <cp:lastPrinted>2018-02-28T08:37:13Z</cp:lastPrinted>
  <dcterms:created xsi:type="dcterms:W3CDTF">2017-10-31T10:35:26Z</dcterms:created>
  <dcterms:modified xsi:type="dcterms:W3CDTF">2022-05-13T13:04:37Z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0x010100AF5FF268BA90B241B32BD49B28AD31E7</vt:lpwstr>
  </property>
</Properties>
</file>