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80" r:id="rId5"/>
    <p:sldId id="279" r:id="rId6"/>
    <p:sldId id="281" r:id="rId7"/>
    <p:sldId id="282" r:id="rId8"/>
    <p:sldId id="283" r:id="rId9"/>
    <p:sldId id="284" r:id="rId10"/>
    <p:sldId id="285" r:id="rId11"/>
    <p:sldId id="286" r:id="rId12"/>
    <p:sldId id="293" r:id="rId13"/>
    <p:sldId id="287" r:id="rId14"/>
    <p:sldId id="288" r:id="rId15"/>
    <p:sldId id="289" r:id="rId16"/>
    <p:sldId id="290" r:id="rId17"/>
    <p:sldId id="291" r:id="rId18"/>
    <p:sldId id="292" r:id="rId19"/>
  </p:sldIdLst>
  <p:sldSz cx="12192000" cy="6858000"/>
  <p:notesSz cx="6797675" cy="9926638"/>
  <p:custShowLst>
    <p:custShow name="Custom Show 1" id="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y Reynolds (Public Health Wales - No. 2 Capital Quarter)" initials="GR(HW-N2CQ" lastIdx="5" clrIdx="0">
    <p:extLst>
      <p:ext uri="{19B8F6BF-5375-455C-9EA6-DF929625EA0E}">
        <p15:presenceInfo xmlns:p15="http://schemas.microsoft.com/office/powerpoint/2012/main" userId="S-1-5-21-978635462-3828570294-627434887-226171" providerId="AD"/>
      </p:ext>
    </p:extLst>
  </p:cmAuthor>
  <p:cmAuthor id="2" name="Rhiannon Beaumont-Wood (Public Health Wales)" initials="RB(HW" lastIdx="27" clrIdx="1">
    <p:extLst>
      <p:ext uri="{19B8F6BF-5375-455C-9EA6-DF929625EA0E}">
        <p15:presenceInfo xmlns:p15="http://schemas.microsoft.com/office/powerpoint/2012/main" userId="S-1-5-21-978635462-3828570294-627434887-572043" providerId="AD"/>
      </p:ext>
    </p:extLst>
  </p:cmAuthor>
  <p:cmAuthor id="3" name="Rebecca Bicknell (Public Health Wales - Matrix House)" initials="RB(HW-MH" lastIdx="2" clrIdx="2">
    <p:extLst>
      <p:ext uri="{19B8F6BF-5375-455C-9EA6-DF929625EA0E}">
        <p15:presenceInfo xmlns:p15="http://schemas.microsoft.com/office/powerpoint/2012/main" userId="S-1-5-21-978635462-3828570294-627434887-13772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C402"/>
    <a:srgbClr val="E03882"/>
    <a:srgbClr val="324F82"/>
    <a:srgbClr val="28B8CE"/>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33AF72-6E3F-BDE9-50CF-463E40A6E554}" v="3" dt="2022-02-23T10:30:25.098"/>
    <p1510:client id="{8E7099AF-E4D2-FE9D-8BB8-13D47D337A50}" v="6" dt="2022-03-07T10:52:17.6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94660"/>
  </p:normalViewPr>
  <p:slideViewPr>
    <p:cSldViewPr snapToGrid="0" snapToObjects="1" showGuides="1">
      <p:cViewPr varScale="1">
        <p:scale>
          <a:sx n="65" d="100"/>
          <a:sy n="65" d="100"/>
        </p:scale>
        <p:origin x="304"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994FF1-FBF8-4E33-A347-CAFD87401D87}"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en-US"/>
        </a:p>
      </dgm:t>
    </dgm:pt>
    <dgm:pt modelId="{AE6EDA20-4DE5-4BC7-9D69-80C1C2312FAF}">
      <dgm:prSet phldrT="[Text]"/>
      <dgm:spPr/>
      <dgm:t>
        <a:bodyPr/>
        <a:lstStyle/>
        <a:p>
          <a:endParaRPr lang="en-US" dirty="0">
            <a:latin typeface="Ubuntu"/>
          </a:endParaRPr>
        </a:p>
      </dgm:t>
    </dgm:pt>
    <dgm:pt modelId="{317A7E29-25F1-4CD9-83AF-99A9A0B6BE04}" type="parTrans" cxnId="{4674E73F-8D62-44B6-BF27-9342D3F2FCD1}">
      <dgm:prSet/>
      <dgm:spPr/>
      <dgm:t>
        <a:bodyPr/>
        <a:lstStyle/>
        <a:p>
          <a:endParaRPr lang="en-US">
            <a:latin typeface="Ubuntu"/>
          </a:endParaRPr>
        </a:p>
      </dgm:t>
    </dgm:pt>
    <dgm:pt modelId="{AC951DDA-90BD-4EC0-865E-90693FC01B39}" type="sibTrans" cxnId="{4674E73F-8D62-44B6-BF27-9342D3F2FCD1}">
      <dgm:prSet/>
      <dgm:spPr/>
      <dgm:t>
        <a:bodyPr/>
        <a:lstStyle/>
        <a:p>
          <a:endParaRPr lang="en-US">
            <a:latin typeface="Ubuntu"/>
          </a:endParaRPr>
        </a:p>
      </dgm:t>
    </dgm:pt>
    <dgm:pt modelId="{ED908CD3-11DC-483B-854D-6F3EBF69C259}">
      <dgm:prSet phldrT="[Text]" custT="1"/>
      <dgm:spPr/>
      <dgm:t>
        <a:bodyPr/>
        <a:lstStyle/>
        <a:p>
          <a:r>
            <a:rPr lang="en-GB" sz="1600" dirty="0" smtClean="0">
              <a:latin typeface="Ubuntu"/>
            </a:rPr>
            <a:t>Delivery and offering of Covid-19 vaccine in the initial phases of the vaccine delivery programme and  flu </a:t>
          </a:r>
          <a:r>
            <a:rPr lang="en-GB" sz="1600" dirty="0">
              <a:latin typeface="Ubuntu"/>
            </a:rPr>
            <a:t>vaccine </a:t>
          </a:r>
          <a:r>
            <a:rPr lang="en-GB" sz="1600" dirty="0" smtClean="0">
              <a:latin typeface="Ubuntu"/>
            </a:rPr>
            <a:t>to staff </a:t>
          </a:r>
          <a:r>
            <a:rPr lang="en-GB" sz="1600" dirty="0">
              <a:latin typeface="Ubuntu"/>
            </a:rPr>
            <a:t>within Pubic Health Wales</a:t>
          </a:r>
          <a:endParaRPr lang="en-US" sz="1600" dirty="0">
            <a:latin typeface="Ubuntu"/>
          </a:endParaRPr>
        </a:p>
      </dgm:t>
    </dgm:pt>
    <dgm:pt modelId="{8990F251-634F-4F82-9110-C8186EEC5BAF}" type="parTrans" cxnId="{F515BF14-60B8-4305-8D03-57B0CA04BC69}">
      <dgm:prSet/>
      <dgm:spPr/>
      <dgm:t>
        <a:bodyPr/>
        <a:lstStyle/>
        <a:p>
          <a:endParaRPr lang="en-US">
            <a:latin typeface="Ubuntu"/>
          </a:endParaRPr>
        </a:p>
      </dgm:t>
    </dgm:pt>
    <dgm:pt modelId="{F760D648-9061-41CD-A700-CA23CC5F8E6F}" type="sibTrans" cxnId="{F515BF14-60B8-4305-8D03-57B0CA04BC69}">
      <dgm:prSet/>
      <dgm:spPr/>
      <dgm:t>
        <a:bodyPr/>
        <a:lstStyle/>
        <a:p>
          <a:endParaRPr lang="en-US">
            <a:latin typeface="Ubuntu"/>
          </a:endParaRPr>
        </a:p>
      </dgm:t>
    </dgm:pt>
    <dgm:pt modelId="{F179845C-B830-4058-AF64-942E8ECA407B}">
      <dgm:prSet phldr="0"/>
      <dgm:spPr/>
      <dgm:t>
        <a:bodyPr/>
        <a:lstStyle/>
        <a:p>
          <a:endParaRPr lang="en-GB" dirty="0">
            <a:latin typeface="Ubuntu"/>
          </a:endParaRPr>
        </a:p>
      </dgm:t>
    </dgm:pt>
    <dgm:pt modelId="{FF70FA27-B9A7-44F1-8C42-3724F4C9E4F0}" type="parTrans" cxnId="{AA210205-5228-475A-8357-2139746190D9}">
      <dgm:prSet/>
      <dgm:spPr/>
      <dgm:t>
        <a:bodyPr/>
        <a:lstStyle/>
        <a:p>
          <a:endParaRPr lang="en-US">
            <a:latin typeface="Ubuntu"/>
          </a:endParaRPr>
        </a:p>
      </dgm:t>
    </dgm:pt>
    <dgm:pt modelId="{CA102C2B-C269-4931-898E-D810134D00C4}" type="sibTrans" cxnId="{AA210205-5228-475A-8357-2139746190D9}">
      <dgm:prSet/>
      <dgm:spPr/>
      <dgm:t>
        <a:bodyPr/>
        <a:lstStyle/>
        <a:p>
          <a:endParaRPr lang="en-US">
            <a:latin typeface="Ubuntu"/>
          </a:endParaRPr>
        </a:p>
      </dgm:t>
    </dgm:pt>
    <dgm:pt modelId="{AE49F4A7-83B2-463E-9259-DB1982184B0C}">
      <dgm:prSet custT="1"/>
      <dgm:spPr/>
      <dgm:t>
        <a:bodyPr/>
        <a:lstStyle/>
        <a:p>
          <a:r>
            <a:rPr lang="en-GB" sz="1600" dirty="0">
              <a:latin typeface="Ubuntu"/>
            </a:rPr>
            <a:t>Working in partnership with the health and safety team </a:t>
          </a:r>
          <a:r>
            <a:rPr lang="en-GB" sz="1600" dirty="0" smtClean="0">
              <a:latin typeface="Ubuntu"/>
            </a:rPr>
            <a:t>and Directorates/Divisions ensuring </a:t>
          </a:r>
          <a:r>
            <a:rPr lang="en-GB" sz="1600" dirty="0">
              <a:latin typeface="Ubuntu"/>
            </a:rPr>
            <a:t>the workplace is COVID safe for staff to </a:t>
          </a:r>
          <a:r>
            <a:rPr lang="en-GB" sz="1600" dirty="0" smtClean="0">
              <a:latin typeface="Ubuntu"/>
            </a:rPr>
            <a:t>work in and return </a:t>
          </a:r>
          <a:r>
            <a:rPr lang="en-GB" sz="1600" dirty="0">
              <a:latin typeface="Ubuntu"/>
            </a:rPr>
            <a:t>to, this includes risk assessments and audits.</a:t>
          </a:r>
          <a:endParaRPr lang="en-US" sz="1600" dirty="0">
            <a:latin typeface="Ubuntu"/>
          </a:endParaRPr>
        </a:p>
      </dgm:t>
    </dgm:pt>
    <dgm:pt modelId="{AC7372E1-F043-4263-A372-F763EDE5D463}" type="parTrans" cxnId="{F8EA74B3-422D-4806-A9A7-A2EA1995D90B}">
      <dgm:prSet/>
      <dgm:spPr/>
      <dgm:t>
        <a:bodyPr/>
        <a:lstStyle/>
        <a:p>
          <a:endParaRPr lang="en-US">
            <a:latin typeface="Ubuntu"/>
          </a:endParaRPr>
        </a:p>
      </dgm:t>
    </dgm:pt>
    <dgm:pt modelId="{9E8E2A5E-42CB-41EA-BBF2-FC1CF4B420EC}" type="sibTrans" cxnId="{F8EA74B3-422D-4806-A9A7-A2EA1995D90B}">
      <dgm:prSet/>
      <dgm:spPr/>
      <dgm:t>
        <a:bodyPr/>
        <a:lstStyle/>
        <a:p>
          <a:endParaRPr lang="en-US">
            <a:latin typeface="Ubuntu"/>
          </a:endParaRPr>
        </a:p>
      </dgm:t>
    </dgm:pt>
    <dgm:pt modelId="{876BA442-49AD-4474-B03C-E97A9D488A9A}">
      <dgm:prSet/>
      <dgm:spPr/>
      <dgm:t>
        <a:bodyPr/>
        <a:lstStyle/>
        <a:p>
          <a:endParaRPr lang="en-US">
            <a:latin typeface="Ubuntu"/>
          </a:endParaRPr>
        </a:p>
      </dgm:t>
    </dgm:pt>
    <dgm:pt modelId="{9BB7BA2A-B8F9-4B82-8518-251449FB0CDA}" type="parTrans" cxnId="{86811C8D-78BB-46A7-B9E2-194B0FFC2BF8}">
      <dgm:prSet/>
      <dgm:spPr/>
      <dgm:t>
        <a:bodyPr/>
        <a:lstStyle/>
        <a:p>
          <a:endParaRPr lang="en-US">
            <a:latin typeface="Ubuntu"/>
          </a:endParaRPr>
        </a:p>
      </dgm:t>
    </dgm:pt>
    <dgm:pt modelId="{F0C33C3F-2463-41B6-AA1B-5C24CD654539}" type="sibTrans" cxnId="{86811C8D-78BB-46A7-B9E2-194B0FFC2BF8}">
      <dgm:prSet/>
      <dgm:spPr/>
      <dgm:t>
        <a:bodyPr/>
        <a:lstStyle/>
        <a:p>
          <a:endParaRPr lang="en-US">
            <a:latin typeface="Ubuntu"/>
          </a:endParaRPr>
        </a:p>
      </dgm:t>
    </dgm:pt>
    <dgm:pt modelId="{F0000762-B03A-445A-85D8-F7723F6C3ED0}">
      <dgm:prSet custT="1"/>
      <dgm:spPr/>
      <dgm:t>
        <a:bodyPr/>
        <a:lstStyle/>
        <a:p>
          <a:r>
            <a:rPr lang="en-US" sz="1600" dirty="0" smtClean="0">
              <a:latin typeface="Ubuntu"/>
            </a:rPr>
            <a:t>Engagement</a:t>
          </a:r>
          <a:r>
            <a:rPr lang="en-US" sz="1600" baseline="0" dirty="0" smtClean="0">
              <a:latin typeface="Ubuntu"/>
            </a:rPr>
            <a:t> of screening </a:t>
          </a:r>
          <a:r>
            <a:rPr lang="en-US" sz="1600" baseline="0" dirty="0" err="1" smtClean="0">
              <a:latin typeface="Ubuntu"/>
            </a:rPr>
            <a:t>programme</a:t>
          </a:r>
          <a:r>
            <a:rPr lang="en-US" sz="1600" baseline="0" dirty="0" smtClean="0">
              <a:latin typeface="Ubuntu"/>
            </a:rPr>
            <a:t> leads in the IPC audit process and the purchase of hand hygiene kits to provide validation</a:t>
          </a:r>
          <a:endParaRPr lang="en-US" sz="1600" dirty="0">
            <a:latin typeface="Ubuntu"/>
          </a:endParaRPr>
        </a:p>
      </dgm:t>
    </dgm:pt>
    <dgm:pt modelId="{59360007-B1FD-4A6C-960A-A75FA18039C1}" type="parTrans" cxnId="{3DDFB129-AC54-4B0C-AF45-59FCE201BD4D}">
      <dgm:prSet/>
      <dgm:spPr/>
      <dgm:t>
        <a:bodyPr/>
        <a:lstStyle/>
        <a:p>
          <a:endParaRPr lang="en-US">
            <a:latin typeface="Ubuntu"/>
          </a:endParaRPr>
        </a:p>
      </dgm:t>
    </dgm:pt>
    <dgm:pt modelId="{3A20B112-6E0C-4315-AEC0-8B20ABBD1511}" type="sibTrans" cxnId="{3DDFB129-AC54-4B0C-AF45-59FCE201BD4D}">
      <dgm:prSet/>
      <dgm:spPr/>
      <dgm:t>
        <a:bodyPr/>
        <a:lstStyle/>
        <a:p>
          <a:endParaRPr lang="en-US">
            <a:latin typeface="Ubuntu"/>
          </a:endParaRPr>
        </a:p>
      </dgm:t>
    </dgm:pt>
    <dgm:pt modelId="{0C20A7FD-989D-4C3B-8D97-7DE23493A5C7}">
      <dgm:prSet/>
      <dgm:spPr/>
      <dgm:t>
        <a:bodyPr/>
        <a:lstStyle/>
        <a:p>
          <a:endParaRPr lang="en-GB" sz="1500" dirty="0">
            <a:latin typeface="Ubuntu"/>
          </a:endParaRPr>
        </a:p>
      </dgm:t>
    </dgm:pt>
    <dgm:pt modelId="{8941477A-C02A-4454-BDC7-C0FF34D5CDD8}" type="parTrans" cxnId="{75A6E5E5-B7DF-4871-8266-D4C67990ED02}">
      <dgm:prSet/>
      <dgm:spPr/>
      <dgm:t>
        <a:bodyPr/>
        <a:lstStyle/>
        <a:p>
          <a:endParaRPr lang="en-US">
            <a:latin typeface="Ubuntu"/>
          </a:endParaRPr>
        </a:p>
      </dgm:t>
    </dgm:pt>
    <dgm:pt modelId="{98CD8B1A-47C9-4817-A696-6C336696ECBF}" type="sibTrans" cxnId="{75A6E5E5-B7DF-4871-8266-D4C67990ED02}">
      <dgm:prSet/>
      <dgm:spPr/>
      <dgm:t>
        <a:bodyPr/>
        <a:lstStyle/>
        <a:p>
          <a:endParaRPr lang="en-US">
            <a:latin typeface="Ubuntu"/>
          </a:endParaRPr>
        </a:p>
      </dgm:t>
    </dgm:pt>
    <dgm:pt modelId="{71EDE55C-025B-44C1-BE5F-FFB1613CB764}">
      <dgm:prSet phldr="0"/>
      <dgm:spPr/>
      <dgm:t>
        <a:bodyPr/>
        <a:lstStyle/>
        <a:p>
          <a:pPr rtl="0"/>
          <a:endParaRPr lang="en-US" dirty="0">
            <a:latin typeface="Ubuntu"/>
          </a:endParaRPr>
        </a:p>
      </dgm:t>
    </dgm:pt>
    <dgm:pt modelId="{E625D642-277D-4618-8E76-C0AD223A70D0}" type="parTrans" cxnId="{C50B1EDA-B2C3-4CFF-8611-D09C9A414D46}">
      <dgm:prSet/>
      <dgm:spPr/>
      <dgm:t>
        <a:bodyPr/>
        <a:lstStyle/>
        <a:p>
          <a:endParaRPr lang="en-US">
            <a:latin typeface="Ubuntu"/>
          </a:endParaRPr>
        </a:p>
      </dgm:t>
    </dgm:pt>
    <dgm:pt modelId="{2631134A-CE8A-4560-80C8-88A70A5FB520}" type="sibTrans" cxnId="{C50B1EDA-B2C3-4CFF-8611-D09C9A414D46}">
      <dgm:prSet/>
      <dgm:spPr/>
      <dgm:t>
        <a:bodyPr/>
        <a:lstStyle/>
        <a:p>
          <a:endParaRPr lang="en-US">
            <a:latin typeface="Ubuntu"/>
          </a:endParaRPr>
        </a:p>
      </dgm:t>
    </dgm:pt>
    <dgm:pt modelId="{15E0BF7E-95C7-417F-8F4B-80FF1DB83D1E}">
      <dgm:prSet custT="1"/>
      <dgm:spPr/>
      <dgm:t>
        <a:bodyPr/>
        <a:lstStyle/>
        <a:p>
          <a:r>
            <a:rPr lang="en-US" sz="1600" dirty="0" smtClean="0">
              <a:latin typeface="Ubuntu"/>
            </a:rPr>
            <a:t>Continuous review and implementation of Welsh Government guidance issued through the pandemic to ensure </a:t>
          </a:r>
          <a:r>
            <a:rPr lang="en-US" sz="1600" dirty="0" err="1" smtClean="0">
              <a:latin typeface="Ubuntu"/>
            </a:rPr>
            <a:t>organisational</a:t>
          </a:r>
          <a:r>
            <a:rPr lang="en-US" sz="1600" dirty="0" smtClean="0">
              <a:latin typeface="Ubuntu"/>
            </a:rPr>
            <a:t> compliance</a:t>
          </a:r>
          <a:endParaRPr lang="en-US" sz="1600" dirty="0">
            <a:latin typeface="Ubuntu"/>
          </a:endParaRPr>
        </a:p>
      </dgm:t>
    </dgm:pt>
    <dgm:pt modelId="{95F7B1CC-6F07-4AE7-8049-9AC81D766BC9}" type="parTrans" cxnId="{2327C5AF-07D5-469F-B330-644055A73AE9}">
      <dgm:prSet/>
      <dgm:spPr/>
      <dgm:t>
        <a:bodyPr/>
        <a:lstStyle/>
        <a:p>
          <a:endParaRPr lang="en-US">
            <a:latin typeface="Ubuntu"/>
          </a:endParaRPr>
        </a:p>
      </dgm:t>
    </dgm:pt>
    <dgm:pt modelId="{5ACE4C0A-A40F-48E0-BE94-1DEF5C652C8A}" type="sibTrans" cxnId="{2327C5AF-07D5-469F-B330-644055A73AE9}">
      <dgm:prSet/>
      <dgm:spPr/>
      <dgm:t>
        <a:bodyPr/>
        <a:lstStyle/>
        <a:p>
          <a:endParaRPr lang="en-US">
            <a:latin typeface="Ubuntu"/>
          </a:endParaRPr>
        </a:p>
      </dgm:t>
    </dgm:pt>
    <dgm:pt modelId="{4FA28F7A-957F-41EE-9ECE-8792CA39A2AA}">
      <dgm:prSet phldr="0"/>
      <dgm:spPr/>
      <dgm:t>
        <a:bodyPr/>
        <a:lstStyle/>
        <a:p>
          <a:pPr rtl="0"/>
          <a:endParaRPr lang="en-GB" dirty="0">
            <a:latin typeface="Ubuntu"/>
          </a:endParaRPr>
        </a:p>
      </dgm:t>
    </dgm:pt>
    <dgm:pt modelId="{CB59BDF9-3074-4A93-8E25-CC97A57CE201}" type="sibTrans" cxnId="{9648E9D1-BA22-4C4C-BBF8-66992FE466B1}">
      <dgm:prSet/>
      <dgm:spPr/>
      <dgm:t>
        <a:bodyPr/>
        <a:lstStyle/>
        <a:p>
          <a:endParaRPr lang="en-US">
            <a:latin typeface="Ubuntu"/>
          </a:endParaRPr>
        </a:p>
      </dgm:t>
    </dgm:pt>
    <dgm:pt modelId="{565F985F-D7DC-4C79-AD02-BDF2D3D5C301}" type="parTrans" cxnId="{9648E9D1-BA22-4C4C-BBF8-66992FE466B1}">
      <dgm:prSet/>
      <dgm:spPr/>
      <dgm:t>
        <a:bodyPr/>
        <a:lstStyle/>
        <a:p>
          <a:endParaRPr lang="en-US">
            <a:latin typeface="Ubuntu"/>
          </a:endParaRPr>
        </a:p>
      </dgm:t>
    </dgm:pt>
    <dgm:pt modelId="{0E1760A7-13DB-4805-9D78-4501E8F4D69A}">
      <dgm:prSet custT="1"/>
      <dgm:spPr/>
      <dgm:t>
        <a:bodyPr/>
        <a:lstStyle/>
        <a:p>
          <a:pPr rtl="0"/>
          <a:r>
            <a:rPr lang="en-GB" sz="1600" dirty="0" smtClean="0">
              <a:latin typeface="Ubuntu"/>
            </a:rPr>
            <a:t>Establishment of a structured response to audits received form Shared Services in relation to Bowel Screening Wales  </a:t>
          </a:r>
          <a:endParaRPr lang="en-US" sz="1600" dirty="0">
            <a:latin typeface="Ubuntu"/>
          </a:endParaRPr>
        </a:p>
      </dgm:t>
    </dgm:pt>
    <dgm:pt modelId="{73612855-C935-4BE0-96A7-A6CB9918484E}" type="parTrans" cxnId="{46AF8AFB-ABFA-48CA-A1B8-98EABC8F613F}">
      <dgm:prSet/>
      <dgm:spPr/>
      <dgm:t>
        <a:bodyPr/>
        <a:lstStyle/>
        <a:p>
          <a:endParaRPr lang="en-US">
            <a:latin typeface="Ubuntu"/>
          </a:endParaRPr>
        </a:p>
      </dgm:t>
    </dgm:pt>
    <dgm:pt modelId="{8560FD6D-C619-4CE2-825F-A2384DAEB952}" type="sibTrans" cxnId="{46AF8AFB-ABFA-48CA-A1B8-98EABC8F613F}">
      <dgm:prSet/>
      <dgm:spPr/>
      <dgm:t>
        <a:bodyPr/>
        <a:lstStyle/>
        <a:p>
          <a:endParaRPr lang="en-US">
            <a:latin typeface="Ubuntu"/>
          </a:endParaRPr>
        </a:p>
      </dgm:t>
    </dgm:pt>
    <dgm:pt modelId="{3CDDCD1A-EA00-4786-BF49-5679DDEA583F}" type="pres">
      <dgm:prSet presAssocID="{B9994FF1-FBF8-4E33-A347-CAFD87401D87}" presName="linearFlow" presStyleCnt="0">
        <dgm:presLayoutVars>
          <dgm:dir/>
          <dgm:animLvl val="lvl"/>
          <dgm:resizeHandles val="exact"/>
        </dgm:presLayoutVars>
      </dgm:prSet>
      <dgm:spPr/>
      <dgm:t>
        <a:bodyPr/>
        <a:lstStyle/>
        <a:p>
          <a:endParaRPr lang="en-US"/>
        </a:p>
      </dgm:t>
    </dgm:pt>
    <dgm:pt modelId="{E91C8FC9-6339-4CE7-B378-68EA67483B91}" type="pres">
      <dgm:prSet presAssocID="{AE6EDA20-4DE5-4BC7-9D69-80C1C2312FAF}" presName="composite" presStyleCnt="0"/>
      <dgm:spPr/>
    </dgm:pt>
    <dgm:pt modelId="{C5F3B599-928B-4714-8216-C9BDA0852EC0}" type="pres">
      <dgm:prSet presAssocID="{AE6EDA20-4DE5-4BC7-9D69-80C1C2312FAF}" presName="parentText" presStyleLbl="alignNode1" presStyleIdx="0" presStyleCnt="5">
        <dgm:presLayoutVars>
          <dgm:chMax val="1"/>
          <dgm:bulletEnabled val="1"/>
        </dgm:presLayoutVars>
      </dgm:prSet>
      <dgm:spPr/>
      <dgm:t>
        <a:bodyPr/>
        <a:lstStyle/>
        <a:p>
          <a:endParaRPr lang="en-US"/>
        </a:p>
      </dgm:t>
    </dgm:pt>
    <dgm:pt modelId="{D052B2E3-D72B-4A09-8EDD-5A1F10C7CA7C}" type="pres">
      <dgm:prSet presAssocID="{AE6EDA20-4DE5-4BC7-9D69-80C1C2312FAF}" presName="descendantText" presStyleLbl="alignAcc1" presStyleIdx="0" presStyleCnt="5" custLinFactNeighborX="0" custLinFactNeighborY="-601">
        <dgm:presLayoutVars>
          <dgm:bulletEnabled val="1"/>
        </dgm:presLayoutVars>
      </dgm:prSet>
      <dgm:spPr/>
      <dgm:t>
        <a:bodyPr/>
        <a:lstStyle/>
        <a:p>
          <a:endParaRPr lang="en-US"/>
        </a:p>
      </dgm:t>
    </dgm:pt>
    <dgm:pt modelId="{19B80EF3-C7A8-4ACB-BF70-D403A2461AEB}" type="pres">
      <dgm:prSet presAssocID="{AC951DDA-90BD-4EC0-865E-90693FC01B39}" presName="sp" presStyleCnt="0"/>
      <dgm:spPr/>
    </dgm:pt>
    <dgm:pt modelId="{38BBDD58-6C56-46D2-BA02-BE41F6815ABB}" type="pres">
      <dgm:prSet presAssocID="{4FA28F7A-957F-41EE-9ECE-8792CA39A2AA}" presName="composite" presStyleCnt="0"/>
      <dgm:spPr/>
    </dgm:pt>
    <dgm:pt modelId="{625DC96F-0948-41CC-9625-6F427030699E}" type="pres">
      <dgm:prSet presAssocID="{4FA28F7A-957F-41EE-9ECE-8792CA39A2AA}" presName="parentText" presStyleLbl="alignNode1" presStyleIdx="1" presStyleCnt="5">
        <dgm:presLayoutVars>
          <dgm:chMax val="1"/>
          <dgm:bulletEnabled val="1"/>
        </dgm:presLayoutVars>
      </dgm:prSet>
      <dgm:spPr/>
      <dgm:t>
        <a:bodyPr/>
        <a:lstStyle/>
        <a:p>
          <a:endParaRPr lang="en-US"/>
        </a:p>
      </dgm:t>
    </dgm:pt>
    <dgm:pt modelId="{E8E0281C-4FDC-459B-BB3B-3459C9680341}" type="pres">
      <dgm:prSet presAssocID="{4FA28F7A-957F-41EE-9ECE-8792CA39A2AA}" presName="descendantText" presStyleLbl="alignAcc1" presStyleIdx="1" presStyleCnt="5">
        <dgm:presLayoutVars>
          <dgm:bulletEnabled val="1"/>
        </dgm:presLayoutVars>
      </dgm:prSet>
      <dgm:spPr/>
      <dgm:t>
        <a:bodyPr/>
        <a:lstStyle/>
        <a:p>
          <a:endParaRPr lang="en-US"/>
        </a:p>
      </dgm:t>
    </dgm:pt>
    <dgm:pt modelId="{2393A428-6B87-42C3-ADF9-991DAC7A5260}" type="pres">
      <dgm:prSet presAssocID="{CB59BDF9-3074-4A93-8E25-CC97A57CE201}" presName="sp" presStyleCnt="0"/>
      <dgm:spPr/>
    </dgm:pt>
    <dgm:pt modelId="{C75FDFC0-5F0A-41CD-9109-0DA6DA83D95A}" type="pres">
      <dgm:prSet presAssocID="{F179845C-B830-4058-AF64-942E8ECA407B}" presName="composite" presStyleCnt="0"/>
      <dgm:spPr/>
    </dgm:pt>
    <dgm:pt modelId="{672B86F5-690D-451A-8437-12720DE179F8}" type="pres">
      <dgm:prSet presAssocID="{F179845C-B830-4058-AF64-942E8ECA407B}" presName="parentText" presStyleLbl="alignNode1" presStyleIdx="2" presStyleCnt="5">
        <dgm:presLayoutVars>
          <dgm:chMax val="1"/>
          <dgm:bulletEnabled val="1"/>
        </dgm:presLayoutVars>
      </dgm:prSet>
      <dgm:spPr/>
      <dgm:t>
        <a:bodyPr/>
        <a:lstStyle/>
        <a:p>
          <a:endParaRPr lang="en-US"/>
        </a:p>
      </dgm:t>
    </dgm:pt>
    <dgm:pt modelId="{1177F548-1D31-47D6-B4CC-CC12B2D14F9B}" type="pres">
      <dgm:prSet presAssocID="{F179845C-B830-4058-AF64-942E8ECA407B}" presName="descendantText" presStyleLbl="alignAcc1" presStyleIdx="2" presStyleCnt="5">
        <dgm:presLayoutVars>
          <dgm:bulletEnabled val="1"/>
        </dgm:presLayoutVars>
      </dgm:prSet>
      <dgm:spPr/>
      <dgm:t>
        <a:bodyPr/>
        <a:lstStyle/>
        <a:p>
          <a:endParaRPr lang="en-US"/>
        </a:p>
      </dgm:t>
    </dgm:pt>
    <dgm:pt modelId="{E0FE826D-6B6F-4661-9424-C9671FB57856}" type="pres">
      <dgm:prSet presAssocID="{CA102C2B-C269-4931-898E-D810134D00C4}" presName="sp" presStyleCnt="0"/>
      <dgm:spPr/>
    </dgm:pt>
    <dgm:pt modelId="{B0BC8774-D139-4493-94E8-3E0155E62D97}" type="pres">
      <dgm:prSet presAssocID="{71EDE55C-025B-44C1-BE5F-FFB1613CB764}" presName="composite" presStyleCnt="0"/>
      <dgm:spPr/>
    </dgm:pt>
    <dgm:pt modelId="{C353264F-6BDE-4F01-BF82-56E3492D5FAE}" type="pres">
      <dgm:prSet presAssocID="{71EDE55C-025B-44C1-BE5F-FFB1613CB764}" presName="parentText" presStyleLbl="alignNode1" presStyleIdx="3" presStyleCnt="5">
        <dgm:presLayoutVars>
          <dgm:chMax val="1"/>
          <dgm:bulletEnabled val="1"/>
        </dgm:presLayoutVars>
      </dgm:prSet>
      <dgm:spPr/>
      <dgm:t>
        <a:bodyPr/>
        <a:lstStyle/>
        <a:p>
          <a:endParaRPr lang="en-US"/>
        </a:p>
      </dgm:t>
    </dgm:pt>
    <dgm:pt modelId="{0FAE92A7-FAFC-4DCC-A738-951CA3575AB0}" type="pres">
      <dgm:prSet presAssocID="{71EDE55C-025B-44C1-BE5F-FFB1613CB764}" presName="descendantText" presStyleLbl="alignAcc1" presStyleIdx="3" presStyleCnt="5">
        <dgm:presLayoutVars>
          <dgm:bulletEnabled val="1"/>
        </dgm:presLayoutVars>
      </dgm:prSet>
      <dgm:spPr/>
      <dgm:t>
        <a:bodyPr/>
        <a:lstStyle/>
        <a:p>
          <a:endParaRPr lang="en-US"/>
        </a:p>
      </dgm:t>
    </dgm:pt>
    <dgm:pt modelId="{D7764C00-B8CB-45DD-8082-9C3CCED1A3F2}" type="pres">
      <dgm:prSet presAssocID="{2631134A-CE8A-4560-80C8-88A70A5FB520}" presName="sp" presStyleCnt="0"/>
      <dgm:spPr/>
    </dgm:pt>
    <dgm:pt modelId="{BA1D72FD-E5A7-4C21-8A40-B0C6D96E33DB}" type="pres">
      <dgm:prSet presAssocID="{876BA442-49AD-4474-B03C-E97A9D488A9A}" presName="composite" presStyleCnt="0"/>
      <dgm:spPr/>
    </dgm:pt>
    <dgm:pt modelId="{046F4F56-C1AF-4C19-9E11-8BAB631E51C0}" type="pres">
      <dgm:prSet presAssocID="{876BA442-49AD-4474-B03C-E97A9D488A9A}" presName="parentText" presStyleLbl="alignNode1" presStyleIdx="4" presStyleCnt="5">
        <dgm:presLayoutVars>
          <dgm:chMax val="1"/>
          <dgm:bulletEnabled val="1"/>
        </dgm:presLayoutVars>
      </dgm:prSet>
      <dgm:spPr/>
      <dgm:t>
        <a:bodyPr/>
        <a:lstStyle/>
        <a:p>
          <a:endParaRPr lang="en-US"/>
        </a:p>
      </dgm:t>
    </dgm:pt>
    <dgm:pt modelId="{CB404A08-88FA-49FC-A934-0E1D54E043E1}" type="pres">
      <dgm:prSet presAssocID="{876BA442-49AD-4474-B03C-E97A9D488A9A}" presName="descendantText" presStyleLbl="alignAcc1" presStyleIdx="4" presStyleCnt="5">
        <dgm:presLayoutVars>
          <dgm:bulletEnabled val="1"/>
        </dgm:presLayoutVars>
      </dgm:prSet>
      <dgm:spPr/>
      <dgm:t>
        <a:bodyPr/>
        <a:lstStyle/>
        <a:p>
          <a:endParaRPr lang="en-US"/>
        </a:p>
      </dgm:t>
    </dgm:pt>
  </dgm:ptLst>
  <dgm:cxnLst>
    <dgm:cxn modelId="{ACCC2D73-659A-4CA8-AE2E-A533184A2B9F}" type="presOf" srcId="{F0000762-B03A-445A-85D8-F7723F6C3ED0}" destId="{CB404A08-88FA-49FC-A934-0E1D54E043E1}" srcOrd="0" destOrd="0" presId="urn:microsoft.com/office/officeart/2005/8/layout/chevron2"/>
    <dgm:cxn modelId="{2327C5AF-07D5-469F-B330-644055A73AE9}" srcId="{4FA28F7A-957F-41EE-9ECE-8792CA39A2AA}" destId="{15E0BF7E-95C7-417F-8F4B-80FF1DB83D1E}" srcOrd="0" destOrd="0" parTransId="{95F7B1CC-6F07-4AE7-8049-9AC81D766BC9}" sibTransId="{5ACE4C0A-A40F-48E0-BE94-1DEF5C652C8A}"/>
    <dgm:cxn modelId="{3DDFB129-AC54-4B0C-AF45-59FCE201BD4D}" srcId="{876BA442-49AD-4474-B03C-E97A9D488A9A}" destId="{F0000762-B03A-445A-85D8-F7723F6C3ED0}" srcOrd="0" destOrd="0" parTransId="{59360007-B1FD-4A6C-960A-A75FA18039C1}" sibTransId="{3A20B112-6E0C-4315-AEC0-8B20ABBD1511}"/>
    <dgm:cxn modelId="{80ED4C66-F8AF-4BA9-93B8-4760644D99EA}" type="presOf" srcId="{876BA442-49AD-4474-B03C-E97A9D488A9A}" destId="{046F4F56-C1AF-4C19-9E11-8BAB631E51C0}" srcOrd="0" destOrd="0" presId="urn:microsoft.com/office/officeart/2005/8/layout/chevron2"/>
    <dgm:cxn modelId="{245D5322-7C8D-4689-82C1-1689EBC0A808}" type="presOf" srcId="{F179845C-B830-4058-AF64-942E8ECA407B}" destId="{672B86F5-690D-451A-8437-12720DE179F8}" srcOrd="0" destOrd="0" presId="urn:microsoft.com/office/officeart/2005/8/layout/chevron2"/>
    <dgm:cxn modelId="{F8EA74B3-422D-4806-A9A7-A2EA1995D90B}" srcId="{71EDE55C-025B-44C1-BE5F-FFB1613CB764}" destId="{AE49F4A7-83B2-463E-9259-DB1982184B0C}" srcOrd="0" destOrd="0" parTransId="{AC7372E1-F043-4263-A372-F763EDE5D463}" sibTransId="{9E8E2A5E-42CB-41EA-BBF2-FC1CF4B420EC}"/>
    <dgm:cxn modelId="{53C6D78D-D608-4BA4-BCBF-199616755FC0}" type="presOf" srcId="{15E0BF7E-95C7-417F-8F4B-80FF1DB83D1E}" destId="{E8E0281C-4FDC-459B-BB3B-3459C9680341}" srcOrd="0" destOrd="0" presId="urn:microsoft.com/office/officeart/2005/8/layout/chevron2"/>
    <dgm:cxn modelId="{A9DFCA29-CA4A-4EFB-8186-6F93EEDDDB71}" type="presOf" srcId="{0E1760A7-13DB-4805-9D78-4501E8F4D69A}" destId="{1177F548-1D31-47D6-B4CC-CC12B2D14F9B}" srcOrd="0" destOrd="0" presId="urn:microsoft.com/office/officeart/2005/8/layout/chevron2"/>
    <dgm:cxn modelId="{47832B41-C9EB-449E-AFC0-ACA3453A55C0}" type="presOf" srcId="{4FA28F7A-957F-41EE-9ECE-8792CA39A2AA}" destId="{625DC96F-0948-41CC-9625-6F427030699E}" srcOrd="0" destOrd="0" presId="urn:microsoft.com/office/officeart/2005/8/layout/chevron2"/>
    <dgm:cxn modelId="{4B008721-F812-4C51-ADDA-80FACDF4C357}" type="presOf" srcId="{0C20A7FD-989D-4C3B-8D97-7DE23493A5C7}" destId="{CB404A08-88FA-49FC-A934-0E1D54E043E1}" srcOrd="0" destOrd="1" presId="urn:microsoft.com/office/officeart/2005/8/layout/chevron2"/>
    <dgm:cxn modelId="{75A6E5E5-B7DF-4871-8266-D4C67990ED02}" srcId="{876BA442-49AD-4474-B03C-E97A9D488A9A}" destId="{0C20A7FD-989D-4C3B-8D97-7DE23493A5C7}" srcOrd="1" destOrd="0" parTransId="{8941477A-C02A-4454-BDC7-C0FF34D5CDD8}" sibTransId="{98CD8B1A-47C9-4817-A696-6C336696ECBF}"/>
    <dgm:cxn modelId="{AA210205-5228-475A-8357-2139746190D9}" srcId="{B9994FF1-FBF8-4E33-A347-CAFD87401D87}" destId="{F179845C-B830-4058-AF64-942E8ECA407B}" srcOrd="2" destOrd="0" parTransId="{FF70FA27-B9A7-44F1-8C42-3724F4C9E4F0}" sibTransId="{CA102C2B-C269-4931-898E-D810134D00C4}"/>
    <dgm:cxn modelId="{C50B1EDA-B2C3-4CFF-8611-D09C9A414D46}" srcId="{B9994FF1-FBF8-4E33-A347-CAFD87401D87}" destId="{71EDE55C-025B-44C1-BE5F-FFB1613CB764}" srcOrd="3" destOrd="0" parTransId="{E625D642-277D-4618-8E76-C0AD223A70D0}" sibTransId="{2631134A-CE8A-4560-80C8-88A70A5FB520}"/>
    <dgm:cxn modelId="{9648E9D1-BA22-4C4C-BBF8-66992FE466B1}" srcId="{B9994FF1-FBF8-4E33-A347-CAFD87401D87}" destId="{4FA28F7A-957F-41EE-9ECE-8792CA39A2AA}" srcOrd="1" destOrd="0" parTransId="{565F985F-D7DC-4C79-AD02-BDF2D3D5C301}" sibTransId="{CB59BDF9-3074-4A93-8E25-CC97A57CE201}"/>
    <dgm:cxn modelId="{46AF8AFB-ABFA-48CA-A1B8-98EABC8F613F}" srcId="{F179845C-B830-4058-AF64-942E8ECA407B}" destId="{0E1760A7-13DB-4805-9D78-4501E8F4D69A}" srcOrd="0" destOrd="0" parTransId="{73612855-C935-4BE0-96A7-A6CB9918484E}" sibTransId="{8560FD6D-C619-4CE2-825F-A2384DAEB952}"/>
    <dgm:cxn modelId="{708D2EAA-F3E2-48D8-8DE7-37E552E1AEAE}" type="presOf" srcId="{B9994FF1-FBF8-4E33-A347-CAFD87401D87}" destId="{3CDDCD1A-EA00-4786-BF49-5679DDEA583F}" srcOrd="0" destOrd="0" presId="urn:microsoft.com/office/officeart/2005/8/layout/chevron2"/>
    <dgm:cxn modelId="{688D5A17-F162-4709-9F4A-45E7D169C61E}" type="presOf" srcId="{AE49F4A7-83B2-463E-9259-DB1982184B0C}" destId="{0FAE92A7-FAFC-4DCC-A738-951CA3575AB0}" srcOrd="0" destOrd="0" presId="urn:microsoft.com/office/officeart/2005/8/layout/chevron2"/>
    <dgm:cxn modelId="{C0BB36A3-9F5E-442E-BD0C-DB6361E0AAB0}" type="presOf" srcId="{71EDE55C-025B-44C1-BE5F-FFB1613CB764}" destId="{C353264F-6BDE-4F01-BF82-56E3492D5FAE}" srcOrd="0" destOrd="0" presId="urn:microsoft.com/office/officeart/2005/8/layout/chevron2"/>
    <dgm:cxn modelId="{86811C8D-78BB-46A7-B9E2-194B0FFC2BF8}" srcId="{B9994FF1-FBF8-4E33-A347-CAFD87401D87}" destId="{876BA442-49AD-4474-B03C-E97A9D488A9A}" srcOrd="4" destOrd="0" parTransId="{9BB7BA2A-B8F9-4B82-8518-251449FB0CDA}" sibTransId="{F0C33C3F-2463-41B6-AA1B-5C24CD654539}"/>
    <dgm:cxn modelId="{4674E73F-8D62-44B6-BF27-9342D3F2FCD1}" srcId="{B9994FF1-FBF8-4E33-A347-CAFD87401D87}" destId="{AE6EDA20-4DE5-4BC7-9D69-80C1C2312FAF}" srcOrd="0" destOrd="0" parTransId="{317A7E29-25F1-4CD9-83AF-99A9A0B6BE04}" sibTransId="{AC951DDA-90BD-4EC0-865E-90693FC01B39}"/>
    <dgm:cxn modelId="{A5D2F611-7C15-412F-A21B-8260C2AB87A4}" type="presOf" srcId="{ED908CD3-11DC-483B-854D-6F3EBF69C259}" destId="{D052B2E3-D72B-4A09-8EDD-5A1F10C7CA7C}" srcOrd="0" destOrd="0" presId="urn:microsoft.com/office/officeart/2005/8/layout/chevron2"/>
    <dgm:cxn modelId="{0F3766B9-F4D0-44EC-BB2F-9C4FB02BBC1E}" type="presOf" srcId="{AE6EDA20-4DE5-4BC7-9D69-80C1C2312FAF}" destId="{C5F3B599-928B-4714-8216-C9BDA0852EC0}" srcOrd="0" destOrd="0" presId="urn:microsoft.com/office/officeart/2005/8/layout/chevron2"/>
    <dgm:cxn modelId="{F515BF14-60B8-4305-8D03-57B0CA04BC69}" srcId="{AE6EDA20-4DE5-4BC7-9D69-80C1C2312FAF}" destId="{ED908CD3-11DC-483B-854D-6F3EBF69C259}" srcOrd="0" destOrd="0" parTransId="{8990F251-634F-4F82-9110-C8186EEC5BAF}" sibTransId="{F760D648-9061-41CD-A700-CA23CC5F8E6F}"/>
    <dgm:cxn modelId="{9411D82E-9D16-4C7E-B218-E8549F9BF69A}" type="presParOf" srcId="{3CDDCD1A-EA00-4786-BF49-5679DDEA583F}" destId="{E91C8FC9-6339-4CE7-B378-68EA67483B91}" srcOrd="0" destOrd="0" presId="urn:microsoft.com/office/officeart/2005/8/layout/chevron2"/>
    <dgm:cxn modelId="{57B9A267-AB07-4B50-9A66-86ECD4857659}" type="presParOf" srcId="{E91C8FC9-6339-4CE7-B378-68EA67483B91}" destId="{C5F3B599-928B-4714-8216-C9BDA0852EC0}" srcOrd="0" destOrd="0" presId="urn:microsoft.com/office/officeart/2005/8/layout/chevron2"/>
    <dgm:cxn modelId="{6D6C4F82-BF90-405A-B936-F54343A19F89}" type="presParOf" srcId="{E91C8FC9-6339-4CE7-B378-68EA67483B91}" destId="{D052B2E3-D72B-4A09-8EDD-5A1F10C7CA7C}" srcOrd="1" destOrd="0" presId="urn:microsoft.com/office/officeart/2005/8/layout/chevron2"/>
    <dgm:cxn modelId="{96BB8B3A-06F0-4689-A304-F24C0E34AA41}" type="presParOf" srcId="{3CDDCD1A-EA00-4786-BF49-5679DDEA583F}" destId="{19B80EF3-C7A8-4ACB-BF70-D403A2461AEB}" srcOrd="1" destOrd="0" presId="urn:microsoft.com/office/officeart/2005/8/layout/chevron2"/>
    <dgm:cxn modelId="{FAEDBEDA-6157-4EA2-B14D-C113DF0B35BC}" type="presParOf" srcId="{3CDDCD1A-EA00-4786-BF49-5679DDEA583F}" destId="{38BBDD58-6C56-46D2-BA02-BE41F6815ABB}" srcOrd="2" destOrd="0" presId="urn:microsoft.com/office/officeart/2005/8/layout/chevron2"/>
    <dgm:cxn modelId="{C9F1C967-668E-4B02-B800-8C0A111BD1A9}" type="presParOf" srcId="{38BBDD58-6C56-46D2-BA02-BE41F6815ABB}" destId="{625DC96F-0948-41CC-9625-6F427030699E}" srcOrd="0" destOrd="0" presId="urn:microsoft.com/office/officeart/2005/8/layout/chevron2"/>
    <dgm:cxn modelId="{3F491381-65DD-4EC0-9A88-CA780D412BAC}" type="presParOf" srcId="{38BBDD58-6C56-46D2-BA02-BE41F6815ABB}" destId="{E8E0281C-4FDC-459B-BB3B-3459C9680341}" srcOrd="1" destOrd="0" presId="urn:microsoft.com/office/officeart/2005/8/layout/chevron2"/>
    <dgm:cxn modelId="{4F35F12D-D00C-4004-9442-4BBD5383EC16}" type="presParOf" srcId="{3CDDCD1A-EA00-4786-BF49-5679DDEA583F}" destId="{2393A428-6B87-42C3-ADF9-991DAC7A5260}" srcOrd="3" destOrd="0" presId="urn:microsoft.com/office/officeart/2005/8/layout/chevron2"/>
    <dgm:cxn modelId="{52A1D047-ED51-4A9D-8A6E-EDEEEFD0F585}" type="presParOf" srcId="{3CDDCD1A-EA00-4786-BF49-5679DDEA583F}" destId="{C75FDFC0-5F0A-41CD-9109-0DA6DA83D95A}" srcOrd="4" destOrd="0" presId="urn:microsoft.com/office/officeart/2005/8/layout/chevron2"/>
    <dgm:cxn modelId="{85B2AC46-3A37-485A-B9BB-A9B881ADA7EE}" type="presParOf" srcId="{C75FDFC0-5F0A-41CD-9109-0DA6DA83D95A}" destId="{672B86F5-690D-451A-8437-12720DE179F8}" srcOrd="0" destOrd="0" presId="urn:microsoft.com/office/officeart/2005/8/layout/chevron2"/>
    <dgm:cxn modelId="{7DCBD234-91DF-4B4E-8D1F-A98C5BE5E26D}" type="presParOf" srcId="{C75FDFC0-5F0A-41CD-9109-0DA6DA83D95A}" destId="{1177F548-1D31-47D6-B4CC-CC12B2D14F9B}" srcOrd="1" destOrd="0" presId="urn:microsoft.com/office/officeart/2005/8/layout/chevron2"/>
    <dgm:cxn modelId="{43FBB46F-5154-438E-AB9B-7DE2EC7ED550}" type="presParOf" srcId="{3CDDCD1A-EA00-4786-BF49-5679DDEA583F}" destId="{E0FE826D-6B6F-4661-9424-C9671FB57856}" srcOrd="5" destOrd="0" presId="urn:microsoft.com/office/officeart/2005/8/layout/chevron2"/>
    <dgm:cxn modelId="{2223D432-2564-4E85-8AD9-C73D4CE0E1A7}" type="presParOf" srcId="{3CDDCD1A-EA00-4786-BF49-5679DDEA583F}" destId="{B0BC8774-D139-4493-94E8-3E0155E62D97}" srcOrd="6" destOrd="0" presId="urn:microsoft.com/office/officeart/2005/8/layout/chevron2"/>
    <dgm:cxn modelId="{8052CF4C-9ED9-4DCE-BE10-5C8147601F4C}" type="presParOf" srcId="{B0BC8774-D139-4493-94E8-3E0155E62D97}" destId="{C353264F-6BDE-4F01-BF82-56E3492D5FAE}" srcOrd="0" destOrd="0" presId="urn:microsoft.com/office/officeart/2005/8/layout/chevron2"/>
    <dgm:cxn modelId="{382269FC-0CD3-46B8-BB38-814419258CF5}" type="presParOf" srcId="{B0BC8774-D139-4493-94E8-3E0155E62D97}" destId="{0FAE92A7-FAFC-4DCC-A738-951CA3575AB0}" srcOrd="1" destOrd="0" presId="urn:microsoft.com/office/officeart/2005/8/layout/chevron2"/>
    <dgm:cxn modelId="{7A053A70-0A62-415A-AEF0-65C53B19DF08}" type="presParOf" srcId="{3CDDCD1A-EA00-4786-BF49-5679DDEA583F}" destId="{D7764C00-B8CB-45DD-8082-9C3CCED1A3F2}" srcOrd="7" destOrd="0" presId="urn:microsoft.com/office/officeart/2005/8/layout/chevron2"/>
    <dgm:cxn modelId="{D239D11F-8C00-4E73-B43B-1EB6268635AB}" type="presParOf" srcId="{3CDDCD1A-EA00-4786-BF49-5679DDEA583F}" destId="{BA1D72FD-E5A7-4C21-8A40-B0C6D96E33DB}" srcOrd="8" destOrd="0" presId="urn:microsoft.com/office/officeart/2005/8/layout/chevron2"/>
    <dgm:cxn modelId="{FAA2D8D0-D5C9-4D3D-8F4B-B1E3785EE0AF}" type="presParOf" srcId="{BA1D72FD-E5A7-4C21-8A40-B0C6D96E33DB}" destId="{046F4F56-C1AF-4C19-9E11-8BAB631E51C0}" srcOrd="0" destOrd="0" presId="urn:microsoft.com/office/officeart/2005/8/layout/chevron2"/>
    <dgm:cxn modelId="{2E6E8F1D-21DE-4521-BD1E-AF4715F2EBC0}" type="presParOf" srcId="{BA1D72FD-E5A7-4C21-8A40-B0C6D96E33DB}" destId="{CB404A08-88FA-49FC-A934-0E1D54E043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3B599-928B-4714-8216-C9BDA0852EC0}">
      <dsp:nvSpPr>
        <dsp:cNvPr id="0" name=""/>
        <dsp:cNvSpPr/>
      </dsp:nvSpPr>
      <dsp:spPr>
        <a:xfrm rot="5400000">
          <a:off x="-163867" y="166343"/>
          <a:ext cx="1092447" cy="764713"/>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dirty="0">
            <a:latin typeface="Ubuntu"/>
          </a:endParaRPr>
        </a:p>
      </dsp:txBody>
      <dsp:txXfrm rot="-5400000">
        <a:off x="1" y="384833"/>
        <a:ext cx="764713" cy="327734"/>
      </dsp:txXfrm>
    </dsp:sp>
    <dsp:sp modelId="{D052B2E3-D72B-4A09-8EDD-5A1F10C7CA7C}">
      <dsp:nvSpPr>
        <dsp:cNvPr id="0" name=""/>
        <dsp:cNvSpPr/>
      </dsp:nvSpPr>
      <dsp:spPr>
        <a:xfrm rot="5400000">
          <a:off x="5574302" y="-4809589"/>
          <a:ext cx="710090" cy="10329269"/>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smtClean="0">
              <a:latin typeface="Ubuntu"/>
            </a:rPr>
            <a:t>Delivery and offering of Covid-19 vaccine in the initial phases of the vaccine delivery programme and  flu </a:t>
          </a:r>
          <a:r>
            <a:rPr lang="en-GB" sz="1600" kern="1200" dirty="0">
              <a:latin typeface="Ubuntu"/>
            </a:rPr>
            <a:t>vaccine </a:t>
          </a:r>
          <a:r>
            <a:rPr lang="en-GB" sz="1600" kern="1200" dirty="0" smtClean="0">
              <a:latin typeface="Ubuntu"/>
            </a:rPr>
            <a:t>to staff </a:t>
          </a:r>
          <a:r>
            <a:rPr lang="en-GB" sz="1600" kern="1200" dirty="0">
              <a:latin typeface="Ubuntu"/>
            </a:rPr>
            <a:t>within Pubic Health Wales</a:t>
          </a:r>
          <a:endParaRPr lang="en-US" sz="1600" kern="1200" dirty="0">
            <a:latin typeface="Ubuntu"/>
          </a:endParaRPr>
        </a:p>
      </dsp:txBody>
      <dsp:txXfrm rot="-5400000">
        <a:off x="764713" y="34664"/>
        <a:ext cx="10294605" cy="640762"/>
      </dsp:txXfrm>
    </dsp:sp>
    <dsp:sp modelId="{625DC96F-0948-41CC-9625-6F427030699E}">
      <dsp:nvSpPr>
        <dsp:cNvPr id="0" name=""/>
        <dsp:cNvSpPr/>
      </dsp:nvSpPr>
      <dsp:spPr>
        <a:xfrm rot="5400000">
          <a:off x="-163867" y="1141725"/>
          <a:ext cx="1092447" cy="764713"/>
        </a:xfrm>
        <a:prstGeom prst="chevron">
          <a:avLst/>
        </a:prstGeom>
        <a:solidFill>
          <a:schemeClr val="accent2">
            <a:hueOff val="-238150"/>
            <a:satOff val="-6098"/>
            <a:lumOff val="882"/>
            <a:alphaOff val="0"/>
          </a:schemeClr>
        </a:solidFill>
        <a:ln w="12700" cap="flat" cmpd="sng" algn="ctr">
          <a:solidFill>
            <a:schemeClr val="accent2">
              <a:hueOff val="-238150"/>
              <a:satOff val="-6098"/>
              <a:lumOff val="88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endParaRPr lang="en-GB" sz="2200" kern="1200" dirty="0">
            <a:latin typeface="Ubuntu"/>
          </a:endParaRPr>
        </a:p>
      </dsp:txBody>
      <dsp:txXfrm rot="-5400000">
        <a:off x="1" y="1360215"/>
        <a:ext cx="764713" cy="327734"/>
      </dsp:txXfrm>
    </dsp:sp>
    <dsp:sp modelId="{E8E0281C-4FDC-459B-BB3B-3459C9680341}">
      <dsp:nvSpPr>
        <dsp:cNvPr id="0" name=""/>
        <dsp:cNvSpPr/>
      </dsp:nvSpPr>
      <dsp:spPr>
        <a:xfrm rot="5400000">
          <a:off x="5574302" y="-3831731"/>
          <a:ext cx="710090" cy="10329269"/>
        </a:xfrm>
        <a:prstGeom prst="round2SameRect">
          <a:avLst/>
        </a:prstGeom>
        <a:solidFill>
          <a:schemeClr val="lt1">
            <a:alpha val="90000"/>
            <a:hueOff val="0"/>
            <a:satOff val="0"/>
            <a:lumOff val="0"/>
            <a:alphaOff val="0"/>
          </a:schemeClr>
        </a:solidFill>
        <a:ln w="12700" cap="flat" cmpd="sng" algn="ctr">
          <a:solidFill>
            <a:schemeClr val="accent2">
              <a:hueOff val="-238150"/>
              <a:satOff val="-6098"/>
              <a:lumOff val="88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Ubuntu"/>
            </a:rPr>
            <a:t>Continuous review and implementation of Welsh Government guidance issued through the pandemic to ensure </a:t>
          </a:r>
          <a:r>
            <a:rPr lang="en-US" sz="1600" kern="1200" dirty="0" err="1" smtClean="0">
              <a:latin typeface="Ubuntu"/>
            </a:rPr>
            <a:t>organisational</a:t>
          </a:r>
          <a:r>
            <a:rPr lang="en-US" sz="1600" kern="1200" dirty="0" smtClean="0">
              <a:latin typeface="Ubuntu"/>
            </a:rPr>
            <a:t> compliance</a:t>
          </a:r>
          <a:endParaRPr lang="en-US" sz="1600" kern="1200" dirty="0">
            <a:latin typeface="Ubuntu"/>
          </a:endParaRPr>
        </a:p>
      </dsp:txBody>
      <dsp:txXfrm rot="-5400000">
        <a:off x="764713" y="1012522"/>
        <a:ext cx="10294605" cy="640762"/>
      </dsp:txXfrm>
    </dsp:sp>
    <dsp:sp modelId="{672B86F5-690D-451A-8437-12720DE179F8}">
      <dsp:nvSpPr>
        <dsp:cNvPr id="0" name=""/>
        <dsp:cNvSpPr/>
      </dsp:nvSpPr>
      <dsp:spPr>
        <a:xfrm rot="5400000">
          <a:off x="-163867" y="2117106"/>
          <a:ext cx="1092447" cy="764713"/>
        </a:xfrm>
        <a:prstGeom prst="chevron">
          <a:avLst/>
        </a:prstGeom>
        <a:solidFill>
          <a:schemeClr val="accent2">
            <a:hueOff val="-476300"/>
            <a:satOff val="-12195"/>
            <a:lumOff val="1765"/>
            <a:alphaOff val="0"/>
          </a:schemeClr>
        </a:solidFill>
        <a:ln w="12700" cap="flat" cmpd="sng" algn="ctr">
          <a:solidFill>
            <a:schemeClr val="accent2">
              <a:hueOff val="-476300"/>
              <a:satOff val="-12195"/>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GB" sz="2200" kern="1200" dirty="0">
            <a:latin typeface="Ubuntu"/>
          </a:endParaRPr>
        </a:p>
      </dsp:txBody>
      <dsp:txXfrm rot="-5400000">
        <a:off x="1" y="2335596"/>
        <a:ext cx="764713" cy="327734"/>
      </dsp:txXfrm>
    </dsp:sp>
    <dsp:sp modelId="{1177F548-1D31-47D6-B4CC-CC12B2D14F9B}">
      <dsp:nvSpPr>
        <dsp:cNvPr id="0" name=""/>
        <dsp:cNvSpPr/>
      </dsp:nvSpPr>
      <dsp:spPr>
        <a:xfrm rot="5400000">
          <a:off x="5574302" y="-2856349"/>
          <a:ext cx="710090" cy="10329269"/>
        </a:xfrm>
        <a:prstGeom prst="round2SameRect">
          <a:avLst/>
        </a:prstGeom>
        <a:solidFill>
          <a:schemeClr val="lt1">
            <a:alpha val="90000"/>
            <a:hueOff val="0"/>
            <a:satOff val="0"/>
            <a:lumOff val="0"/>
            <a:alphaOff val="0"/>
          </a:schemeClr>
        </a:solidFill>
        <a:ln w="12700" cap="flat" cmpd="sng" algn="ctr">
          <a:solidFill>
            <a:schemeClr val="accent2">
              <a:hueOff val="-476300"/>
              <a:satOff val="-12195"/>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GB" sz="1600" kern="1200" dirty="0" smtClean="0">
              <a:latin typeface="Ubuntu"/>
            </a:rPr>
            <a:t>Establishment of a structured response to audits received form Shared Services in relation to Bowel Screening Wales  </a:t>
          </a:r>
          <a:endParaRPr lang="en-US" sz="1600" kern="1200" dirty="0">
            <a:latin typeface="Ubuntu"/>
          </a:endParaRPr>
        </a:p>
      </dsp:txBody>
      <dsp:txXfrm rot="-5400000">
        <a:off x="764713" y="1987904"/>
        <a:ext cx="10294605" cy="640762"/>
      </dsp:txXfrm>
    </dsp:sp>
    <dsp:sp modelId="{C353264F-6BDE-4F01-BF82-56E3492D5FAE}">
      <dsp:nvSpPr>
        <dsp:cNvPr id="0" name=""/>
        <dsp:cNvSpPr/>
      </dsp:nvSpPr>
      <dsp:spPr>
        <a:xfrm rot="5400000">
          <a:off x="-163867" y="3092488"/>
          <a:ext cx="1092447" cy="764713"/>
        </a:xfrm>
        <a:prstGeom prst="chevron">
          <a:avLst/>
        </a:prstGeom>
        <a:solidFill>
          <a:schemeClr val="accent2">
            <a:hueOff val="-714451"/>
            <a:satOff val="-18293"/>
            <a:lumOff val="2647"/>
            <a:alphaOff val="0"/>
          </a:schemeClr>
        </a:solidFill>
        <a:ln w="12700" cap="flat" cmpd="sng" algn="ctr">
          <a:solidFill>
            <a:schemeClr val="accent2">
              <a:hueOff val="-714451"/>
              <a:satOff val="-18293"/>
              <a:lumOff val="26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endParaRPr lang="en-US" sz="2200" kern="1200" dirty="0">
            <a:latin typeface="Ubuntu"/>
          </a:endParaRPr>
        </a:p>
      </dsp:txBody>
      <dsp:txXfrm rot="-5400000">
        <a:off x="1" y="3310978"/>
        <a:ext cx="764713" cy="327734"/>
      </dsp:txXfrm>
    </dsp:sp>
    <dsp:sp modelId="{0FAE92A7-FAFC-4DCC-A738-951CA3575AB0}">
      <dsp:nvSpPr>
        <dsp:cNvPr id="0" name=""/>
        <dsp:cNvSpPr/>
      </dsp:nvSpPr>
      <dsp:spPr>
        <a:xfrm rot="5400000">
          <a:off x="5574302" y="-1880967"/>
          <a:ext cx="710090" cy="10329269"/>
        </a:xfrm>
        <a:prstGeom prst="round2SameRect">
          <a:avLst/>
        </a:prstGeom>
        <a:solidFill>
          <a:schemeClr val="lt1">
            <a:alpha val="90000"/>
            <a:hueOff val="0"/>
            <a:satOff val="0"/>
            <a:lumOff val="0"/>
            <a:alphaOff val="0"/>
          </a:schemeClr>
        </a:solidFill>
        <a:ln w="12700" cap="flat" cmpd="sng" algn="ctr">
          <a:solidFill>
            <a:schemeClr val="accent2">
              <a:hueOff val="-714451"/>
              <a:satOff val="-18293"/>
              <a:lumOff val="264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latin typeface="Ubuntu"/>
            </a:rPr>
            <a:t>Working in partnership with the health and safety team </a:t>
          </a:r>
          <a:r>
            <a:rPr lang="en-GB" sz="1600" kern="1200" dirty="0" smtClean="0">
              <a:latin typeface="Ubuntu"/>
            </a:rPr>
            <a:t>and Directorates/Divisions ensuring </a:t>
          </a:r>
          <a:r>
            <a:rPr lang="en-GB" sz="1600" kern="1200" dirty="0">
              <a:latin typeface="Ubuntu"/>
            </a:rPr>
            <a:t>the workplace is COVID safe for staff to </a:t>
          </a:r>
          <a:r>
            <a:rPr lang="en-GB" sz="1600" kern="1200" dirty="0" smtClean="0">
              <a:latin typeface="Ubuntu"/>
            </a:rPr>
            <a:t>work in and return </a:t>
          </a:r>
          <a:r>
            <a:rPr lang="en-GB" sz="1600" kern="1200" dirty="0">
              <a:latin typeface="Ubuntu"/>
            </a:rPr>
            <a:t>to, this includes risk assessments and audits.</a:t>
          </a:r>
          <a:endParaRPr lang="en-US" sz="1600" kern="1200" dirty="0">
            <a:latin typeface="Ubuntu"/>
          </a:endParaRPr>
        </a:p>
      </dsp:txBody>
      <dsp:txXfrm rot="-5400000">
        <a:off x="764713" y="2963286"/>
        <a:ext cx="10294605" cy="640762"/>
      </dsp:txXfrm>
    </dsp:sp>
    <dsp:sp modelId="{046F4F56-C1AF-4C19-9E11-8BAB631E51C0}">
      <dsp:nvSpPr>
        <dsp:cNvPr id="0" name=""/>
        <dsp:cNvSpPr/>
      </dsp:nvSpPr>
      <dsp:spPr>
        <a:xfrm rot="5400000">
          <a:off x="-163867" y="4067870"/>
          <a:ext cx="1092447" cy="764713"/>
        </a:xfrm>
        <a:prstGeom prst="chevron">
          <a:avLst/>
        </a:prstGeom>
        <a:solidFill>
          <a:schemeClr val="accent2">
            <a:hueOff val="-952601"/>
            <a:satOff val="-24390"/>
            <a:lumOff val="3529"/>
            <a:alphaOff val="0"/>
          </a:schemeClr>
        </a:solidFill>
        <a:ln w="12700" cap="flat" cmpd="sng" algn="ctr">
          <a:solidFill>
            <a:schemeClr val="accent2">
              <a:hueOff val="-952601"/>
              <a:satOff val="-24390"/>
              <a:lumOff val="352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lang="en-US" sz="2200" kern="1200">
            <a:latin typeface="Ubuntu"/>
          </a:endParaRPr>
        </a:p>
      </dsp:txBody>
      <dsp:txXfrm rot="-5400000">
        <a:off x="1" y="4286360"/>
        <a:ext cx="764713" cy="327734"/>
      </dsp:txXfrm>
    </dsp:sp>
    <dsp:sp modelId="{CB404A08-88FA-49FC-A934-0E1D54E043E1}">
      <dsp:nvSpPr>
        <dsp:cNvPr id="0" name=""/>
        <dsp:cNvSpPr/>
      </dsp:nvSpPr>
      <dsp:spPr>
        <a:xfrm rot="5400000">
          <a:off x="5574302" y="-905586"/>
          <a:ext cx="710090" cy="10329269"/>
        </a:xfrm>
        <a:prstGeom prst="round2SameRect">
          <a:avLst/>
        </a:prstGeom>
        <a:solidFill>
          <a:schemeClr val="lt1">
            <a:alpha val="90000"/>
            <a:hueOff val="0"/>
            <a:satOff val="0"/>
            <a:lumOff val="0"/>
            <a:alphaOff val="0"/>
          </a:schemeClr>
        </a:solidFill>
        <a:ln w="12700" cap="flat" cmpd="sng" algn="ctr">
          <a:solidFill>
            <a:schemeClr val="accent2">
              <a:hueOff val="-952601"/>
              <a:satOff val="-24390"/>
              <a:lumOff val="352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Ubuntu"/>
            </a:rPr>
            <a:t>Engagement</a:t>
          </a:r>
          <a:r>
            <a:rPr lang="en-US" sz="1600" kern="1200" baseline="0" dirty="0" smtClean="0">
              <a:latin typeface="Ubuntu"/>
            </a:rPr>
            <a:t> of screening </a:t>
          </a:r>
          <a:r>
            <a:rPr lang="en-US" sz="1600" kern="1200" baseline="0" dirty="0" err="1" smtClean="0">
              <a:latin typeface="Ubuntu"/>
            </a:rPr>
            <a:t>programme</a:t>
          </a:r>
          <a:r>
            <a:rPr lang="en-US" sz="1600" kern="1200" baseline="0" dirty="0" smtClean="0">
              <a:latin typeface="Ubuntu"/>
            </a:rPr>
            <a:t> leads in the IPC audit process and the purchase of hand hygiene kits to provide validation</a:t>
          </a:r>
          <a:endParaRPr lang="en-US" sz="1600" kern="1200" dirty="0">
            <a:latin typeface="Ubuntu"/>
          </a:endParaRPr>
        </a:p>
        <a:p>
          <a:pPr marL="114300" lvl="1" indent="-114300" algn="l" defTabSz="666750">
            <a:lnSpc>
              <a:spcPct val="90000"/>
            </a:lnSpc>
            <a:spcBef>
              <a:spcPct val="0"/>
            </a:spcBef>
            <a:spcAft>
              <a:spcPct val="15000"/>
            </a:spcAft>
            <a:buChar char="••"/>
          </a:pPr>
          <a:endParaRPr lang="en-GB" sz="1500" kern="1200" dirty="0">
            <a:latin typeface="Ubuntu"/>
          </a:endParaRPr>
        </a:p>
      </dsp:txBody>
      <dsp:txXfrm rot="-5400000">
        <a:off x="764713" y="3938667"/>
        <a:ext cx="10294605" cy="64076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5/13/2022</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5/13/2022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7</a:t>
            </a:fld>
            <a:endParaRPr lang="en-US" dirty="0"/>
          </a:p>
        </p:txBody>
      </p:sp>
    </p:spTree>
    <p:extLst>
      <p:ext uri="{BB962C8B-B14F-4D97-AF65-F5344CB8AC3E}">
        <p14:creationId xmlns:p14="http://schemas.microsoft.com/office/powerpoint/2010/main" val="905204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4 Column Image &amp; Text Revers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 Column Comparison Revers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2 Column Comparison Revers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71920" y="5504873"/>
            <a:ext cx="3247256" cy="953422"/>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hapter Slide">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Icon Chapter Slide">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Any question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 Column Text Slide Revers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 Column Text Slide Revers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7000">
              <a:srgbClr val="324F82">
                <a:alpha val="84000"/>
              </a:srgbClr>
            </a:gs>
            <a:gs pos="100000">
              <a:srgbClr val="28B8CE"/>
            </a:gs>
          </a:gsLst>
          <a:lin ang="189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support.microsoft.com/en-us/office/this-website-doesn-t-work-in-internet-explorer-8f5fc675-cd47-414c-9535-12821ddfc554?ui=en-us&amp;rs=en-us&amp;ad=u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77265" y="874450"/>
            <a:ext cx="10492882" cy="1661993"/>
          </a:xfrm>
        </p:spPr>
        <p:txBody>
          <a:bodyPr>
            <a:noAutofit/>
          </a:bodyPr>
          <a:lstStyle/>
          <a:p>
            <a:pPr algn="ctr">
              <a:lnSpc>
                <a:spcPct val="100000"/>
              </a:lnSpc>
            </a:pPr>
            <a:r>
              <a:rPr lang="en-GB" sz="3200" dirty="0"/>
              <a:t/>
            </a:r>
            <a:br>
              <a:rPr lang="en-GB" sz="3200" dirty="0"/>
            </a:br>
            <a:r>
              <a:rPr lang="en-GB" sz="3200" dirty="0">
                <a:latin typeface="Ubuntu"/>
              </a:rPr>
              <a:t>Infection </a:t>
            </a:r>
            <a:r>
              <a:rPr lang="en-GB" sz="3200" dirty="0" smtClean="0">
                <a:latin typeface="Ubuntu"/>
              </a:rPr>
              <a:t>Prevention </a:t>
            </a:r>
            <a:r>
              <a:rPr lang="en-GB" sz="3200" dirty="0">
                <a:latin typeface="Ubuntu"/>
              </a:rPr>
              <a:t>and Control </a:t>
            </a:r>
            <a:r>
              <a:rPr lang="en-GB" sz="3200" dirty="0"/>
              <a:t/>
            </a:r>
            <a:br>
              <a:rPr lang="en-GB" sz="3200" dirty="0"/>
            </a:br>
            <a:r>
              <a:rPr lang="en-GB" sz="3200" dirty="0" smtClean="0">
                <a:latin typeface="Ubuntu"/>
              </a:rPr>
              <a:t>Annual </a:t>
            </a:r>
            <a:r>
              <a:rPr lang="en-GB" sz="3200" dirty="0">
                <a:latin typeface="Ubuntu"/>
              </a:rPr>
              <a:t>Report </a:t>
            </a:r>
            <a:r>
              <a:rPr lang="en-GB" sz="3200" dirty="0" smtClean="0">
                <a:latin typeface="Ubuntu"/>
              </a:rPr>
              <a:t/>
            </a:r>
            <a:br>
              <a:rPr lang="en-GB" sz="3200" dirty="0" smtClean="0">
                <a:latin typeface="Ubuntu"/>
              </a:rPr>
            </a:br>
            <a:r>
              <a:rPr lang="en-GB" sz="3200" dirty="0" smtClean="0">
                <a:latin typeface="Ubuntu"/>
              </a:rPr>
              <a:t>(</a:t>
            </a:r>
            <a:r>
              <a:rPr lang="en-GB" sz="3200" dirty="0" smtClean="0">
                <a:latin typeface="Ubuntu"/>
              </a:rPr>
              <a:t>Corporate)</a:t>
            </a:r>
            <a:r>
              <a:rPr lang="en-GB" sz="3200" dirty="0"/>
              <a:t/>
            </a:r>
            <a:br>
              <a:rPr lang="en-GB" sz="3200" dirty="0"/>
            </a:br>
            <a:r>
              <a:rPr lang="en-US" sz="3200" dirty="0">
                <a:latin typeface="Ubuntu"/>
              </a:rPr>
              <a:t>1 April 2021 - 31 March 2022</a:t>
            </a:r>
            <a:r>
              <a:rPr lang="en-US" sz="3600" dirty="0"/>
              <a:t/>
            </a:r>
            <a:br>
              <a:rPr lang="en-US" sz="3600" dirty="0"/>
            </a:br>
            <a:r>
              <a:rPr lang="en-US" sz="3600" dirty="0"/>
              <a:t/>
            </a:r>
            <a:br>
              <a:rPr lang="en-US" sz="3600" dirty="0"/>
            </a:br>
            <a:endParaRPr lang="en-US" sz="3600" b="0" dirty="0"/>
          </a:p>
        </p:txBody>
      </p:sp>
      <p:pic>
        <p:nvPicPr>
          <p:cNvPr id="6" name="Picture 5"/>
          <p:cNvPicPr>
            <a:picLocks noChangeAspect="1"/>
          </p:cNvPicPr>
          <p:nvPr/>
        </p:nvPicPr>
        <p:blipFill>
          <a:blip r:embed="rId2"/>
          <a:stretch>
            <a:fillRect/>
          </a:stretch>
        </p:blipFill>
        <p:spPr>
          <a:xfrm>
            <a:off x="3904386" y="2754312"/>
            <a:ext cx="4787330" cy="2680905"/>
          </a:xfrm>
          <a:prstGeom prst="rect">
            <a:avLst/>
          </a:prstGeom>
        </p:spPr>
      </p:pic>
    </p:spTree>
    <p:extLst>
      <p:ext uri="{BB962C8B-B14F-4D97-AF65-F5344CB8AC3E}">
        <p14:creationId xmlns:p14="http://schemas.microsoft.com/office/powerpoint/2010/main" val="2342737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title"/>
          </p:nvPr>
        </p:nvSpPr>
        <p:spPr>
          <a:xfrm>
            <a:off x="643695" y="357375"/>
            <a:ext cx="2967898" cy="369332"/>
          </a:xfrm>
        </p:spPr>
        <p:txBody>
          <a:bodyPr/>
          <a:lstStyle/>
          <a:p>
            <a:pPr>
              <a:lnSpc>
                <a:spcPct val="100000"/>
              </a:lnSpc>
              <a:spcBef>
                <a:spcPts val="0"/>
              </a:spcBef>
            </a:pPr>
            <a:r>
              <a:rPr lang="en-GB" sz="2400" dirty="0">
                <a:solidFill>
                  <a:schemeClr val="bg1"/>
                </a:solidFill>
              </a:rPr>
              <a:t>Standard 5</a:t>
            </a:r>
          </a:p>
        </p:txBody>
      </p:sp>
      <p:sp>
        <p:nvSpPr>
          <p:cNvPr id="6" name="Rectangle 5"/>
          <p:cNvSpPr/>
          <p:nvPr/>
        </p:nvSpPr>
        <p:spPr>
          <a:xfrm>
            <a:off x="526650" y="721471"/>
            <a:ext cx="10954669" cy="707886"/>
          </a:xfrm>
          <a:prstGeom prst="rect">
            <a:avLst/>
          </a:prstGeom>
        </p:spPr>
        <p:txBody>
          <a:bodyPr wrap="square">
            <a:spAutoFit/>
          </a:bodyPr>
          <a:lstStyle/>
          <a:p>
            <a:pPr>
              <a:lnSpc>
                <a:spcPct val="100000"/>
              </a:lnSpc>
              <a:spcBef>
                <a:spcPts val="0"/>
              </a:spcBef>
            </a:pPr>
            <a:r>
              <a:rPr lang="en-US" sz="2000" b="1" dirty="0">
                <a:solidFill>
                  <a:srgbClr val="FFC000"/>
                </a:solidFill>
                <a:latin typeface="Ubuntu"/>
              </a:rPr>
              <a:t>All staff employed to provide care in all settings are fully </a:t>
            </a:r>
            <a:r>
              <a:rPr lang="en-US" sz="2000" b="1" dirty="0" smtClean="0">
                <a:solidFill>
                  <a:srgbClr val="FFC000"/>
                </a:solidFill>
                <a:latin typeface="Ubuntu"/>
              </a:rPr>
              <a:t>engaged </a:t>
            </a:r>
          </a:p>
          <a:p>
            <a:pPr>
              <a:lnSpc>
                <a:spcPct val="100000"/>
              </a:lnSpc>
              <a:spcBef>
                <a:spcPts val="0"/>
              </a:spcBef>
            </a:pPr>
            <a:r>
              <a:rPr lang="en-US" sz="2000" b="1" dirty="0" smtClean="0">
                <a:solidFill>
                  <a:srgbClr val="FFC000"/>
                </a:solidFill>
                <a:latin typeface="Ubuntu"/>
              </a:rPr>
              <a:t>in </a:t>
            </a:r>
            <a:r>
              <a:rPr lang="en-US" sz="2000" b="1" dirty="0">
                <a:solidFill>
                  <a:srgbClr val="FFC000"/>
                </a:solidFill>
                <a:latin typeface="Ubuntu"/>
              </a:rPr>
              <a:t>the process of IP&amp;C (Microbiology)</a:t>
            </a:r>
          </a:p>
        </p:txBody>
      </p:sp>
      <p:sp>
        <p:nvSpPr>
          <p:cNvPr id="7" name="Content Placeholder 2"/>
          <p:cNvSpPr>
            <a:spLocks noGrp="1"/>
          </p:cNvSpPr>
          <p:nvPr>
            <p:ph sz="quarter" idx="4294967295"/>
          </p:nvPr>
        </p:nvSpPr>
        <p:spPr>
          <a:xfrm>
            <a:off x="526650" y="1606520"/>
            <a:ext cx="5403857" cy="4196020"/>
          </a:xfrm>
          <a:prstGeom prst="rect">
            <a:avLst/>
          </a:prstGeom>
        </p:spPr>
        <p:txBody>
          <a:bodyPr/>
          <a:lstStyle/>
          <a:p>
            <a:r>
              <a:rPr lang="en-GB" sz="1600" dirty="0">
                <a:solidFill>
                  <a:schemeClr val="bg1"/>
                </a:solidFill>
                <a:latin typeface="Ubuntu"/>
              </a:rPr>
              <a:t>During </a:t>
            </a:r>
            <a:r>
              <a:rPr lang="en-GB" sz="1600" dirty="0" smtClean="0">
                <a:solidFill>
                  <a:schemeClr val="bg1"/>
                </a:solidFill>
                <a:latin typeface="Ubuntu"/>
              </a:rPr>
              <a:t>2021-22 all Microbiology laboratories underwent an annual internal audit inspection. </a:t>
            </a:r>
            <a:r>
              <a:rPr lang="en-GB" sz="1600" dirty="0">
                <a:solidFill>
                  <a:schemeClr val="bg1"/>
                </a:solidFill>
                <a:latin typeface="Ubuntu"/>
              </a:rPr>
              <a:t>Conducted by </a:t>
            </a:r>
            <a:r>
              <a:rPr lang="en-GB" sz="1600" dirty="0" smtClean="0">
                <a:solidFill>
                  <a:schemeClr val="bg1"/>
                </a:solidFill>
                <a:latin typeface="Ubuntu"/>
              </a:rPr>
              <a:t>PHW </a:t>
            </a:r>
            <a:r>
              <a:rPr lang="en-GB" sz="1600" dirty="0">
                <a:solidFill>
                  <a:schemeClr val="bg1"/>
                </a:solidFill>
                <a:latin typeface="Ubuntu"/>
              </a:rPr>
              <a:t>Deputy H&amp;S </a:t>
            </a:r>
            <a:r>
              <a:rPr lang="en-GB" sz="1600" dirty="0" smtClean="0">
                <a:solidFill>
                  <a:schemeClr val="bg1"/>
                </a:solidFill>
                <a:latin typeface="Ubuntu"/>
              </a:rPr>
              <a:t>manager.</a:t>
            </a:r>
          </a:p>
          <a:p>
            <a:r>
              <a:rPr lang="en-GB" sz="1600" dirty="0" smtClean="0">
                <a:solidFill>
                  <a:schemeClr val="bg1"/>
                </a:solidFill>
                <a:latin typeface="Ubuntu"/>
              </a:rPr>
              <a:t>Comprehensive audits are carried out which include aspects </a:t>
            </a:r>
            <a:r>
              <a:rPr lang="en-GB" sz="1600" dirty="0">
                <a:solidFill>
                  <a:schemeClr val="bg1"/>
                </a:solidFill>
                <a:latin typeface="Ubuntu"/>
              </a:rPr>
              <a:t>of infection, prevention and control, (including) daily cleaning schedule compliance, maintenance and cleaning of equipment, PPE compliance, and health and safety induction, understanding of needle stick inoculation procedure, eye wash location/expiry, autoclave inspection and registering understanding of key documents such as the health and safety policy and the spillage and disinfection policy.</a:t>
            </a:r>
          </a:p>
          <a:p>
            <a:r>
              <a:rPr lang="en-GB" sz="1600" dirty="0">
                <a:solidFill>
                  <a:schemeClr val="bg1"/>
                </a:solidFill>
                <a:latin typeface="Ubuntu"/>
              </a:rPr>
              <a:t>Audits completed </a:t>
            </a:r>
            <a:r>
              <a:rPr lang="en-GB" sz="1600" dirty="0" smtClean="0">
                <a:solidFill>
                  <a:schemeClr val="bg1"/>
                </a:solidFill>
                <a:latin typeface="Ubuntu"/>
              </a:rPr>
              <a:t>show </a:t>
            </a:r>
            <a:r>
              <a:rPr lang="en-GB" sz="1600" dirty="0">
                <a:solidFill>
                  <a:schemeClr val="bg1"/>
                </a:solidFill>
                <a:latin typeface="Ubuntu"/>
              </a:rPr>
              <a:t>a decrease in the overall number of non compliances</a:t>
            </a:r>
            <a:r>
              <a:rPr lang="en-GB" sz="1600" dirty="0" smtClean="0">
                <a:solidFill>
                  <a:schemeClr val="bg1"/>
                </a:solidFill>
                <a:latin typeface="Ubuntu"/>
              </a:rPr>
              <a:t>. However an increase in non compliance in sharps was noted as well as an increase in </a:t>
            </a:r>
            <a:r>
              <a:rPr lang="en-GB" sz="1600" dirty="0" err="1" smtClean="0">
                <a:solidFill>
                  <a:schemeClr val="bg1"/>
                </a:solidFill>
                <a:latin typeface="Ubuntu"/>
              </a:rPr>
              <a:t>datix</a:t>
            </a:r>
            <a:r>
              <a:rPr lang="en-GB" sz="1600" dirty="0" smtClean="0">
                <a:solidFill>
                  <a:schemeClr val="bg1"/>
                </a:solidFill>
                <a:latin typeface="Ubuntu"/>
              </a:rPr>
              <a:t> incidents of needle stick/ needle stick like injury. Review of this increase is underway</a:t>
            </a:r>
            <a:r>
              <a:rPr lang="en-GB" sz="1600" dirty="0">
                <a:solidFill>
                  <a:schemeClr val="bg1"/>
                </a:solidFill>
                <a:latin typeface="Ubuntu"/>
              </a:rPr>
              <a:t> </a:t>
            </a:r>
            <a:r>
              <a:rPr lang="en-GB" sz="1600" dirty="0" smtClean="0">
                <a:solidFill>
                  <a:schemeClr val="bg1"/>
                </a:solidFill>
                <a:latin typeface="Ubuntu"/>
              </a:rPr>
              <a:t>to inform necessary improvements.</a:t>
            </a:r>
            <a:endParaRPr lang="en-GB" sz="1600" dirty="0">
              <a:solidFill>
                <a:schemeClr val="bg1"/>
              </a:solidFill>
              <a:latin typeface="Ubuntu"/>
            </a:endParaRPr>
          </a:p>
        </p:txBody>
      </p:sp>
      <p:sp>
        <p:nvSpPr>
          <p:cNvPr id="8" name="Content Placeholder 3"/>
          <p:cNvSpPr>
            <a:spLocks noGrp="1"/>
          </p:cNvSpPr>
          <p:nvPr>
            <p:ph sz="quarter" idx="4294967295"/>
          </p:nvPr>
        </p:nvSpPr>
        <p:spPr>
          <a:xfrm>
            <a:off x="6284721" y="1606520"/>
            <a:ext cx="5734750" cy="5816977"/>
          </a:xfrm>
          <a:prstGeom prst="rect">
            <a:avLst/>
          </a:prstGeom>
        </p:spPr>
        <p:txBody>
          <a:bodyPr/>
          <a:lstStyle/>
          <a:p>
            <a:r>
              <a:rPr lang="en-GB" sz="1600" dirty="0" smtClean="0">
                <a:solidFill>
                  <a:schemeClr val="bg1"/>
                </a:solidFill>
                <a:latin typeface="Ubuntu"/>
              </a:rPr>
              <a:t>CL3 </a:t>
            </a:r>
            <a:r>
              <a:rPr lang="en-GB" sz="1600" dirty="0" err="1">
                <a:solidFill>
                  <a:schemeClr val="bg1"/>
                </a:solidFill>
                <a:latin typeface="Ubuntu"/>
              </a:rPr>
              <a:t>Sealability</a:t>
            </a:r>
            <a:r>
              <a:rPr lang="en-GB" sz="1600" dirty="0">
                <a:solidFill>
                  <a:schemeClr val="bg1"/>
                </a:solidFill>
                <a:latin typeface="Ubuntu"/>
              </a:rPr>
              <a:t> </a:t>
            </a:r>
            <a:r>
              <a:rPr lang="en-GB" sz="1600" dirty="0" smtClean="0">
                <a:solidFill>
                  <a:schemeClr val="bg1"/>
                </a:solidFill>
                <a:latin typeface="Ubuntu"/>
              </a:rPr>
              <a:t>testing- Swansea site failed in February 2022. Resulting in redirection of high risk service for 6 weeks to facilitate remedial work. Remedial work was completed, proof of efficacy study completed on 25/04/22  and </a:t>
            </a:r>
            <a:r>
              <a:rPr lang="en-GB" sz="1600" dirty="0">
                <a:solidFill>
                  <a:schemeClr val="bg1"/>
                </a:solidFill>
                <a:latin typeface="Ubuntu"/>
              </a:rPr>
              <a:t>service resumed. </a:t>
            </a:r>
            <a:endParaRPr lang="en-GB" sz="1600" dirty="0" smtClean="0">
              <a:solidFill>
                <a:schemeClr val="bg1"/>
              </a:solidFill>
              <a:latin typeface="Ubuntu"/>
            </a:endParaRPr>
          </a:p>
          <a:p>
            <a:r>
              <a:rPr lang="en-GB" sz="1600" dirty="0" smtClean="0">
                <a:solidFill>
                  <a:schemeClr val="bg1"/>
                </a:solidFill>
                <a:latin typeface="Ubuntu"/>
              </a:rPr>
              <a:t>Efficacy tests for each laboratory have been </a:t>
            </a:r>
            <a:r>
              <a:rPr lang="en-GB" sz="1600" dirty="0">
                <a:solidFill>
                  <a:schemeClr val="bg1"/>
                </a:solidFill>
                <a:latin typeface="Ubuntu"/>
              </a:rPr>
              <a:t>commissioned </a:t>
            </a:r>
            <a:r>
              <a:rPr lang="en-GB" sz="1600" dirty="0" smtClean="0">
                <a:solidFill>
                  <a:schemeClr val="bg1"/>
                </a:solidFill>
                <a:latin typeface="Ubuntu"/>
              </a:rPr>
              <a:t>for proof </a:t>
            </a:r>
            <a:r>
              <a:rPr lang="en-GB" sz="1600" dirty="0">
                <a:solidFill>
                  <a:schemeClr val="bg1"/>
                </a:solidFill>
                <a:latin typeface="Ubuntu"/>
              </a:rPr>
              <a:t>of </a:t>
            </a:r>
            <a:r>
              <a:rPr lang="en-GB" sz="1600" dirty="0" smtClean="0">
                <a:solidFill>
                  <a:schemeClr val="bg1"/>
                </a:solidFill>
                <a:latin typeface="Ubuntu"/>
              </a:rPr>
              <a:t>concept in the case of an uncontrolled spillage. </a:t>
            </a:r>
          </a:p>
          <a:p>
            <a:r>
              <a:rPr lang="en-GB" sz="1600" dirty="0" smtClean="0">
                <a:solidFill>
                  <a:schemeClr val="bg1"/>
                </a:solidFill>
                <a:latin typeface="Ubuntu"/>
              </a:rPr>
              <a:t>All laboratories have completed internal 6 monthly laboratory audits and office audits. Some non-compliance issues noted in relation to audit schedule and action plans produced and monitored bi monthly. </a:t>
            </a:r>
          </a:p>
          <a:p>
            <a:r>
              <a:rPr lang="en-GB" sz="1600" dirty="0">
                <a:solidFill>
                  <a:schemeClr val="bg1"/>
                </a:solidFill>
                <a:latin typeface="Ubuntu"/>
              </a:rPr>
              <a:t>A working group is due to be formed to progress the replacement of the aged Containment Level 3 </a:t>
            </a:r>
            <a:r>
              <a:rPr lang="en-GB" sz="1600" dirty="0" smtClean="0">
                <a:solidFill>
                  <a:schemeClr val="bg1"/>
                </a:solidFill>
                <a:latin typeface="Ubuntu"/>
              </a:rPr>
              <a:t>Class I cabinets </a:t>
            </a:r>
            <a:r>
              <a:rPr lang="en-GB" sz="1600" dirty="0">
                <a:solidFill>
                  <a:schemeClr val="bg1"/>
                </a:solidFill>
                <a:latin typeface="Ubuntu"/>
              </a:rPr>
              <a:t>at </a:t>
            </a:r>
            <a:r>
              <a:rPr lang="en-GB" sz="1600" dirty="0" smtClean="0">
                <a:solidFill>
                  <a:schemeClr val="bg1"/>
                </a:solidFill>
                <a:latin typeface="Ubuntu"/>
              </a:rPr>
              <a:t>UHW. Awaiting costing for the project. Replacement aimed to be completed within the next  financial year. </a:t>
            </a:r>
          </a:p>
          <a:p>
            <a:pPr>
              <a:buFont typeface="Wingdings" panose="05000000000000000000" pitchFamily="2" charset="2"/>
              <a:buChar char="v"/>
            </a:pPr>
            <a:endParaRPr lang="en-GB" dirty="0" smtClean="0"/>
          </a:p>
          <a:p>
            <a:pPr>
              <a:buFont typeface="Wingdings" panose="05000000000000000000" pitchFamily="2" charset="2"/>
              <a:buChar char="ü"/>
            </a:pPr>
            <a:endParaRPr lang="en-GB" sz="1600" dirty="0">
              <a:latin typeface="Ubuntu"/>
            </a:endParaRPr>
          </a:p>
        </p:txBody>
      </p:sp>
      <p:sp>
        <p:nvSpPr>
          <p:cNvPr id="9"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pic>
        <p:nvPicPr>
          <p:cNvPr id="10" name="Picture 9"/>
          <p:cNvPicPr>
            <a:picLocks noChangeAspect="1"/>
          </p:cNvPicPr>
          <p:nvPr/>
        </p:nvPicPr>
        <p:blipFill>
          <a:blip r:embed="rId2"/>
          <a:stretch>
            <a:fillRect/>
          </a:stretch>
        </p:blipFill>
        <p:spPr>
          <a:xfrm>
            <a:off x="9311599" y="219648"/>
            <a:ext cx="2429796" cy="1317959"/>
          </a:xfrm>
          <a:prstGeom prst="rect">
            <a:avLst/>
          </a:prstGeom>
        </p:spPr>
      </p:pic>
    </p:spTree>
    <p:extLst>
      <p:ext uri="{BB962C8B-B14F-4D97-AF65-F5344CB8AC3E}">
        <p14:creationId xmlns:p14="http://schemas.microsoft.com/office/powerpoint/2010/main" val="3537834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title"/>
          </p:nvPr>
        </p:nvSpPr>
        <p:spPr>
          <a:xfrm>
            <a:off x="568933" y="371752"/>
            <a:ext cx="4319369" cy="369332"/>
          </a:xfrm>
        </p:spPr>
        <p:txBody>
          <a:bodyPr/>
          <a:lstStyle/>
          <a:p>
            <a:pPr>
              <a:lnSpc>
                <a:spcPct val="100000"/>
              </a:lnSpc>
              <a:spcBef>
                <a:spcPts val="0"/>
              </a:spcBef>
            </a:pPr>
            <a:r>
              <a:rPr lang="en-GB" sz="2400" dirty="0" smtClean="0">
                <a:solidFill>
                  <a:schemeClr val="bg1"/>
                </a:solidFill>
              </a:rPr>
              <a:t>Standard 5 continued </a:t>
            </a:r>
            <a:endParaRPr lang="en-GB" sz="2400" dirty="0">
              <a:solidFill>
                <a:schemeClr val="bg1"/>
              </a:solidFill>
            </a:endParaRPr>
          </a:p>
        </p:txBody>
      </p:sp>
      <p:sp>
        <p:nvSpPr>
          <p:cNvPr id="6" name="Text Placeholder 5"/>
          <p:cNvSpPr txBox="1">
            <a:spLocks/>
          </p:cNvSpPr>
          <p:nvPr/>
        </p:nvSpPr>
        <p:spPr>
          <a:xfrm>
            <a:off x="450850" y="765433"/>
            <a:ext cx="10760075" cy="71923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smtClean="0">
                <a:solidFill>
                  <a:srgbClr val="FFC000"/>
                </a:solidFill>
                <a:latin typeface="Ubuntu"/>
              </a:rPr>
              <a:t>All staff </a:t>
            </a:r>
            <a:r>
              <a:rPr lang="en-US" sz="2000" b="1" dirty="0">
                <a:solidFill>
                  <a:srgbClr val="FFC000"/>
                </a:solidFill>
                <a:latin typeface="Ubuntu"/>
              </a:rPr>
              <a:t> </a:t>
            </a:r>
            <a:r>
              <a:rPr lang="en-US" sz="2000" b="1" dirty="0" smtClean="0">
                <a:solidFill>
                  <a:srgbClr val="FFC000"/>
                </a:solidFill>
                <a:latin typeface="Ubuntu"/>
              </a:rPr>
              <a:t>who</a:t>
            </a:r>
            <a:r>
              <a:rPr lang="en-US" sz="2000" b="1" dirty="0" smtClean="0">
                <a:solidFill>
                  <a:srgbClr val="FFC000"/>
                </a:solidFill>
                <a:latin typeface="Ubuntu"/>
              </a:rPr>
              <a:t> provide direct </a:t>
            </a:r>
            <a:r>
              <a:rPr lang="en-US" sz="2000" b="1" dirty="0" smtClean="0">
                <a:solidFill>
                  <a:srgbClr val="FFC000"/>
                </a:solidFill>
                <a:latin typeface="Ubuntu"/>
              </a:rPr>
              <a:t>services</a:t>
            </a:r>
            <a:r>
              <a:rPr lang="en-US" sz="2000" b="1" dirty="0" smtClean="0">
                <a:solidFill>
                  <a:srgbClr val="FFC000"/>
                </a:solidFill>
                <a:latin typeface="Ubuntu"/>
              </a:rPr>
              <a:t> are </a:t>
            </a:r>
            <a:r>
              <a:rPr lang="en-US" sz="2000" b="1" dirty="0" smtClean="0">
                <a:solidFill>
                  <a:srgbClr val="FFC000"/>
                </a:solidFill>
                <a:latin typeface="Ubuntu"/>
              </a:rPr>
              <a:t>fully engaged</a:t>
            </a:r>
          </a:p>
          <a:p>
            <a:pPr marL="0" indent="0">
              <a:lnSpc>
                <a:spcPct val="100000"/>
              </a:lnSpc>
              <a:spcBef>
                <a:spcPts val="0"/>
              </a:spcBef>
              <a:buNone/>
            </a:pPr>
            <a:r>
              <a:rPr lang="en-US" sz="2000" b="1" dirty="0" smtClean="0">
                <a:solidFill>
                  <a:srgbClr val="FFC000"/>
                </a:solidFill>
                <a:latin typeface="Ubuntu"/>
              </a:rPr>
              <a:t>in the process of IP&amp;C </a:t>
            </a:r>
            <a:endParaRPr lang="en-US" sz="2000" b="1" dirty="0">
              <a:solidFill>
                <a:srgbClr val="FFC000"/>
              </a:solidFill>
              <a:latin typeface="Ubuntu"/>
            </a:endParaRPr>
          </a:p>
        </p:txBody>
      </p:sp>
      <p:sp>
        <p:nvSpPr>
          <p:cNvPr id="7" name="Content Placeholder 2"/>
          <p:cNvSpPr>
            <a:spLocks noGrp="1"/>
          </p:cNvSpPr>
          <p:nvPr>
            <p:ph sz="quarter" idx="4294967295"/>
          </p:nvPr>
        </p:nvSpPr>
        <p:spPr>
          <a:xfrm>
            <a:off x="264269" y="2042717"/>
            <a:ext cx="11632763" cy="3089722"/>
          </a:xfrm>
          <a:prstGeom prst="rect">
            <a:avLst/>
          </a:prstGeom>
        </p:spPr>
        <p:txBody>
          <a:bodyPr/>
          <a:lstStyle/>
          <a:p>
            <a:r>
              <a:rPr lang="en-GB" sz="1800" dirty="0">
                <a:solidFill>
                  <a:schemeClr val="bg1"/>
                </a:solidFill>
                <a:latin typeface="Ubuntu"/>
              </a:rPr>
              <a:t>Staff within screening </a:t>
            </a:r>
            <a:r>
              <a:rPr lang="en-GB" sz="1800" dirty="0" smtClean="0">
                <a:solidFill>
                  <a:schemeClr val="bg1"/>
                </a:solidFill>
                <a:latin typeface="Ubuntu"/>
              </a:rPr>
              <a:t>continued </a:t>
            </a:r>
            <a:r>
              <a:rPr lang="en-GB" sz="1800" dirty="0">
                <a:solidFill>
                  <a:schemeClr val="bg1"/>
                </a:solidFill>
                <a:latin typeface="Ubuntu"/>
              </a:rPr>
              <a:t>to be compliant with IP&amp;C standards and Welsh Government guidance. This </a:t>
            </a:r>
            <a:r>
              <a:rPr lang="en-GB" sz="1800" dirty="0" smtClean="0">
                <a:solidFill>
                  <a:schemeClr val="bg1"/>
                </a:solidFill>
                <a:latin typeface="Ubuntu"/>
              </a:rPr>
              <a:t>included </a:t>
            </a:r>
            <a:r>
              <a:rPr lang="en-GB" sz="1800" dirty="0">
                <a:solidFill>
                  <a:schemeClr val="bg1"/>
                </a:solidFill>
                <a:latin typeface="Ubuntu"/>
              </a:rPr>
              <a:t>the evolving COVID-19 guidance</a:t>
            </a:r>
            <a:endParaRPr lang="en-GB" sz="1800" dirty="0" smtClean="0">
              <a:solidFill>
                <a:schemeClr val="bg1"/>
              </a:solidFill>
              <a:latin typeface="Ubuntu"/>
            </a:endParaRPr>
          </a:p>
          <a:p>
            <a:pPr>
              <a:buFont typeface="Wingdings" panose="05000000000000000000" pitchFamily="2" charset="2"/>
              <a:buChar char="v"/>
            </a:pPr>
            <a:endParaRPr lang="en-GB" sz="1800" dirty="0">
              <a:solidFill>
                <a:schemeClr val="bg1"/>
              </a:solidFill>
              <a:latin typeface="Ubuntu"/>
            </a:endParaRPr>
          </a:p>
          <a:p>
            <a:r>
              <a:rPr lang="en-GB" sz="1800" dirty="0" smtClean="0">
                <a:solidFill>
                  <a:schemeClr val="bg1"/>
                </a:solidFill>
                <a:latin typeface="Ubuntu"/>
              </a:rPr>
              <a:t>The lead nurse for </a:t>
            </a:r>
            <a:r>
              <a:rPr lang="en-GB" sz="1800" dirty="0" smtClean="0">
                <a:solidFill>
                  <a:schemeClr val="bg1"/>
                </a:solidFill>
                <a:latin typeface="Ubuntu"/>
              </a:rPr>
              <a:t>IP&amp;C continued </a:t>
            </a:r>
            <a:r>
              <a:rPr lang="en-GB" sz="1800" dirty="0" smtClean="0">
                <a:solidFill>
                  <a:schemeClr val="bg1"/>
                </a:solidFill>
                <a:latin typeface="Ubuntu"/>
              </a:rPr>
              <a:t>to attend quarterly </a:t>
            </a:r>
            <a:r>
              <a:rPr lang="en-GB" sz="1800" dirty="0" smtClean="0">
                <a:solidFill>
                  <a:schemeClr val="bg1"/>
                </a:solidFill>
                <a:latin typeface="Ubuntu"/>
              </a:rPr>
              <a:t>IP&amp;C </a:t>
            </a:r>
            <a:r>
              <a:rPr lang="en-GB" sz="1800" dirty="0" smtClean="0">
                <a:solidFill>
                  <a:schemeClr val="bg1"/>
                </a:solidFill>
                <a:latin typeface="Ubuntu"/>
              </a:rPr>
              <a:t>screening leads meetings to address any pertinent concerns to ensure compliance and high standards</a:t>
            </a:r>
            <a:endParaRPr lang="en-GB" sz="1800" dirty="0">
              <a:solidFill>
                <a:schemeClr val="bg1"/>
              </a:solidFill>
              <a:latin typeface="Ubuntu"/>
            </a:endParaRPr>
          </a:p>
          <a:p>
            <a:pPr marL="0" indent="0">
              <a:buNone/>
            </a:pPr>
            <a:endParaRPr lang="en-GB" sz="1800" dirty="0" smtClean="0">
              <a:solidFill>
                <a:schemeClr val="bg1"/>
              </a:solidFill>
              <a:latin typeface="Ubuntu"/>
            </a:endParaRPr>
          </a:p>
          <a:p>
            <a:r>
              <a:rPr lang="en-GB" sz="1800" dirty="0" smtClean="0">
                <a:solidFill>
                  <a:schemeClr val="bg1"/>
                </a:solidFill>
                <a:latin typeface="Ubuntu"/>
              </a:rPr>
              <a:t>Staff </a:t>
            </a:r>
            <a:r>
              <a:rPr lang="en-GB" sz="1800" dirty="0">
                <a:solidFill>
                  <a:schemeClr val="bg1"/>
                </a:solidFill>
                <a:latin typeface="Ubuntu"/>
              </a:rPr>
              <a:t> </a:t>
            </a:r>
            <a:r>
              <a:rPr lang="en-GB" sz="1800" dirty="0" smtClean="0">
                <a:solidFill>
                  <a:schemeClr val="bg1"/>
                </a:solidFill>
                <a:latin typeface="Ubuntu"/>
              </a:rPr>
              <a:t>have been </a:t>
            </a:r>
            <a:r>
              <a:rPr lang="en-GB" sz="1800" dirty="0" smtClean="0">
                <a:solidFill>
                  <a:schemeClr val="bg1"/>
                </a:solidFill>
                <a:latin typeface="Ubuntu"/>
              </a:rPr>
              <a:t>regularly </a:t>
            </a:r>
            <a:r>
              <a:rPr lang="en-GB" sz="1800" dirty="0" smtClean="0">
                <a:solidFill>
                  <a:schemeClr val="bg1"/>
                </a:solidFill>
                <a:latin typeface="Ubuntu"/>
              </a:rPr>
              <a:t>updated of any changes in </a:t>
            </a:r>
            <a:r>
              <a:rPr lang="en-GB" sz="1800" dirty="0" smtClean="0">
                <a:solidFill>
                  <a:schemeClr val="bg1"/>
                </a:solidFill>
                <a:latin typeface="Ubuntu"/>
              </a:rPr>
              <a:t>IP&amp;C </a:t>
            </a:r>
            <a:r>
              <a:rPr lang="en-GB" sz="1800" dirty="0" smtClean="0">
                <a:solidFill>
                  <a:schemeClr val="bg1"/>
                </a:solidFill>
                <a:latin typeface="Ubuntu"/>
              </a:rPr>
              <a:t>and have been supported with any implementation issues</a:t>
            </a:r>
            <a:endParaRPr lang="en-GB" sz="1800" dirty="0">
              <a:solidFill>
                <a:schemeClr val="bg1"/>
              </a:solidFill>
              <a:latin typeface="Ubuntu"/>
            </a:endParaRPr>
          </a:p>
        </p:txBody>
      </p:sp>
      <p:sp>
        <p:nvSpPr>
          <p:cNvPr id="8"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3803809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title"/>
          </p:nvPr>
        </p:nvSpPr>
        <p:spPr>
          <a:xfrm>
            <a:off x="528676" y="324958"/>
            <a:ext cx="1754449" cy="549186"/>
          </a:xfrm>
        </p:spPr>
        <p:txBody>
          <a:bodyPr/>
          <a:lstStyle/>
          <a:p>
            <a:pPr>
              <a:lnSpc>
                <a:spcPct val="100000"/>
              </a:lnSpc>
              <a:spcBef>
                <a:spcPts val="0"/>
              </a:spcBef>
            </a:pPr>
            <a:r>
              <a:rPr lang="en-GB" sz="2400" dirty="0">
                <a:solidFill>
                  <a:schemeClr val="bg1"/>
                </a:solidFill>
                <a:latin typeface="Ubuntu"/>
              </a:rPr>
              <a:t>Standard 7</a:t>
            </a:r>
            <a:endParaRPr lang="en-GB" sz="2400" b="0" dirty="0">
              <a:solidFill>
                <a:schemeClr val="bg1"/>
              </a:solidFill>
              <a:latin typeface="Ubuntu"/>
            </a:endParaRPr>
          </a:p>
        </p:txBody>
      </p:sp>
      <p:sp>
        <p:nvSpPr>
          <p:cNvPr id="6" name="Content Placeholder 2"/>
          <p:cNvSpPr txBox="1">
            <a:spLocks/>
          </p:cNvSpPr>
          <p:nvPr/>
        </p:nvSpPr>
        <p:spPr>
          <a:xfrm>
            <a:off x="462922" y="867205"/>
            <a:ext cx="9210090" cy="47276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b="1" dirty="0" smtClean="0">
                <a:solidFill>
                  <a:srgbClr val="FFC000"/>
                </a:solidFill>
                <a:latin typeface="Ubuntu"/>
              </a:rPr>
              <a:t>Policies on IPC must be in place and made readily accessible to all staff</a:t>
            </a:r>
            <a:endParaRPr lang="en-GB" sz="2000" b="1" dirty="0" smtClean="0">
              <a:solidFill>
                <a:srgbClr val="FFC000"/>
              </a:solidFill>
              <a:latin typeface="Ubuntu"/>
            </a:endParaRPr>
          </a:p>
          <a:p>
            <a:pPr marL="0" indent="0">
              <a:buNone/>
            </a:pPr>
            <a:endParaRPr lang="en-GB" sz="1600" dirty="0">
              <a:latin typeface="Ubuntu"/>
            </a:endParaRPr>
          </a:p>
        </p:txBody>
      </p:sp>
      <p:sp>
        <p:nvSpPr>
          <p:cNvPr id="7" name="Content Placeholder 9"/>
          <p:cNvSpPr>
            <a:spLocks noGrp="1"/>
          </p:cNvSpPr>
          <p:nvPr>
            <p:ph sz="quarter" idx="14"/>
          </p:nvPr>
        </p:nvSpPr>
        <p:spPr>
          <a:xfrm>
            <a:off x="462923" y="1777934"/>
            <a:ext cx="10795012" cy="3013133"/>
          </a:xfrm>
        </p:spPr>
        <p:txBody>
          <a:bodyPr/>
          <a:lstStyle/>
          <a:p>
            <a:pPr marL="285750" indent="-285750" algn="just">
              <a:buFont typeface="Arial" panose="020B0604020202020204" pitchFamily="34" charset="0"/>
              <a:buChar char="•"/>
            </a:pPr>
            <a:r>
              <a:rPr lang="en-GB" sz="1800" dirty="0" smtClean="0">
                <a:solidFill>
                  <a:schemeClr val="bg1"/>
                </a:solidFill>
                <a:latin typeface="Ubuntu"/>
              </a:rPr>
              <a:t>Public </a:t>
            </a:r>
            <a:r>
              <a:rPr lang="en-GB" sz="1800" dirty="0">
                <a:solidFill>
                  <a:schemeClr val="bg1"/>
                </a:solidFill>
                <a:latin typeface="Ubuntu"/>
              </a:rPr>
              <a:t>Health Wales uses the electronic National Infection Prevention and Control Manual to ensure staff have access to consistent, current and standardised </a:t>
            </a:r>
            <a:r>
              <a:rPr lang="en-GB" sz="1800" dirty="0" smtClean="0">
                <a:solidFill>
                  <a:schemeClr val="bg1"/>
                </a:solidFill>
                <a:latin typeface="Ubuntu"/>
              </a:rPr>
              <a:t>policies</a:t>
            </a:r>
          </a:p>
          <a:p>
            <a:pPr algn="just"/>
            <a:endParaRPr lang="en-GB" sz="1800" dirty="0">
              <a:solidFill>
                <a:schemeClr val="bg1"/>
              </a:solidFill>
              <a:latin typeface="Ubuntu"/>
            </a:endParaRPr>
          </a:p>
          <a:p>
            <a:pPr marL="285750" indent="-285750" algn="just">
              <a:buFont typeface="Arial" panose="020B0604020202020204" pitchFamily="34" charset="0"/>
              <a:buChar char="•"/>
            </a:pPr>
            <a:r>
              <a:rPr lang="en-GB" sz="1800" dirty="0" smtClean="0">
                <a:solidFill>
                  <a:schemeClr val="bg1"/>
                </a:solidFill>
                <a:latin typeface="Ubuntu"/>
              </a:rPr>
              <a:t>There is a rolling </a:t>
            </a:r>
            <a:r>
              <a:rPr lang="en-GB" sz="1800" dirty="0">
                <a:solidFill>
                  <a:schemeClr val="bg1"/>
                </a:solidFill>
                <a:latin typeface="Ubuntu"/>
              </a:rPr>
              <a:t>programme in place to review policies and procedures that </a:t>
            </a:r>
            <a:r>
              <a:rPr lang="en-GB" sz="1800" dirty="0" smtClean="0">
                <a:solidFill>
                  <a:schemeClr val="bg1"/>
                </a:solidFill>
                <a:latin typeface="Ubuntu"/>
              </a:rPr>
              <a:t>require updating</a:t>
            </a:r>
            <a:endParaRPr lang="en-GB" sz="1800" dirty="0">
              <a:solidFill>
                <a:schemeClr val="bg1"/>
              </a:solidFill>
              <a:latin typeface="Ubuntu"/>
            </a:endParaRPr>
          </a:p>
          <a:p>
            <a:pPr algn="just"/>
            <a:endParaRPr lang="en-GB" sz="1800" dirty="0">
              <a:solidFill>
                <a:schemeClr val="bg1"/>
              </a:solidFill>
              <a:latin typeface="Ubuntu"/>
            </a:endParaRPr>
          </a:p>
          <a:p>
            <a:pPr marL="285750" indent="-285750" algn="just">
              <a:buFont typeface="Arial" panose="020B0604020202020204" pitchFamily="34" charset="0"/>
              <a:buChar char="•"/>
            </a:pPr>
            <a:r>
              <a:rPr lang="en-GB" sz="1800" dirty="0">
                <a:solidFill>
                  <a:schemeClr val="bg1"/>
                </a:solidFill>
                <a:latin typeface="Ubuntu"/>
              </a:rPr>
              <a:t>Core policies available on Public Health Wales intranet site for staff to </a:t>
            </a:r>
            <a:r>
              <a:rPr lang="en-GB" sz="1800" dirty="0" smtClean="0">
                <a:solidFill>
                  <a:schemeClr val="bg1"/>
                </a:solidFill>
                <a:latin typeface="Ubuntu"/>
              </a:rPr>
              <a:t>access</a:t>
            </a:r>
          </a:p>
          <a:p>
            <a:pPr algn="just"/>
            <a:r>
              <a:rPr lang="en-GB" sz="1800" dirty="0" smtClean="0">
                <a:solidFill>
                  <a:schemeClr val="bg1"/>
                </a:solidFill>
                <a:latin typeface="Ubuntu"/>
              </a:rPr>
              <a:t> </a:t>
            </a:r>
          </a:p>
          <a:p>
            <a:pPr marL="285750" indent="-285750" algn="just">
              <a:buFont typeface="Arial" panose="020B0604020202020204" pitchFamily="34" charset="0"/>
              <a:buChar char="•"/>
            </a:pPr>
            <a:r>
              <a:rPr lang="en-GB" sz="1800" dirty="0" smtClean="0">
                <a:solidFill>
                  <a:schemeClr val="bg1"/>
                </a:solidFill>
                <a:latin typeface="Ubuntu"/>
              </a:rPr>
              <a:t>During 2021-2022 the cold chain and decontamination procedures were reviewed and are </a:t>
            </a:r>
            <a:r>
              <a:rPr lang="en-GB" sz="1800" dirty="0" smtClean="0">
                <a:solidFill>
                  <a:schemeClr val="bg1"/>
                </a:solidFill>
                <a:latin typeface="Ubuntu"/>
              </a:rPr>
              <a:t>currently going through the consultation and</a:t>
            </a:r>
            <a:r>
              <a:rPr lang="en-GB" sz="1800" dirty="0" smtClean="0">
                <a:solidFill>
                  <a:schemeClr val="bg1"/>
                </a:solidFill>
                <a:latin typeface="Ubuntu"/>
              </a:rPr>
              <a:t> </a:t>
            </a:r>
            <a:r>
              <a:rPr lang="en-GB" sz="1800" dirty="0" smtClean="0">
                <a:solidFill>
                  <a:schemeClr val="bg1"/>
                </a:solidFill>
                <a:latin typeface="Ubuntu"/>
              </a:rPr>
              <a:t>approval </a:t>
            </a:r>
            <a:r>
              <a:rPr lang="en-GB" sz="1800" dirty="0" smtClean="0">
                <a:solidFill>
                  <a:schemeClr val="bg1"/>
                </a:solidFill>
                <a:latin typeface="Ubuntu"/>
              </a:rPr>
              <a:t>process</a:t>
            </a:r>
            <a:endParaRPr lang="en-GB" sz="1800" dirty="0" smtClean="0">
              <a:solidFill>
                <a:schemeClr val="bg1"/>
              </a:solidFill>
              <a:latin typeface="Ubuntu"/>
            </a:endParaRPr>
          </a:p>
        </p:txBody>
      </p:sp>
      <p:sp>
        <p:nvSpPr>
          <p:cNvPr id="9" name="Content Placeholder 1"/>
          <p:cNvSpPr txBox="1">
            <a:spLocks/>
          </p:cNvSpPr>
          <p:nvPr/>
        </p:nvSpPr>
        <p:spPr>
          <a:xfrm>
            <a:off x="264269" y="6409983"/>
            <a:ext cx="4088655" cy="30469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100" dirty="0" smtClean="0">
                <a:solidFill>
                  <a:schemeClr val="bg1"/>
                </a:solidFill>
                <a:latin typeface="Ubuntu"/>
              </a:rPr>
              <a:t>Infection Prevention and Control Annual Report 2021-2022</a:t>
            </a:r>
            <a:endParaRPr lang="en-GB" sz="1100" dirty="0">
              <a:solidFill>
                <a:schemeClr val="bg1"/>
              </a:solidFill>
              <a:latin typeface="Ubuntu"/>
            </a:endParaRPr>
          </a:p>
        </p:txBody>
      </p:sp>
    </p:spTree>
    <p:extLst>
      <p:ext uri="{BB962C8B-B14F-4D97-AF65-F5344CB8AC3E}">
        <p14:creationId xmlns:p14="http://schemas.microsoft.com/office/powerpoint/2010/main" val="201634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718457" y="273771"/>
            <a:ext cx="10492882" cy="1163395"/>
          </a:xfrm>
        </p:spPr>
        <p:txBody>
          <a:bodyPr/>
          <a:lstStyle/>
          <a:p>
            <a:endParaRPr lang="en-GB" sz="2400" dirty="0">
              <a:solidFill>
                <a:schemeClr val="bg1"/>
              </a:solidFill>
              <a:latin typeface="Ubuntu"/>
            </a:endParaRPr>
          </a:p>
          <a:p>
            <a:endParaRPr lang="en-GB" dirty="0">
              <a:solidFill>
                <a:schemeClr val="bg1"/>
              </a:solidFill>
            </a:endParaRPr>
          </a:p>
        </p:txBody>
      </p:sp>
      <p:sp>
        <p:nvSpPr>
          <p:cNvPr id="6" name="Text Placeholder 13"/>
          <p:cNvSpPr txBox="1">
            <a:spLocks/>
          </p:cNvSpPr>
          <p:nvPr/>
        </p:nvSpPr>
        <p:spPr>
          <a:xfrm>
            <a:off x="354582" y="633086"/>
            <a:ext cx="10906542" cy="64117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b="1" dirty="0" smtClean="0">
                <a:solidFill>
                  <a:srgbClr val="FFC000"/>
                </a:solidFill>
                <a:latin typeface="Ubuntu"/>
              </a:rPr>
              <a:t>So far as is reasonably practicable, staff are free of and protected from exposure to infections that can be acquired or transmitted at work</a:t>
            </a:r>
            <a:endParaRPr lang="en-GB" sz="2000" b="1" dirty="0">
              <a:solidFill>
                <a:srgbClr val="FFC000"/>
              </a:solidFill>
              <a:latin typeface="Ubuntu"/>
            </a:endParaRPr>
          </a:p>
        </p:txBody>
      </p:sp>
      <p:sp>
        <p:nvSpPr>
          <p:cNvPr id="7" name="Text Placeholder 3"/>
          <p:cNvSpPr txBox="1">
            <a:spLocks/>
          </p:cNvSpPr>
          <p:nvPr/>
        </p:nvSpPr>
        <p:spPr>
          <a:xfrm>
            <a:off x="451264" y="257338"/>
            <a:ext cx="10760075" cy="393542"/>
          </a:xfrm>
          <a:prstGeom prst="rect">
            <a:avLst/>
          </a:prstGeom>
        </p:spPr>
        <p:txBody>
          <a:bodyPr lIns="0" tIns="0" rIns="0" bIns="0"/>
          <a:lstStyle>
            <a:lvl1pPr marL="0" indent="0" algn="l" defTabSz="914400" rtl="0" eaLnBrk="1" latinLnBrk="0" hangingPunct="1">
              <a:lnSpc>
                <a:spcPct val="90000"/>
              </a:lnSpc>
              <a:spcBef>
                <a:spcPts val="1000"/>
              </a:spcBef>
              <a:buFont typeface="Arial"/>
              <a:buNone/>
              <a:defRPr sz="3000" b="0" i="0" kern="120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b="1" dirty="0" smtClean="0">
                <a:latin typeface="Ubuntu"/>
              </a:rPr>
              <a:t>Standard</a:t>
            </a:r>
            <a:r>
              <a:rPr lang="en-GB" sz="2400" dirty="0" smtClean="0">
                <a:latin typeface="Ubuntu"/>
              </a:rPr>
              <a:t> </a:t>
            </a:r>
            <a:r>
              <a:rPr lang="en-GB" sz="2400" b="1" dirty="0" smtClean="0">
                <a:latin typeface="Ubuntu"/>
              </a:rPr>
              <a:t>8</a:t>
            </a:r>
          </a:p>
          <a:p>
            <a:endParaRPr lang="en-GB" dirty="0"/>
          </a:p>
        </p:txBody>
      </p:sp>
      <p:sp>
        <p:nvSpPr>
          <p:cNvPr id="8" name="Content Placeholder 12"/>
          <p:cNvSpPr>
            <a:spLocks noGrp="1"/>
          </p:cNvSpPr>
          <p:nvPr>
            <p:ph sz="quarter" idx="4294967295"/>
          </p:nvPr>
        </p:nvSpPr>
        <p:spPr>
          <a:xfrm>
            <a:off x="264269" y="1319179"/>
            <a:ext cx="11573770" cy="4255711"/>
          </a:xfrm>
          <a:prstGeom prst="rect">
            <a:avLst/>
          </a:prstGeom>
        </p:spPr>
        <p:txBody>
          <a:bodyPr/>
          <a:lstStyle/>
          <a:p>
            <a:pPr algn="just"/>
            <a:r>
              <a:rPr lang="en-US" sz="1800" dirty="0">
                <a:solidFill>
                  <a:schemeClr val="bg1"/>
                </a:solidFill>
                <a:latin typeface="Ubuntu"/>
              </a:rPr>
              <a:t>Influenza campaign was delivered via </a:t>
            </a:r>
            <a:r>
              <a:rPr lang="en-US" sz="1800" dirty="0" smtClean="0">
                <a:solidFill>
                  <a:schemeClr val="bg1"/>
                </a:solidFill>
                <a:latin typeface="Ubuntu"/>
              </a:rPr>
              <a:t>mixed </a:t>
            </a:r>
            <a:r>
              <a:rPr lang="en-US" sz="1800" dirty="0">
                <a:solidFill>
                  <a:schemeClr val="bg1"/>
                </a:solidFill>
                <a:latin typeface="Ubuntu"/>
              </a:rPr>
              <a:t>model approach using an in-house vaccination team </a:t>
            </a:r>
            <a:r>
              <a:rPr lang="en-US" sz="1800" dirty="0" smtClean="0">
                <a:solidFill>
                  <a:schemeClr val="bg1"/>
                </a:solidFill>
                <a:latin typeface="Ubuntu"/>
              </a:rPr>
              <a:t>consisting </a:t>
            </a:r>
            <a:r>
              <a:rPr lang="en-US" sz="1800" dirty="0">
                <a:solidFill>
                  <a:schemeClr val="bg1"/>
                </a:solidFill>
                <a:latin typeface="Ubuntu"/>
              </a:rPr>
              <a:t>of </a:t>
            </a:r>
            <a:r>
              <a:rPr lang="en-US" sz="1800" dirty="0" smtClean="0">
                <a:solidFill>
                  <a:schemeClr val="bg1"/>
                </a:solidFill>
                <a:latin typeface="Ubuntu"/>
              </a:rPr>
              <a:t>peer vaccinators </a:t>
            </a:r>
            <a:r>
              <a:rPr lang="en-US" sz="1800" dirty="0">
                <a:solidFill>
                  <a:schemeClr val="bg1"/>
                </a:solidFill>
                <a:latin typeface="Ubuntu"/>
              </a:rPr>
              <a:t>and bank </a:t>
            </a:r>
            <a:r>
              <a:rPr lang="en-US" sz="1800" dirty="0" err="1" smtClean="0">
                <a:solidFill>
                  <a:schemeClr val="bg1"/>
                </a:solidFill>
                <a:latin typeface="Ubuntu"/>
              </a:rPr>
              <a:t>immunisers</a:t>
            </a:r>
            <a:endParaRPr lang="en-US" sz="1800" dirty="0" smtClean="0">
              <a:solidFill>
                <a:schemeClr val="bg1"/>
              </a:solidFill>
              <a:latin typeface="Ubuntu"/>
            </a:endParaRPr>
          </a:p>
          <a:p>
            <a:pPr marL="0" indent="0" algn="just">
              <a:buNone/>
            </a:pPr>
            <a:endParaRPr lang="en-US" sz="800" dirty="0">
              <a:solidFill>
                <a:schemeClr val="bg1"/>
              </a:solidFill>
              <a:latin typeface="Ubuntu"/>
            </a:endParaRPr>
          </a:p>
          <a:p>
            <a:pPr algn="just"/>
            <a:r>
              <a:rPr lang="en-US" sz="1800" dirty="0">
                <a:solidFill>
                  <a:schemeClr val="bg1"/>
                </a:solidFill>
                <a:latin typeface="Ubuntu"/>
              </a:rPr>
              <a:t>Microbiology staff were able to access the </a:t>
            </a:r>
            <a:r>
              <a:rPr lang="en-US" sz="1800" dirty="0" smtClean="0">
                <a:solidFill>
                  <a:schemeClr val="bg1"/>
                </a:solidFill>
                <a:latin typeface="Ubuntu"/>
              </a:rPr>
              <a:t>influenza vaccine </a:t>
            </a:r>
            <a:r>
              <a:rPr lang="en-US" sz="1800" dirty="0">
                <a:solidFill>
                  <a:schemeClr val="bg1"/>
                </a:solidFill>
                <a:latin typeface="Ubuntu"/>
              </a:rPr>
              <a:t>through the occupational health </a:t>
            </a:r>
            <a:r>
              <a:rPr lang="en-US" sz="1800" dirty="0" smtClean="0">
                <a:solidFill>
                  <a:schemeClr val="bg1"/>
                </a:solidFill>
                <a:latin typeface="Ubuntu"/>
              </a:rPr>
              <a:t>departments based at their health </a:t>
            </a:r>
            <a:r>
              <a:rPr lang="en-US" sz="1800" dirty="0">
                <a:solidFill>
                  <a:schemeClr val="bg1"/>
                </a:solidFill>
                <a:latin typeface="Ubuntu"/>
              </a:rPr>
              <a:t>board </a:t>
            </a:r>
            <a:r>
              <a:rPr lang="en-US" sz="1800" dirty="0" smtClean="0">
                <a:solidFill>
                  <a:schemeClr val="bg1"/>
                </a:solidFill>
                <a:latin typeface="Ubuntu"/>
              </a:rPr>
              <a:t>via service level agreements. For routine vaccinations for microbiology staff </a:t>
            </a:r>
            <a:r>
              <a:rPr lang="en-GB" sz="1800" dirty="0">
                <a:solidFill>
                  <a:schemeClr val="bg1"/>
                </a:solidFill>
                <a:latin typeface="Ubuntu"/>
              </a:rPr>
              <a:t>t</a:t>
            </a:r>
            <a:r>
              <a:rPr lang="en-GB" sz="1800" dirty="0" smtClean="0">
                <a:solidFill>
                  <a:schemeClr val="bg1"/>
                </a:solidFill>
                <a:latin typeface="Ubuntu"/>
              </a:rPr>
              <a:t>here </a:t>
            </a:r>
            <a:r>
              <a:rPr lang="en-GB" sz="1800" dirty="0">
                <a:solidFill>
                  <a:schemeClr val="bg1"/>
                </a:solidFill>
                <a:latin typeface="Ubuntu"/>
              </a:rPr>
              <a:t>have been </a:t>
            </a:r>
            <a:r>
              <a:rPr lang="en-GB" sz="1800" dirty="0" smtClean="0">
                <a:solidFill>
                  <a:schemeClr val="bg1"/>
                </a:solidFill>
                <a:latin typeface="Ubuntu"/>
              </a:rPr>
              <a:t>some challenges gaining confirmation of staff </a:t>
            </a:r>
            <a:r>
              <a:rPr lang="en-GB" sz="1800" dirty="0">
                <a:solidFill>
                  <a:schemeClr val="bg1"/>
                </a:solidFill>
                <a:latin typeface="Ubuntu"/>
              </a:rPr>
              <a:t>vaccination </a:t>
            </a:r>
            <a:r>
              <a:rPr lang="en-GB" sz="1800" dirty="0" smtClean="0">
                <a:solidFill>
                  <a:schemeClr val="bg1"/>
                </a:solidFill>
                <a:latin typeface="Ubuntu"/>
              </a:rPr>
              <a:t>status. Work is ongoing with occupational health departments.</a:t>
            </a:r>
            <a:endParaRPr lang="en-GB" sz="1800" dirty="0" smtClean="0">
              <a:solidFill>
                <a:schemeClr val="bg1"/>
              </a:solidFill>
              <a:latin typeface="Ubuntu"/>
            </a:endParaRPr>
          </a:p>
          <a:p>
            <a:pPr marL="0" indent="0" algn="just">
              <a:buNone/>
            </a:pPr>
            <a:endParaRPr lang="en-GB" sz="800" dirty="0" smtClean="0">
              <a:solidFill>
                <a:schemeClr val="bg1"/>
              </a:solidFill>
              <a:latin typeface="Ubuntu"/>
            </a:endParaRPr>
          </a:p>
          <a:p>
            <a:pPr algn="just"/>
            <a:r>
              <a:rPr lang="en-US" sz="1800" dirty="0" smtClean="0">
                <a:solidFill>
                  <a:schemeClr val="bg1"/>
                </a:solidFill>
                <a:latin typeface="Ubuntu"/>
              </a:rPr>
              <a:t>An increase in needle stick injuries was noted in November/ December 2021 further analysis is ongoing with microbiology and Quality, Nursing and AHP Directorate to </a:t>
            </a:r>
            <a:r>
              <a:rPr lang="en-US" sz="1800" dirty="0" smtClean="0">
                <a:solidFill>
                  <a:schemeClr val="bg1"/>
                </a:solidFill>
                <a:latin typeface="Ubuntu"/>
              </a:rPr>
              <a:t>work through</a:t>
            </a:r>
            <a:r>
              <a:rPr lang="en-US" sz="1800" dirty="0" smtClean="0">
                <a:solidFill>
                  <a:schemeClr val="bg1"/>
                </a:solidFill>
                <a:latin typeface="Ubuntu"/>
              </a:rPr>
              <a:t> </a:t>
            </a:r>
            <a:r>
              <a:rPr lang="en-US" sz="1800" dirty="0" smtClean="0">
                <a:solidFill>
                  <a:schemeClr val="bg1"/>
                </a:solidFill>
                <a:latin typeface="Ubuntu"/>
              </a:rPr>
              <a:t>any improvements that need to be made to mitigate risks. </a:t>
            </a:r>
          </a:p>
          <a:p>
            <a:pPr algn="just">
              <a:buFont typeface="Wingdings" panose="05000000000000000000" pitchFamily="2" charset="2"/>
              <a:buChar char="v"/>
            </a:pPr>
            <a:endParaRPr lang="en-US" sz="800" dirty="0" smtClean="0">
              <a:solidFill>
                <a:schemeClr val="bg1"/>
              </a:solidFill>
              <a:latin typeface="Ubuntu"/>
            </a:endParaRPr>
          </a:p>
          <a:p>
            <a:pPr algn="just"/>
            <a:r>
              <a:rPr lang="en-US" sz="1800" dirty="0" err="1" smtClean="0">
                <a:solidFill>
                  <a:schemeClr val="bg1"/>
                </a:solidFill>
                <a:latin typeface="Ubuntu"/>
              </a:rPr>
              <a:t>Organisaitonal</a:t>
            </a:r>
            <a:r>
              <a:rPr lang="en-US" sz="1800" dirty="0" smtClean="0">
                <a:solidFill>
                  <a:schemeClr val="bg1"/>
                </a:solidFill>
                <a:latin typeface="Ubuntu"/>
              </a:rPr>
              <a:t> </a:t>
            </a:r>
            <a:r>
              <a:rPr lang="en-US" sz="1800" dirty="0" smtClean="0">
                <a:solidFill>
                  <a:schemeClr val="bg1"/>
                </a:solidFill>
                <a:latin typeface="Ubuntu"/>
              </a:rPr>
              <a:t>compliance with the </a:t>
            </a:r>
            <a:r>
              <a:rPr lang="en-GB" sz="1800" dirty="0">
                <a:solidFill>
                  <a:schemeClr val="bg1"/>
                </a:solidFill>
                <a:latin typeface="Ubuntu"/>
              </a:rPr>
              <a:t>Infection prevention and control </a:t>
            </a:r>
            <a:r>
              <a:rPr lang="en-GB" sz="1800" dirty="0" smtClean="0">
                <a:solidFill>
                  <a:schemeClr val="bg1"/>
                </a:solidFill>
                <a:latin typeface="Ubuntu"/>
              </a:rPr>
              <a:t>guidance for </a:t>
            </a:r>
            <a:r>
              <a:rPr lang="en-GB" sz="1800" dirty="0">
                <a:solidFill>
                  <a:schemeClr val="bg1"/>
                </a:solidFill>
                <a:latin typeface="Ubuntu"/>
              </a:rPr>
              <a:t>seasonal respiratory infections in health and care settings (including SARS-CoV-2) for winter 2021 to </a:t>
            </a:r>
            <a:r>
              <a:rPr lang="en-GB" sz="1800" dirty="0" smtClean="0">
                <a:solidFill>
                  <a:schemeClr val="bg1"/>
                </a:solidFill>
                <a:latin typeface="Ubuntu"/>
              </a:rPr>
              <a:t>2022 and the use of FRSM type 11R for staff who work in settings where direct services are delivered. Mitigation for Covid-19 across PHW estate such as social distancing, use of face masks, signage for flows through buildings and the appropriate use of </a:t>
            </a:r>
            <a:r>
              <a:rPr lang="en-GB" sz="1800" dirty="0" smtClean="0">
                <a:solidFill>
                  <a:schemeClr val="bg1"/>
                </a:solidFill>
                <a:latin typeface="Ubuntu"/>
              </a:rPr>
              <a:t>LFDs were in place and regularly reviewed. </a:t>
            </a:r>
            <a:endParaRPr lang="en-GB" sz="1800" dirty="0">
              <a:solidFill>
                <a:schemeClr val="bg1"/>
              </a:solidFill>
              <a:latin typeface="Ubuntu"/>
            </a:endParaRPr>
          </a:p>
        </p:txBody>
      </p:sp>
      <p:sp>
        <p:nvSpPr>
          <p:cNvPr id="9"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2170759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597687" y="290510"/>
            <a:ext cx="10492882" cy="445670"/>
          </a:xfrm>
        </p:spPr>
        <p:txBody>
          <a:bodyPr/>
          <a:lstStyle/>
          <a:p>
            <a:r>
              <a:rPr lang="en-GB" sz="2400" dirty="0">
                <a:solidFill>
                  <a:schemeClr val="bg1"/>
                </a:solidFill>
                <a:latin typeface="Ubuntu"/>
              </a:rPr>
              <a:t>Standard 9</a:t>
            </a:r>
          </a:p>
        </p:txBody>
      </p:sp>
      <p:sp>
        <p:nvSpPr>
          <p:cNvPr id="6" name="Text Placeholder 7"/>
          <p:cNvSpPr txBox="1">
            <a:spLocks/>
          </p:cNvSpPr>
          <p:nvPr/>
        </p:nvSpPr>
        <p:spPr>
          <a:xfrm>
            <a:off x="521584" y="683921"/>
            <a:ext cx="11474182" cy="40622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smtClean="0">
                <a:solidFill>
                  <a:srgbClr val="FFC000"/>
                </a:solidFill>
                <a:latin typeface="Ubuntu"/>
              </a:rPr>
              <a:t>All staff are suitably trained and educated in IPC associated with the provision of healthcare</a:t>
            </a:r>
            <a:endParaRPr lang="en-GB" sz="2000" b="1" dirty="0">
              <a:solidFill>
                <a:srgbClr val="FFC000"/>
              </a:solidFill>
              <a:latin typeface="Ubuntu"/>
            </a:endParaRPr>
          </a:p>
        </p:txBody>
      </p:sp>
      <p:sp>
        <p:nvSpPr>
          <p:cNvPr id="7" name="Text Placeholder 4"/>
          <p:cNvSpPr>
            <a:spLocks noGrp="1"/>
          </p:cNvSpPr>
          <p:nvPr>
            <p:ph sz="quarter" idx="4294967295"/>
          </p:nvPr>
        </p:nvSpPr>
        <p:spPr>
          <a:xfrm>
            <a:off x="491676" y="1219393"/>
            <a:ext cx="10960517" cy="3312722"/>
          </a:xfrm>
          <a:prstGeom prst="rect">
            <a:avLst/>
          </a:prstGeom>
        </p:spPr>
        <p:txBody>
          <a:bodyPr/>
          <a:lstStyle/>
          <a:p>
            <a:pPr algn="just"/>
            <a:r>
              <a:rPr lang="en-US" sz="1800" dirty="0">
                <a:solidFill>
                  <a:schemeClr val="bg1"/>
                </a:solidFill>
                <a:latin typeface="Ubuntu"/>
              </a:rPr>
              <a:t>Infection prevention and control e-modules were available to all staff for both level 1 and level 2. </a:t>
            </a:r>
          </a:p>
          <a:p>
            <a:pPr algn="just"/>
            <a:r>
              <a:rPr lang="en-US" sz="1800" dirty="0">
                <a:solidFill>
                  <a:schemeClr val="bg1"/>
                </a:solidFill>
                <a:latin typeface="Ubuntu"/>
              </a:rPr>
              <a:t>The Welsh Government target for e learning compliance is 85%, with an internal target of 95</a:t>
            </a:r>
            <a:r>
              <a:rPr lang="en-US" sz="1800" dirty="0" smtClean="0">
                <a:solidFill>
                  <a:schemeClr val="bg1"/>
                </a:solidFill>
                <a:latin typeface="Ubuntu"/>
              </a:rPr>
              <a:t>%.</a:t>
            </a:r>
            <a:endParaRPr lang="en-US" sz="1800" dirty="0">
              <a:solidFill>
                <a:schemeClr val="bg1"/>
              </a:solidFill>
              <a:latin typeface="Ubuntu"/>
            </a:endParaRPr>
          </a:p>
          <a:p>
            <a:pPr algn="just"/>
            <a:r>
              <a:rPr lang="en-GB" sz="1800" dirty="0">
                <a:solidFill>
                  <a:schemeClr val="bg1"/>
                </a:solidFill>
                <a:latin typeface="Ubuntu"/>
              </a:rPr>
              <a:t>Aseptic Non Touch Technique (ANTT)  is mandatory which is required to be completed by clinical staff within Breast Test </a:t>
            </a:r>
            <a:r>
              <a:rPr lang="en-GB" sz="1800" dirty="0" smtClean="0">
                <a:solidFill>
                  <a:schemeClr val="bg1"/>
                </a:solidFill>
                <a:latin typeface="Ubuntu"/>
              </a:rPr>
              <a:t>Wales (BTW) who </a:t>
            </a:r>
            <a:r>
              <a:rPr lang="en-GB" sz="1800" dirty="0">
                <a:solidFill>
                  <a:schemeClr val="bg1"/>
                </a:solidFill>
                <a:latin typeface="Ubuntu"/>
              </a:rPr>
              <a:t>perform invasive procedures. </a:t>
            </a:r>
            <a:r>
              <a:rPr lang="en-GB" sz="1800" dirty="0" smtClean="0">
                <a:solidFill>
                  <a:schemeClr val="bg1"/>
                </a:solidFill>
                <a:latin typeface="Ubuntu"/>
              </a:rPr>
              <a:t>There are two parts to the ANTT competency- theory and the practical assessment. The practical assessment is required to be carried out by a trained ANTT assessor. There are currently no ANTT assessors within BTW. </a:t>
            </a:r>
            <a:endParaRPr lang="en-GB" sz="1800" dirty="0">
              <a:solidFill>
                <a:schemeClr val="bg1"/>
              </a:solidFill>
              <a:latin typeface="Ubuntu"/>
            </a:endParaRPr>
          </a:p>
          <a:p>
            <a:pPr algn="just"/>
            <a:r>
              <a:rPr lang="en-GB" sz="1800" dirty="0" smtClean="0">
                <a:solidFill>
                  <a:schemeClr val="bg1"/>
                </a:solidFill>
                <a:latin typeface="Ubuntu"/>
              </a:rPr>
              <a:t>The lead nurse for IPC has attended the ANTT steering group and ANTT assessor courses will be available for staff from BTW to attend in May 2022. This will improve compliance in line with the organisational expectation.  </a:t>
            </a:r>
          </a:p>
          <a:p>
            <a:pPr algn="just"/>
            <a:r>
              <a:rPr lang="en-GB" sz="1800" dirty="0">
                <a:solidFill>
                  <a:schemeClr val="bg1"/>
                </a:solidFill>
                <a:latin typeface="Ubuntu"/>
              </a:rPr>
              <a:t> </a:t>
            </a:r>
            <a:r>
              <a:rPr lang="en-GB" sz="1800" dirty="0" smtClean="0">
                <a:solidFill>
                  <a:schemeClr val="bg1"/>
                </a:solidFill>
                <a:latin typeface="Ubuntu"/>
              </a:rPr>
              <a:t>Completion of IPC e-learning is encouraged, yet staffing issues due to COVID-19 sickness has impacted the ability for staff to dedicate to complete</a:t>
            </a:r>
            <a:endParaRPr lang="en-GB" sz="1800" dirty="0">
              <a:solidFill>
                <a:schemeClr val="bg1"/>
              </a:solidFill>
              <a:latin typeface="Ubuntu"/>
            </a:endParaRPr>
          </a:p>
        </p:txBody>
      </p:sp>
      <p:graphicFrame>
        <p:nvGraphicFramePr>
          <p:cNvPr id="8" name="Content Placeholder 8"/>
          <p:cNvGraphicFramePr>
            <a:graphicFrameLocks noGrp="1"/>
          </p:cNvGraphicFramePr>
          <p:nvPr>
            <p:ph sz="quarter" idx="4294967295"/>
            <p:extLst>
              <p:ext uri="{D42A27DB-BD31-4B8C-83A1-F6EECF244321}">
                <p14:modId xmlns:p14="http://schemas.microsoft.com/office/powerpoint/2010/main" val="1898706596"/>
              </p:ext>
            </p:extLst>
          </p:nvPr>
        </p:nvGraphicFramePr>
        <p:xfrm>
          <a:off x="669956" y="4773220"/>
          <a:ext cx="5020445" cy="1569503"/>
        </p:xfrm>
        <a:graphic>
          <a:graphicData uri="http://schemas.openxmlformats.org/drawingml/2006/table">
            <a:tbl>
              <a:tblPr firstRow="1" firstCol="1" bandRow="1">
                <a:tableStyleId>{5C22544A-7EE6-4342-B048-85BDC9FD1C3A}</a:tableStyleId>
              </a:tblPr>
              <a:tblGrid>
                <a:gridCol w="2811128">
                  <a:extLst>
                    <a:ext uri="{9D8B030D-6E8A-4147-A177-3AD203B41FA5}">
                      <a16:colId xmlns:a16="http://schemas.microsoft.com/office/drawing/2014/main" val="5031694"/>
                    </a:ext>
                  </a:extLst>
                </a:gridCol>
                <a:gridCol w="1006159">
                  <a:extLst>
                    <a:ext uri="{9D8B030D-6E8A-4147-A177-3AD203B41FA5}">
                      <a16:colId xmlns:a16="http://schemas.microsoft.com/office/drawing/2014/main" val="3384409101"/>
                    </a:ext>
                  </a:extLst>
                </a:gridCol>
                <a:gridCol w="1203158">
                  <a:extLst>
                    <a:ext uri="{9D8B030D-6E8A-4147-A177-3AD203B41FA5}">
                      <a16:colId xmlns:a16="http://schemas.microsoft.com/office/drawing/2014/main" val="316813762"/>
                    </a:ext>
                  </a:extLst>
                </a:gridCol>
              </a:tblGrid>
              <a:tr h="378786">
                <a:tc>
                  <a:txBody>
                    <a:bodyPr/>
                    <a:lstStyle/>
                    <a:p>
                      <a:pPr algn="just">
                        <a:lnSpc>
                          <a:spcPct val="107000"/>
                        </a:lnSpc>
                        <a:spcAft>
                          <a:spcPts val="0"/>
                        </a:spcAft>
                      </a:pPr>
                      <a:r>
                        <a:rPr lang="en-GB" sz="1400" dirty="0">
                          <a:effectLst/>
                          <a:latin typeface="Ubuntu"/>
                        </a:rPr>
                        <a:t> </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smtClean="0">
                          <a:effectLst/>
                          <a:latin typeface="Ubuntu"/>
                        </a:rPr>
                        <a:t>2020/2021</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smtClean="0">
                          <a:effectLst/>
                          <a:latin typeface="Ubuntu"/>
                          <a:ea typeface="Calibri" panose="020F0502020204030204" pitchFamily="34" charset="0"/>
                          <a:cs typeface="Times New Roman" panose="02020603050405020304" pitchFamily="18" charset="0"/>
                        </a:rPr>
                        <a:t>2021/2022</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extLst>
                  <a:ext uri="{0D108BD9-81ED-4DB2-BD59-A6C34878D82A}">
                    <a16:rowId xmlns:a16="http://schemas.microsoft.com/office/drawing/2014/main" val="1203576761"/>
                  </a:ext>
                </a:extLst>
              </a:tr>
              <a:tr h="303182">
                <a:tc>
                  <a:txBody>
                    <a:bodyPr/>
                    <a:lstStyle/>
                    <a:p>
                      <a:pPr algn="just">
                        <a:lnSpc>
                          <a:spcPct val="107000"/>
                        </a:lnSpc>
                        <a:spcAft>
                          <a:spcPts val="0"/>
                        </a:spcAft>
                      </a:pPr>
                      <a:r>
                        <a:rPr lang="en-GB" sz="1400" dirty="0">
                          <a:effectLst/>
                          <a:latin typeface="Ubuntu"/>
                        </a:rPr>
                        <a:t>IPC Level 1</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smtClean="0">
                          <a:effectLst/>
                          <a:latin typeface="Ubuntu"/>
                          <a:ea typeface="+mn-ea"/>
                          <a:cs typeface="+mn-cs"/>
                        </a:rPr>
                        <a:t>86.9%</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00B050"/>
                    </a:solidFill>
                  </a:tcPr>
                </a:tc>
                <a:tc>
                  <a:txBody>
                    <a:bodyPr/>
                    <a:lstStyle/>
                    <a:p>
                      <a:pPr algn="just">
                        <a:lnSpc>
                          <a:spcPct val="107000"/>
                        </a:lnSpc>
                        <a:spcAft>
                          <a:spcPts val="0"/>
                        </a:spcAft>
                      </a:pPr>
                      <a:r>
                        <a:rPr lang="en-GB" sz="1400" dirty="0" smtClean="0">
                          <a:effectLst/>
                          <a:latin typeface="Ubuntu"/>
                          <a:ea typeface="Calibri" panose="020F0502020204030204" pitchFamily="34" charset="0"/>
                          <a:cs typeface="Times New Roman" panose="02020603050405020304" pitchFamily="18" charset="0"/>
                        </a:rPr>
                        <a:t>89.25%</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00B050"/>
                    </a:solidFill>
                  </a:tcPr>
                </a:tc>
                <a:extLst>
                  <a:ext uri="{0D108BD9-81ED-4DB2-BD59-A6C34878D82A}">
                    <a16:rowId xmlns:a16="http://schemas.microsoft.com/office/drawing/2014/main" val="1435269592"/>
                  </a:ext>
                </a:extLst>
              </a:tr>
              <a:tr h="303182">
                <a:tc>
                  <a:txBody>
                    <a:bodyPr/>
                    <a:lstStyle/>
                    <a:p>
                      <a:pPr algn="just">
                        <a:lnSpc>
                          <a:spcPct val="107000"/>
                        </a:lnSpc>
                        <a:spcAft>
                          <a:spcPts val="0"/>
                        </a:spcAft>
                      </a:pPr>
                      <a:r>
                        <a:rPr lang="en-GB" sz="1400" dirty="0">
                          <a:effectLst/>
                          <a:latin typeface="Ubuntu"/>
                        </a:rPr>
                        <a:t>IPC Level 2</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smtClean="0">
                          <a:effectLst/>
                          <a:latin typeface="Ubuntu"/>
                          <a:ea typeface="+mn-ea"/>
                          <a:cs typeface="+mn-cs"/>
                        </a:rPr>
                        <a:t>76.36%</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FF0000"/>
                    </a:solidFill>
                  </a:tcPr>
                </a:tc>
                <a:tc>
                  <a:txBody>
                    <a:bodyPr/>
                    <a:lstStyle/>
                    <a:p>
                      <a:pPr algn="just">
                        <a:lnSpc>
                          <a:spcPct val="107000"/>
                        </a:lnSpc>
                        <a:spcAft>
                          <a:spcPts val="0"/>
                        </a:spcAft>
                      </a:pPr>
                      <a:r>
                        <a:rPr lang="en-GB" sz="1400" dirty="0" smtClean="0">
                          <a:effectLst/>
                          <a:latin typeface="Ubuntu"/>
                          <a:ea typeface="Calibri" panose="020F0502020204030204" pitchFamily="34" charset="0"/>
                          <a:cs typeface="Times New Roman" panose="02020603050405020304" pitchFamily="18" charset="0"/>
                        </a:rPr>
                        <a:t>74.76%</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FF0000"/>
                    </a:solidFill>
                  </a:tcPr>
                </a:tc>
                <a:extLst>
                  <a:ext uri="{0D108BD9-81ED-4DB2-BD59-A6C34878D82A}">
                    <a16:rowId xmlns:a16="http://schemas.microsoft.com/office/drawing/2014/main" val="3691441609"/>
                  </a:ext>
                </a:extLst>
              </a:tr>
              <a:tr h="584353">
                <a:tc>
                  <a:txBody>
                    <a:bodyPr/>
                    <a:lstStyle/>
                    <a:p>
                      <a:pPr algn="just">
                        <a:lnSpc>
                          <a:spcPct val="107000"/>
                        </a:lnSpc>
                        <a:spcAft>
                          <a:spcPts val="0"/>
                        </a:spcAft>
                      </a:pPr>
                      <a:r>
                        <a:rPr lang="en-GB" sz="1400" dirty="0">
                          <a:effectLst/>
                          <a:latin typeface="Ubuntu"/>
                        </a:rPr>
                        <a:t>Aseptic Non touch technique (ANTT)</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tc>
                <a:tc>
                  <a:txBody>
                    <a:bodyPr/>
                    <a:lstStyle/>
                    <a:p>
                      <a:pPr algn="just">
                        <a:lnSpc>
                          <a:spcPct val="107000"/>
                        </a:lnSpc>
                        <a:spcAft>
                          <a:spcPts val="0"/>
                        </a:spcAft>
                      </a:pPr>
                      <a:r>
                        <a:rPr lang="en-GB" sz="1400" dirty="0" smtClean="0">
                          <a:effectLst/>
                          <a:latin typeface="Ubuntu"/>
                        </a:rPr>
                        <a:t>78.72%</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FF0000"/>
                    </a:solidFill>
                  </a:tcPr>
                </a:tc>
                <a:tc>
                  <a:txBody>
                    <a:bodyPr/>
                    <a:lstStyle/>
                    <a:p>
                      <a:pPr algn="just">
                        <a:lnSpc>
                          <a:spcPct val="107000"/>
                        </a:lnSpc>
                        <a:spcAft>
                          <a:spcPts val="0"/>
                        </a:spcAft>
                      </a:pPr>
                      <a:r>
                        <a:rPr lang="en-GB" sz="1400" dirty="0" smtClean="0">
                          <a:effectLst/>
                          <a:latin typeface="Ubuntu"/>
                          <a:ea typeface="Calibri" panose="020F0502020204030204" pitchFamily="34" charset="0"/>
                          <a:cs typeface="Times New Roman" panose="02020603050405020304" pitchFamily="18" charset="0"/>
                        </a:rPr>
                        <a:t>76.29%</a:t>
                      </a:r>
                      <a:endParaRPr lang="en-GB" sz="1400" dirty="0">
                        <a:effectLst/>
                        <a:latin typeface="Ubuntu"/>
                        <a:ea typeface="Calibri" panose="020F0502020204030204" pitchFamily="34" charset="0"/>
                        <a:cs typeface="Times New Roman" panose="02020603050405020304" pitchFamily="18" charset="0"/>
                      </a:endParaRPr>
                    </a:p>
                  </a:txBody>
                  <a:tcPr marL="60167" marR="60167" marT="0" marB="0">
                    <a:solidFill>
                      <a:srgbClr val="FF0000"/>
                    </a:solidFill>
                  </a:tcPr>
                </a:tc>
                <a:extLst>
                  <a:ext uri="{0D108BD9-81ED-4DB2-BD59-A6C34878D82A}">
                    <a16:rowId xmlns:a16="http://schemas.microsoft.com/office/drawing/2014/main" val="34825205"/>
                  </a:ext>
                </a:extLst>
              </a:tr>
            </a:tbl>
          </a:graphicData>
        </a:graphic>
      </p:graphicFrame>
      <p:pic>
        <p:nvPicPr>
          <p:cNvPr id="9" name="Picture 8"/>
          <p:cNvPicPr>
            <a:picLocks noChangeAspect="1"/>
          </p:cNvPicPr>
          <p:nvPr/>
        </p:nvPicPr>
        <p:blipFill>
          <a:blip r:embed="rId2"/>
          <a:stretch>
            <a:fillRect/>
          </a:stretch>
        </p:blipFill>
        <p:spPr>
          <a:xfrm>
            <a:off x="6258675" y="5210355"/>
            <a:ext cx="2015345" cy="1132368"/>
          </a:xfrm>
          <a:prstGeom prst="rect">
            <a:avLst/>
          </a:prstGeom>
        </p:spPr>
      </p:pic>
      <p:sp>
        <p:nvSpPr>
          <p:cNvPr id="10" name="Content Placeholder 1"/>
          <p:cNvSpPr>
            <a:spLocks noGrp="1"/>
          </p:cNvSpPr>
          <p:nvPr>
            <p:ph sz="quarter" idx="4294967295"/>
          </p:nvPr>
        </p:nvSpPr>
        <p:spPr>
          <a:xfrm>
            <a:off x="264269" y="647324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2826166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660948" y="416672"/>
            <a:ext cx="10492882" cy="332399"/>
          </a:xfrm>
        </p:spPr>
        <p:txBody>
          <a:bodyPr/>
          <a:lstStyle/>
          <a:p>
            <a:pPr algn="ctr"/>
            <a:r>
              <a:rPr lang="en-GB" sz="2400">
                <a:solidFill>
                  <a:schemeClr val="bg1"/>
                </a:solidFill>
                <a:latin typeface="Ubuntu"/>
              </a:rPr>
              <a:t>Next </a:t>
            </a:r>
            <a:r>
              <a:rPr lang="en-GB" sz="2400" smtClean="0">
                <a:solidFill>
                  <a:schemeClr val="bg1"/>
                </a:solidFill>
                <a:latin typeface="Ubuntu"/>
              </a:rPr>
              <a:t>Steps and </a:t>
            </a:r>
            <a:r>
              <a:rPr lang="en-US" sz="2400" dirty="0">
                <a:solidFill>
                  <a:schemeClr val="bg1"/>
                </a:solidFill>
                <a:latin typeface="Ubuntu"/>
              </a:rPr>
              <a:t>Priorities for </a:t>
            </a:r>
            <a:r>
              <a:rPr lang="en-US" sz="2400" dirty="0" smtClean="0">
                <a:solidFill>
                  <a:schemeClr val="bg1"/>
                </a:solidFill>
                <a:latin typeface="Ubuntu"/>
              </a:rPr>
              <a:t>2022-2023</a:t>
            </a:r>
            <a:endParaRPr lang="en-GB" dirty="0">
              <a:solidFill>
                <a:schemeClr val="bg1"/>
              </a:solidFill>
            </a:endParaRPr>
          </a:p>
        </p:txBody>
      </p:sp>
      <p:sp>
        <p:nvSpPr>
          <p:cNvPr id="7" name="Content Placeholder 2"/>
          <p:cNvSpPr>
            <a:spLocks noGrp="1"/>
          </p:cNvSpPr>
          <p:nvPr>
            <p:ph sz="quarter" idx="14"/>
          </p:nvPr>
        </p:nvSpPr>
        <p:spPr>
          <a:xfrm>
            <a:off x="517586" y="1109932"/>
            <a:ext cx="11386868" cy="4864922"/>
          </a:xfr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indent="0">
              <a:spcBef>
                <a:spcPts val="0"/>
              </a:spcBef>
              <a:buNone/>
            </a:pPr>
            <a:endParaRPr lang="en-GB" sz="1800" dirty="0">
              <a:solidFill>
                <a:schemeClr val="bg1"/>
              </a:solidFill>
              <a:latin typeface="Ubuntu"/>
            </a:endParaRPr>
          </a:p>
          <a:p>
            <a:pPr marL="285750" lvl="0" indent="-285750">
              <a:spcBef>
                <a:spcPts val="0"/>
              </a:spcBef>
              <a:buFont typeface="Arial" panose="020B0604020202020204" pitchFamily="34" charset="0"/>
              <a:buChar char="•"/>
            </a:pPr>
            <a:r>
              <a:rPr lang="en-GB" sz="1800" dirty="0">
                <a:solidFill>
                  <a:schemeClr val="bg1"/>
                </a:solidFill>
                <a:latin typeface="Ubuntu"/>
              </a:rPr>
              <a:t>Continue the co-ordination and delivery of the internal staff flu programme to protect </a:t>
            </a:r>
            <a:r>
              <a:rPr lang="en-GB" sz="1800" dirty="0" smtClean="0">
                <a:solidFill>
                  <a:schemeClr val="bg1"/>
                </a:solidFill>
                <a:latin typeface="Ubuntu"/>
              </a:rPr>
              <a:t>staff and service users</a:t>
            </a:r>
          </a:p>
          <a:p>
            <a:pPr lvl="0">
              <a:spcBef>
                <a:spcPts val="0"/>
              </a:spcBef>
              <a:buFont typeface="Wingdings" panose="05000000000000000000" pitchFamily="2" charset="2"/>
              <a:buChar char="v"/>
            </a:pPr>
            <a:endParaRPr lang="en-GB" sz="1800" dirty="0">
              <a:solidFill>
                <a:schemeClr val="bg1"/>
              </a:solidFill>
              <a:latin typeface="Ubuntu"/>
            </a:endParaRPr>
          </a:p>
          <a:p>
            <a:pPr marL="285750" indent="-285750">
              <a:spcBef>
                <a:spcPts val="0"/>
              </a:spcBef>
              <a:buFont typeface="Arial" panose="020B0604020202020204" pitchFamily="34" charset="0"/>
              <a:buChar char="•"/>
            </a:pPr>
            <a:r>
              <a:rPr lang="en-GB" sz="1800" dirty="0">
                <a:solidFill>
                  <a:schemeClr val="bg1"/>
                </a:solidFill>
                <a:latin typeface="Ubuntu"/>
              </a:rPr>
              <a:t>Lead and coordinate in the infection prevention and control audit delivery </a:t>
            </a:r>
            <a:r>
              <a:rPr lang="en-GB" sz="1800" dirty="0" smtClean="0">
                <a:solidFill>
                  <a:schemeClr val="bg1"/>
                </a:solidFill>
                <a:latin typeface="Ubuntu"/>
              </a:rPr>
              <a:t>programme whilst modernising the process. Share point forms and excel spreadsheets to be utilised in the first instance. </a:t>
            </a:r>
            <a:endParaRPr lang="en-GB" sz="1800" dirty="0">
              <a:solidFill>
                <a:schemeClr val="bg1"/>
              </a:solidFill>
              <a:latin typeface="Ubuntu"/>
            </a:endParaRPr>
          </a:p>
          <a:p>
            <a:pPr lvl="0">
              <a:spcBef>
                <a:spcPts val="0"/>
              </a:spcBef>
              <a:buFont typeface="Wingdings" panose="05000000000000000000" pitchFamily="2" charset="2"/>
              <a:buChar char="v"/>
            </a:pPr>
            <a:endParaRPr lang="en-GB" sz="1800" dirty="0">
              <a:solidFill>
                <a:schemeClr val="bg1"/>
              </a:solidFill>
              <a:latin typeface="Ubuntu"/>
            </a:endParaRPr>
          </a:p>
          <a:p>
            <a:pPr marL="285750" lvl="0" indent="-285750">
              <a:spcBef>
                <a:spcPts val="0"/>
              </a:spcBef>
              <a:buFont typeface="Arial" panose="020B0604020202020204" pitchFamily="34" charset="0"/>
              <a:buChar char="•"/>
            </a:pPr>
            <a:r>
              <a:rPr lang="en-GB" sz="1800" dirty="0">
                <a:solidFill>
                  <a:schemeClr val="bg1"/>
                </a:solidFill>
                <a:latin typeface="Ubuntu"/>
              </a:rPr>
              <a:t>Provide on-going advice to Public Health Wales staff especially </a:t>
            </a:r>
            <a:r>
              <a:rPr lang="en-GB" sz="1800" dirty="0" smtClean="0">
                <a:solidFill>
                  <a:schemeClr val="bg1"/>
                </a:solidFill>
                <a:latin typeface="Ubuntu"/>
              </a:rPr>
              <a:t>those providing direct services </a:t>
            </a:r>
            <a:r>
              <a:rPr lang="en-GB" sz="1800" dirty="0" smtClean="0">
                <a:solidFill>
                  <a:schemeClr val="bg1"/>
                </a:solidFill>
                <a:latin typeface="Ubuntu"/>
              </a:rPr>
              <a:t>and liaising with HARP team as required for additional expert advice.</a:t>
            </a:r>
            <a:endParaRPr lang="en-GB" sz="1800" dirty="0" smtClean="0">
              <a:solidFill>
                <a:schemeClr val="bg1"/>
              </a:solidFill>
              <a:latin typeface="Ubuntu"/>
            </a:endParaRPr>
          </a:p>
          <a:p>
            <a:pPr lvl="0">
              <a:spcBef>
                <a:spcPts val="0"/>
              </a:spcBef>
              <a:buFont typeface="Wingdings" panose="05000000000000000000" pitchFamily="2" charset="2"/>
              <a:buChar char="v"/>
            </a:pPr>
            <a:endParaRPr lang="en-GB" sz="1800" dirty="0">
              <a:solidFill>
                <a:schemeClr val="bg1"/>
              </a:solidFill>
              <a:latin typeface="Ubuntu"/>
            </a:endParaRPr>
          </a:p>
          <a:p>
            <a:pPr marL="285750" lvl="0" indent="-285750">
              <a:spcBef>
                <a:spcPts val="0"/>
              </a:spcBef>
              <a:buFont typeface="Arial" panose="020B0604020202020204" pitchFamily="34" charset="0"/>
              <a:buChar char="•"/>
            </a:pPr>
            <a:r>
              <a:rPr lang="en-GB" sz="1800" dirty="0" smtClean="0">
                <a:solidFill>
                  <a:schemeClr val="bg1"/>
                </a:solidFill>
                <a:latin typeface="Ubuntu"/>
              </a:rPr>
              <a:t>Facilitate </a:t>
            </a:r>
            <a:r>
              <a:rPr lang="en-GB" sz="1800" dirty="0">
                <a:solidFill>
                  <a:schemeClr val="bg1"/>
                </a:solidFill>
                <a:latin typeface="Ubuntu"/>
              </a:rPr>
              <a:t>implementation of Aseptic Non Touch technique (ANTT) practice and assessment within Breast Test Wales</a:t>
            </a:r>
            <a:r>
              <a:rPr lang="en-GB" sz="1800" dirty="0" smtClean="0">
                <a:solidFill>
                  <a:schemeClr val="bg1"/>
                </a:solidFill>
                <a:latin typeface="Ubuntu"/>
              </a:rPr>
              <a:t>. ANTT assessor workshops planned for May 2022.</a:t>
            </a:r>
          </a:p>
          <a:p>
            <a:pPr marL="0" indent="0">
              <a:spcBef>
                <a:spcPts val="0"/>
              </a:spcBef>
              <a:buNone/>
            </a:pPr>
            <a:endParaRPr lang="en-GB" sz="1800" dirty="0">
              <a:solidFill>
                <a:schemeClr val="bg1"/>
              </a:solidFill>
              <a:latin typeface="Ubuntu"/>
            </a:endParaRPr>
          </a:p>
          <a:p>
            <a:pPr marL="285750" indent="-285750">
              <a:spcBef>
                <a:spcPts val="0"/>
              </a:spcBef>
              <a:buFont typeface="Arial" panose="020B0604020202020204" pitchFamily="34" charset="0"/>
              <a:buChar char="•"/>
            </a:pPr>
            <a:r>
              <a:rPr lang="en-GB" sz="1800" dirty="0" smtClean="0">
                <a:solidFill>
                  <a:schemeClr val="bg1"/>
                </a:solidFill>
                <a:latin typeface="Ubuntu"/>
              </a:rPr>
              <a:t>Promote opportunities for staff to attend </a:t>
            </a:r>
            <a:r>
              <a:rPr lang="en-GB" sz="1800" dirty="0" smtClean="0">
                <a:solidFill>
                  <a:schemeClr val="bg1"/>
                </a:solidFill>
                <a:latin typeface="Ubuntu"/>
              </a:rPr>
              <a:t>IP&amp;C </a:t>
            </a:r>
            <a:r>
              <a:rPr lang="en-GB" sz="1800" dirty="0" smtClean="0">
                <a:solidFill>
                  <a:schemeClr val="bg1"/>
                </a:solidFill>
                <a:latin typeface="Ubuntu"/>
              </a:rPr>
              <a:t>courses to gain knowledge and skills that will benefit personal development and support the organisation by improving overall compliance. </a:t>
            </a:r>
          </a:p>
          <a:p>
            <a:pPr>
              <a:spcBef>
                <a:spcPts val="0"/>
              </a:spcBef>
              <a:buFont typeface="Wingdings" panose="05000000000000000000" pitchFamily="2" charset="2"/>
              <a:buChar char="v"/>
            </a:pPr>
            <a:endParaRPr lang="en-GB" sz="1800" dirty="0">
              <a:solidFill>
                <a:schemeClr val="bg1"/>
              </a:solidFill>
              <a:latin typeface="Ubuntu"/>
            </a:endParaRPr>
          </a:p>
          <a:p>
            <a:pPr marL="285750" indent="-285750">
              <a:spcBef>
                <a:spcPts val="0"/>
              </a:spcBef>
              <a:buFont typeface="Arial" panose="020B0604020202020204" pitchFamily="34" charset="0"/>
              <a:buChar char="•"/>
            </a:pPr>
            <a:r>
              <a:rPr lang="en-GB" sz="1800" dirty="0" smtClean="0">
                <a:solidFill>
                  <a:schemeClr val="bg1"/>
                </a:solidFill>
                <a:latin typeface="Ubuntu"/>
              </a:rPr>
              <a:t>To finalise the cold chain procedure, decontamination procedure and </a:t>
            </a:r>
            <a:r>
              <a:rPr lang="en-GB" sz="1800" dirty="0" smtClean="0">
                <a:solidFill>
                  <a:schemeClr val="bg1"/>
                </a:solidFill>
                <a:latin typeface="Ubuntu"/>
              </a:rPr>
              <a:t>IP&amp;C </a:t>
            </a:r>
            <a:r>
              <a:rPr lang="en-GB" sz="1800" dirty="0" smtClean="0">
                <a:solidFill>
                  <a:schemeClr val="bg1"/>
                </a:solidFill>
                <a:latin typeface="Ubuntu"/>
              </a:rPr>
              <a:t>policy by June 2022</a:t>
            </a:r>
          </a:p>
          <a:p>
            <a:pPr>
              <a:spcBef>
                <a:spcPts val="0"/>
              </a:spcBef>
              <a:buFont typeface="Wingdings" panose="05000000000000000000" pitchFamily="2" charset="2"/>
              <a:buChar char="v"/>
            </a:pPr>
            <a:endParaRPr lang="en-GB" sz="1800" dirty="0">
              <a:solidFill>
                <a:schemeClr val="bg1"/>
              </a:solidFill>
              <a:latin typeface="Ubuntu"/>
            </a:endParaRPr>
          </a:p>
          <a:p>
            <a:pPr marL="285750" indent="-285750">
              <a:spcBef>
                <a:spcPts val="0"/>
              </a:spcBef>
              <a:buFont typeface="Arial" panose="020B0604020202020204" pitchFamily="34" charset="0"/>
              <a:buChar char="•"/>
            </a:pPr>
            <a:r>
              <a:rPr lang="en-GB" sz="1800" dirty="0" smtClean="0">
                <a:solidFill>
                  <a:schemeClr val="bg1"/>
                </a:solidFill>
                <a:latin typeface="Ubuntu"/>
              </a:rPr>
              <a:t>To ensure all nosocomial transmission is reported accurately to allow for investigation </a:t>
            </a:r>
            <a:endParaRPr lang="en-GB" sz="1800" dirty="0">
              <a:solidFill>
                <a:schemeClr val="bg1"/>
              </a:solidFill>
              <a:latin typeface="Ubuntu"/>
            </a:endParaRPr>
          </a:p>
          <a:p>
            <a:endParaRPr lang="en-GB" sz="1800" dirty="0"/>
          </a:p>
        </p:txBody>
      </p:sp>
      <p:sp>
        <p:nvSpPr>
          <p:cNvPr id="8" name="Content Placeholder 1"/>
          <p:cNvSpPr txBox="1">
            <a:spLocks/>
          </p:cNvSpPr>
          <p:nvPr/>
        </p:nvSpPr>
        <p:spPr>
          <a:xfrm>
            <a:off x="264269" y="6473243"/>
            <a:ext cx="4088655" cy="30469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100" dirty="0" smtClean="0">
                <a:solidFill>
                  <a:schemeClr val="bg1"/>
                </a:solidFill>
                <a:latin typeface="Ubuntu"/>
              </a:rPr>
              <a:t>Infection Prevention and Control Annual Report 2021-2022</a:t>
            </a:r>
            <a:endParaRPr lang="en-GB" sz="1100" dirty="0">
              <a:solidFill>
                <a:schemeClr val="bg1"/>
              </a:solidFill>
              <a:latin typeface="Ubuntu"/>
            </a:endParaRPr>
          </a:p>
        </p:txBody>
      </p:sp>
    </p:spTree>
    <p:extLst>
      <p:ext uri="{BB962C8B-B14F-4D97-AF65-F5344CB8AC3E}">
        <p14:creationId xmlns:p14="http://schemas.microsoft.com/office/powerpoint/2010/main" val="1195731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659872280"/>
              </p:ext>
            </p:extLst>
          </p:nvPr>
        </p:nvGraphicFramePr>
        <p:xfrm>
          <a:off x="657559" y="342377"/>
          <a:ext cx="10826518" cy="5049877"/>
        </p:xfrm>
        <a:graphic>
          <a:graphicData uri="http://schemas.openxmlformats.org/drawingml/2006/table">
            <a:tbl>
              <a:tblPr firstRow="1" bandRow="1">
                <a:tableStyleId>{C4B1156A-380E-4F78-BDF5-A606A8083BF9}</a:tableStyleId>
              </a:tblPr>
              <a:tblGrid>
                <a:gridCol w="1222467">
                  <a:extLst>
                    <a:ext uri="{9D8B030D-6E8A-4147-A177-3AD203B41FA5}">
                      <a16:colId xmlns:a16="http://schemas.microsoft.com/office/drawing/2014/main" val="3968686579"/>
                    </a:ext>
                  </a:extLst>
                </a:gridCol>
                <a:gridCol w="8832530">
                  <a:extLst>
                    <a:ext uri="{9D8B030D-6E8A-4147-A177-3AD203B41FA5}">
                      <a16:colId xmlns:a16="http://schemas.microsoft.com/office/drawing/2014/main" val="3684318086"/>
                    </a:ext>
                  </a:extLst>
                </a:gridCol>
                <a:gridCol w="771521">
                  <a:extLst>
                    <a:ext uri="{9D8B030D-6E8A-4147-A177-3AD203B41FA5}">
                      <a16:colId xmlns:a16="http://schemas.microsoft.com/office/drawing/2014/main" val="2068181483"/>
                    </a:ext>
                  </a:extLst>
                </a:gridCol>
              </a:tblGrid>
              <a:tr h="313382">
                <a:tc>
                  <a:txBody>
                    <a:bodyPr/>
                    <a:lstStyle/>
                    <a:p>
                      <a:pPr algn="ctr">
                        <a:lnSpc>
                          <a:spcPct val="100000"/>
                        </a:lnSpc>
                      </a:pPr>
                      <a:r>
                        <a:rPr lang="en-GB" sz="1500" b="1" dirty="0">
                          <a:solidFill>
                            <a:srgbClr val="002060"/>
                          </a:solidFill>
                          <a:latin typeface="Ubuntu"/>
                          <a:cs typeface="Arial" panose="020B0604020202020204" pitchFamily="34" charset="0"/>
                        </a:rPr>
                        <a:t>Chapter </a:t>
                      </a:r>
                    </a:p>
                  </a:txBody>
                  <a:tcPr>
                    <a:solidFill>
                      <a:schemeClr val="bg1"/>
                    </a:solidFill>
                  </a:tcPr>
                </a:tc>
                <a:tc>
                  <a:txBody>
                    <a:bodyPr/>
                    <a:lstStyle/>
                    <a:p>
                      <a:pPr algn="just">
                        <a:lnSpc>
                          <a:spcPct val="100000"/>
                        </a:lnSpc>
                      </a:pPr>
                      <a:r>
                        <a:rPr lang="en-GB" sz="1500" b="1" dirty="0">
                          <a:solidFill>
                            <a:srgbClr val="002060"/>
                          </a:solidFill>
                          <a:latin typeface="Ubuntu"/>
                          <a:cs typeface="Arial" panose="020B0604020202020204" pitchFamily="34" charset="0"/>
                        </a:rPr>
                        <a:t>Contents</a:t>
                      </a:r>
                    </a:p>
                  </a:txBody>
                  <a:tcPr>
                    <a:solidFill>
                      <a:schemeClr val="bg1"/>
                    </a:solidFill>
                  </a:tcPr>
                </a:tc>
                <a:tc>
                  <a:txBody>
                    <a:bodyPr/>
                    <a:lstStyle/>
                    <a:p>
                      <a:pPr algn="ctr">
                        <a:lnSpc>
                          <a:spcPct val="100000"/>
                        </a:lnSpc>
                      </a:pPr>
                      <a:r>
                        <a:rPr lang="en-GB" sz="1500" b="1" dirty="0" smtClean="0">
                          <a:solidFill>
                            <a:srgbClr val="002060"/>
                          </a:solidFill>
                          <a:latin typeface="Ubuntu"/>
                          <a:cs typeface="Arial" panose="020B0604020202020204" pitchFamily="34" charset="0"/>
                        </a:rPr>
                        <a:t>Slide</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2046285576"/>
                  </a:ext>
                </a:extLst>
              </a:tr>
              <a:tr h="313382">
                <a:tc>
                  <a:txBody>
                    <a:bodyPr/>
                    <a:lstStyle/>
                    <a:p>
                      <a:pPr algn="ctr">
                        <a:lnSpc>
                          <a:spcPct val="100000"/>
                        </a:lnSpc>
                      </a:pPr>
                      <a:endParaRPr lang="en-GB" sz="1500" b="1" dirty="0">
                        <a:solidFill>
                          <a:srgbClr val="002060"/>
                        </a:solidFill>
                        <a:latin typeface="Ubuntu"/>
                        <a:cs typeface="Arial" panose="020B0604020202020204" pitchFamily="34" charset="0"/>
                      </a:endParaRPr>
                    </a:p>
                  </a:txBody>
                  <a:tcPr>
                    <a:solidFill>
                      <a:schemeClr val="bg1"/>
                    </a:solidFill>
                  </a:tcPr>
                </a:tc>
                <a:tc>
                  <a:txBody>
                    <a:bodyPr/>
                    <a:lstStyle/>
                    <a:p>
                      <a:pPr algn="just">
                        <a:lnSpc>
                          <a:spcPct val="100000"/>
                        </a:lnSpc>
                      </a:pPr>
                      <a:r>
                        <a:rPr lang="en-GB" sz="1500" dirty="0">
                          <a:solidFill>
                            <a:srgbClr val="002060"/>
                          </a:solidFill>
                          <a:latin typeface="Ubuntu"/>
                          <a:cs typeface="Arial" panose="020B0604020202020204" pitchFamily="34" charset="0"/>
                        </a:rPr>
                        <a:t>Introduction</a:t>
                      </a:r>
                      <a:endParaRPr lang="en-GB" sz="1500" b="1" dirty="0">
                        <a:solidFill>
                          <a:srgbClr val="002060"/>
                        </a:solidFill>
                        <a:latin typeface="Ubuntu"/>
                        <a:cs typeface="Arial" panose="020B0604020202020204" pitchFamily="34" charset="0"/>
                      </a:endParaRPr>
                    </a:p>
                  </a:txBody>
                  <a:tcPr>
                    <a:solidFill>
                      <a:schemeClr val="bg1"/>
                    </a:solidFill>
                  </a:tcPr>
                </a:tc>
                <a:tc>
                  <a:txBody>
                    <a:bodyPr/>
                    <a:lstStyle/>
                    <a:p>
                      <a:pPr algn="ctr">
                        <a:lnSpc>
                          <a:spcPct val="100000"/>
                        </a:lnSpc>
                      </a:pPr>
                      <a:r>
                        <a:rPr lang="en-GB" sz="1500" b="0" dirty="0">
                          <a:solidFill>
                            <a:srgbClr val="002060"/>
                          </a:solidFill>
                          <a:latin typeface="Ubuntu"/>
                          <a:cs typeface="Arial" panose="020B0604020202020204" pitchFamily="34" charset="0"/>
                        </a:rPr>
                        <a:t>3</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847000220"/>
                  </a:ext>
                </a:extLst>
              </a:tr>
              <a:tr h="313382">
                <a:tc>
                  <a:txBody>
                    <a:bodyPr/>
                    <a:lstStyle/>
                    <a:p>
                      <a:pPr algn="ctr">
                        <a:lnSpc>
                          <a:spcPct val="100000"/>
                        </a:lnSpc>
                      </a:pPr>
                      <a:endParaRPr lang="en-GB" sz="1500" b="1" dirty="0">
                        <a:solidFill>
                          <a:srgbClr val="002060"/>
                        </a:solidFill>
                        <a:latin typeface="Ubuntu"/>
                        <a:cs typeface="Arial" panose="020B0604020202020204" pitchFamily="34" charset="0"/>
                      </a:endParaRPr>
                    </a:p>
                  </a:txBody>
                  <a:tcPr>
                    <a:solidFill>
                      <a:schemeClr val="bg1"/>
                    </a:solidFill>
                  </a:tcPr>
                </a:tc>
                <a:tc>
                  <a:txBody>
                    <a:bodyPr/>
                    <a:lstStyle/>
                    <a:p>
                      <a:pPr algn="just">
                        <a:lnSpc>
                          <a:spcPct val="100000"/>
                        </a:lnSpc>
                      </a:pPr>
                      <a:r>
                        <a:rPr lang="en-GB" sz="1500" b="0" dirty="0">
                          <a:solidFill>
                            <a:srgbClr val="002060"/>
                          </a:solidFill>
                          <a:latin typeface="Ubuntu"/>
                          <a:cs typeface="Arial" panose="020B0604020202020204" pitchFamily="34" charset="0"/>
                        </a:rPr>
                        <a:t>Key Achievements</a:t>
                      </a:r>
                    </a:p>
                  </a:txBody>
                  <a:tcPr>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4</a:t>
                      </a:r>
                    </a:p>
                  </a:txBody>
                  <a:tcPr>
                    <a:solidFill>
                      <a:schemeClr val="bg1"/>
                    </a:solidFill>
                  </a:tcPr>
                </a:tc>
                <a:extLst>
                  <a:ext uri="{0D108BD9-81ED-4DB2-BD59-A6C34878D82A}">
                    <a16:rowId xmlns:a16="http://schemas.microsoft.com/office/drawing/2014/main" val="4222098920"/>
                  </a:ext>
                </a:extLst>
              </a:tr>
              <a:tr h="541295">
                <a:tc>
                  <a:txBody>
                    <a:bodyPr/>
                    <a:lstStyle/>
                    <a:p>
                      <a:pPr algn="ctr">
                        <a:lnSpc>
                          <a:spcPct val="100000"/>
                        </a:lnSpc>
                      </a:pPr>
                      <a:endParaRPr lang="en-GB" sz="1500" b="1" dirty="0">
                        <a:solidFill>
                          <a:srgbClr val="002060"/>
                        </a:solidFill>
                        <a:latin typeface="Ubuntu"/>
                        <a:cs typeface="Arial" panose="020B0604020202020204" pitchFamily="34" charset="0"/>
                      </a:endParaRPr>
                    </a:p>
                  </a:txBody>
                  <a:tcPr>
                    <a:solidFill>
                      <a:schemeClr val="bg1"/>
                    </a:solidFill>
                  </a:tcPr>
                </a:tc>
                <a:tc>
                  <a:txBody>
                    <a:bodyPr/>
                    <a:lstStyle/>
                    <a:p>
                      <a:pPr algn="just">
                        <a:lnSpc>
                          <a:spcPct val="100000"/>
                        </a:lnSpc>
                      </a:pPr>
                      <a:r>
                        <a:rPr lang="en-GB" sz="1500" dirty="0" smtClean="0">
                          <a:solidFill>
                            <a:schemeClr val="tx2"/>
                          </a:solidFill>
                          <a:latin typeface="Ubuntu"/>
                        </a:rPr>
                        <a:t>The Code of Practice for the Prevention and Control of Healthcare associated Infections 2014</a:t>
                      </a:r>
                      <a:endParaRPr lang="en-GB" sz="1500" b="0" dirty="0">
                        <a:solidFill>
                          <a:schemeClr val="tx2"/>
                        </a:solidFill>
                        <a:latin typeface="Ubuntu"/>
                        <a:cs typeface="Arial" panose="020B0604020202020204" pitchFamily="34" charset="0"/>
                      </a:endParaRPr>
                    </a:p>
                  </a:txBody>
                  <a:tcPr>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5</a:t>
                      </a:r>
                    </a:p>
                  </a:txBody>
                  <a:tcPr>
                    <a:solidFill>
                      <a:schemeClr val="bg1"/>
                    </a:solidFill>
                  </a:tcPr>
                </a:tc>
                <a:extLst>
                  <a:ext uri="{0D108BD9-81ED-4DB2-BD59-A6C34878D82A}">
                    <a16:rowId xmlns:a16="http://schemas.microsoft.com/office/drawing/2014/main" val="2659016439"/>
                  </a:ext>
                </a:extLst>
              </a:tr>
              <a:tr h="455828">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1</a:t>
                      </a:r>
                    </a:p>
                  </a:txBody>
                  <a:tcPr marL="68580" marR="68580" marT="0" marB="0">
                    <a:solidFill>
                      <a:schemeClr val="bg1"/>
                    </a:solidFill>
                  </a:tcPr>
                </a:tc>
                <a:tc>
                  <a:txBody>
                    <a:bodyPr/>
                    <a:lstStyle/>
                    <a:p>
                      <a:pPr algn="just">
                        <a:lnSpc>
                          <a:spcPct val="100000"/>
                        </a:lnSpc>
                        <a:spcAft>
                          <a:spcPts val="0"/>
                        </a:spcAft>
                      </a:pPr>
                      <a:r>
                        <a:rPr lang="en-US" sz="1500" b="0" dirty="0">
                          <a:solidFill>
                            <a:srgbClr val="002060"/>
                          </a:solidFill>
                          <a:effectLst/>
                          <a:latin typeface="Ubuntu"/>
                          <a:ea typeface="Calibri" panose="020F0502020204030204" pitchFamily="34" charset="0"/>
                          <a:cs typeface="Times New Roman" panose="02020603050405020304" pitchFamily="18" charset="0"/>
                        </a:rPr>
                        <a:t>Appropriate Organisational structures and management systems for Infection Prevention and Control must be in place</a:t>
                      </a:r>
                      <a:endParaRPr lang="en-GB" sz="1500" b="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a:solidFill>
                            <a:srgbClr val="002060"/>
                          </a:solidFill>
                          <a:latin typeface="Ubuntu"/>
                          <a:cs typeface="Arial" panose="020B0604020202020204" pitchFamily="34" charset="0"/>
                        </a:rPr>
                        <a:t>6</a:t>
                      </a:r>
                      <a:endParaRPr lang="en-GB" sz="1500" b="0" dirty="0" smtClean="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4253986897"/>
                  </a:ext>
                </a:extLst>
              </a:tr>
              <a:tr h="455828">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2</a:t>
                      </a:r>
                    </a:p>
                  </a:txBody>
                  <a:tcPr marL="68580" marR="68580" marT="0" marB="0">
                    <a:solidFill>
                      <a:schemeClr val="bg1"/>
                    </a:solidFill>
                  </a:tcPr>
                </a:tc>
                <a:tc>
                  <a:txBody>
                    <a:bodyPr/>
                    <a:lstStyle/>
                    <a:p>
                      <a:pPr algn="just">
                        <a:lnSpc>
                          <a:spcPct val="100000"/>
                        </a:lnSpc>
                        <a:spcAft>
                          <a:spcPts val="0"/>
                        </a:spcAft>
                      </a:pPr>
                      <a:r>
                        <a:rPr lang="en-US" sz="1500" dirty="0">
                          <a:solidFill>
                            <a:srgbClr val="002060"/>
                          </a:solidFill>
                          <a:effectLst/>
                          <a:latin typeface="Ubuntu"/>
                          <a:ea typeface="Calibri" panose="020F0502020204030204" pitchFamily="34" charset="0"/>
                          <a:cs typeface="Times New Roman" panose="02020603050405020304" pitchFamily="18" charset="0"/>
                        </a:rPr>
                        <a:t>The physical environment should be maintained and cleaned to a standard that facilitates IPC and minimises the risk of infection.</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 7 &amp; 8</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3527494971"/>
                  </a:ext>
                </a:extLst>
              </a:tr>
              <a:tr h="455828">
                <a:tc>
                  <a:txBody>
                    <a:bodyPr/>
                    <a:lstStyle/>
                    <a:p>
                      <a:pPr algn="ctr">
                        <a:lnSpc>
                          <a:spcPct val="100000"/>
                        </a:lnSpc>
                        <a:spcAft>
                          <a:spcPts val="0"/>
                        </a:spcAft>
                      </a:pPr>
                      <a:r>
                        <a:rPr lang="en-GB" sz="1500" dirty="0" smtClean="0">
                          <a:solidFill>
                            <a:srgbClr val="002060"/>
                          </a:solidFill>
                          <a:effectLst/>
                          <a:latin typeface="Ubuntu"/>
                          <a:ea typeface="Calibri" panose="020F0502020204030204" pitchFamily="34" charset="0"/>
                          <a:cs typeface="Times New Roman" panose="02020603050405020304" pitchFamily="18" charset="0"/>
                        </a:rPr>
                        <a:t>Standard 3</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100000"/>
                        </a:lnSpc>
                        <a:spcAft>
                          <a:spcPts val="0"/>
                        </a:spcAft>
                      </a:pPr>
                      <a:r>
                        <a:rPr lang="en-GB" sz="1500" dirty="0" smtClean="0">
                          <a:solidFill>
                            <a:srgbClr val="002060"/>
                          </a:solidFill>
                          <a:effectLst/>
                          <a:latin typeface="Ubuntu"/>
                          <a:ea typeface="Calibri" panose="020F0502020204030204" pitchFamily="34" charset="0"/>
                          <a:cs typeface="Times New Roman" panose="02020603050405020304" pitchFamily="18" charset="0"/>
                        </a:rPr>
                        <a:t>Suitable and Accurate information on infections must be made available to service users their visitors and the public</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9</a:t>
                      </a:r>
                      <a:endParaRPr lang="en-GB" sz="1500" b="0"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4159375247"/>
                  </a:ext>
                </a:extLst>
              </a:tr>
              <a:tr h="541295">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5</a:t>
                      </a:r>
                    </a:p>
                  </a:txBody>
                  <a:tcPr marL="68580" marR="68580" marT="0" marB="0">
                    <a:solidFill>
                      <a:schemeClr val="bg1"/>
                    </a:solidFill>
                  </a:tcPr>
                </a:tc>
                <a:tc>
                  <a:txBody>
                    <a:bodyPr/>
                    <a:lstStyle/>
                    <a:p>
                      <a:pPr algn="just">
                        <a:lnSpc>
                          <a:spcPct val="100000"/>
                        </a:lnSpc>
                        <a:spcAft>
                          <a:spcPts val="0"/>
                        </a:spcAft>
                      </a:pPr>
                      <a:r>
                        <a:rPr lang="en-US" sz="1500" dirty="0">
                          <a:solidFill>
                            <a:srgbClr val="002060"/>
                          </a:solidFill>
                          <a:effectLst/>
                          <a:latin typeface="Ubuntu"/>
                          <a:ea typeface="Calibri" panose="020F0502020204030204" pitchFamily="34" charset="0"/>
                          <a:cs typeface="Times New Roman" panose="02020603050405020304" pitchFamily="18" charset="0"/>
                        </a:rPr>
                        <a:t>All staff employed to provide care in all settings are fully engaged in the process of IP&amp;C.</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10 &amp; 11</a:t>
                      </a:r>
                      <a:endParaRPr lang="en-GB" sz="1500" b="0"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3502023509"/>
                  </a:ext>
                </a:extLst>
              </a:tr>
              <a:tr h="319176">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7</a:t>
                      </a:r>
                    </a:p>
                  </a:txBody>
                  <a:tcPr marL="68580" marR="68580" marT="0" marB="0">
                    <a:solidFill>
                      <a:schemeClr val="bg1"/>
                    </a:solidFill>
                  </a:tcPr>
                </a:tc>
                <a:tc>
                  <a:txBody>
                    <a:bodyPr/>
                    <a:lstStyle/>
                    <a:p>
                      <a:pPr algn="just">
                        <a:lnSpc>
                          <a:spcPct val="100000"/>
                        </a:lnSpc>
                        <a:spcAft>
                          <a:spcPts val="0"/>
                        </a:spcAft>
                      </a:pPr>
                      <a:r>
                        <a:rPr lang="en-US" sz="1500" dirty="0">
                          <a:solidFill>
                            <a:srgbClr val="002060"/>
                          </a:solidFill>
                          <a:effectLst/>
                          <a:latin typeface="Ubuntu"/>
                          <a:ea typeface="Calibri" panose="020F0502020204030204" pitchFamily="34" charset="0"/>
                          <a:cs typeface="Times New Roman" panose="02020603050405020304" pitchFamily="18" charset="0"/>
                        </a:rPr>
                        <a:t>Policies on IPC must be in place and made readily accessible to all staff</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12</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3417105689"/>
                  </a:ext>
                </a:extLst>
              </a:tr>
              <a:tr h="455828">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8</a:t>
                      </a:r>
                    </a:p>
                  </a:txBody>
                  <a:tcPr marL="68580" marR="68580" marT="0" marB="0">
                    <a:solidFill>
                      <a:schemeClr val="bg1"/>
                    </a:solidFill>
                  </a:tcPr>
                </a:tc>
                <a:tc>
                  <a:txBody>
                    <a:bodyPr/>
                    <a:lstStyle/>
                    <a:p>
                      <a:pPr algn="just">
                        <a:lnSpc>
                          <a:spcPct val="100000"/>
                        </a:lnSpc>
                        <a:spcAft>
                          <a:spcPts val="0"/>
                        </a:spcAft>
                      </a:pPr>
                      <a:r>
                        <a:rPr lang="en-US" sz="1500" dirty="0">
                          <a:solidFill>
                            <a:srgbClr val="002060"/>
                          </a:solidFill>
                          <a:effectLst/>
                          <a:latin typeface="Ubuntu"/>
                          <a:ea typeface="Calibri" panose="020F0502020204030204" pitchFamily="34" charset="0"/>
                          <a:cs typeface="Times New Roman" panose="02020603050405020304" pitchFamily="18" charset="0"/>
                        </a:rPr>
                        <a:t>So far as is reasonably practicable, staff are free of and is protected from exposure to infections that can be acquired or transmitted at work</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13</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237976461"/>
                  </a:ext>
                </a:extLst>
              </a:tr>
              <a:tr h="455828">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Standard 9</a:t>
                      </a:r>
                    </a:p>
                  </a:txBody>
                  <a:tcPr marL="68580" marR="68580" marT="0" marB="0">
                    <a:solidFill>
                      <a:schemeClr val="bg1"/>
                    </a:solidFill>
                  </a:tcPr>
                </a:tc>
                <a:tc>
                  <a:txBody>
                    <a:bodyPr/>
                    <a:lstStyle/>
                    <a:p>
                      <a:pPr algn="just">
                        <a:lnSpc>
                          <a:spcPct val="100000"/>
                        </a:lnSpc>
                        <a:spcAft>
                          <a:spcPts val="0"/>
                        </a:spcAft>
                      </a:pPr>
                      <a:r>
                        <a:rPr lang="en-US" sz="1500" dirty="0">
                          <a:solidFill>
                            <a:srgbClr val="002060"/>
                          </a:solidFill>
                          <a:effectLst/>
                          <a:latin typeface="Ubuntu"/>
                          <a:ea typeface="Calibri" panose="020F0502020204030204" pitchFamily="34" charset="0"/>
                          <a:cs typeface="Times New Roman" panose="02020603050405020304" pitchFamily="18" charset="0"/>
                        </a:rPr>
                        <a:t>All staff are suitably trained and educated in IPC associated with the provision of healthcare.</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14</a:t>
                      </a:r>
                      <a:endParaRPr lang="en-GB" sz="1500" b="1"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1146687584"/>
                  </a:ext>
                </a:extLst>
              </a:tr>
              <a:tr h="395154">
                <a:tc>
                  <a:txBody>
                    <a:bodyPr/>
                    <a:lstStyle/>
                    <a:p>
                      <a:pPr algn="ctr">
                        <a:lnSpc>
                          <a:spcPct val="100000"/>
                        </a:lnSpc>
                        <a:spcAft>
                          <a:spcPts val="0"/>
                        </a:spcAft>
                      </a:pPr>
                      <a:r>
                        <a:rPr lang="en-GB" sz="1500" dirty="0">
                          <a:solidFill>
                            <a:srgbClr val="002060"/>
                          </a:solidFill>
                          <a:effectLst/>
                          <a:latin typeface="Ubuntu"/>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gn="just">
                        <a:lnSpc>
                          <a:spcPct val="100000"/>
                        </a:lnSpc>
                        <a:spcAft>
                          <a:spcPts val="0"/>
                        </a:spcAft>
                      </a:pPr>
                      <a:r>
                        <a:rPr lang="en-GB" sz="1500" dirty="0" smtClean="0">
                          <a:solidFill>
                            <a:srgbClr val="002060"/>
                          </a:solidFill>
                          <a:effectLst/>
                          <a:latin typeface="Ubuntu"/>
                          <a:ea typeface="Calibri" panose="020F0502020204030204" pitchFamily="34" charset="0"/>
                          <a:cs typeface="Times New Roman" panose="02020603050405020304" pitchFamily="18" charset="0"/>
                        </a:rPr>
                        <a:t>Next Steps. Priorities for 2022-23</a:t>
                      </a:r>
                      <a:endParaRPr lang="en-GB" sz="1500" dirty="0">
                        <a:solidFill>
                          <a:srgbClr val="002060"/>
                        </a:solidFill>
                        <a:effectLst/>
                        <a:latin typeface="Ubuntu"/>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ctr">
                        <a:lnSpc>
                          <a:spcPct val="100000"/>
                        </a:lnSpc>
                      </a:pPr>
                      <a:r>
                        <a:rPr lang="en-GB" sz="1500" b="0" dirty="0" smtClean="0">
                          <a:solidFill>
                            <a:srgbClr val="002060"/>
                          </a:solidFill>
                          <a:latin typeface="Ubuntu"/>
                          <a:cs typeface="Arial" panose="020B0604020202020204" pitchFamily="34" charset="0"/>
                        </a:rPr>
                        <a:t>15</a:t>
                      </a:r>
                      <a:endParaRPr lang="en-GB" sz="1500" b="0" dirty="0">
                        <a:solidFill>
                          <a:srgbClr val="002060"/>
                        </a:solidFill>
                        <a:latin typeface="Ubuntu"/>
                        <a:cs typeface="Arial" panose="020B0604020202020204" pitchFamily="34" charset="0"/>
                      </a:endParaRPr>
                    </a:p>
                  </a:txBody>
                  <a:tcPr>
                    <a:solidFill>
                      <a:schemeClr val="bg1"/>
                    </a:solidFill>
                  </a:tcPr>
                </a:tc>
                <a:extLst>
                  <a:ext uri="{0D108BD9-81ED-4DB2-BD59-A6C34878D82A}">
                    <a16:rowId xmlns:a16="http://schemas.microsoft.com/office/drawing/2014/main" val="2235762242"/>
                  </a:ext>
                </a:extLst>
              </a:tr>
            </a:tbl>
          </a:graphicData>
        </a:graphic>
      </p:graphicFrame>
      <p:sp>
        <p:nvSpPr>
          <p:cNvPr id="6" name="Content Placeholder 1"/>
          <p:cNvSpPr>
            <a:spLocks noGrp="1"/>
          </p:cNvSpPr>
          <p:nvPr>
            <p:ph sz="quarter" idx="4294967295"/>
          </p:nvPr>
        </p:nvSpPr>
        <p:spPr>
          <a:xfrm>
            <a:off x="264269" y="6300715"/>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3955551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p:cNvSpPr txBox="1">
            <a:spLocks/>
          </p:cNvSpPr>
          <p:nvPr/>
        </p:nvSpPr>
        <p:spPr>
          <a:xfrm>
            <a:off x="625746" y="438934"/>
            <a:ext cx="10760075" cy="393542"/>
          </a:xfrm>
          <a:prstGeom prst="rect">
            <a:avLst/>
          </a:prstGeom>
        </p:spPr>
        <p:txBody>
          <a:bodyPr lIns="0" tIns="0" rIns="0" bIns="0"/>
          <a:lstStyle>
            <a:lvl1pPr marL="0" indent="0" algn="l" defTabSz="914400" rtl="0" eaLnBrk="1" latinLnBrk="0" hangingPunct="1">
              <a:lnSpc>
                <a:spcPct val="90000"/>
              </a:lnSpc>
              <a:spcBef>
                <a:spcPts val="1000"/>
              </a:spcBef>
              <a:buFont typeface="Arial"/>
              <a:buNone/>
              <a:defRPr sz="3000" b="0" i="0" kern="1200">
                <a:solidFill>
                  <a:schemeClr val="bg1"/>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400" b="1" dirty="0" smtClean="0">
                <a:solidFill>
                  <a:srgbClr val="F9C402"/>
                </a:solidFill>
                <a:latin typeface="Ubuntu"/>
              </a:rPr>
              <a:t>Introduction</a:t>
            </a:r>
            <a:r>
              <a:rPr lang="en-GB" sz="2400" dirty="0" smtClean="0">
                <a:solidFill>
                  <a:srgbClr val="E03882"/>
                </a:solidFill>
              </a:rPr>
              <a:t> </a:t>
            </a:r>
            <a:endParaRPr lang="en-GB" sz="2400" dirty="0">
              <a:solidFill>
                <a:srgbClr val="E03882"/>
              </a:solidFill>
            </a:endParaRPr>
          </a:p>
        </p:txBody>
      </p:sp>
      <p:sp>
        <p:nvSpPr>
          <p:cNvPr id="8" name="Content Placeholder 2"/>
          <p:cNvSpPr>
            <a:spLocks noGrp="1"/>
          </p:cNvSpPr>
          <p:nvPr>
            <p:ph sz="quarter" idx="14"/>
          </p:nvPr>
        </p:nvSpPr>
        <p:spPr>
          <a:xfrm>
            <a:off x="625746" y="997449"/>
            <a:ext cx="10554316" cy="4902881"/>
          </a:xfrm>
        </p:spPr>
        <p:txBody>
          <a:bodyPr wrap="square" lIns="0" tIns="0" rIns="0" bIns="0" anchor="t">
            <a:spAutoFit/>
          </a:bodyPr>
          <a:lstStyle/>
          <a:p>
            <a:pPr marL="0" indent="0" algn="just">
              <a:spcBef>
                <a:spcPts val="0"/>
              </a:spcBef>
              <a:buNone/>
            </a:pPr>
            <a:r>
              <a:rPr lang="en-GB" sz="1800" dirty="0">
                <a:solidFill>
                  <a:schemeClr val="bg1"/>
                </a:solidFill>
                <a:latin typeface="Ubuntu"/>
              </a:rPr>
              <a:t>In striving for excellence, Public Health Wales aims to have arrangements in place and to provide services that are safe and comply with best practice standards, for the benefit of those service users who need to access them.  </a:t>
            </a:r>
          </a:p>
          <a:p>
            <a:pPr marL="0" indent="0" algn="just">
              <a:spcBef>
                <a:spcPts val="0"/>
              </a:spcBef>
              <a:buNone/>
            </a:pPr>
            <a:endParaRPr lang="en-GB" sz="1800" dirty="0">
              <a:solidFill>
                <a:schemeClr val="bg1"/>
              </a:solidFill>
              <a:latin typeface="Ubuntu"/>
            </a:endParaRPr>
          </a:p>
          <a:p>
            <a:pPr marL="0" indent="0" algn="just">
              <a:spcBef>
                <a:spcPts val="0"/>
              </a:spcBef>
              <a:buNone/>
            </a:pPr>
            <a:r>
              <a:rPr lang="en-GB" sz="1800" dirty="0">
                <a:solidFill>
                  <a:schemeClr val="bg1"/>
                </a:solidFill>
                <a:latin typeface="Ubuntu"/>
              </a:rPr>
              <a:t>Infection prevention and control  is an integral part of services and functions provided to protect our staff and public. Public Health Wales is committed to ensuring that robust infection prevention and control systems and processes are operating within the organisation. </a:t>
            </a:r>
          </a:p>
          <a:p>
            <a:pPr marL="0" indent="0" algn="just">
              <a:spcBef>
                <a:spcPts val="0"/>
              </a:spcBef>
              <a:buNone/>
            </a:pPr>
            <a:endParaRPr lang="en-GB" sz="1800" dirty="0">
              <a:solidFill>
                <a:schemeClr val="bg1"/>
              </a:solidFill>
              <a:latin typeface="Ubuntu"/>
            </a:endParaRPr>
          </a:p>
          <a:p>
            <a:pPr marL="0" indent="0" algn="just">
              <a:spcBef>
                <a:spcPts val="0"/>
              </a:spcBef>
              <a:buNone/>
            </a:pPr>
            <a:r>
              <a:rPr lang="en-GB" sz="1800" dirty="0">
                <a:solidFill>
                  <a:schemeClr val="bg1"/>
                </a:solidFill>
                <a:latin typeface="Ubuntu"/>
              </a:rPr>
              <a:t>The organisation has a responsibility to comply</a:t>
            </a:r>
            <a:r>
              <a:rPr lang="en-US" sz="1800" dirty="0">
                <a:solidFill>
                  <a:schemeClr val="bg1"/>
                </a:solidFill>
                <a:latin typeface="Ubuntu"/>
              </a:rPr>
              <a:t> </a:t>
            </a:r>
            <a:r>
              <a:rPr lang="en-US" sz="1800" dirty="0">
                <a:solidFill>
                  <a:schemeClr val="bg1"/>
                </a:solidFill>
                <a:latin typeface="Ubuntu"/>
                <a:hlinkClick r:id="rId2"/>
              </a:rPr>
              <a:t>Code of Practice for the Prevention and Control of Healthcare Associated Infections 2014 (the ‘Code’</a:t>
            </a:r>
            <a:r>
              <a:rPr lang="en-US" sz="1800" dirty="0">
                <a:solidFill>
                  <a:schemeClr val="bg1"/>
                </a:solidFill>
                <a:latin typeface="Ubuntu"/>
              </a:rPr>
              <a:t>). A requirement of the Code is for the Board to receive an annual report </a:t>
            </a:r>
            <a:r>
              <a:rPr lang="en-US" sz="1800" dirty="0" smtClean="0">
                <a:solidFill>
                  <a:schemeClr val="bg1"/>
                </a:solidFill>
                <a:latin typeface="Ubuntu"/>
              </a:rPr>
              <a:t>on Infection </a:t>
            </a:r>
            <a:r>
              <a:rPr lang="en-US" sz="1800" dirty="0">
                <a:solidFill>
                  <a:schemeClr val="bg1"/>
                </a:solidFill>
                <a:latin typeface="Ubuntu"/>
              </a:rPr>
              <a:t>Prevention and </a:t>
            </a:r>
            <a:r>
              <a:rPr lang="en-US" sz="1800" dirty="0" smtClean="0">
                <a:solidFill>
                  <a:schemeClr val="bg1"/>
                </a:solidFill>
                <a:latin typeface="Ubuntu"/>
              </a:rPr>
              <a:t>Control. </a:t>
            </a:r>
            <a:r>
              <a:rPr lang="en-US" sz="1800" dirty="0">
                <a:solidFill>
                  <a:schemeClr val="bg1"/>
                </a:solidFill>
                <a:latin typeface="Ubuntu"/>
              </a:rPr>
              <a:t>The annual report seeks to provide the Board and relevant Board </a:t>
            </a:r>
            <a:r>
              <a:rPr lang="en-US" sz="1800" dirty="0" smtClean="0">
                <a:solidFill>
                  <a:schemeClr val="bg1"/>
                </a:solidFill>
                <a:latin typeface="Ubuntu"/>
              </a:rPr>
              <a:t>Committees </a:t>
            </a:r>
            <a:r>
              <a:rPr lang="en-US" sz="1800" dirty="0">
                <a:solidFill>
                  <a:schemeClr val="bg1"/>
                </a:solidFill>
                <a:latin typeface="Ubuntu"/>
              </a:rPr>
              <a:t>with assurance that the organisation is meeting its statutory requirements in relation to the management of infection prevention and control. </a:t>
            </a:r>
          </a:p>
          <a:p>
            <a:pPr marL="0" indent="0" algn="just">
              <a:spcBef>
                <a:spcPts val="0"/>
              </a:spcBef>
              <a:buNone/>
            </a:pPr>
            <a:endParaRPr lang="en-US" sz="1800" dirty="0">
              <a:solidFill>
                <a:schemeClr val="bg1"/>
              </a:solidFill>
              <a:latin typeface="Ubuntu"/>
            </a:endParaRPr>
          </a:p>
          <a:p>
            <a:pPr marL="0" indent="0" algn="just">
              <a:spcBef>
                <a:spcPts val="0"/>
              </a:spcBef>
              <a:buNone/>
            </a:pPr>
            <a:r>
              <a:rPr lang="en-US" sz="1800" dirty="0">
                <a:solidFill>
                  <a:schemeClr val="bg1"/>
                </a:solidFill>
                <a:latin typeface="Ubuntu"/>
                <a:ea typeface="Verdana"/>
              </a:rPr>
              <a:t>This report covers the period from 1 April 2021 to 31st March 2022 including key achievements for this period and priorities for </a:t>
            </a:r>
            <a:r>
              <a:rPr lang="en-US" sz="1800" dirty="0" smtClean="0">
                <a:solidFill>
                  <a:schemeClr val="bg1"/>
                </a:solidFill>
                <a:latin typeface="Ubuntu"/>
                <a:ea typeface="Verdana"/>
              </a:rPr>
              <a:t>2022/23.</a:t>
            </a:r>
            <a:endParaRPr lang="en-US" sz="1800" dirty="0">
              <a:solidFill>
                <a:schemeClr val="bg1"/>
              </a:solidFill>
              <a:latin typeface="Ubuntu"/>
              <a:ea typeface="Verdana"/>
            </a:endParaRPr>
          </a:p>
          <a:p>
            <a:pPr marL="0" indent="0">
              <a:spcBef>
                <a:spcPts val="0"/>
              </a:spcBef>
              <a:buNone/>
            </a:pPr>
            <a:endParaRPr lang="en-GB" sz="1800" dirty="0">
              <a:solidFill>
                <a:schemeClr val="bg1"/>
              </a:solidFill>
              <a:latin typeface="Ubuntu"/>
            </a:endParaRPr>
          </a:p>
          <a:p>
            <a:pPr marL="0" indent="0">
              <a:spcBef>
                <a:spcPts val="0"/>
              </a:spcBef>
              <a:buNone/>
            </a:pPr>
            <a:r>
              <a:rPr lang="en-US" sz="1800" dirty="0">
                <a:solidFill>
                  <a:schemeClr val="bg1"/>
                </a:solidFill>
                <a:latin typeface="Ubuntu"/>
              </a:rPr>
              <a:t>As with all </a:t>
            </a:r>
            <a:r>
              <a:rPr lang="en-US" sz="1800" dirty="0" err="1" smtClean="0">
                <a:solidFill>
                  <a:schemeClr val="bg1"/>
                </a:solidFill>
                <a:latin typeface="Ubuntu"/>
              </a:rPr>
              <a:t>organisations</a:t>
            </a:r>
            <a:r>
              <a:rPr lang="en-US" sz="1800" dirty="0" smtClean="0">
                <a:solidFill>
                  <a:schemeClr val="bg1"/>
                </a:solidFill>
                <a:latin typeface="Ubuntu"/>
              </a:rPr>
              <a:t> within </a:t>
            </a:r>
            <a:r>
              <a:rPr lang="en-US" sz="1800" dirty="0">
                <a:solidFill>
                  <a:schemeClr val="bg1"/>
                </a:solidFill>
                <a:latin typeface="Ubuntu"/>
              </a:rPr>
              <a:t>the NHS, t</a:t>
            </a:r>
            <a:r>
              <a:rPr lang="en-GB" sz="1800" dirty="0">
                <a:solidFill>
                  <a:schemeClr val="bg1"/>
                </a:solidFill>
                <a:latin typeface="Ubuntu"/>
              </a:rPr>
              <a:t>he COVID 19 pandemic has impacted on the routine work of the Lead Nurse for infection prevention and control.</a:t>
            </a:r>
          </a:p>
          <a:p>
            <a:pPr marL="0" indent="0">
              <a:spcBef>
                <a:spcPts val="0"/>
              </a:spcBef>
              <a:buNone/>
            </a:pPr>
            <a:endParaRPr lang="en-GB" sz="1200" dirty="0">
              <a:solidFill>
                <a:schemeClr val="bg1"/>
              </a:solidFill>
              <a:latin typeface="+mn-lt"/>
            </a:endParaRPr>
          </a:p>
        </p:txBody>
      </p:sp>
      <p:sp>
        <p:nvSpPr>
          <p:cNvPr id="9" name="Content Placeholder 1"/>
          <p:cNvSpPr txBox="1">
            <a:spLocks/>
          </p:cNvSpPr>
          <p:nvPr/>
        </p:nvSpPr>
        <p:spPr>
          <a:xfrm>
            <a:off x="316028" y="6257633"/>
            <a:ext cx="4088655" cy="30469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100" dirty="0" smtClean="0">
                <a:solidFill>
                  <a:schemeClr val="bg1"/>
                </a:solidFill>
                <a:latin typeface="Ubuntu"/>
              </a:rPr>
              <a:t>Infection Prevention and Control Annual Report 2021-2022</a:t>
            </a:r>
            <a:endParaRPr lang="en-GB" sz="1100" dirty="0">
              <a:solidFill>
                <a:schemeClr val="bg1"/>
              </a:solidFill>
              <a:latin typeface="Ubuntu"/>
            </a:endParaRPr>
          </a:p>
        </p:txBody>
      </p:sp>
    </p:spTree>
    <p:extLst>
      <p:ext uri="{BB962C8B-B14F-4D97-AF65-F5344CB8AC3E}">
        <p14:creationId xmlns:p14="http://schemas.microsoft.com/office/powerpoint/2010/main" val="2043545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528674" y="144637"/>
            <a:ext cx="10492882" cy="652703"/>
          </a:xfrm>
        </p:spPr>
        <p:txBody>
          <a:bodyPr/>
          <a:lstStyle/>
          <a:p>
            <a:r>
              <a:rPr lang="en-GB" sz="2400" dirty="0">
                <a:solidFill>
                  <a:srgbClr val="F9C402"/>
                </a:solidFill>
              </a:rPr>
              <a:t>Key achievements</a:t>
            </a:r>
          </a:p>
        </p:txBody>
      </p:sp>
      <p:graphicFrame>
        <p:nvGraphicFramePr>
          <p:cNvPr id="6" name="Diagram 5"/>
          <p:cNvGraphicFramePr/>
          <p:nvPr>
            <p:extLst>
              <p:ext uri="{D42A27DB-BD31-4B8C-83A1-F6EECF244321}">
                <p14:modId xmlns:p14="http://schemas.microsoft.com/office/powerpoint/2010/main" val="1903853447"/>
              </p:ext>
            </p:extLst>
          </p:nvPr>
        </p:nvGraphicFramePr>
        <p:xfrm>
          <a:off x="410687" y="797340"/>
          <a:ext cx="11093983" cy="4998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1463141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264269" y="151568"/>
            <a:ext cx="11554055" cy="664797"/>
          </a:xfrm>
        </p:spPr>
        <p:txBody>
          <a:bodyPr/>
          <a:lstStyle/>
          <a:p>
            <a:pPr algn="ctr"/>
            <a:r>
              <a:rPr lang="en-GB" sz="2400" dirty="0" smtClean="0">
                <a:solidFill>
                  <a:schemeClr val="bg1"/>
                </a:solidFill>
                <a:latin typeface="Ubuntu"/>
              </a:rPr>
              <a:t>The Code of Practice for the Prevention and Control of Healthcare associated Infections 2014</a:t>
            </a:r>
            <a:endParaRPr lang="en-GB" sz="2400" dirty="0">
              <a:solidFill>
                <a:schemeClr val="bg1"/>
              </a:solidFill>
              <a:latin typeface="Ubuntu"/>
            </a:endParaRPr>
          </a:p>
        </p:txBody>
      </p:sp>
      <p:sp>
        <p:nvSpPr>
          <p:cNvPr id="6" name="Content Placeholder 7"/>
          <p:cNvSpPr txBox="1">
            <a:spLocks/>
          </p:cNvSpPr>
          <p:nvPr/>
        </p:nvSpPr>
        <p:spPr>
          <a:xfrm>
            <a:off x="136449" y="2223321"/>
            <a:ext cx="7100093" cy="228968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spcBef>
                <a:spcPts val="0"/>
              </a:spcBef>
            </a:pPr>
            <a:r>
              <a:rPr lang="en-GB" sz="1800" dirty="0" smtClean="0">
                <a:solidFill>
                  <a:schemeClr val="bg1"/>
                </a:solidFill>
                <a:latin typeface="Ubuntu"/>
              </a:rPr>
              <a:t>The Code applies to all NHS healthcare organisations (Health Boards and Trusts) in Wales and to all services provided in both primary and secondary care. </a:t>
            </a:r>
          </a:p>
          <a:p>
            <a:pPr algn="just">
              <a:spcBef>
                <a:spcPts val="0"/>
              </a:spcBef>
              <a:buFont typeface="Wingdings" panose="05000000000000000000" pitchFamily="2" charset="2"/>
              <a:buChar char="v"/>
            </a:pPr>
            <a:endParaRPr lang="en-GB" sz="1800" dirty="0" smtClean="0">
              <a:solidFill>
                <a:schemeClr val="bg1"/>
              </a:solidFill>
              <a:latin typeface="Ubuntu"/>
            </a:endParaRPr>
          </a:p>
          <a:p>
            <a:pPr algn="just">
              <a:spcBef>
                <a:spcPts val="0"/>
              </a:spcBef>
            </a:pPr>
            <a:r>
              <a:rPr lang="en-GB" sz="1800" dirty="0" smtClean="0">
                <a:solidFill>
                  <a:schemeClr val="bg1"/>
                </a:solidFill>
                <a:latin typeface="Ubuntu"/>
              </a:rPr>
              <a:t>For those organisations that do not provide in-patient services, the relevant sections of the Code apply.</a:t>
            </a:r>
          </a:p>
          <a:p>
            <a:pPr algn="just">
              <a:spcBef>
                <a:spcPts val="0"/>
              </a:spcBef>
              <a:buFont typeface="Wingdings" panose="05000000000000000000" pitchFamily="2" charset="2"/>
              <a:buChar char="v"/>
            </a:pPr>
            <a:endParaRPr lang="en-GB" sz="1800" dirty="0" smtClean="0">
              <a:solidFill>
                <a:schemeClr val="bg1"/>
              </a:solidFill>
              <a:latin typeface="Ubuntu"/>
            </a:endParaRPr>
          </a:p>
          <a:p>
            <a:pPr algn="just">
              <a:spcBef>
                <a:spcPts val="0"/>
              </a:spcBef>
            </a:pPr>
            <a:r>
              <a:rPr lang="en-GB" sz="1800" dirty="0" smtClean="0">
                <a:solidFill>
                  <a:schemeClr val="bg1"/>
                </a:solidFill>
                <a:latin typeface="Ubuntu"/>
              </a:rPr>
              <a:t>Standards 3, 4 and 6 are not relevant for Public Health Wales and will not be reported on</a:t>
            </a:r>
          </a:p>
          <a:p>
            <a:pPr algn="just">
              <a:spcBef>
                <a:spcPts val="0"/>
              </a:spcBef>
              <a:buFont typeface="Wingdings" panose="05000000000000000000" pitchFamily="2" charset="2"/>
              <a:buChar char="v"/>
            </a:pPr>
            <a:endParaRPr lang="en-GB" sz="1800" dirty="0" smtClean="0">
              <a:latin typeface="Ubuntu"/>
            </a:endParaRPr>
          </a:p>
          <a:p>
            <a:pPr algn="just">
              <a:spcBef>
                <a:spcPts val="0"/>
              </a:spcBef>
              <a:buFont typeface="Wingdings" panose="05000000000000000000" pitchFamily="2" charset="2"/>
              <a:buChar char="v"/>
            </a:pPr>
            <a:endParaRPr lang="en-GB" sz="1800" dirty="0" smtClean="0">
              <a:latin typeface="Ubuntu"/>
            </a:endParaRPr>
          </a:p>
          <a:p>
            <a:pPr algn="just">
              <a:spcBef>
                <a:spcPts val="0"/>
              </a:spcBef>
              <a:buFont typeface="Wingdings" panose="05000000000000000000" pitchFamily="2" charset="2"/>
              <a:buChar char="v"/>
            </a:pPr>
            <a:endParaRPr lang="en-GB" sz="1800" dirty="0" smtClean="0">
              <a:latin typeface="Ubuntu"/>
            </a:endParaRPr>
          </a:p>
          <a:p>
            <a:pPr algn="just">
              <a:spcBef>
                <a:spcPts val="0"/>
              </a:spcBef>
              <a:buFont typeface="Wingdings" panose="05000000000000000000" pitchFamily="2" charset="2"/>
              <a:buChar char="v"/>
            </a:pPr>
            <a:endParaRPr lang="en-GB" sz="1800" dirty="0" smtClean="0">
              <a:latin typeface="Ubuntu"/>
            </a:endParaRPr>
          </a:p>
          <a:p>
            <a:pPr algn="just">
              <a:spcBef>
                <a:spcPts val="0"/>
              </a:spcBef>
              <a:buFont typeface="Wingdings" panose="05000000000000000000" pitchFamily="2" charset="2"/>
              <a:buChar char="v"/>
            </a:pPr>
            <a:endParaRPr lang="en-GB" sz="1800" dirty="0">
              <a:latin typeface="Ubuntu"/>
            </a:endParaRPr>
          </a:p>
        </p:txBody>
      </p:sp>
      <p:pic>
        <p:nvPicPr>
          <p:cNvPr id="7" name="Picture 6"/>
          <p:cNvPicPr>
            <a:picLocks noChangeAspect="1"/>
          </p:cNvPicPr>
          <p:nvPr/>
        </p:nvPicPr>
        <p:blipFill>
          <a:blip r:embed="rId2"/>
          <a:stretch>
            <a:fillRect/>
          </a:stretch>
        </p:blipFill>
        <p:spPr>
          <a:xfrm>
            <a:off x="7361806" y="914400"/>
            <a:ext cx="4716472" cy="4296697"/>
          </a:xfrm>
          <a:prstGeom prst="rect">
            <a:avLst/>
          </a:prstGeom>
        </p:spPr>
      </p:pic>
      <p:sp>
        <p:nvSpPr>
          <p:cNvPr id="9" name="Content Placeholder 1"/>
          <p:cNvSpPr>
            <a:spLocks noGrp="1"/>
          </p:cNvSpPr>
          <p:nvPr>
            <p:ph sz="quarter" idx="4294967295"/>
          </p:nvPr>
        </p:nvSpPr>
        <p:spPr>
          <a:xfrm>
            <a:off x="264269" y="625763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4038121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title"/>
          </p:nvPr>
        </p:nvSpPr>
        <p:spPr>
          <a:xfrm>
            <a:off x="396404" y="209938"/>
            <a:ext cx="10492882" cy="646953"/>
          </a:xfrm>
        </p:spPr>
        <p:txBody>
          <a:bodyPr/>
          <a:lstStyle/>
          <a:p>
            <a:r>
              <a:rPr lang="en-GB" sz="2400" dirty="0">
                <a:solidFill>
                  <a:schemeClr val="bg1"/>
                </a:solidFill>
                <a:latin typeface="Ubuntu"/>
              </a:rPr>
              <a:t>Standard 1</a:t>
            </a:r>
          </a:p>
        </p:txBody>
      </p:sp>
      <p:sp>
        <p:nvSpPr>
          <p:cNvPr id="6" name="Text Placeholder 8"/>
          <p:cNvSpPr txBox="1">
            <a:spLocks/>
          </p:cNvSpPr>
          <p:nvPr/>
        </p:nvSpPr>
        <p:spPr>
          <a:xfrm>
            <a:off x="283158" y="706966"/>
            <a:ext cx="10994256" cy="63767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2000" b="1" dirty="0" smtClean="0">
                <a:solidFill>
                  <a:srgbClr val="FFC000"/>
                </a:solidFill>
                <a:latin typeface="Ubuntu"/>
                <a:ea typeface="Calibri" panose="020F0502020204030204" pitchFamily="34" charset="0"/>
                <a:cs typeface="Times New Roman" panose="02020603050405020304" pitchFamily="18" charset="0"/>
              </a:rPr>
              <a:t>Appropriate </a:t>
            </a:r>
            <a:r>
              <a:rPr lang="en-US" sz="2000" b="1" dirty="0" err="1" smtClean="0">
                <a:solidFill>
                  <a:srgbClr val="FFC000"/>
                </a:solidFill>
                <a:latin typeface="Ubuntu"/>
                <a:ea typeface="Calibri" panose="020F0502020204030204" pitchFamily="34" charset="0"/>
                <a:cs typeface="Times New Roman" panose="02020603050405020304" pitchFamily="18" charset="0"/>
              </a:rPr>
              <a:t>Organisational</a:t>
            </a:r>
            <a:r>
              <a:rPr lang="en-US" sz="2000" b="1" dirty="0" smtClean="0">
                <a:solidFill>
                  <a:srgbClr val="FFC000"/>
                </a:solidFill>
                <a:latin typeface="Ubuntu"/>
                <a:ea typeface="Calibri" panose="020F0502020204030204" pitchFamily="34" charset="0"/>
                <a:cs typeface="Times New Roman" panose="02020603050405020304" pitchFamily="18" charset="0"/>
              </a:rPr>
              <a:t> structures and management systems for Infection Prevention and Control must be in place</a:t>
            </a:r>
          </a:p>
          <a:p>
            <a:pPr marL="0" indent="0">
              <a:buNone/>
            </a:pPr>
            <a:endParaRPr lang="en-GB" sz="2000" b="1" dirty="0" smtClean="0">
              <a:solidFill>
                <a:srgbClr val="FFC000"/>
              </a:solidFill>
              <a:latin typeface="Ubuntu"/>
              <a:ea typeface="Calibri" panose="020F0502020204030204" pitchFamily="34" charset="0"/>
              <a:cs typeface="Times New Roman" panose="02020603050405020304" pitchFamily="18" charset="0"/>
            </a:endParaRPr>
          </a:p>
          <a:p>
            <a:pPr marL="0" indent="0">
              <a:buNone/>
            </a:pPr>
            <a:endParaRPr lang="en-GB" sz="2000" b="1" dirty="0">
              <a:solidFill>
                <a:srgbClr val="FFC000"/>
              </a:solidFill>
              <a:latin typeface="Ubuntu"/>
              <a:ea typeface="Calibri" panose="020F0502020204030204" pitchFamily="34" charset="0"/>
              <a:cs typeface="Times New Roman" panose="02020603050405020304" pitchFamily="18" charset="0"/>
            </a:endParaRPr>
          </a:p>
        </p:txBody>
      </p:sp>
      <p:sp>
        <p:nvSpPr>
          <p:cNvPr id="7" name="Content Placeholder 7"/>
          <p:cNvSpPr>
            <a:spLocks noGrp="1"/>
          </p:cNvSpPr>
          <p:nvPr>
            <p:ph sz="quarter" idx="4294967295"/>
          </p:nvPr>
        </p:nvSpPr>
        <p:spPr>
          <a:xfrm>
            <a:off x="219896" y="1812516"/>
            <a:ext cx="11719061" cy="3823409"/>
          </a:xfrm>
          <a:prstGeom prst="rect">
            <a:avLst/>
          </a:prstGeom>
        </p:spPr>
        <p:txBody>
          <a:bodyPr/>
          <a:lstStyle/>
          <a:p>
            <a:pPr algn="just">
              <a:spcBef>
                <a:spcPts val="0"/>
              </a:spcBef>
            </a:pPr>
            <a:r>
              <a:rPr lang="en-GB" sz="1800" dirty="0">
                <a:solidFill>
                  <a:schemeClr val="bg1"/>
                </a:solidFill>
                <a:latin typeface="Ubuntu"/>
              </a:rPr>
              <a:t>The Executive Director of Quality, Nursing and Allied Health Professionals provides the Executive lead role for organisational arrangements for Infection Prevention and Control, </a:t>
            </a:r>
            <a:r>
              <a:rPr lang="en-GB" sz="1800" dirty="0" smtClean="0">
                <a:solidFill>
                  <a:schemeClr val="bg1"/>
                </a:solidFill>
                <a:latin typeface="Ubuntu"/>
              </a:rPr>
              <a:t>and specialist </a:t>
            </a:r>
            <a:r>
              <a:rPr lang="en-GB" sz="1800" dirty="0">
                <a:solidFill>
                  <a:schemeClr val="bg1"/>
                </a:solidFill>
                <a:latin typeface="Ubuntu"/>
              </a:rPr>
              <a:t>knowledge provided by the Lead Nurse for </a:t>
            </a:r>
            <a:r>
              <a:rPr lang="en-GB" sz="1800" dirty="0" smtClean="0">
                <a:solidFill>
                  <a:schemeClr val="bg1"/>
                </a:solidFill>
                <a:latin typeface="Ubuntu"/>
              </a:rPr>
              <a:t>corporate Infection Prevention and Control</a:t>
            </a:r>
          </a:p>
          <a:p>
            <a:pPr marL="0" indent="0" algn="just">
              <a:spcBef>
                <a:spcPts val="0"/>
              </a:spcBef>
              <a:buNone/>
            </a:pPr>
            <a:r>
              <a:rPr lang="en-GB" sz="1800" dirty="0" smtClean="0">
                <a:solidFill>
                  <a:schemeClr val="bg1"/>
                </a:solidFill>
                <a:latin typeface="Ubuntu"/>
              </a:rPr>
              <a:t> </a:t>
            </a:r>
            <a:endParaRPr lang="en-GB" sz="1800" dirty="0">
              <a:solidFill>
                <a:schemeClr val="bg1"/>
              </a:solidFill>
              <a:latin typeface="Ubuntu"/>
            </a:endParaRPr>
          </a:p>
          <a:p>
            <a:pPr algn="just">
              <a:spcBef>
                <a:spcPts val="0"/>
              </a:spcBef>
            </a:pPr>
            <a:r>
              <a:rPr lang="en-GB" sz="1800" dirty="0" smtClean="0">
                <a:solidFill>
                  <a:schemeClr val="bg1"/>
                </a:solidFill>
                <a:latin typeface="Ubuntu"/>
              </a:rPr>
              <a:t>The </a:t>
            </a:r>
            <a:r>
              <a:rPr lang="en-GB" sz="1800" dirty="0">
                <a:solidFill>
                  <a:schemeClr val="bg1"/>
                </a:solidFill>
                <a:latin typeface="Ubuntu"/>
              </a:rPr>
              <a:t>IPC group meets quarterly and there are representatives from Screening, Microbiology, </a:t>
            </a:r>
            <a:r>
              <a:rPr lang="en-GB" sz="1800" dirty="0" smtClean="0">
                <a:solidFill>
                  <a:schemeClr val="bg1"/>
                </a:solidFill>
                <a:latin typeface="Ubuntu"/>
              </a:rPr>
              <a:t>Healthcare </a:t>
            </a:r>
            <a:r>
              <a:rPr lang="en-GB" sz="1800" dirty="0">
                <a:solidFill>
                  <a:schemeClr val="bg1"/>
                </a:solidFill>
                <a:latin typeface="Ubuntu"/>
              </a:rPr>
              <a:t>A</a:t>
            </a:r>
            <a:r>
              <a:rPr lang="en-GB" sz="1800" dirty="0" smtClean="0">
                <a:solidFill>
                  <a:schemeClr val="bg1"/>
                </a:solidFill>
                <a:latin typeface="Ubuntu"/>
              </a:rPr>
              <a:t>ssociated </a:t>
            </a:r>
            <a:r>
              <a:rPr lang="en-GB" sz="1800" dirty="0">
                <a:solidFill>
                  <a:schemeClr val="bg1"/>
                </a:solidFill>
                <a:latin typeface="Ubuntu"/>
              </a:rPr>
              <a:t>I</a:t>
            </a:r>
            <a:r>
              <a:rPr lang="en-GB" sz="1800" dirty="0" smtClean="0">
                <a:solidFill>
                  <a:schemeClr val="bg1"/>
                </a:solidFill>
                <a:latin typeface="Ubuntu"/>
              </a:rPr>
              <a:t>nfection</a:t>
            </a:r>
            <a:r>
              <a:rPr lang="en-GB" sz="1800" dirty="0">
                <a:solidFill>
                  <a:schemeClr val="bg1"/>
                </a:solidFill>
                <a:latin typeface="Ubuntu"/>
              </a:rPr>
              <a:t>; </a:t>
            </a:r>
            <a:r>
              <a:rPr lang="en-GB" sz="1800" dirty="0" smtClean="0">
                <a:solidFill>
                  <a:schemeClr val="bg1"/>
                </a:solidFill>
                <a:latin typeface="Ubuntu"/>
              </a:rPr>
              <a:t>Antimicrobial </a:t>
            </a:r>
            <a:r>
              <a:rPr lang="en-GB" sz="1800" dirty="0">
                <a:solidFill>
                  <a:schemeClr val="bg1"/>
                </a:solidFill>
                <a:latin typeface="Ubuntu"/>
              </a:rPr>
              <a:t>R</a:t>
            </a:r>
            <a:r>
              <a:rPr lang="en-GB" sz="1800" dirty="0" smtClean="0">
                <a:solidFill>
                  <a:schemeClr val="bg1"/>
                </a:solidFill>
                <a:latin typeface="Ubuntu"/>
              </a:rPr>
              <a:t>esistance </a:t>
            </a:r>
            <a:r>
              <a:rPr lang="en-GB" sz="1800" dirty="0">
                <a:solidFill>
                  <a:schemeClr val="bg1"/>
                </a:solidFill>
                <a:latin typeface="Ubuntu"/>
              </a:rPr>
              <a:t>and </a:t>
            </a:r>
            <a:r>
              <a:rPr lang="en-GB" sz="1800" dirty="0" smtClean="0">
                <a:solidFill>
                  <a:schemeClr val="bg1"/>
                </a:solidFill>
                <a:latin typeface="Ubuntu"/>
              </a:rPr>
              <a:t>Prescribing </a:t>
            </a:r>
            <a:r>
              <a:rPr lang="en-GB" sz="1800" dirty="0">
                <a:solidFill>
                  <a:schemeClr val="bg1"/>
                </a:solidFill>
                <a:latin typeface="Ubuntu"/>
              </a:rPr>
              <a:t>Team (HARP</a:t>
            </a:r>
            <a:r>
              <a:rPr lang="en-GB" sz="1800" dirty="0" smtClean="0">
                <a:solidFill>
                  <a:schemeClr val="bg1"/>
                </a:solidFill>
                <a:latin typeface="Ubuntu"/>
              </a:rPr>
              <a:t>), Health </a:t>
            </a:r>
            <a:r>
              <a:rPr lang="en-GB" sz="1800" dirty="0">
                <a:solidFill>
                  <a:schemeClr val="bg1"/>
                </a:solidFill>
                <a:latin typeface="Ubuntu"/>
              </a:rPr>
              <a:t>Protection, Health and Safety and </a:t>
            </a:r>
            <a:r>
              <a:rPr lang="en-GB" sz="1800" dirty="0" smtClean="0">
                <a:solidFill>
                  <a:schemeClr val="bg1"/>
                </a:solidFill>
                <a:latin typeface="Ubuntu"/>
              </a:rPr>
              <a:t>facilities</a:t>
            </a:r>
          </a:p>
          <a:p>
            <a:pPr marL="0" indent="0" algn="just">
              <a:spcBef>
                <a:spcPts val="0"/>
              </a:spcBef>
              <a:buNone/>
            </a:pPr>
            <a:r>
              <a:rPr lang="en-GB" sz="1800" dirty="0" smtClean="0">
                <a:solidFill>
                  <a:schemeClr val="bg1"/>
                </a:solidFill>
                <a:latin typeface="Ubuntu"/>
              </a:rPr>
              <a:t> </a:t>
            </a:r>
            <a:endParaRPr lang="en-GB" sz="1800" dirty="0">
              <a:solidFill>
                <a:schemeClr val="bg1"/>
              </a:solidFill>
              <a:latin typeface="Ubuntu"/>
            </a:endParaRPr>
          </a:p>
          <a:p>
            <a:pPr algn="just">
              <a:spcBef>
                <a:spcPts val="0"/>
              </a:spcBef>
            </a:pPr>
            <a:r>
              <a:rPr lang="en-GB" sz="1800" dirty="0" smtClean="0">
                <a:solidFill>
                  <a:schemeClr val="bg1"/>
                </a:solidFill>
                <a:latin typeface="Ubuntu"/>
              </a:rPr>
              <a:t>Exception </a:t>
            </a:r>
            <a:r>
              <a:rPr lang="en-GB" sz="1800" dirty="0">
                <a:solidFill>
                  <a:schemeClr val="bg1"/>
                </a:solidFill>
                <a:latin typeface="Ubuntu"/>
              </a:rPr>
              <a:t>reports and assurance are made to the Business Executive Team and the Quality, Safety and Improvement Committee on compliance with the ‘Code’. Policies and procedures relating to infection prevention and control have been reviewed and </a:t>
            </a:r>
            <a:r>
              <a:rPr lang="en-GB" sz="1800" dirty="0" smtClean="0">
                <a:solidFill>
                  <a:schemeClr val="bg1"/>
                </a:solidFill>
                <a:latin typeface="Ubuntu"/>
              </a:rPr>
              <a:t>updated</a:t>
            </a:r>
          </a:p>
          <a:p>
            <a:pPr algn="just">
              <a:spcBef>
                <a:spcPts val="0"/>
              </a:spcBef>
              <a:buFont typeface="Wingdings" panose="05000000000000000000" pitchFamily="2" charset="2"/>
              <a:buChar char="v"/>
            </a:pPr>
            <a:endParaRPr lang="en-GB" sz="1800" dirty="0" smtClean="0">
              <a:solidFill>
                <a:schemeClr val="bg1"/>
              </a:solidFill>
              <a:latin typeface="Ubuntu"/>
            </a:endParaRPr>
          </a:p>
          <a:p>
            <a:pPr algn="just">
              <a:spcBef>
                <a:spcPts val="0"/>
              </a:spcBef>
            </a:pPr>
            <a:r>
              <a:rPr lang="en-GB" sz="1800" dirty="0" smtClean="0">
                <a:solidFill>
                  <a:schemeClr val="bg1"/>
                </a:solidFill>
                <a:latin typeface="Ubuntu"/>
              </a:rPr>
              <a:t>The </a:t>
            </a:r>
            <a:r>
              <a:rPr lang="en-GB" sz="1800" dirty="0">
                <a:solidFill>
                  <a:schemeClr val="bg1"/>
                </a:solidFill>
                <a:latin typeface="Ubuntu"/>
              </a:rPr>
              <a:t>Lead Nurse </a:t>
            </a:r>
            <a:r>
              <a:rPr lang="en-GB" sz="1800" dirty="0" smtClean="0">
                <a:solidFill>
                  <a:schemeClr val="bg1"/>
                </a:solidFill>
                <a:latin typeface="Ubuntu"/>
              </a:rPr>
              <a:t>IP&amp;C is </a:t>
            </a:r>
            <a:r>
              <a:rPr lang="en-GB" sz="1800" dirty="0">
                <a:solidFill>
                  <a:schemeClr val="bg1"/>
                </a:solidFill>
                <a:latin typeface="Ubuntu"/>
              </a:rPr>
              <a:t>notified of all incidents entered on </a:t>
            </a:r>
            <a:r>
              <a:rPr lang="en-GB" sz="1800" dirty="0" err="1" smtClean="0">
                <a:solidFill>
                  <a:schemeClr val="bg1"/>
                </a:solidFill>
                <a:latin typeface="Ubuntu"/>
              </a:rPr>
              <a:t>Datix</a:t>
            </a:r>
            <a:r>
              <a:rPr lang="en-GB" sz="1800" dirty="0" smtClean="0">
                <a:solidFill>
                  <a:schemeClr val="bg1"/>
                </a:solidFill>
                <a:latin typeface="Ubuntu"/>
              </a:rPr>
              <a:t> with an IPC implication. </a:t>
            </a:r>
            <a:r>
              <a:rPr lang="en-GB" sz="1800" dirty="0">
                <a:solidFill>
                  <a:schemeClr val="bg1"/>
                </a:solidFill>
                <a:latin typeface="Ubuntu"/>
              </a:rPr>
              <a:t>Each incident is investigated by the  appropriate team with assistance from </a:t>
            </a:r>
            <a:r>
              <a:rPr lang="en-GB" sz="1800" dirty="0" smtClean="0">
                <a:solidFill>
                  <a:schemeClr val="bg1"/>
                </a:solidFill>
                <a:latin typeface="Ubuntu"/>
              </a:rPr>
              <a:t>IP&amp;C lead nurse</a:t>
            </a:r>
            <a:r>
              <a:rPr lang="en-GB" sz="1800" dirty="0">
                <a:solidFill>
                  <a:schemeClr val="bg1"/>
                </a:solidFill>
                <a:latin typeface="Ubuntu"/>
              </a:rPr>
              <a:t>. </a:t>
            </a:r>
            <a:r>
              <a:rPr lang="en-GB" sz="1800" dirty="0" smtClean="0">
                <a:solidFill>
                  <a:schemeClr val="bg1"/>
                </a:solidFill>
                <a:latin typeface="Ubuntu"/>
              </a:rPr>
              <a:t>Themes and trends in incidents are also identified to inform service improvement</a:t>
            </a:r>
            <a:endParaRPr lang="en-GB" sz="1800" dirty="0">
              <a:solidFill>
                <a:schemeClr val="bg1"/>
              </a:solidFill>
              <a:latin typeface="Ubuntu"/>
            </a:endParaRPr>
          </a:p>
        </p:txBody>
      </p:sp>
      <p:sp>
        <p:nvSpPr>
          <p:cNvPr id="8"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2240858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9"/>
          <p:cNvSpPr>
            <a:spLocks noGrp="1"/>
          </p:cNvSpPr>
          <p:nvPr>
            <p:ph type="title"/>
          </p:nvPr>
        </p:nvSpPr>
        <p:spPr>
          <a:xfrm>
            <a:off x="453914" y="224403"/>
            <a:ext cx="10492882" cy="508930"/>
          </a:xfrm>
        </p:spPr>
        <p:txBody>
          <a:bodyPr/>
          <a:lstStyle/>
          <a:p>
            <a:r>
              <a:rPr lang="en-GB" sz="2400" dirty="0">
                <a:solidFill>
                  <a:schemeClr val="bg1"/>
                </a:solidFill>
                <a:latin typeface="Ubuntu"/>
              </a:rPr>
              <a:t>Standard 2</a:t>
            </a:r>
          </a:p>
        </p:txBody>
      </p:sp>
      <p:sp>
        <p:nvSpPr>
          <p:cNvPr id="6" name="Text Placeholder 7"/>
          <p:cNvSpPr txBox="1">
            <a:spLocks/>
          </p:cNvSpPr>
          <p:nvPr/>
        </p:nvSpPr>
        <p:spPr>
          <a:xfrm>
            <a:off x="356559" y="704124"/>
            <a:ext cx="11996468" cy="63128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dirty="0" smtClean="0">
                <a:solidFill>
                  <a:srgbClr val="FFC000"/>
                </a:solidFill>
                <a:latin typeface="Ubuntu"/>
              </a:rPr>
              <a:t>The physical environment should be maintained and cleaned to a standard that facilitates IP&amp;C and minimises the risk of infection.</a:t>
            </a:r>
            <a:endParaRPr lang="en-GB" sz="2000" b="1" dirty="0">
              <a:solidFill>
                <a:srgbClr val="FFC000"/>
              </a:solidFill>
              <a:latin typeface="Ubuntu"/>
            </a:endParaRPr>
          </a:p>
        </p:txBody>
      </p:sp>
      <p:sp>
        <p:nvSpPr>
          <p:cNvPr id="7" name="Text Placeholder 4"/>
          <p:cNvSpPr>
            <a:spLocks noGrp="1"/>
          </p:cNvSpPr>
          <p:nvPr>
            <p:ph sz="quarter" idx="15"/>
          </p:nvPr>
        </p:nvSpPr>
        <p:spPr>
          <a:xfrm>
            <a:off x="453914" y="1598044"/>
            <a:ext cx="3455403" cy="4316559"/>
          </a:xfrm>
          <a:noFill/>
          <a:ln>
            <a:noFill/>
          </a:ln>
        </p:spPr>
        <p:style>
          <a:lnRef idx="1">
            <a:schemeClr val="accent3"/>
          </a:lnRef>
          <a:fillRef idx="2">
            <a:schemeClr val="accent3"/>
          </a:fillRef>
          <a:effectRef idx="1">
            <a:schemeClr val="accent3"/>
          </a:effectRef>
          <a:fontRef idx="minor">
            <a:schemeClr val="dk1"/>
          </a:fontRef>
        </p:style>
        <p:txBody>
          <a:bodyPr/>
          <a:lstStyle/>
          <a:p>
            <a:pPr marL="0" indent="0">
              <a:spcBef>
                <a:spcPts val="0"/>
              </a:spcBef>
              <a:buNone/>
            </a:pPr>
            <a:r>
              <a:rPr lang="en-US" sz="1800" b="1" dirty="0" smtClean="0">
                <a:solidFill>
                  <a:schemeClr val="bg1"/>
                </a:solidFill>
                <a:latin typeface="Ubuntu"/>
              </a:rPr>
              <a:t>Environmental cleanliness</a:t>
            </a:r>
          </a:p>
          <a:p>
            <a:pPr marL="0" indent="0" algn="ctr">
              <a:spcBef>
                <a:spcPts val="0"/>
              </a:spcBef>
              <a:buNone/>
            </a:pPr>
            <a:endParaRPr lang="en-US" sz="1800" b="1" dirty="0">
              <a:solidFill>
                <a:schemeClr val="bg1"/>
              </a:solidFill>
              <a:latin typeface="Ubuntu"/>
            </a:endParaRPr>
          </a:p>
          <a:p>
            <a:pPr marL="285750" indent="-285750">
              <a:spcBef>
                <a:spcPts val="0"/>
              </a:spcBef>
              <a:buFont typeface="Arial" panose="020B0604020202020204" pitchFamily="34" charset="0"/>
              <a:buChar char="•"/>
            </a:pPr>
            <a:r>
              <a:rPr lang="en-US" sz="1800" dirty="0">
                <a:latin typeface="Ubuntu"/>
              </a:rPr>
              <a:t>Environmental cleanliness audits undertaken on a quarterly basis by the screening </a:t>
            </a:r>
            <a:r>
              <a:rPr lang="en-US" sz="1800" dirty="0" smtClean="0">
                <a:latin typeface="Ubuntu"/>
              </a:rPr>
              <a:t>teams. With good compliance.  </a:t>
            </a:r>
          </a:p>
          <a:p>
            <a:pPr marL="72000" indent="-288000">
              <a:spcBef>
                <a:spcPts val="0"/>
              </a:spcBef>
              <a:buFont typeface="Wingdings" panose="05000000000000000000" pitchFamily="2" charset="2"/>
              <a:buChar char="v"/>
            </a:pPr>
            <a:endParaRPr lang="en-US" sz="1800" dirty="0">
              <a:latin typeface="Ubuntu"/>
            </a:endParaRPr>
          </a:p>
          <a:p>
            <a:pPr marL="72000" indent="-288000">
              <a:spcBef>
                <a:spcPts val="0"/>
              </a:spcBef>
              <a:buNone/>
            </a:pPr>
            <a:endParaRPr lang="en-GB" sz="1800" dirty="0">
              <a:latin typeface="Ubuntu"/>
            </a:endParaRPr>
          </a:p>
          <a:p>
            <a:pPr marL="285750" indent="-285750">
              <a:spcBef>
                <a:spcPts val="0"/>
              </a:spcBef>
              <a:buFont typeface="Arial" panose="020B0604020202020204" pitchFamily="34" charset="0"/>
              <a:buChar char="•"/>
            </a:pPr>
            <a:r>
              <a:rPr lang="en-US" sz="1800" dirty="0">
                <a:latin typeface="Ubuntu"/>
              </a:rPr>
              <a:t>Where </a:t>
            </a:r>
            <a:r>
              <a:rPr lang="en-GB" sz="1800" dirty="0">
                <a:latin typeface="Ubuntu"/>
              </a:rPr>
              <a:t>premises are </a:t>
            </a:r>
            <a:r>
              <a:rPr lang="en-GB" sz="1800" dirty="0" smtClean="0">
                <a:latin typeface="Ubuntu"/>
              </a:rPr>
              <a:t>used </a:t>
            </a:r>
            <a:r>
              <a:rPr lang="en-GB" sz="1800" dirty="0">
                <a:latin typeface="Ubuntu"/>
              </a:rPr>
              <a:t>by </a:t>
            </a:r>
            <a:r>
              <a:rPr lang="en-US" sz="1800" dirty="0">
                <a:latin typeface="Ubuntu"/>
              </a:rPr>
              <a:t>screening</a:t>
            </a:r>
            <a:r>
              <a:rPr lang="en-GB" sz="1800" dirty="0">
                <a:latin typeface="Ubuntu"/>
              </a:rPr>
              <a:t> programmes</a:t>
            </a:r>
            <a:r>
              <a:rPr lang="en-US" sz="1800" dirty="0">
                <a:latin typeface="Ubuntu"/>
              </a:rPr>
              <a:t> that are owned by Health Boards, validation audits were completed by the screening </a:t>
            </a:r>
            <a:r>
              <a:rPr lang="en-US" sz="1800" dirty="0" smtClean="0">
                <a:latin typeface="Ubuntu"/>
              </a:rPr>
              <a:t>programs</a:t>
            </a:r>
            <a:endParaRPr lang="en-US" sz="1800" dirty="0">
              <a:latin typeface="Ubuntu"/>
            </a:endParaRPr>
          </a:p>
          <a:p>
            <a:pPr marL="0" indent="0">
              <a:spcBef>
                <a:spcPts val="0"/>
              </a:spcBef>
              <a:buNone/>
            </a:pPr>
            <a:endParaRPr lang="en-US" dirty="0">
              <a:latin typeface="Ubuntu"/>
            </a:endParaRPr>
          </a:p>
        </p:txBody>
      </p:sp>
      <p:sp>
        <p:nvSpPr>
          <p:cNvPr id="9" name="Content Placeholder 2"/>
          <p:cNvSpPr>
            <a:spLocks noGrp="1"/>
          </p:cNvSpPr>
          <p:nvPr>
            <p:ph sz="quarter" idx="4294967295"/>
          </p:nvPr>
        </p:nvSpPr>
        <p:spPr>
          <a:xfrm>
            <a:off x="7766156" y="1335404"/>
            <a:ext cx="4053496" cy="4469261"/>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a:lstStyle/>
          <a:p>
            <a:pPr marL="0" indent="0">
              <a:spcBef>
                <a:spcPts val="0"/>
              </a:spcBef>
              <a:buNone/>
            </a:pPr>
            <a:endParaRPr lang="en-US" sz="1800" dirty="0" smtClean="0">
              <a:solidFill>
                <a:schemeClr val="bg1"/>
              </a:solidFill>
              <a:latin typeface="Ubuntu"/>
            </a:endParaRPr>
          </a:p>
          <a:p>
            <a:pPr marL="0" indent="0">
              <a:spcBef>
                <a:spcPts val="0"/>
              </a:spcBef>
              <a:buNone/>
            </a:pPr>
            <a:r>
              <a:rPr lang="en-US" sz="1800" dirty="0" smtClean="0">
                <a:solidFill>
                  <a:schemeClr val="bg1"/>
                </a:solidFill>
                <a:latin typeface="Ubuntu"/>
              </a:rPr>
              <a:t> </a:t>
            </a:r>
            <a:r>
              <a:rPr lang="en-US" sz="1800" b="1" dirty="0" smtClean="0">
                <a:solidFill>
                  <a:schemeClr val="bg1"/>
                </a:solidFill>
                <a:latin typeface="Ubuntu"/>
              </a:rPr>
              <a:t>Decontamination</a:t>
            </a:r>
          </a:p>
          <a:p>
            <a:pPr marL="0" indent="0">
              <a:spcBef>
                <a:spcPts val="0"/>
              </a:spcBef>
              <a:buNone/>
            </a:pPr>
            <a:endParaRPr lang="en-US" sz="1800" dirty="0" smtClean="0">
              <a:solidFill>
                <a:schemeClr val="bg1"/>
              </a:solidFill>
              <a:latin typeface="Ubuntu"/>
            </a:endParaRPr>
          </a:p>
          <a:p>
            <a:pPr>
              <a:spcBef>
                <a:spcPts val="0"/>
              </a:spcBef>
            </a:pPr>
            <a:r>
              <a:rPr lang="en-US" sz="1800" dirty="0" smtClean="0">
                <a:solidFill>
                  <a:schemeClr val="bg1"/>
                </a:solidFill>
                <a:latin typeface="Ubuntu"/>
              </a:rPr>
              <a:t>Public </a:t>
            </a:r>
            <a:r>
              <a:rPr lang="en-US" sz="1800" dirty="0">
                <a:solidFill>
                  <a:schemeClr val="bg1"/>
                </a:solidFill>
                <a:latin typeface="Ubuntu"/>
              </a:rPr>
              <a:t>Health Wales </a:t>
            </a:r>
            <a:r>
              <a:rPr lang="en-US" sz="1800" dirty="0" smtClean="0">
                <a:solidFill>
                  <a:schemeClr val="bg1"/>
                </a:solidFill>
                <a:latin typeface="Ubuntu"/>
              </a:rPr>
              <a:t>is represented at </a:t>
            </a:r>
            <a:r>
              <a:rPr lang="en-US" sz="1800" dirty="0">
                <a:solidFill>
                  <a:schemeClr val="bg1"/>
                </a:solidFill>
                <a:latin typeface="Ubuntu"/>
              </a:rPr>
              <a:t>the All Wales S</a:t>
            </a:r>
            <a:r>
              <a:rPr lang="en-US" sz="1800" dirty="0" smtClean="0">
                <a:solidFill>
                  <a:schemeClr val="bg1"/>
                </a:solidFill>
                <a:latin typeface="Ubuntu"/>
              </a:rPr>
              <a:t>trategic Decontamination </a:t>
            </a:r>
            <a:r>
              <a:rPr lang="en-US" sz="1800" dirty="0">
                <a:solidFill>
                  <a:schemeClr val="bg1"/>
                </a:solidFill>
                <a:latin typeface="Ubuntu"/>
              </a:rPr>
              <a:t>Group.</a:t>
            </a:r>
            <a:endParaRPr lang="en-GB" sz="1800" dirty="0">
              <a:solidFill>
                <a:schemeClr val="bg1"/>
              </a:solidFill>
              <a:latin typeface="Ubuntu"/>
            </a:endParaRPr>
          </a:p>
          <a:p>
            <a:pPr marL="0" indent="0">
              <a:spcBef>
                <a:spcPts val="0"/>
              </a:spcBef>
              <a:buNone/>
            </a:pPr>
            <a:endParaRPr lang="en-US" sz="1800" dirty="0">
              <a:solidFill>
                <a:schemeClr val="bg1"/>
              </a:solidFill>
              <a:latin typeface="Ubuntu"/>
            </a:endParaRPr>
          </a:p>
          <a:p>
            <a:pPr>
              <a:spcBef>
                <a:spcPts val="0"/>
              </a:spcBef>
            </a:pPr>
            <a:r>
              <a:rPr lang="en-US" sz="1800" dirty="0" smtClean="0">
                <a:solidFill>
                  <a:schemeClr val="bg1"/>
                </a:solidFill>
                <a:latin typeface="Ubuntu"/>
              </a:rPr>
              <a:t>Public </a:t>
            </a:r>
            <a:r>
              <a:rPr lang="en-US" sz="1800" dirty="0">
                <a:solidFill>
                  <a:schemeClr val="bg1"/>
                </a:solidFill>
                <a:latin typeface="Ubuntu"/>
              </a:rPr>
              <a:t>Health Wales </a:t>
            </a:r>
            <a:r>
              <a:rPr lang="en-US" sz="1800" dirty="0" smtClean="0">
                <a:solidFill>
                  <a:schemeClr val="bg1"/>
                </a:solidFill>
                <a:latin typeface="Ubuntu"/>
              </a:rPr>
              <a:t>receives </a:t>
            </a:r>
            <a:r>
              <a:rPr lang="en-US" sz="1800" dirty="0">
                <a:solidFill>
                  <a:schemeClr val="bg1"/>
                </a:solidFill>
                <a:latin typeface="Ubuntu"/>
              </a:rPr>
              <a:t>the validation reports for decontamination of endoscopes within Health </a:t>
            </a:r>
            <a:r>
              <a:rPr lang="en-US" sz="1800" dirty="0" smtClean="0">
                <a:solidFill>
                  <a:schemeClr val="bg1"/>
                </a:solidFill>
                <a:latin typeface="Ubuntu"/>
              </a:rPr>
              <a:t>Boards</a:t>
            </a:r>
          </a:p>
          <a:p>
            <a:pPr marL="0" indent="0">
              <a:spcBef>
                <a:spcPts val="0"/>
              </a:spcBef>
              <a:buNone/>
            </a:pPr>
            <a:endParaRPr lang="en-US" sz="1800" dirty="0">
              <a:solidFill>
                <a:schemeClr val="bg1"/>
              </a:solidFill>
              <a:latin typeface="Ubuntu"/>
            </a:endParaRPr>
          </a:p>
          <a:p>
            <a:pPr>
              <a:spcBef>
                <a:spcPts val="0"/>
              </a:spcBef>
            </a:pPr>
            <a:r>
              <a:rPr lang="en-US" sz="1800" dirty="0" smtClean="0">
                <a:solidFill>
                  <a:schemeClr val="bg1"/>
                </a:solidFill>
                <a:latin typeface="Ubuntu"/>
              </a:rPr>
              <a:t>Commenced meetings with shared services and Bowel </a:t>
            </a:r>
            <a:r>
              <a:rPr lang="en-US" sz="1800" dirty="0">
                <a:solidFill>
                  <a:schemeClr val="bg1"/>
                </a:solidFill>
                <a:latin typeface="Ubuntu"/>
              </a:rPr>
              <a:t>S</a:t>
            </a:r>
            <a:r>
              <a:rPr lang="en-US" sz="1800" dirty="0" smtClean="0">
                <a:solidFill>
                  <a:schemeClr val="bg1"/>
                </a:solidFill>
                <a:latin typeface="Ubuntu"/>
              </a:rPr>
              <a:t>creening Wales to discuss validation audit reports and ensure assurance for commissioned services</a:t>
            </a:r>
          </a:p>
          <a:p>
            <a:pPr marL="0" indent="0" algn="just">
              <a:buNone/>
            </a:pPr>
            <a:endParaRPr lang="en-GB" sz="1800" dirty="0">
              <a:solidFill>
                <a:schemeClr val="bg1"/>
              </a:solidFill>
            </a:endParaRPr>
          </a:p>
        </p:txBody>
      </p:sp>
      <p:sp>
        <p:nvSpPr>
          <p:cNvPr id="12"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pic>
        <p:nvPicPr>
          <p:cNvPr id="13" name="Picture 12"/>
          <p:cNvPicPr>
            <a:picLocks noChangeAspect="1"/>
          </p:cNvPicPr>
          <p:nvPr/>
        </p:nvPicPr>
        <p:blipFill>
          <a:blip r:embed="rId3"/>
          <a:stretch>
            <a:fillRect/>
          </a:stretch>
        </p:blipFill>
        <p:spPr>
          <a:xfrm>
            <a:off x="10276155" y="115786"/>
            <a:ext cx="1645550" cy="617547"/>
          </a:xfrm>
          <a:prstGeom prst="rect">
            <a:avLst/>
          </a:prstGeom>
        </p:spPr>
      </p:pic>
      <p:sp>
        <p:nvSpPr>
          <p:cNvPr id="2" name="TextBox 1"/>
          <p:cNvSpPr txBox="1"/>
          <p:nvPr/>
        </p:nvSpPr>
        <p:spPr>
          <a:xfrm>
            <a:off x="4183380" y="1584187"/>
            <a:ext cx="3352800" cy="4330416"/>
          </a:xfrm>
          <a:prstGeom prst="rect">
            <a:avLst/>
          </a:prstGeom>
          <a:noFill/>
        </p:spPr>
        <p:txBody>
          <a:bodyPr wrap="square" rtlCol="0">
            <a:spAutoFit/>
          </a:bodyPr>
          <a:lstStyle/>
          <a:p>
            <a:pPr lvl="0">
              <a:lnSpc>
                <a:spcPct val="90000"/>
              </a:lnSpc>
              <a:spcBef>
                <a:spcPts val="1000"/>
              </a:spcBef>
            </a:pPr>
            <a:r>
              <a:rPr lang="en-US" b="1" dirty="0">
                <a:solidFill>
                  <a:srgbClr val="FFFFFF"/>
                </a:solidFill>
                <a:latin typeface="Ubuntu"/>
              </a:rPr>
              <a:t>Hand Hygiene Audits</a:t>
            </a:r>
            <a:r>
              <a:rPr lang="en-US" dirty="0">
                <a:solidFill>
                  <a:srgbClr val="F9C402"/>
                </a:solidFill>
                <a:latin typeface="Ubuntu"/>
              </a:rPr>
              <a:t>.</a:t>
            </a:r>
          </a:p>
          <a:p>
            <a:pPr marL="72000" lvl="0" indent="-288000">
              <a:lnSpc>
                <a:spcPct val="90000"/>
              </a:lnSpc>
              <a:buFont typeface="Wingdings" panose="05000000000000000000" pitchFamily="2" charset="2"/>
              <a:buChar char="v"/>
            </a:pPr>
            <a:endParaRPr lang="en-US" dirty="0">
              <a:solidFill>
                <a:srgbClr val="F9C402"/>
              </a:solidFill>
              <a:latin typeface="Ubuntu"/>
            </a:endParaRPr>
          </a:p>
          <a:p>
            <a:pPr marL="285750" lvl="0" indent="-285750">
              <a:lnSpc>
                <a:spcPct val="90000"/>
              </a:lnSpc>
              <a:buFont typeface="Arial" panose="020B0604020202020204" pitchFamily="34" charset="0"/>
              <a:buChar char="•"/>
            </a:pPr>
            <a:r>
              <a:rPr lang="en-US" dirty="0">
                <a:solidFill>
                  <a:srgbClr val="FFFFFF"/>
                </a:solidFill>
                <a:latin typeface="Ubuntu"/>
              </a:rPr>
              <a:t>Hand Hygiene audits are performed monthly by screening teams with good compliance. </a:t>
            </a:r>
          </a:p>
          <a:p>
            <a:pPr marL="72000" lvl="0" indent="-288000">
              <a:lnSpc>
                <a:spcPct val="90000"/>
              </a:lnSpc>
              <a:buFont typeface="Wingdings" panose="05000000000000000000" pitchFamily="2" charset="2"/>
              <a:buChar char="v"/>
            </a:pPr>
            <a:endParaRPr lang="en-US" dirty="0">
              <a:solidFill>
                <a:srgbClr val="FFFFFF"/>
              </a:solidFill>
              <a:latin typeface="Ubuntu"/>
            </a:endParaRPr>
          </a:p>
          <a:p>
            <a:pPr marL="285750" lvl="0" indent="-285750">
              <a:lnSpc>
                <a:spcPct val="90000"/>
              </a:lnSpc>
              <a:buFont typeface="Arial" panose="020B0604020202020204" pitchFamily="34" charset="0"/>
              <a:buChar char="•"/>
            </a:pPr>
            <a:r>
              <a:rPr lang="en-US" dirty="0">
                <a:solidFill>
                  <a:srgbClr val="FFFFFF"/>
                </a:solidFill>
                <a:latin typeface="Ubuntu"/>
              </a:rPr>
              <a:t>Ongoing discussion with Screening and Lead Nurses IP&amp;C around  </a:t>
            </a:r>
            <a:r>
              <a:rPr lang="en-US" dirty="0" err="1">
                <a:solidFill>
                  <a:srgbClr val="FFFFFF"/>
                </a:solidFill>
                <a:latin typeface="Ubuntu"/>
              </a:rPr>
              <a:t>modernising</a:t>
            </a:r>
            <a:r>
              <a:rPr lang="en-US" dirty="0">
                <a:solidFill>
                  <a:srgbClr val="FFFFFF"/>
                </a:solidFill>
                <a:latin typeface="Ubuntu"/>
              </a:rPr>
              <a:t> the audit process by using an electronic tool</a:t>
            </a:r>
            <a:r>
              <a:rPr lang="en-US" dirty="0" smtClean="0">
                <a:solidFill>
                  <a:srgbClr val="FFFFFF"/>
                </a:solidFill>
                <a:latin typeface="Ubuntu"/>
              </a:rPr>
              <a:t>.</a:t>
            </a:r>
          </a:p>
          <a:p>
            <a:pPr lvl="0">
              <a:lnSpc>
                <a:spcPct val="90000"/>
              </a:lnSpc>
            </a:pPr>
            <a:endParaRPr lang="en-US" dirty="0">
              <a:solidFill>
                <a:srgbClr val="FFFFFF"/>
              </a:solidFill>
              <a:latin typeface="Ubuntu"/>
            </a:endParaRPr>
          </a:p>
          <a:p>
            <a:pPr marL="285750" lvl="0" indent="-285750">
              <a:lnSpc>
                <a:spcPct val="90000"/>
              </a:lnSpc>
              <a:buFont typeface="Arial" panose="020B0604020202020204" pitchFamily="34" charset="0"/>
              <a:buChar char="•"/>
            </a:pPr>
            <a:r>
              <a:rPr lang="en-US" dirty="0">
                <a:solidFill>
                  <a:srgbClr val="FFFFFF"/>
                </a:solidFill>
                <a:latin typeface="Ubuntu"/>
              </a:rPr>
              <a:t>Purchase of hand hygiene kits by the screening teams for training and validation purposes</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109855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p:cNvSpPr>
            <a:spLocks noGrp="1"/>
          </p:cNvSpPr>
          <p:nvPr>
            <p:ph type="title"/>
          </p:nvPr>
        </p:nvSpPr>
        <p:spPr>
          <a:xfrm>
            <a:off x="384902" y="312580"/>
            <a:ext cx="10492882" cy="332399"/>
          </a:xfrm>
        </p:spPr>
        <p:txBody>
          <a:bodyPr/>
          <a:lstStyle/>
          <a:p>
            <a:r>
              <a:rPr lang="en-GB" sz="2400" dirty="0" smtClean="0">
                <a:solidFill>
                  <a:schemeClr val="bg1"/>
                </a:solidFill>
              </a:rPr>
              <a:t>Standard 2 Continued </a:t>
            </a:r>
            <a:endParaRPr lang="en-GB" sz="2400" dirty="0">
              <a:solidFill>
                <a:schemeClr val="bg1"/>
              </a:solidFill>
            </a:endParaRPr>
          </a:p>
        </p:txBody>
      </p:sp>
      <p:sp>
        <p:nvSpPr>
          <p:cNvPr id="6" name="Text Placeholder 6"/>
          <p:cNvSpPr txBox="1">
            <a:spLocks/>
          </p:cNvSpPr>
          <p:nvPr/>
        </p:nvSpPr>
        <p:spPr>
          <a:xfrm>
            <a:off x="272985" y="664446"/>
            <a:ext cx="10760075" cy="39354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b="1" dirty="0" smtClean="0">
                <a:solidFill>
                  <a:srgbClr val="FFC000"/>
                </a:solidFill>
                <a:latin typeface="Ubuntu"/>
              </a:rPr>
              <a:t>Health and Safety </a:t>
            </a:r>
            <a:endParaRPr lang="en-GB" sz="2000" b="1" dirty="0">
              <a:solidFill>
                <a:srgbClr val="FFC000"/>
              </a:solidFill>
              <a:latin typeface="Ubuntu"/>
            </a:endParaRPr>
          </a:p>
        </p:txBody>
      </p:sp>
      <p:sp>
        <p:nvSpPr>
          <p:cNvPr id="7" name="Content Placeholder 2"/>
          <p:cNvSpPr>
            <a:spLocks noGrp="1"/>
          </p:cNvSpPr>
          <p:nvPr/>
        </p:nvSpPr>
        <p:spPr>
          <a:xfrm>
            <a:off x="261838" y="1057988"/>
            <a:ext cx="11892115" cy="4507070"/>
          </a:xfrm>
          <a:prstGeom prst="rect">
            <a:avLst/>
          </a:prstGeom>
        </p:spPr>
        <p:txBody>
          <a:bodyPr/>
          <a:lstStyle/>
          <a:p>
            <a:pPr>
              <a:lnSpc>
                <a:spcPct val="90000"/>
              </a:lnSpc>
              <a:spcBef>
                <a:spcPts val="1000"/>
              </a:spcBef>
              <a:spcAft>
                <a:spcPts val="0"/>
              </a:spcAft>
            </a:pPr>
            <a:r>
              <a:rPr lang="en-GB" kern="1200" dirty="0">
                <a:solidFill>
                  <a:schemeClr val="bg1"/>
                </a:solidFill>
                <a:effectLst/>
                <a:latin typeface="Ubuntu"/>
                <a:ea typeface="Times New Roman" panose="02020603050405020304" pitchFamily="18" charset="0"/>
                <a:cs typeface="Times New Roman" panose="02020603050405020304" pitchFamily="18" charset="0"/>
              </a:rPr>
              <a:t>The Lead Nurse for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IP&amp;C has </a:t>
            </a:r>
            <a:r>
              <a:rPr lang="en-GB" kern="1200" dirty="0">
                <a:solidFill>
                  <a:schemeClr val="bg1"/>
                </a:solidFill>
                <a:effectLst/>
                <a:latin typeface="Ubuntu"/>
                <a:ea typeface="Times New Roman" panose="02020603050405020304" pitchFamily="18" charset="0"/>
                <a:cs typeface="Times New Roman" panose="02020603050405020304" pitchFamily="18" charset="0"/>
              </a:rPr>
              <a:t>been working collaboratively with the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Health </a:t>
            </a:r>
            <a:r>
              <a:rPr lang="en-GB" kern="1200" dirty="0">
                <a:solidFill>
                  <a:schemeClr val="bg1"/>
                </a:solidFill>
                <a:effectLst/>
                <a:latin typeface="Ubuntu"/>
                <a:ea typeface="Times New Roman" panose="02020603050405020304" pitchFamily="18" charset="0"/>
                <a:cs typeface="Times New Roman" panose="02020603050405020304" pitchFamily="18" charset="0"/>
              </a:rPr>
              <a:t>and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Safety </a:t>
            </a:r>
            <a:r>
              <a:rPr lang="en-GB" kern="1200" dirty="0">
                <a:solidFill>
                  <a:schemeClr val="bg1"/>
                </a:solidFill>
                <a:effectLst/>
                <a:latin typeface="Ubuntu"/>
                <a:ea typeface="Times New Roman" panose="02020603050405020304" pitchFamily="18" charset="0"/>
                <a:cs typeface="Times New Roman" panose="02020603050405020304" pitchFamily="18" charset="0"/>
              </a:rPr>
              <a:t>team ensuring</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a:t>
            </a:r>
          </a:p>
          <a:p>
            <a:pPr>
              <a:lnSpc>
                <a:spcPct val="90000"/>
              </a:lnSpc>
              <a:spcBef>
                <a:spcPts val="1000"/>
              </a:spcBef>
              <a:spcAft>
                <a:spcPts val="0"/>
              </a:spcAft>
            </a:pP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Workplace Covid-19 risk assessments undertaken across the Estate and findings and recommendations actioned through Health and Safety Group and presented at the infection prevention and control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group</a:t>
            </a:r>
          </a:p>
          <a:p>
            <a:pPr lvl="0">
              <a:lnSpc>
                <a:spcPct val="90000"/>
              </a:lnSpc>
              <a:spcAft>
                <a:spcPts val="0"/>
              </a:spcAft>
              <a:tabLst>
                <a:tab pos="457200" algn="l"/>
              </a:tabLst>
            </a:pP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Increased monitoring across the Estate to ensure compliance with Covid-19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regulations</a:t>
            </a:r>
          </a:p>
          <a:p>
            <a:pPr lvl="0">
              <a:lnSpc>
                <a:spcPct val="90000"/>
              </a:lnSpc>
              <a:spcAft>
                <a:spcPts val="0"/>
              </a:spcAft>
              <a:tabLst>
                <a:tab pos="457200" algn="l"/>
              </a:tabLst>
            </a:pP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The appropriate use of LFD test kits for front facing staff as per Welsh Government advice and working with the communications team to ensure Covid-19 messages and updates are accessible to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staff</a:t>
            </a:r>
          </a:p>
          <a:p>
            <a:pPr lvl="0">
              <a:lnSpc>
                <a:spcPct val="90000"/>
              </a:lnSpc>
              <a:spcAft>
                <a:spcPts val="0"/>
              </a:spcAft>
              <a:tabLst>
                <a:tab pos="457200" algn="l"/>
              </a:tabLst>
            </a:pP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  </a:t>
            </a: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The Identified themes and trends in </a:t>
            </a:r>
            <a:r>
              <a:rPr lang="en-GB" kern="1200" dirty="0" err="1">
                <a:solidFill>
                  <a:schemeClr val="bg1"/>
                </a:solidFill>
                <a:effectLst/>
                <a:latin typeface="Ubuntu"/>
                <a:ea typeface="Times New Roman" panose="02020603050405020304" pitchFamily="18" charset="0"/>
                <a:cs typeface="Times New Roman" panose="02020603050405020304" pitchFamily="18" charset="0"/>
              </a:rPr>
              <a:t>Datix</a:t>
            </a:r>
            <a:r>
              <a:rPr lang="en-GB" kern="1200" dirty="0">
                <a:solidFill>
                  <a:schemeClr val="bg1"/>
                </a:solidFill>
                <a:effectLst/>
                <a:latin typeface="Ubuntu"/>
                <a:ea typeface="Times New Roman" panose="02020603050405020304" pitchFamily="18" charset="0"/>
                <a:cs typeface="Times New Roman" panose="02020603050405020304" pitchFamily="18" charset="0"/>
              </a:rPr>
              <a:t> incidents and provide any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mitigation </a:t>
            </a:r>
            <a:r>
              <a:rPr lang="en-GB" kern="1200" dirty="0">
                <a:solidFill>
                  <a:schemeClr val="bg1"/>
                </a:solidFill>
                <a:effectLst/>
                <a:latin typeface="Ubuntu"/>
                <a:ea typeface="Times New Roman" panose="02020603050405020304" pitchFamily="18" charset="0"/>
                <a:cs typeface="Times New Roman" panose="02020603050405020304" pitchFamily="18" charset="0"/>
              </a:rPr>
              <a:t>required in collaboration with services </a:t>
            </a:r>
            <a:endParaRPr lang="en-GB" kern="1200" dirty="0" smtClean="0">
              <a:solidFill>
                <a:schemeClr val="bg1"/>
              </a:solidFill>
              <a:effectLst/>
              <a:latin typeface="Ubuntu"/>
              <a:ea typeface="Times New Roman" panose="02020603050405020304" pitchFamily="18" charset="0"/>
              <a:cs typeface="Times New Roman" panose="02020603050405020304" pitchFamily="18" charset="0"/>
            </a:endParaRPr>
          </a:p>
          <a:p>
            <a:pPr lvl="0">
              <a:lnSpc>
                <a:spcPct val="90000"/>
              </a:lnSpc>
              <a:spcAft>
                <a:spcPts val="0"/>
              </a:spcAft>
              <a:tabLst>
                <a:tab pos="457200" algn="l"/>
              </a:tabLst>
            </a:pP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Suspected Covid-19 nosocomial or outbreaks that have occurred within the organisation have been reported via </a:t>
            </a:r>
            <a:r>
              <a:rPr lang="en-GB" kern="1200" dirty="0" err="1">
                <a:solidFill>
                  <a:schemeClr val="bg1"/>
                </a:solidFill>
                <a:effectLst/>
                <a:latin typeface="Ubuntu"/>
                <a:ea typeface="Times New Roman" panose="02020603050405020304" pitchFamily="18" charset="0"/>
                <a:cs typeface="Times New Roman" panose="02020603050405020304" pitchFamily="18" charset="0"/>
              </a:rPr>
              <a:t>Datix</a:t>
            </a:r>
            <a:r>
              <a:rPr lang="en-GB" kern="1200" dirty="0">
                <a:solidFill>
                  <a:schemeClr val="bg1"/>
                </a:solidFill>
                <a:effectLst/>
                <a:latin typeface="Ubuntu"/>
                <a:ea typeface="Times New Roman" panose="02020603050405020304" pitchFamily="18" charset="0"/>
                <a:cs typeface="Times New Roman" panose="02020603050405020304" pitchFamily="18" charset="0"/>
              </a:rPr>
              <a:t> and investigated accordingly but this has not been a significant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issues</a:t>
            </a:r>
          </a:p>
          <a:p>
            <a:pPr marL="342900" lvl="0" indent="-342900">
              <a:lnSpc>
                <a:spcPct val="90000"/>
              </a:lnSpc>
              <a:spcAft>
                <a:spcPts val="0"/>
              </a:spcAft>
              <a:buFont typeface="Wingdings" panose="05000000000000000000" pitchFamily="2" charset="2"/>
              <a:buChar char=""/>
              <a:tabLst>
                <a:tab pos="457200" algn="l"/>
              </a:tabLst>
            </a:pPr>
            <a:endParaRPr lang="en-GB" dirty="0">
              <a:solidFill>
                <a:schemeClr val="bg1"/>
              </a:solidFill>
              <a:effectLst/>
              <a:latin typeface="Ubuntu"/>
              <a:ea typeface="Times New Roman" panose="02020603050405020304" pitchFamily="18" charset="0"/>
            </a:endParaRPr>
          </a:p>
          <a:p>
            <a:pPr marL="285750" lvl="0" indent="-285750">
              <a:lnSpc>
                <a:spcPct val="90000"/>
              </a:lnSpc>
              <a:spcAft>
                <a:spcPts val="0"/>
              </a:spcAft>
              <a:buFont typeface="Arial" panose="020B0604020202020204" pitchFamily="34" charset="0"/>
              <a:buChar char="•"/>
              <a:tabLst>
                <a:tab pos="457200" algn="l"/>
              </a:tabLst>
            </a:pPr>
            <a:r>
              <a:rPr lang="en-GB" kern="1200" dirty="0">
                <a:solidFill>
                  <a:schemeClr val="bg1"/>
                </a:solidFill>
                <a:effectLst/>
                <a:latin typeface="Ubuntu"/>
                <a:ea typeface="Times New Roman" panose="02020603050405020304" pitchFamily="18" charset="0"/>
                <a:cs typeface="Times New Roman" panose="02020603050405020304" pitchFamily="18" charset="0"/>
              </a:rPr>
              <a:t>Water sampling/monitoring and risk assessment are conducted </a:t>
            </a:r>
            <a:r>
              <a:rPr lang="en-GB" kern="1200" dirty="0" smtClean="0">
                <a:solidFill>
                  <a:schemeClr val="bg1"/>
                </a:solidFill>
                <a:effectLst/>
                <a:latin typeface="Ubuntu"/>
                <a:ea typeface="Times New Roman" panose="02020603050405020304" pitchFamily="18" charset="0"/>
                <a:cs typeface="Times New Roman" panose="02020603050405020304" pitchFamily="18" charset="0"/>
              </a:rPr>
              <a:t>across </a:t>
            </a:r>
            <a:r>
              <a:rPr lang="en-GB" kern="1200" dirty="0">
                <a:solidFill>
                  <a:schemeClr val="bg1"/>
                </a:solidFill>
                <a:effectLst/>
                <a:latin typeface="Ubuntu"/>
                <a:ea typeface="Times New Roman" panose="02020603050405020304" pitchFamily="18" charset="0"/>
                <a:cs typeface="Times New Roman" panose="02020603050405020304" pitchFamily="18" charset="0"/>
              </a:rPr>
              <a:t>the organisation </a:t>
            </a:r>
            <a:endParaRPr lang="en-GB" dirty="0">
              <a:solidFill>
                <a:schemeClr val="bg1"/>
              </a:solidFill>
              <a:effectLst/>
              <a:latin typeface="Ubuntu"/>
              <a:ea typeface="Times New Roman" panose="02020603050405020304" pitchFamily="18" charset="0"/>
            </a:endParaRPr>
          </a:p>
        </p:txBody>
      </p:sp>
      <p:sp>
        <p:nvSpPr>
          <p:cNvPr id="8"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4109763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902" y="1013423"/>
            <a:ext cx="11079511" cy="4247317"/>
          </a:xfrm>
          <a:prstGeom prst="rect">
            <a:avLst/>
          </a:prstGeom>
        </p:spPr>
        <p:txBody>
          <a:bodyPr wrap="square">
            <a:spAutoFit/>
          </a:bodyPr>
          <a:lstStyle/>
          <a:p>
            <a:pPr marL="285750" indent="-285750" algn="just">
              <a:spcBef>
                <a:spcPts val="0"/>
              </a:spcBef>
              <a:buFont typeface="Arial" panose="020B0604020202020204" pitchFamily="34" charset="0"/>
              <a:buChar char="•"/>
            </a:pPr>
            <a:r>
              <a:rPr lang="en-GB" dirty="0">
                <a:solidFill>
                  <a:schemeClr val="bg1"/>
                </a:solidFill>
                <a:latin typeface="Ubuntu"/>
              </a:rPr>
              <a:t>Along with the invitation letter, an insert specific to Covid was sent to service users. This was to inform them about what to expect at their appointment and included information about precautions that our staff were taking as well as changes to the way our venues are set up. The insert also included information about what the service user needed to do including wearing a mask and not to attend when symptomatic or testing positive.</a:t>
            </a:r>
          </a:p>
          <a:p>
            <a:pPr algn="just"/>
            <a:endParaRPr lang="en-GB" dirty="0">
              <a:solidFill>
                <a:schemeClr val="bg1"/>
              </a:solidFill>
              <a:latin typeface="Ubuntu"/>
            </a:endParaRPr>
          </a:p>
          <a:p>
            <a:pPr marL="285750" indent="-285750" algn="just">
              <a:spcBef>
                <a:spcPts val="0"/>
              </a:spcBef>
              <a:buFont typeface="Arial" panose="020B0604020202020204" pitchFamily="34" charset="0"/>
              <a:buChar char="•"/>
            </a:pPr>
            <a:r>
              <a:rPr lang="en-GB" dirty="0">
                <a:solidFill>
                  <a:schemeClr val="bg1"/>
                </a:solidFill>
                <a:latin typeface="Ubuntu"/>
              </a:rPr>
              <a:t>Triage calls were performed prior to appointments in some programmes which were also used to explain to participants the IPC measures in place. Where triage calls were not in place a conversation was had with the service user on arrival.</a:t>
            </a:r>
          </a:p>
          <a:p>
            <a:pPr algn="just"/>
            <a:endParaRPr lang="en-GB" dirty="0">
              <a:solidFill>
                <a:schemeClr val="bg1"/>
              </a:solidFill>
              <a:latin typeface="Ubuntu"/>
            </a:endParaRPr>
          </a:p>
          <a:p>
            <a:pPr marL="285750" indent="-285750" algn="just">
              <a:spcBef>
                <a:spcPts val="0"/>
              </a:spcBef>
              <a:buFont typeface="Arial" panose="020B0604020202020204" pitchFamily="34" charset="0"/>
              <a:buChar char="•"/>
            </a:pPr>
            <a:r>
              <a:rPr lang="en-GB" dirty="0">
                <a:solidFill>
                  <a:schemeClr val="bg1"/>
                </a:solidFill>
                <a:latin typeface="Ubuntu"/>
              </a:rPr>
              <a:t>Screening included images of people wearing PPE in our public facing literature where possible, so people the images gave a more realistic representation of what is currently happening</a:t>
            </a:r>
          </a:p>
          <a:p>
            <a:pPr algn="just"/>
            <a:endParaRPr lang="en-GB" dirty="0">
              <a:solidFill>
                <a:schemeClr val="bg1"/>
              </a:solidFill>
              <a:latin typeface="Ubuntu"/>
            </a:endParaRPr>
          </a:p>
          <a:p>
            <a:pPr marL="285750" indent="-285750" algn="just">
              <a:spcBef>
                <a:spcPts val="0"/>
              </a:spcBef>
              <a:buFont typeface="Arial" panose="020B0604020202020204" pitchFamily="34" charset="0"/>
              <a:buChar char="•"/>
            </a:pPr>
            <a:r>
              <a:rPr lang="en-GB" dirty="0">
                <a:solidFill>
                  <a:schemeClr val="bg1"/>
                </a:solidFill>
                <a:latin typeface="Ubuntu"/>
              </a:rPr>
              <a:t>Social media posts including information on “things we are doing to keep you safe” to further inform members of the public about IPC measures</a:t>
            </a:r>
            <a:endParaRPr lang="en-GB" dirty="0"/>
          </a:p>
        </p:txBody>
      </p:sp>
      <p:sp>
        <p:nvSpPr>
          <p:cNvPr id="7" name="Text Placeholder 5"/>
          <p:cNvSpPr>
            <a:spLocks noGrp="1"/>
          </p:cNvSpPr>
          <p:nvPr>
            <p:ph type="title"/>
          </p:nvPr>
        </p:nvSpPr>
        <p:spPr>
          <a:xfrm>
            <a:off x="384902" y="312580"/>
            <a:ext cx="10492882" cy="332399"/>
          </a:xfrm>
        </p:spPr>
        <p:txBody>
          <a:bodyPr/>
          <a:lstStyle/>
          <a:p>
            <a:r>
              <a:rPr lang="en-GB" sz="2400" dirty="0" smtClean="0">
                <a:solidFill>
                  <a:schemeClr val="bg1"/>
                </a:solidFill>
              </a:rPr>
              <a:t>Standard 3</a:t>
            </a:r>
            <a:endParaRPr lang="en-GB" sz="2400" dirty="0">
              <a:solidFill>
                <a:schemeClr val="bg1"/>
              </a:solidFill>
            </a:endParaRPr>
          </a:p>
        </p:txBody>
      </p:sp>
      <p:sp>
        <p:nvSpPr>
          <p:cNvPr id="8" name="Content Placeholder 1"/>
          <p:cNvSpPr>
            <a:spLocks noGrp="1"/>
          </p:cNvSpPr>
          <p:nvPr>
            <p:ph sz="quarter" idx="4294967295"/>
          </p:nvPr>
        </p:nvSpPr>
        <p:spPr>
          <a:xfrm>
            <a:off x="264269" y="6409983"/>
            <a:ext cx="4088655" cy="304699"/>
          </a:xfrm>
          <a:prstGeom prst="rect">
            <a:avLst/>
          </a:prstGeom>
        </p:spPr>
        <p:txBody>
          <a:bodyPr/>
          <a:lstStyle/>
          <a:p>
            <a:pPr marL="0" indent="0">
              <a:buNone/>
            </a:pPr>
            <a:r>
              <a:rPr lang="en-GB" sz="1100" dirty="0">
                <a:solidFill>
                  <a:schemeClr val="bg1"/>
                </a:solidFill>
                <a:latin typeface="Ubuntu"/>
              </a:rPr>
              <a:t>Infection Prevention and </a:t>
            </a:r>
            <a:r>
              <a:rPr lang="en-GB" sz="1100" dirty="0" smtClean="0">
                <a:solidFill>
                  <a:schemeClr val="bg1"/>
                </a:solidFill>
                <a:latin typeface="Ubuntu"/>
              </a:rPr>
              <a:t>Control </a:t>
            </a:r>
            <a:r>
              <a:rPr lang="en-GB" sz="1100" dirty="0">
                <a:solidFill>
                  <a:schemeClr val="bg1"/>
                </a:solidFill>
                <a:latin typeface="Ubuntu"/>
              </a:rPr>
              <a:t>Annual Report </a:t>
            </a:r>
            <a:r>
              <a:rPr lang="en-GB" sz="1100" dirty="0" smtClean="0">
                <a:solidFill>
                  <a:schemeClr val="bg1"/>
                </a:solidFill>
                <a:latin typeface="Ubuntu"/>
              </a:rPr>
              <a:t>2021-2022</a:t>
            </a:r>
            <a:endParaRPr lang="en-GB" sz="1100" dirty="0">
              <a:solidFill>
                <a:schemeClr val="bg1"/>
              </a:solidFill>
              <a:latin typeface="Ubuntu"/>
            </a:endParaRPr>
          </a:p>
        </p:txBody>
      </p:sp>
    </p:spTree>
    <p:extLst>
      <p:ext uri="{BB962C8B-B14F-4D97-AF65-F5344CB8AC3E}">
        <p14:creationId xmlns:p14="http://schemas.microsoft.com/office/powerpoint/2010/main" val="2136730661"/>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5FF268BA90B241B32BD49B28AD31E7" ma:contentTypeVersion="13" ma:contentTypeDescription="Create a new document." ma:contentTypeScope="" ma:versionID="a8f75718a9cb97d7ecfed60b19b9803d">
  <xsd:schema xmlns:xsd="http://www.w3.org/2001/XMLSchema" xmlns:xs="http://www.w3.org/2001/XMLSchema" xmlns:p="http://schemas.microsoft.com/office/2006/metadata/properties" xmlns:ns3="21ea3a50-39a4-4c37-8dbc-c31c99163fc8" xmlns:ns4="7f035454-cfb1-4a30-b316-ec8cf61aff3b" targetNamespace="http://schemas.microsoft.com/office/2006/metadata/properties" ma:root="true" ma:fieldsID="81662185387bc9cdb639eab1e35e16bd" ns3:_="" ns4:_="">
    <xsd:import namespace="21ea3a50-39a4-4c37-8dbc-c31c99163fc8"/>
    <xsd:import namespace="7f035454-cfb1-4a30-b316-ec8cf61aff3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ea3a50-39a4-4c37-8dbc-c31c99163f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f035454-cfb1-4a30-b316-ec8cf61aff3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4D638F-C438-44A5-8FC7-FAE38BD20D09}">
  <ds:schemaRefs>
    <ds:schemaRef ds:uri="http://purl.org/dc/elements/1.1/"/>
    <ds:schemaRef ds:uri="http://schemas.microsoft.com/office/2006/metadata/properties"/>
    <ds:schemaRef ds:uri="21ea3a50-39a4-4c37-8dbc-c31c99163fc8"/>
    <ds:schemaRef ds:uri="http://schemas.microsoft.com/office/2006/documentManagement/types"/>
    <ds:schemaRef ds:uri="http://purl.org/dc/terms/"/>
    <ds:schemaRef ds:uri="http://schemas.openxmlformats.org/package/2006/metadata/core-properties"/>
    <ds:schemaRef ds:uri="7f035454-cfb1-4a30-b316-ec8cf61aff3b"/>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1BD8547-9F01-42F1-9DDB-5B00833E76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ea3a50-39a4-4c37-8dbc-c31c99163fc8"/>
    <ds:schemaRef ds:uri="7f035454-cfb1-4a30-b316-ec8cf61aff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E779A99-8566-4EFB-9B47-E2142E18CE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19051</TotalTime>
  <Words>2431</Words>
  <Application>Microsoft Office PowerPoint</Application>
  <PresentationFormat>Widescreen</PresentationFormat>
  <Paragraphs>199</Paragraphs>
  <Slides>15</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Slide Titles</vt:lpstr>
      </vt:variant>
      <vt:variant>
        <vt:i4>15</vt:i4>
      </vt:variant>
      <vt:variant>
        <vt:lpstr>Custom Shows</vt:lpstr>
      </vt:variant>
      <vt:variant>
        <vt:i4>1</vt:i4>
      </vt:variant>
    </vt:vector>
  </HeadingPairs>
  <TitlesOfParts>
    <vt:vector size="25" baseType="lpstr">
      <vt:lpstr>Arial</vt:lpstr>
      <vt:lpstr>Calibri</vt:lpstr>
      <vt:lpstr>Courier New</vt:lpstr>
      <vt:lpstr>Times New Roman</vt:lpstr>
      <vt:lpstr>Ubuntu</vt:lpstr>
      <vt:lpstr>Ubuntu Light</vt:lpstr>
      <vt:lpstr>Verdana</vt:lpstr>
      <vt:lpstr>Wingdings</vt:lpstr>
      <vt:lpstr>Office Theme</vt:lpstr>
      <vt:lpstr> Infection Prevention and Control  Annual Report  (Corporate) 1 April 2021 - 31 March 2022  </vt:lpstr>
      <vt:lpstr>PowerPoint Presentation</vt:lpstr>
      <vt:lpstr>PowerPoint Presentation</vt:lpstr>
      <vt:lpstr>Key achievements</vt:lpstr>
      <vt:lpstr>The Code of Practice for the Prevention and Control of Healthcare associated Infections 2014</vt:lpstr>
      <vt:lpstr>Standard 1</vt:lpstr>
      <vt:lpstr>Standard 2</vt:lpstr>
      <vt:lpstr>Standard 2 Continued </vt:lpstr>
      <vt:lpstr>Standard 3</vt:lpstr>
      <vt:lpstr>Standard 5</vt:lpstr>
      <vt:lpstr>Standard 5 continued </vt:lpstr>
      <vt:lpstr>Standard 7</vt:lpstr>
      <vt:lpstr> </vt:lpstr>
      <vt:lpstr>Standard 9</vt:lpstr>
      <vt:lpstr>Next Steps and Priorities for 2022-2023</vt:lpstr>
      <vt:lpstr>Custom Show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Rhiannon Beaumont-Wood (Public Health Wales)</cp:lastModifiedBy>
  <cp:revision>265</cp:revision>
  <cp:lastPrinted>2018-02-28T08:37:13Z</cp:lastPrinted>
  <dcterms:created xsi:type="dcterms:W3CDTF">2017-10-31T10:35:26Z</dcterms:created>
  <dcterms:modified xsi:type="dcterms:W3CDTF">2022-05-13T06:53:49Z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0x010100AF5FF268BA90B241B32BD49B28AD31E7</vt:lpwstr>
  </property>
</Properties>
</file>