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16"/>
  </p:notesMasterIdLst>
  <p:handoutMasterIdLst>
    <p:handoutMasterId r:id="rId17"/>
  </p:handoutMasterIdLst>
  <p:sldIdLst>
    <p:sldId id="309" r:id="rId5"/>
    <p:sldId id="314" r:id="rId6"/>
    <p:sldId id="318" r:id="rId7"/>
    <p:sldId id="319" r:id="rId8"/>
    <p:sldId id="320" r:id="rId9"/>
    <p:sldId id="321" r:id="rId10"/>
    <p:sldId id="322" r:id="rId11"/>
    <p:sldId id="323" r:id="rId12"/>
    <p:sldId id="326" r:id="rId13"/>
    <p:sldId id="324" r:id="rId14"/>
    <p:sldId id="325"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Beaumont-Wood (Public Health Wales)" initials="RB(HW" lastIdx="29" clrIdx="0">
    <p:extLst>
      <p:ext uri="{19B8F6BF-5375-455C-9EA6-DF929625EA0E}">
        <p15:presenceInfo xmlns:p15="http://schemas.microsoft.com/office/powerpoint/2012/main" userId="S-1-5-21-978635462-3828570294-627434887-572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61CE"/>
    <a:srgbClr val="00FFFF"/>
    <a:srgbClr val="003399"/>
    <a:srgbClr val="EF0FB4"/>
    <a:srgbClr val="66CCFF"/>
    <a:srgbClr val="33CCFF"/>
    <a:srgbClr val="0099CC"/>
    <a:srgbClr val="3366CC"/>
    <a:srgbClr val="00CCFF"/>
    <a:srgbClr val="9FA8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97" autoAdjust="0"/>
    <p:restoredTop sz="96158" autoAdjust="0"/>
  </p:normalViewPr>
  <p:slideViewPr>
    <p:cSldViewPr snapToGrid="0">
      <p:cViewPr varScale="1">
        <p:scale>
          <a:sx n="61" d="100"/>
          <a:sy n="61" d="100"/>
        </p:scale>
        <p:origin x="60" y="13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51AADF-C5C4-44FC-B20B-64844769AEBE}" type="doc">
      <dgm:prSet loTypeId="urn:microsoft.com/office/officeart/2005/8/layout/hProcess9" loCatId="process" qsTypeId="urn:microsoft.com/office/officeart/2005/8/quickstyle/simple1" qsCatId="simple" csTypeId="urn:microsoft.com/office/officeart/2005/8/colors/accent1_2" csCatId="accent1" phldr="1"/>
      <dgm:spPr/>
    </dgm:pt>
    <dgm:pt modelId="{9FC463DB-965B-4E4D-9F85-889E7842A52F}">
      <dgm:prSet phldrT="[Text]" custT="1"/>
      <dgm:spPr/>
      <dgm:t>
        <a:bodyPr/>
        <a:lstStyle/>
        <a:p>
          <a:r>
            <a:rPr lang="en-US" sz="1600" b="1" dirty="0" smtClean="0">
              <a:solidFill>
                <a:schemeClr val="bg1"/>
              </a:solidFill>
              <a:latin typeface="Ubuntu"/>
            </a:rPr>
            <a:t>Intranet</a:t>
          </a:r>
        </a:p>
        <a:p>
          <a:r>
            <a:rPr lang="en-US" sz="1600" dirty="0" smtClean="0">
              <a:latin typeface="Ubuntu"/>
            </a:rPr>
            <a:t>Regular updates</a:t>
          </a:r>
        </a:p>
        <a:p>
          <a:r>
            <a:rPr lang="en-US" sz="1600" dirty="0" smtClean="0">
              <a:latin typeface="Ubuntu"/>
            </a:rPr>
            <a:t>News stories</a:t>
          </a:r>
        </a:p>
        <a:p>
          <a:r>
            <a:rPr lang="en-US" sz="1600" dirty="0" smtClean="0">
              <a:latin typeface="Ubuntu"/>
            </a:rPr>
            <a:t>On line booking system</a:t>
          </a:r>
        </a:p>
        <a:p>
          <a:r>
            <a:rPr lang="en-US" sz="1600" dirty="0" smtClean="0">
              <a:latin typeface="Ubuntu"/>
            </a:rPr>
            <a:t>Video's</a:t>
          </a:r>
          <a:endParaRPr lang="en-US" sz="1600" dirty="0">
            <a:latin typeface="Ubuntu"/>
          </a:endParaRPr>
        </a:p>
      </dgm:t>
    </dgm:pt>
    <dgm:pt modelId="{55375BAA-4630-4CBC-B296-874066113518}" type="parTrans" cxnId="{52AD8A01-2098-4A75-B215-7AE00999D8FA}">
      <dgm:prSet/>
      <dgm:spPr/>
      <dgm:t>
        <a:bodyPr/>
        <a:lstStyle/>
        <a:p>
          <a:endParaRPr lang="en-US" sz="1600">
            <a:latin typeface="Ubuntu"/>
          </a:endParaRPr>
        </a:p>
      </dgm:t>
    </dgm:pt>
    <dgm:pt modelId="{47BB335D-663D-4268-AEBF-E2A2FED5B25F}" type="sibTrans" cxnId="{52AD8A01-2098-4A75-B215-7AE00999D8FA}">
      <dgm:prSet/>
      <dgm:spPr/>
      <dgm:t>
        <a:bodyPr/>
        <a:lstStyle/>
        <a:p>
          <a:endParaRPr lang="en-US" sz="1600">
            <a:latin typeface="Ubuntu"/>
          </a:endParaRPr>
        </a:p>
      </dgm:t>
    </dgm:pt>
    <dgm:pt modelId="{B8CC11D1-A16B-4F03-B365-373515EBB60C}">
      <dgm:prSet phldrT="[Text]" custT="1"/>
      <dgm:spPr/>
      <dgm:t>
        <a:bodyPr/>
        <a:lstStyle/>
        <a:p>
          <a:r>
            <a:rPr lang="en-US" sz="1600" b="1" dirty="0" smtClean="0">
              <a:latin typeface="Ubuntu"/>
            </a:rPr>
            <a:t>Flu Delivery  Meetings</a:t>
          </a:r>
        </a:p>
        <a:p>
          <a:r>
            <a:rPr lang="en-US" sz="1600" dirty="0" smtClean="0">
              <a:latin typeface="Ubuntu"/>
            </a:rPr>
            <a:t>Weekly</a:t>
          </a:r>
        </a:p>
        <a:p>
          <a:r>
            <a:rPr lang="en-US" sz="1600" dirty="0" smtClean="0">
              <a:latin typeface="Ubuntu"/>
            </a:rPr>
            <a:t>Key stakeholders from across organisation</a:t>
          </a:r>
          <a:endParaRPr lang="en-US" sz="1600" dirty="0">
            <a:latin typeface="Ubuntu"/>
          </a:endParaRPr>
        </a:p>
      </dgm:t>
    </dgm:pt>
    <dgm:pt modelId="{DDF1A090-10FA-4691-88B9-4CFADD296A86}" type="parTrans" cxnId="{4201823F-61E9-4079-AD40-D8696CAE34D1}">
      <dgm:prSet/>
      <dgm:spPr/>
      <dgm:t>
        <a:bodyPr/>
        <a:lstStyle/>
        <a:p>
          <a:endParaRPr lang="en-US" sz="1600">
            <a:latin typeface="Ubuntu"/>
          </a:endParaRPr>
        </a:p>
      </dgm:t>
    </dgm:pt>
    <dgm:pt modelId="{97598FE2-DBAE-4DC6-B6EF-6976F9461CEB}" type="sibTrans" cxnId="{4201823F-61E9-4079-AD40-D8696CAE34D1}">
      <dgm:prSet/>
      <dgm:spPr/>
      <dgm:t>
        <a:bodyPr/>
        <a:lstStyle/>
        <a:p>
          <a:endParaRPr lang="en-US" sz="1600">
            <a:latin typeface="Ubuntu"/>
          </a:endParaRPr>
        </a:p>
      </dgm:t>
    </dgm:pt>
    <dgm:pt modelId="{7FA58347-F9F2-4FCB-86FD-50D9EBB69474}">
      <dgm:prSet phldrT="[Text]" custT="1"/>
      <dgm:spPr/>
      <dgm:t>
        <a:bodyPr/>
        <a:lstStyle/>
        <a:p>
          <a:r>
            <a:rPr lang="en-US" sz="1600" b="1" dirty="0" smtClean="0">
              <a:latin typeface="Ubuntu"/>
            </a:rPr>
            <a:t>Messaging</a:t>
          </a:r>
        </a:p>
        <a:p>
          <a:r>
            <a:rPr lang="en-US" sz="1600" b="0" dirty="0" smtClean="0">
              <a:latin typeface="Ubuntu"/>
            </a:rPr>
            <a:t>Exec Lead</a:t>
          </a:r>
        </a:p>
        <a:p>
          <a:r>
            <a:rPr lang="en-US" sz="1600" dirty="0" smtClean="0">
              <a:latin typeface="Ubuntu"/>
            </a:rPr>
            <a:t>Use of a dedicated email address for vaccination enquiries</a:t>
          </a:r>
        </a:p>
      </dgm:t>
    </dgm:pt>
    <dgm:pt modelId="{F63296C5-B6E3-42B7-91A4-1AA4744DE626}" type="parTrans" cxnId="{2C6D2218-8DCD-45A6-A362-77034EEA7643}">
      <dgm:prSet/>
      <dgm:spPr/>
      <dgm:t>
        <a:bodyPr/>
        <a:lstStyle/>
        <a:p>
          <a:endParaRPr lang="en-US" sz="1600">
            <a:latin typeface="Ubuntu"/>
          </a:endParaRPr>
        </a:p>
      </dgm:t>
    </dgm:pt>
    <dgm:pt modelId="{FA26B1FB-AB8C-43B2-8F20-AF621C30022A}" type="sibTrans" cxnId="{2C6D2218-8DCD-45A6-A362-77034EEA7643}">
      <dgm:prSet/>
      <dgm:spPr/>
      <dgm:t>
        <a:bodyPr/>
        <a:lstStyle/>
        <a:p>
          <a:endParaRPr lang="en-US" sz="1600">
            <a:latin typeface="Ubuntu"/>
          </a:endParaRPr>
        </a:p>
      </dgm:t>
    </dgm:pt>
    <dgm:pt modelId="{FEC2FB99-FD40-4BAB-85F8-9FECCDCB470E}" type="pres">
      <dgm:prSet presAssocID="{6151AADF-C5C4-44FC-B20B-64844769AEBE}" presName="CompostProcess" presStyleCnt="0">
        <dgm:presLayoutVars>
          <dgm:dir/>
          <dgm:resizeHandles val="exact"/>
        </dgm:presLayoutVars>
      </dgm:prSet>
      <dgm:spPr/>
    </dgm:pt>
    <dgm:pt modelId="{762D8B23-4BDF-4773-A60D-2F09868D6D6E}" type="pres">
      <dgm:prSet presAssocID="{6151AADF-C5C4-44FC-B20B-64844769AEBE}" presName="arrow" presStyleLbl="bgShp" presStyleIdx="0" presStyleCnt="1"/>
      <dgm:spPr/>
    </dgm:pt>
    <dgm:pt modelId="{3411C4C4-64A9-4C1A-8495-2A9E1CABD31A}" type="pres">
      <dgm:prSet presAssocID="{6151AADF-C5C4-44FC-B20B-64844769AEBE}" presName="linearProcess" presStyleCnt="0"/>
      <dgm:spPr/>
    </dgm:pt>
    <dgm:pt modelId="{5B5E4415-6472-49E0-BE02-4AE177142086}" type="pres">
      <dgm:prSet presAssocID="{9FC463DB-965B-4E4D-9F85-889E7842A52F}" presName="textNode" presStyleLbl="node1" presStyleIdx="0" presStyleCnt="3" custScaleX="125208" custScaleY="193120">
        <dgm:presLayoutVars>
          <dgm:bulletEnabled val="1"/>
        </dgm:presLayoutVars>
      </dgm:prSet>
      <dgm:spPr/>
      <dgm:t>
        <a:bodyPr/>
        <a:lstStyle/>
        <a:p>
          <a:endParaRPr lang="en-US"/>
        </a:p>
      </dgm:t>
    </dgm:pt>
    <dgm:pt modelId="{813894EB-ACF3-447D-9E2A-138B406AEAAB}" type="pres">
      <dgm:prSet presAssocID="{47BB335D-663D-4268-AEBF-E2A2FED5B25F}" presName="sibTrans" presStyleCnt="0"/>
      <dgm:spPr/>
    </dgm:pt>
    <dgm:pt modelId="{372C068F-23A3-488C-8B90-8AC588F61648}" type="pres">
      <dgm:prSet presAssocID="{B8CC11D1-A16B-4F03-B365-373515EBB60C}" presName="textNode" presStyleLbl="node1" presStyleIdx="1" presStyleCnt="3" custScaleX="109178" custScaleY="189930">
        <dgm:presLayoutVars>
          <dgm:bulletEnabled val="1"/>
        </dgm:presLayoutVars>
      </dgm:prSet>
      <dgm:spPr/>
      <dgm:t>
        <a:bodyPr/>
        <a:lstStyle/>
        <a:p>
          <a:endParaRPr lang="en-US"/>
        </a:p>
      </dgm:t>
    </dgm:pt>
    <dgm:pt modelId="{42287AC2-914F-4492-BF11-98C5E3C70E95}" type="pres">
      <dgm:prSet presAssocID="{97598FE2-DBAE-4DC6-B6EF-6976F9461CEB}" presName="sibTrans" presStyleCnt="0"/>
      <dgm:spPr/>
    </dgm:pt>
    <dgm:pt modelId="{E7E7C477-4D03-4022-ADF6-29B20C52030A}" type="pres">
      <dgm:prSet presAssocID="{7FA58347-F9F2-4FCB-86FD-50D9EBB69474}" presName="textNode" presStyleLbl="node1" presStyleIdx="2" presStyleCnt="3" custScaleX="107244" custScaleY="191525" custLinFactNeighborY="1910">
        <dgm:presLayoutVars>
          <dgm:bulletEnabled val="1"/>
        </dgm:presLayoutVars>
      </dgm:prSet>
      <dgm:spPr/>
      <dgm:t>
        <a:bodyPr/>
        <a:lstStyle/>
        <a:p>
          <a:endParaRPr lang="en-US"/>
        </a:p>
      </dgm:t>
    </dgm:pt>
  </dgm:ptLst>
  <dgm:cxnLst>
    <dgm:cxn modelId="{56EA9C1B-CA61-4D56-9BA1-C10A7BFE5DF3}" type="presOf" srcId="{B8CC11D1-A16B-4F03-B365-373515EBB60C}" destId="{372C068F-23A3-488C-8B90-8AC588F61648}" srcOrd="0" destOrd="0" presId="urn:microsoft.com/office/officeart/2005/8/layout/hProcess9"/>
    <dgm:cxn modelId="{4201823F-61E9-4079-AD40-D8696CAE34D1}" srcId="{6151AADF-C5C4-44FC-B20B-64844769AEBE}" destId="{B8CC11D1-A16B-4F03-B365-373515EBB60C}" srcOrd="1" destOrd="0" parTransId="{DDF1A090-10FA-4691-88B9-4CFADD296A86}" sibTransId="{97598FE2-DBAE-4DC6-B6EF-6976F9461CEB}"/>
    <dgm:cxn modelId="{93D3A9D5-3950-4D7E-905E-0BDA8185291D}" type="presOf" srcId="{6151AADF-C5C4-44FC-B20B-64844769AEBE}" destId="{FEC2FB99-FD40-4BAB-85F8-9FECCDCB470E}" srcOrd="0" destOrd="0" presId="urn:microsoft.com/office/officeart/2005/8/layout/hProcess9"/>
    <dgm:cxn modelId="{52AD8A01-2098-4A75-B215-7AE00999D8FA}" srcId="{6151AADF-C5C4-44FC-B20B-64844769AEBE}" destId="{9FC463DB-965B-4E4D-9F85-889E7842A52F}" srcOrd="0" destOrd="0" parTransId="{55375BAA-4630-4CBC-B296-874066113518}" sibTransId="{47BB335D-663D-4268-AEBF-E2A2FED5B25F}"/>
    <dgm:cxn modelId="{02FA2AF0-D304-4035-986A-C73EE57E44E8}" type="presOf" srcId="{7FA58347-F9F2-4FCB-86FD-50D9EBB69474}" destId="{E7E7C477-4D03-4022-ADF6-29B20C52030A}" srcOrd="0" destOrd="0" presId="urn:microsoft.com/office/officeart/2005/8/layout/hProcess9"/>
    <dgm:cxn modelId="{6747C0E1-B4F5-4367-BBF2-EECBEADD42CB}" type="presOf" srcId="{9FC463DB-965B-4E4D-9F85-889E7842A52F}" destId="{5B5E4415-6472-49E0-BE02-4AE177142086}" srcOrd="0" destOrd="0" presId="urn:microsoft.com/office/officeart/2005/8/layout/hProcess9"/>
    <dgm:cxn modelId="{2C6D2218-8DCD-45A6-A362-77034EEA7643}" srcId="{6151AADF-C5C4-44FC-B20B-64844769AEBE}" destId="{7FA58347-F9F2-4FCB-86FD-50D9EBB69474}" srcOrd="2" destOrd="0" parTransId="{F63296C5-B6E3-42B7-91A4-1AA4744DE626}" sibTransId="{FA26B1FB-AB8C-43B2-8F20-AF621C30022A}"/>
    <dgm:cxn modelId="{BC443744-FB09-4E3D-AF3A-E28131FCE847}" type="presParOf" srcId="{FEC2FB99-FD40-4BAB-85F8-9FECCDCB470E}" destId="{762D8B23-4BDF-4773-A60D-2F09868D6D6E}" srcOrd="0" destOrd="0" presId="urn:microsoft.com/office/officeart/2005/8/layout/hProcess9"/>
    <dgm:cxn modelId="{5CEB3CCC-5243-437E-8E62-EDAA708C634A}" type="presParOf" srcId="{FEC2FB99-FD40-4BAB-85F8-9FECCDCB470E}" destId="{3411C4C4-64A9-4C1A-8495-2A9E1CABD31A}" srcOrd="1" destOrd="0" presId="urn:microsoft.com/office/officeart/2005/8/layout/hProcess9"/>
    <dgm:cxn modelId="{1E142FA5-B2C7-49AF-B4B5-908DDB645C4C}" type="presParOf" srcId="{3411C4C4-64A9-4C1A-8495-2A9E1CABD31A}" destId="{5B5E4415-6472-49E0-BE02-4AE177142086}" srcOrd="0" destOrd="0" presId="urn:microsoft.com/office/officeart/2005/8/layout/hProcess9"/>
    <dgm:cxn modelId="{74E0411F-777B-46B8-B202-A5D5576AB3F3}" type="presParOf" srcId="{3411C4C4-64A9-4C1A-8495-2A9E1CABD31A}" destId="{813894EB-ACF3-447D-9E2A-138B406AEAAB}" srcOrd="1" destOrd="0" presId="urn:microsoft.com/office/officeart/2005/8/layout/hProcess9"/>
    <dgm:cxn modelId="{A7FA430B-B699-4E17-B6DE-BA2EEA8933D4}" type="presParOf" srcId="{3411C4C4-64A9-4C1A-8495-2A9E1CABD31A}" destId="{372C068F-23A3-488C-8B90-8AC588F61648}" srcOrd="2" destOrd="0" presId="urn:microsoft.com/office/officeart/2005/8/layout/hProcess9"/>
    <dgm:cxn modelId="{AFD9C09C-34A0-47CA-988D-6E4CD0F50E6B}" type="presParOf" srcId="{3411C4C4-64A9-4C1A-8495-2A9E1CABD31A}" destId="{42287AC2-914F-4492-BF11-98C5E3C70E95}" srcOrd="3" destOrd="0" presId="urn:microsoft.com/office/officeart/2005/8/layout/hProcess9"/>
    <dgm:cxn modelId="{28C3AF10-2E28-485F-B0CC-FAC3F546D35E}" type="presParOf" srcId="{3411C4C4-64A9-4C1A-8495-2A9E1CABD31A}" destId="{E7E7C477-4D03-4022-ADF6-29B20C52030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D8B23-4BDF-4773-A60D-2F09868D6D6E}">
      <dsp:nvSpPr>
        <dsp:cNvPr id="0" name=""/>
        <dsp:cNvSpPr/>
      </dsp:nvSpPr>
      <dsp:spPr>
        <a:xfrm>
          <a:off x="367688" y="0"/>
          <a:ext cx="4167142" cy="301866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5E4415-6472-49E0-BE02-4AE177142086}">
      <dsp:nvSpPr>
        <dsp:cNvPr id="0" name=""/>
        <dsp:cNvSpPr/>
      </dsp:nvSpPr>
      <dsp:spPr>
        <a:xfrm>
          <a:off x="105291" y="343402"/>
          <a:ext cx="1597653" cy="23318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latin typeface="Ubuntu"/>
            </a:rPr>
            <a:t>Intranet</a:t>
          </a:r>
        </a:p>
        <a:p>
          <a:pPr lvl="0" algn="ctr" defTabSz="711200">
            <a:lnSpc>
              <a:spcPct val="90000"/>
            </a:lnSpc>
            <a:spcBef>
              <a:spcPct val="0"/>
            </a:spcBef>
            <a:spcAft>
              <a:spcPct val="35000"/>
            </a:spcAft>
          </a:pPr>
          <a:r>
            <a:rPr lang="en-US" sz="1600" kern="1200" dirty="0" smtClean="0">
              <a:latin typeface="Ubuntu"/>
            </a:rPr>
            <a:t>Regular updates</a:t>
          </a:r>
        </a:p>
        <a:p>
          <a:pPr lvl="0" algn="ctr" defTabSz="711200">
            <a:lnSpc>
              <a:spcPct val="90000"/>
            </a:lnSpc>
            <a:spcBef>
              <a:spcPct val="0"/>
            </a:spcBef>
            <a:spcAft>
              <a:spcPct val="35000"/>
            </a:spcAft>
          </a:pPr>
          <a:r>
            <a:rPr lang="en-US" sz="1600" kern="1200" dirty="0" smtClean="0">
              <a:latin typeface="Ubuntu"/>
            </a:rPr>
            <a:t>News stories</a:t>
          </a:r>
        </a:p>
        <a:p>
          <a:pPr lvl="0" algn="ctr" defTabSz="711200">
            <a:lnSpc>
              <a:spcPct val="90000"/>
            </a:lnSpc>
            <a:spcBef>
              <a:spcPct val="0"/>
            </a:spcBef>
            <a:spcAft>
              <a:spcPct val="35000"/>
            </a:spcAft>
          </a:pPr>
          <a:r>
            <a:rPr lang="en-US" sz="1600" kern="1200" dirty="0" smtClean="0">
              <a:latin typeface="Ubuntu"/>
            </a:rPr>
            <a:t>On line booking system</a:t>
          </a:r>
        </a:p>
        <a:p>
          <a:pPr lvl="0" algn="ctr" defTabSz="711200">
            <a:lnSpc>
              <a:spcPct val="90000"/>
            </a:lnSpc>
            <a:spcBef>
              <a:spcPct val="0"/>
            </a:spcBef>
            <a:spcAft>
              <a:spcPct val="35000"/>
            </a:spcAft>
          </a:pPr>
          <a:r>
            <a:rPr lang="en-US" sz="1600" kern="1200" dirty="0" smtClean="0">
              <a:latin typeface="Ubuntu"/>
            </a:rPr>
            <a:t>Video's</a:t>
          </a:r>
          <a:endParaRPr lang="en-US" sz="1600" kern="1200" dirty="0">
            <a:latin typeface="Ubuntu"/>
          </a:endParaRPr>
        </a:p>
      </dsp:txBody>
      <dsp:txXfrm>
        <a:off x="183282" y="421393"/>
        <a:ext cx="1441671" cy="2175873"/>
      </dsp:txXfrm>
    </dsp:sp>
    <dsp:sp modelId="{372C068F-23A3-488C-8B90-8AC588F61648}">
      <dsp:nvSpPr>
        <dsp:cNvPr id="0" name=""/>
        <dsp:cNvSpPr/>
      </dsp:nvSpPr>
      <dsp:spPr>
        <a:xfrm>
          <a:off x="1869314" y="362661"/>
          <a:ext cx="1393110" cy="22933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Ubuntu"/>
            </a:rPr>
            <a:t>Flu Delivery  Meetings</a:t>
          </a:r>
        </a:p>
        <a:p>
          <a:pPr lvl="0" algn="ctr" defTabSz="711200">
            <a:lnSpc>
              <a:spcPct val="90000"/>
            </a:lnSpc>
            <a:spcBef>
              <a:spcPct val="0"/>
            </a:spcBef>
            <a:spcAft>
              <a:spcPct val="35000"/>
            </a:spcAft>
          </a:pPr>
          <a:r>
            <a:rPr lang="en-US" sz="1600" kern="1200" dirty="0" smtClean="0">
              <a:latin typeface="Ubuntu"/>
            </a:rPr>
            <a:t>Weekly</a:t>
          </a:r>
        </a:p>
        <a:p>
          <a:pPr lvl="0" algn="ctr" defTabSz="711200">
            <a:lnSpc>
              <a:spcPct val="90000"/>
            </a:lnSpc>
            <a:spcBef>
              <a:spcPct val="0"/>
            </a:spcBef>
            <a:spcAft>
              <a:spcPct val="35000"/>
            </a:spcAft>
          </a:pPr>
          <a:r>
            <a:rPr lang="en-US" sz="1600" kern="1200" dirty="0" smtClean="0">
              <a:latin typeface="Ubuntu"/>
            </a:rPr>
            <a:t>Key stakeholders from across organisation</a:t>
          </a:r>
          <a:endParaRPr lang="en-US" sz="1600" kern="1200" dirty="0">
            <a:latin typeface="Ubuntu"/>
          </a:endParaRPr>
        </a:p>
      </dsp:txBody>
      <dsp:txXfrm>
        <a:off x="1937320" y="430667"/>
        <a:ext cx="1257098" cy="2157325"/>
      </dsp:txXfrm>
    </dsp:sp>
    <dsp:sp modelId="{E7E7C477-4D03-4022-ADF6-29B20C52030A}">
      <dsp:nvSpPr>
        <dsp:cNvPr id="0" name=""/>
        <dsp:cNvSpPr/>
      </dsp:nvSpPr>
      <dsp:spPr>
        <a:xfrm>
          <a:off x="3428795" y="376094"/>
          <a:ext cx="1368433" cy="2312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Ubuntu"/>
            </a:rPr>
            <a:t>Messaging</a:t>
          </a:r>
        </a:p>
        <a:p>
          <a:pPr lvl="0" algn="ctr" defTabSz="711200">
            <a:lnSpc>
              <a:spcPct val="90000"/>
            </a:lnSpc>
            <a:spcBef>
              <a:spcPct val="0"/>
            </a:spcBef>
            <a:spcAft>
              <a:spcPct val="35000"/>
            </a:spcAft>
          </a:pPr>
          <a:r>
            <a:rPr lang="en-US" sz="1600" b="0" kern="1200" dirty="0" smtClean="0">
              <a:latin typeface="Ubuntu"/>
            </a:rPr>
            <a:t>Exec Lead</a:t>
          </a:r>
        </a:p>
        <a:p>
          <a:pPr lvl="0" algn="ctr" defTabSz="711200">
            <a:lnSpc>
              <a:spcPct val="90000"/>
            </a:lnSpc>
            <a:spcBef>
              <a:spcPct val="0"/>
            </a:spcBef>
            <a:spcAft>
              <a:spcPct val="35000"/>
            </a:spcAft>
          </a:pPr>
          <a:r>
            <a:rPr lang="en-US" sz="1600" kern="1200" dirty="0" smtClean="0">
              <a:latin typeface="Ubuntu"/>
            </a:rPr>
            <a:t>Use of a dedicated email address for vaccination enquiries</a:t>
          </a:r>
        </a:p>
      </dsp:txBody>
      <dsp:txXfrm>
        <a:off x="3495596" y="442895"/>
        <a:ext cx="1234831" cy="217899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AA68598-66D1-49DD-9D4F-96703B3BE6AA}" type="datetimeFigureOut">
              <a:rPr lang="en-GB" smtClean="0"/>
              <a:t>13/05/2022</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9625EFF1-8152-444B-948A-177F3830B1A3}" type="slidenum">
              <a:rPr lang="en-GB" smtClean="0"/>
              <a:t>‹#›</a:t>
            </a:fld>
            <a:endParaRPr lang="en-GB"/>
          </a:p>
        </p:txBody>
      </p:sp>
    </p:spTree>
    <p:extLst>
      <p:ext uri="{BB962C8B-B14F-4D97-AF65-F5344CB8AC3E}">
        <p14:creationId xmlns:p14="http://schemas.microsoft.com/office/powerpoint/2010/main" val="400226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0778EFA-D2A2-4FF3-8DEF-A1324FCE377E}" type="datetimeFigureOut">
              <a:rPr lang="en-GB" smtClean="0"/>
              <a:t>13/05/2022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92404A4-71BF-40F9-8942-1ED1FFE5D14F}" type="slidenum">
              <a:rPr lang="en-GB" smtClean="0"/>
              <a:t>‹#›</a:t>
            </a:fld>
            <a:endParaRPr lang="en-GB"/>
          </a:p>
        </p:txBody>
      </p:sp>
    </p:spTree>
    <p:extLst>
      <p:ext uri="{BB962C8B-B14F-4D97-AF65-F5344CB8AC3E}">
        <p14:creationId xmlns:p14="http://schemas.microsoft.com/office/powerpoint/2010/main" val="2844017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B6FEB38-B4A4-4DDA-A81F-3D87CFF3F0B2}" type="datetimeFigureOut">
              <a:rPr lang="en-GB" smtClean="0"/>
              <a:t>13/05/2022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146817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EB38-B4A4-4DDA-A81F-3D87CFF3F0B2}" type="datetimeFigureOut">
              <a:rPr lang="en-GB" smtClean="0"/>
              <a:t>13/05/2022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3236247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EB38-B4A4-4DDA-A81F-3D87CFF3F0B2}" type="datetimeFigureOut">
              <a:rPr lang="en-GB" smtClean="0"/>
              <a:t>13/05/2022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2119220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3033024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EB38-B4A4-4DDA-A81F-3D87CFF3F0B2}" type="datetimeFigureOut">
              <a:rPr lang="en-GB" smtClean="0"/>
              <a:t>13/05/2022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1250331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6FEB38-B4A4-4DDA-A81F-3D87CFF3F0B2}" type="datetimeFigureOut">
              <a:rPr lang="en-GB" smtClean="0"/>
              <a:t>13/05/2022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2947589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B6FEB38-B4A4-4DDA-A81F-3D87CFF3F0B2}" type="datetimeFigureOut">
              <a:rPr lang="en-GB" smtClean="0"/>
              <a:t>13/05/2022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3368506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B6FEB38-B4A4-4DDA-A81F-3D87CFF3F0B2}" type="datetimeFigureOut">
              <a:rPr lang="en-GB" smtClean="0"/>
              <a:t>13/05/2022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2872395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B6FEB38-B4A4-4DDA-A81F-3D87CFF3F0B2}" type="datetimeFigureOut">
              <a:rPr lang="en-GB" smtClean="0"/>
              <a:t>13/05/2022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356221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6FEB38-B4A4-4DDA-A81F-3D87CFF3F0B2}" type="datetimeFigureOut">
              <a:rPr lang="en-GB" smtClean="0"/>
              <a:t>13/05/2022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761967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6FEB38-B4A4-4DDA-A81F-3D87CFF3F0B2}" type="datetimeFigureOut">
              <a:rPr lang="en-GB" smtClean="0"/>
              <a:t>13/05/2022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1110759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6FEB38-B4A4-4DDA-A81F-3D87CFF3F0B2}" type="datetimeFigureOut">
              <a:rPr lang="en-GB" smtClean="0"/>
              <a:t>13/05/2022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DC10D-097D-40D3-A006-3737AD53A2B4}" type="slidenum">
              <a:rPr lang="en-GB" smtClean="0"/>
              <a:t>‹#›</a:t>
            </a:fld>
            <a:endParaRPr lang="en-GB"/>
          </a:p>
        </p:txBody>
      </p:sp>
    </p:spTree>
    <p:extLst>
      <p:ext uri="{BB962C8B-B14F-4D97-AF65-F5344CB8AC3E}">
        <p14:creationId xmlns:p14="http://schemas.microsoft.com/office/powerpoint/2010/main" val="124422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6FEB38-B4A4-4DDA-A81F-3D87CFF3F0B2}" type="datetimeFigureOut">
              <a:rPr lang="en-GB" smtClean="0"/>
              <a:t>13/05/2022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DC10D-097D-40D3-A006-3737AD53A2B4}" type="slidenum">
              <a:rPr lang="en-GB" smtClean="0"/>
              <a:t>‹#›</a:t>
            </a:fld>
            <a:endParaRPr lang="en-GB"/>
          </a:p>
        </p:txBody>
      </p:sp>
    </p:spTree>
    <p:extLst>
      <p:ext uri="{BB962C8B-B14F-4D97-AF65-F5344CB8AC3E}">
        <p14:creationId xmlns:p14="http://schemas.microsoft.com/office/powerpoint/2010/main" val="13315114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hyperlink" Target="https://gov.wales/sites/default/files/publications/2021-08/the-national-influenza-immunisation-programme-2021-to-2022.pdf"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1" y="3264310"/>
            <a:ext cx="10760075" cy="866904"/>
          </a:xfrm>
        </p:spPr>
        <p:txBody>
          <a:bodyPr/>
          <a:lstStyle/>
          <a:p>
            <a:pPr marL="0" indent="0">
              <a:buNone/>
            </a:pPr>
            <a:r>
              <a:rPr lang="en-GB" dirty="0" smtClean="0">
                <a:latin typeface="Ubuntu"/>
              </a:rPr>
              <a:t>Rebecca Bicknell</a:t>
            </a:r>
          </a:p>
          <a:p>
            <a:pPr marL="0" indent="0">
              <a:buNone/>
            </a:pPr>
            <a:r>
              <a:rPr lang="en-GB" dirty="0" smtClean="0">
                <a:latin typeface="Ubuntu"/>
              </a:rPr>
              <a:t>Lead Nurse for Infection Prevention and Control (Corporate)</a:t>
            </a:r>
          </a:p>
        </p:txBody>
      </p:sp>
      <p:sp>
        <p:nvSpPr>
          <p:cNvPr id="4" name="Text Placeholder 3"/>
          <p:cNvSpPr>
            <a:spLocks noGrp="1"/>
          </p:cNvSpPr>
          <p:nvPr>
            <p:ph type="body" sz="quarter" idx="15"/>
          </p:nvPr>
        </p:nvSpPr>
        <p:spPr/>
        <p:txBody>
          <a:bodyPr>
            <a:noAutofit/>
          </a:bodyPr>
          <a:lstStyle/>
          <a:p>
            <a:r>
              <a:rPr lang="en-GB" sz="4800" dirty="0"/>
              <a:t>Internal Influenza Vaccination </a:t>
            </a:r>
            <a:r>
              <a:rPr lang="en-GB" sz="4800" dirty="0" smtClean="0"/>
              <a:t>Campaign 2021-2022</a:t>
            </a:r>
            <a:r>
              <a:rPr lang="en-GB" sz="4000" dirty="0"/>
              <a:t/>
            </a:r>
            <a:br>
              <a:rPr lang="en-GB" sz="4000" dirty="0"/>
            </a:br>
            <a:endParaRPr lang="en-GB" sz="4000" dirty="0"/>
          </a:p>
        </p:txBody>
      </p:sp>
      <p:sp>
        <p:nvSpPr>
          <p:cNvPr id="5" name="Text Placeholder 4"/>
          <p:cNvSpPr>
            <a:spLocks noGrp="1"/>
          </p:cNvSpPr>
          <p:nvPr>
            <p:ph type="body" sz="quarter" idx="16"/>
          </p:nvPr>
        </p:nvSpPr>
        <p:spPr>
          <a:xfrm>
            <a:off x="715960" y="2262379"/>
            <a:ext cx="10760075" cy="393542"/>
          </a:xfrm>
        </p:spPr>
        <p:txBody>
          <a:bodyPr>
            <a:noAutofit/>
          </a:bodyPr>
          <a:lstStyle/>
          <a:p>
            <a:r>
              <a:rPr lang="en-GB" sz="3600" dirty="0" smtClean="0"/>
              <a:t>End of Year Report </a:t>
            </a:r>
            <a:endParaRPr lang="en-GB" sz="3600" dirty="0"/>
          </a:p>
        </p:txBody>
      </p:sp>
    </p:spTree>
    <p:extLst>
      <p:ext uri="{BB962C8B-B14F-4D97-AF65-F5344CB8AC3E}">
        <p14:creationId xmlns:p14="http://schemas.microsoft.com/office/powerpoint/2010/main" val="1896114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405518" y="242085"/>
            <a:ext cx="10760075" cy="664797"/>
          </a:xfrm>
          <a:prstGeom prst="rect">
            <a:avLst/>
          </a:prstGeom>
        </p:spPr>
        <p:txBody>
          <a:bodyPr wrap="square">
            <a:spAutoFit/>
          </a:bodyPr>
          <a:lstStyle/>
          <a:p>
            <a:r>
              <a:rPr lang="en-GB" sz="2400" b="1" dirty="0"/>
              <a:t>Engaging with staff to understand their views on the delivery of the internal flu vaccine </a:t>
            </a:r>
            <a:r>
              <a:rPr lang="en-GB" sz="2400" b="1" dirty="0" smtClean="0"/>
              <a:t>campaign</a:t>
            </a:r>
            <a:endParaRPr lang="en-GB" sz="2400" b="1" dirty="0"/>
          </a:p>
        </p:txBody>
      </p:sp>
      <p:sp>
        <p:nvSpPr>
          <p:cNvPr id="7" name="TextBox 6"/>
          <p:cNvSpPr txBox="1"/>
          <p:nvPr/>
        </p:nvSpPr>
        <p:spPr>
          <a:xfrm>
            <a:off x="247972" y="1069646"/>
            <a:ext cx="7725245" cy="5632311"/>
          </a:xfrm>
          <a:prstGeom prst="rect">
            <a:avLst/>
          </a:prstGeom>
          <a:noFill/>
        </p:spPr>
        <p:txBody>
          <a:bodyPr wrap="square" rtlCol="0">
            <a:spAutoFit/>
          </a:bodyPr>
          <a:lstStyle/>
          <a:p>
            <a:pPr algn="just"/>
            <a:r>
              <a:rPr lang="en-GB" dirty="0" smtClean="0">
                <a:solidFill>
                  <a:schemeClr val="bg1"/>
                </a:solidFill>
                <a:latin typeface="Ubuntu"/>
              </a:rPr>
              <a:t>An online questionnaire was developed with advice from VDPD and published on the intranet to elicit a cross section of views regarding the delivery of the internal flu campaign. This will inform the delivery of the 2022-23 campaign</a:t>
            </a:r>
          </a:p>
          <a:p>
            <a:endParaRPr lang="en-GB" dirty="0" smtClean="0">
              <a:solidFill>
                <a:schemeClr val="bg1"/>
              </a:solidFill>
              <a:latin typeface="Ubuntu"/>
            </a:endParaRPr>
          </a:p>
          <a:p>
            <a:r>
              <a:rPr lang="en-GB" dirty="0" smtClean="0">
                <a:solidFill>
                  <a:schemeClr val="bg1"/>
                </a:solidFill>
                <a:latin typeface="Ubuntu"/>
              </a:rPr>
              <a:t>Only 173 (7.2 %) responses were returned from a workforce of over 2,400 employees and of these:</a:t>
            </a:r>
          </a:p>
          <a:p>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76% stated they would prefer to receive the vaccine at a Public Health Wales site which indicated </a:t>
            </a:r>
            <a:r>
              <a:rPr lang="en-GB" dirty="0">
                <a:solidFill>
                  <a:schemeClr val="bg1"/>
                </a:solidFill>
                <a:latin typeface="Ubuntu"/>
              </a:rPr>
              <a:t>sessions needed to be run within Public Health Wales </a:t>
            </a:r>
            <a:r>
              <a:rPr lang="en-GB" dirty="0" smtClean="0">
                <a:solidFill>
                  <a:schemeClr val="bg1"/>
                </a:solidFill>
                <a:latin typeface="Ubuntu"/>
              </a:rPr>
              <a:t>locations for 2022-23</a:t>
            </a:r>
            <a:endParaRPr lang="en-GB" dirty="0">
              <a:solidFill>
                <a:schemeClr val="bg1"/>
              </a:solidFill>
              <a:latin typeface="Ubuntu"/>
            </a:endParaRPr>
          </a:p>
          <a:p>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19% stated they didn’t know about the flu vaccine despite </a:t>
            </a:r>
            <a:r>
              <a:rPr lang="en-GB" dirty="0">
                <a:solidFill>
                  <a:schemeClr val="bg1"/>
                </a:solidFill>
                <a:latin typeface="Ubuntu"/>
              </a:rPr>
              <a:t>a well </a:t>
            </a:r>
            <a:r>
              <a:rPr lang="en-GB" dirty="0" smtClean="0">
                <a:solidFill>
                  <a:schemeClr val="bg1"/>
                </a:solidFill>
                <a:latin typeface="Ubuntu"/>
              </a:rPr>
              <a:t>publicised internal communicated plan </a:t>
            </a:r>
          </a:p>
          <a:p>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10% of respondents' who normally receive the flu vaccine but didn’t for the 2021-22 season found issues with using the flu voucher a barrier to vaccination this was due to pharmacy stock or confusion surrounding the voucher being accepted. </a:t>
            </a:r>
          </a:p>
          <a:p>
            <a:pPr marL="285750" indent="-285750">
              <a:buFont typeface="Arial" panose="020B0604020202020204" pitchFamily="34" charset="0"/>
              <a:buChar char="•"/>
            </a:pPr>
            <a:endParaRPr lang="en-GB" dirty="0">
              <a:solidFill>
                <a:schemeClr val="bg1"/>
              </a:solidFill>
              <a:latin typeface="Ubuntu"/>
            </a:endParaRPr>
          </a:p>
        </p:txBody>
      </p:sp>
      <p:graphicFrame>
        <p:nvGraphicFramePr>
          <p:cNvPr id="8" name="Table 7"/>
          <p:cNvGraphicFramePr>
            <a:graphicFrameLocks noGrp="1"/>
          </p:cNvGraphicFramePr>
          <p:nvPr>
            <p:extLst>
              <p:ext uri="{D42A27DB-BD31-4B8C-83A1-F6EECF244321}">
                <p14:modId xmlns:p14="http://schemas.microsoft.com/office/powerpoint/2010/main" val="2717768565"/>
              </p:ext>
            </p:extLst>
          </p:nvPr>
        </p:nvGraphicFramePr>
        <p:xfrm>
          <a:off x="7973217" y="2145322"/>
          <a:ext cx="4047527" cy="3480958"/>
        </p:xfrm>
        <a:graphic>
          <a:graphicData uri="http://schemas.openxmlformats.org/drawingml/2006/table">
            <a:tbl>
              <a:tblPr firstRow="1" bandRow="1">
                <a:tableStyleId>{5C22544A-7EE6-4342-B048-85BDC9FD1C3A}</a:tableStyleId>
              </a:tblPr>
              <a:tblGrid>
                <a:gridCol w="1635922">
                  <a:extLst>
                    <a:ext uri="{9D8B030D-6E8A-4147-A177-3AD203B41FA5}">
                      <a16:colId xmlns:a16="http://schemas.microsoft.com/office/drawing/2014/main" val="1688603024"/>
                    </a:ext>
                  </a:extLst>
                </a:gridCol>
                <a:gridCol w="2411605">
                  <a:extLst>
                    <a:ext uri="{9D8B030D-6E8A-4147-A177-3AD203B41FA5}">
                      <a16:colId xmlns:a16="http://schemas.microsoft.com/office/drawing/2014/main" val="691073025"/>
                    </a:ext>
                  </a:extLst>
                </a:gridCol>
              </a:tblGrid>
              <a:tr h="505437">
                <a:tc>
                  <a:txBody>
                    <a:bodyPr/>
                    <a:lstStyle/>
                    <a:p>
                      <a:pPr algn="ctr"/>
                      <a:r>
                        <a:rPr lang="en-GB" sz="1400" dirty="0" smtClean="0"/>
                        <a:t>Of</a:t>
                      </a:r>
                      <a:r>
                        <a:rPr lang="en-GB" sz="1400" baseline="0" dirty="0" smtClean="0"/>
                        <a:t>  the 173 staff who responded</a:t>
                      </a:r>
                      <a:endParaRPr lang="en-GB" sz="1400" dirty="0"/>
                    </a:p>
                  </a:txBody>
                  <a:tcPr/>
                </a:tc>
                <a:tc>
                  <a:txBody>
                    <a:bodyPr/>
                    <a:lstStyle/>
                    <a:p>
                      <a:pPr algn="ctr"/>
                      <a:r>
                        <a:rPr lang="en-GB" sz="1400" dirty="0" smtClean="0"/>
                        <a:t>Findings </a:t>
                      </a:r>
                      <a:endParaRPr lang="en-GB" sz="1400" dirty="0"/>
                    </a:p>
                  </a:txBody>
                  <a:tcPr/>
                </a:tc>
                <a:extLst>
                  <a:ext uri="{0D108BD9-81ED-4DB2-BD59-A6C34878D82A}">
                    <a16:rowId xmlns:a16="http://schemas.microsoft.com/office/drawing/2014/main" val="2229628566"/>
                  </a:ext>
                </a:extLst>
              </a:tr>
              <a:tr h="183982">
                <a:tc>
                  <a:txBody>
                    <a:bodyPr/>
                    <a:lstStyle/>
                    <a:p>
                      <a:pPr algn="ctr"/>
                      <a:r>
                        <a:rPr lang="en-GB" sz="1400" dirty="0" smtClean="0"/>
                        <a:t> 43%</a:t>
                      </a:r>
                      <a:endParaRPr lang="en-GB" sz="1400" dirty="0"/>
                    </a:p>
                  </a:txBody>
                  <a:tcPr/>
                </a:tc>
                <a:tc>
                  <a:txBody>
                    <a:bodyPr/>
                    <a:lstStyle/>
                    <a:p>
                      <a:pPr algn="ctr"/>
                      <a:r>
                        <a:rPr lang="en-GB" sz="1400" dirty="0" smtClean="0"/>
                        <a:t>Staff</a:t>
                      </a:r>
                      <a:r>
                        <a:rPr lang="en-GB" sz="1400" baseline="0" dirty="0" smtClean="0"/>
                        <a:t> respondents were working from home</a:t>
                      </a:r>
                      <a:endParaRPr lang="en-GB" sz="1400" dirty="0"/>
                    </a:p>
                  </a:txBody>
                  <a:tcPr/>
                </a:tc>
                <a:extLst>
                  <a:ext uri="{0D108BD9-81ED-4DB2-BD59-A6C34878D82A}">
                    <a16:rowId xmlns:a16="http://schemas.microsoft.com/office/drawing/2014/main" val="909476617"/>
                  </a:ext>
                </a:extLst>
              </a:tr>
              <a:tr h="344781">
                <a:tc>
                  <a:txBody>
                    <a:bodyPr/>
                    <a:lstStyle/>
                    <a:p>
                      <a:pPr algn="ctr"/>
                      <a:r>
                        <a:rPr lang="en-GB" sz="1400" dirty="0" smtClean="0"/>
                        <a:t>87%</a:t>
                      </a:r>
                      <a:endParaRPr lang="en-GB" sz="1400" dirty="0"/>
                    </a:p>
                  </a:txBody>
                  <a:tcPr/>
                </a:tc>
                <a:tc>
                  <a:txBody>
                    <a:bodyPr/>
                    <a:lstStyle/>
                    <a:p>
                      <a:pPr algn="ctr"/>
                      <a:r>
                        <a:rPr lang="en-GB" sz="1400" dirty="0" smtClean="0"/>
                        <a:t>Had received the flu vaccine</a:t>
                      </a:r>
                      <a:endParaRPr lang="en-GB" sz="1400" dirty="0"/>
                    </a:p>
                  </a:txBody>
                  <a:tcPr/>
                </a:tc>
                <a:extLst>
                  <a:ext uri="{0D108BD9-81ED-4DB2-BD59-A6C34878D82A}">
                    <a16:rowId xmlns:a16="http://schemas.microsoft.com/office/drawing/2014/main" val="1659691440"/>
                  </a:ext>
                </a:extLst>
              </a:tr>
              <a:tr h="636817">
                <a:tc>
                  <a:txBody>
                    <a:bodyPr/>
                    <a:lstStyle/>
                    <a:p>
                      <a:pPr algn="ctr"/>
                      <a:r>
                        <a:rPr lang="en-GB" sz="1400" dirty="0" smtClean="0"/>
                        <a:t>76%</a:t>
                      </a:r>
                      <a:endParaRPr lang="en-GB" sz="1400" dirty="0"/>
                    </a:p>
                  </a:txBody>
                  <a:tcPr/>
                </a:tc>
                <a:tc>
                  <a:txBody>
                    <a:bodyPr/>
                    <a:lstStyle/>
                    <a:p>
                      <a:pPr algn="ctr"/>
                      <a:r>
                        <a:rPr lang="en-GB" sz="1400" dirty="0" smtClean="0"/>
                        <a:t>Would prefer to</a:t>
                      </a:r>
                      <a:r>
                        <a:rPr lang="en-GB" sz="1400" baseline="0" dirty="0" smtClean="0"/>
                        <a:t> receive vaccine at PHW site</a:t>
                      </a:r>
                      <a:endParaRPr lang="en-GB" sz="1400" dirty="0"/>
                    </a:p>
                  </a:txBody>
                  <a:tcPr/>
                </a:tc>
                <a:extLst>
                  <a:ext uri="{0D108BD9-81ED-4DB2-BD59-A6C34878D82A}">
                    <a16:rowId xmlns:a16="http://schemas.microsoft.com/office/drawing/2014/main" val="2078100285"/>
                  </a:ext>
                </a:extLst>
              </a:tr>
              <a:tr h="713558">
                <a:tc>
                  <a:txBody>
                    <a:bodyPr/>
                    <a:lstStyle/>
                    <a:p>
                      <a:pPr algn="ctr"/>
                      <a:r>
                        <a:rPr lang="en-GB" sz="1400" dirty="0" smtClean="0"/>
                        <a:t>76%</a:t>
                      </a:r>
                      <a:endParaRPr lang="en-GB" sz="1400" dirty="0"/>
                    </a:p>
                  </a:txBody>
                  <a:tcPr/>
                </a:tc>
                <a:tc>
                  <a:txBody>
                    <a:bodyPr/>
                    <a:lstStyle/>
                    <a:p>
                      <a:pPr algn="ctr"/>
                      <a:r>
                        <a:rPr lang="en-GB" sz="1400" dirty="0" smtClean="0"/>
                        <a:t>Found easy</a:t>
                      </a:r>
                      <a:r>
                        <a:rPr lang="en-GB" sz="1400" baseline="0" dirty="0" smtClean="0"/>
                        <a:t> </a:t>
                      </a:r>
                      <a:r>
                        <a:rPr lang="en-GB" sz="1400" dirty="0" smtClean="0"/>
                        <a:t>access to information regarding flu vaccine</a:t>
                      </a:r>
                    </a:p>
                    <a:p>
                      <a:pPr algn="ctr"/>
                      <a:endParaRPr lang="en-GB" sz="1400" dirty="0"/>
                    </a:p>
                  </a:txBody>
                  <a:tcPr/>
                </a:tc>
                <a:extLst>
                  <a:ext uri="{0D108BD9-81ED-4DB2-BD59-A6C34878D82A}">
                    <a16:rowId xmlns:a16="http://schemas.microsoft.com/office/drawing/2014/main" val="3841144577"/>
                  </a:ext>
                </a:extLst>
              </a:tr>
              <a:tr h="426659">
                <a:tc>
                  <a:txBody>
                    <a:bodyPr/>
                    <a:lstStyle/>
                    <a:p>
                      <a:pPr algn="ctr"/>
                      <a:r>
                        <a:rPr lang="en-GB" sz="1400" dirty="0" smtClean="0"/>
                        <a:t>19%</a:t>
                      </a:r>
                      <a:endParaRPr lang="en-GB" sz="1400" dirty="0"/>
                    </a:p>
                  </a:txBody>
                  <a:tcPr/>
                </a:tc>
                <a:tc>
                  <a:txBody>
                    <a:bodyPr/>
                    <a:lstStyle/>
                    <a:p>
                      <a:pPr algn="ctr"/>
                      <a:r>
                        <a:rPr lang="en-GB" sz="1400" dirty="0" smtClean="0"/>
                        <a:t>Stated they didn't know about flu vaccine</a:t>
                      </a:r>
                      <a:endParaRPr lang="en-GB" sz="1400" dirty="0"/>
                    </a:p>
                  </a:txBody>
                  <a:tcPr/>
                </a:tc>
                <a:extLst>
                  <a:ext uri="{0D108BD9-81ED-4DB2-BD59-A6C34878D82A}">
                    <a16:rowId xmlns:a16="http://schemas.microsoft.com/office/drawing/2014/main" val="316321592"/>
                  </a:ext>
                </a:extLst>
              </a:tr>
            </a:tbl>
          </a:graphicData>
        </a:graphic>
      </p:graphicFrame>
    </p:spTree>
    <p:extLst>
      <p:ext uri="{BB962C8B-B14F-4D97-AF65-F5344CB8AC3E}">
        <p14:creationId xmlns:p14="http://schemas.microsoft.com/office/powerpoint/2010/main" val="2727277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309563" y="292885"/>
            <a:ext cx="10760075" cy="393542"/>
          </a:xfrm>
        </p:spPr>
        <p:txBody>
          <a:bodyPr/>
          <a:lstStyle/>
          <a:p>
            <a:r>
              <a:rPr lang="en-GB" dirty="0"/>
              <a:t>Future delivery and </a:t>
            </a:r>
            <a:r>
              <a:rPr lang="en-GB" dirty="0" smtClean="0"/>
              <a:t>recommendations</a:t>
            </a:r>
            <a:endParaRPr lang="en-GB" dirty="0"/>
          </a:p>
          <a:p>
            <a:endParaRPr lang="en-GB" dirty="0"/>
          </a:p>
        </p:txBody>
      </p:sp>
      <p:sp>
        <p:nvSpPr>
          <p:cNvPr id="6" name="TextBox 5"/>
          <p:cNvSpPr txBox="1"/>
          <p:nvPr/>
        </p:nvSpPr>
        <p:spPr>
          <a:xfrm>
            <a:off x="321199" y="953697"/>
            <a:ext cx="11392619" cy="3970318"/>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chemeClr val="bg1"/>
                </a:solidFill>
                <a:latin typeface="Ubuntu"/>
              </a:rPr>
              <a:t>Provide a well publicised mobile road show launching simultaneously internal influenza campaign  September 2022 across key sites </a:t>
            </a:r>
            <a:r>
              <a:rPr lang="en-GB" dirty="0" err="1" smtClean="0">
                <a:solidFill>
                  <a:schemeClr val="bg1"/>
                </a:solidFill>
                <a:latin typeface="Ubuntu"/>
              </a:rPr>
              <a:t>Preswylfa</a:t>
            </a:r>
            <a:r>
              <a:rPr lang="en-GB" dirty="0" smtClean="0">
                <a:solidFill>
                  <a:schemeClr val="bg1"/>
                </a:solidFill>
                <a:latin typeface="Ubuntu"/>
              </a:rPr>
              <a:t>, CQ2 and Matrix</a:t>
            </a:r>
          </a:p>
          <a:p>
            <a:pPr lvl="1"/>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Identify more Health Care Professionals as Peer vaccinators and Flu champions May/June 2022 and ensure training compliant by September 2022, allowing in team vaccination - Basic Life Support (May and June), Flu E-learning, Anaphylaxis, Patient Group Directive signed and vaccinator competencies assessed </a:t>
            </a:r>
          </a:p>
          <a:p>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Requirement for one Registered HCP plus one other person (trained support worker)</a:t>
            </a:r>
          </a:p>
          <a:p>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Work closely with the communications team to develop a comprehensive communication plan</a:t>
            </a:r>
          </a:p>
          <a:p>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Provide incentives for teams and vaccinators who have achieved high rates of uptake as suggested by VPDP. This could be in the format of ‘vaccinator of the month’ and published via the communications team on the intranet site.</a:t>
            </a:r>
            <a:endParaRPr lang="en-GB" dirty="0">
              <a:solidFill>
                <a:schemeClr val="bg1"/>
              </a:solidFill>
              <a:latin typeface="Ubuntu"/>
            </a:endParaRPr>
          </a:p>
        </p:txBody>
      </p:sp>
    </p:spTree>
    <p:extLst>
      <p:ext uri="{BB962C8B-B14F-4D97-AF65-F5344CB8AC3E}">
        <p14:creationId xmlns:p14="http://schemas.microsoft.com/office/powerpoint/2010/main" val="4019579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4"/>
            <p:extLst>
              <p:ext uri="{D42A27DB-BD31-4B8C-83A1-F6EECF244321}">
                <p14:modId xmlns:p14="http://schemas.microsoft.com/office/powerpoint/2010/main" val="626444602"/>
              </p:ext>
            </p:extLst>
          </p:nvPr>
        </p:nvGraphicFramePr>
        <p:xfrm>
          <a:off x="715962" y="1226034"/>
          <a:ext cx="10760076" cy="3716796"/>
        </p:xfrm>
        <a:graphic>
          <a:graphicData uri="http://schemas.openxmlformats.org/drawingml/2006/table">
            <a:tbl>
              <a:tblPr firstRow="1" bandRow="1">
                <a:tableStyleId>{5C22544A-7EE6-4342-B048-85BDC9FD1C3A}</a:tableStyleId>
              </a:tblPr>
              <a:tblGrid>
                <a:gridCol w="8929483">
                  <a:extLst>
                    <a:ext uri="{9D8B030D-6E8A-4147-A177-3AD203B41FA5}">
                      <a16:colId xmlns:a16="http://schemas.microsoft.com/office/drawing/2014/main" val="1025386823"/>
                    </a:ext>
                  </a:extLst>
                </a:gridCol>
                <a:gridCol w="1830593">
                  <a:extLst>
                    <a:ext uri="{9D8B030D-6E8A-4147-A177-3AD203B41FA5}">
                      <a16:colId xmlns:a16="http://schemas.microsoft.com/office/drawing/2014/main" val="2824965271"/>
                    </a:ext>
                  </a:extLst>
                </a:gridCol>
              </a:tblGrid>
              <a:tr h="370840">
                <a:tc>
                  <a:txBody>
                    <a:bodyPr/>
                    <a:lstStyle/>
                    <a:p>
                      <a:endParaRPr lang="en-GB" dirty="0">
                        <a:solidFill>
                          <a:srgbClr val="002060"/>
                        </a:solidFill>
                        <a:latin typeface="Ubuntu"/>
                      </a:endParaRPr>
                    </a:p>
                  </a:txBody>
                  <a:tcPr/>
                </a:tc>
                <a:tc>
                  <a:txBody>
                    <a:bodyPr/>
                    <a:lstStyle/>
                    <a:p>
                      <a:pPr algn="ctr"/>
                      <a:r>
                        <a:rPr lang="en-GB" dirty="0" smtClean="0">
                          <a:solidFill>
                            <a:srgbClr val="002060"/>
                          </a:solidFill>
                          <a:latin typeface="Ubuntu"/>
                        </a:rPr>
                        <a:t>Slide Number </a:t>
                      </a:r>
                      <a:endParaRPr lang="en-GB" dirty="0">
                        <a:solidFill>
                          <a:srgbClr val="002060"/>
                        </a:solidFill>
                        <a:latin typeface="Ubuntu"/>
                      </a:endParaRPr>
                    </a:p>
                  </a:txBody>
                  <a:tcPr/>
                </a:tc>
                <a:extLst>
                  <a:ext uri="{0D108BD9-81ED-4DB2-BD59-A6C34878D82A}">
                    <a16:rowId xmlns:a16="http://schemas.microsoft.com/office/drawing/2014/main" val="668570395"/>
                  </a:ext>
                </a:extLst>
              </a:tr>
              <a:tr h="370840">
                <a:tc>
                  <a:txBody>
                    <a:bodyPr/>
                    <a:lstStyle/>
                    <a:p>
                      <a:r>
                        <a:rPr lang="en-GB" dirty="0" smtClean="0">
                          <a:solidFill>
                            <a:srgbClr val="002060"/>
                          </a:solidFill>
                          <a:latin typeface="Ubuntu"/>
                        </a:rPr>
                        <a:t>Introduction</a:t>
                      </a:r>
                    </a:p>
                  </a:txBody>
                  <a:tcPr/>
                </a:tc>
                <a:tc>
                  <a:txBody>
                    <a:bodyPr/>
                    <a:lstStyle/>
                    <a:p>
                      <a:pPr algn="ctr"/>
                      <a:r>
                        <a:rPr lang="en-GB" dirty="0" smtClean="0">
                          <a:solidFill>
                            <a:srgbClr val="002060"/>
                          </a:solidFill>
                          <a:latin typeface="Ubuntu"/>
                        </a:rPr>
                        <a:t>3</a:t>
                      </a:r>
                      <a:endParaRPr lang="en-GB" dirty="0">
                        <a:solidFill>
                          <a:srgbClr val="002060"/>
                        </a:solidFill>
                        <a:latin typeface="Ubuntu"/>
                      </a:endParaRPr>
                    </a:p>
                  </a:txBody>
                  <a:tcPr/>
                </a:tc>
                <a:extLst>
                  <a:ext uri="{0D108BD9-81ED-4DB2-BD59-A6C34878D82A}">
                    <a16:rowId xmlns:a16="http://schemas.microsoft.com/office/drawing/2014/main" val="2792939664"/>
                  </a:ext>
                </a:extLst>
              </a:tr>
              <a:tr h="370840">
                <a:tc>
                  <a:txBody>
                    <a:bodyPr/>
                    <a:lstStyle/>
                    <a:p>
                      <a:r>
                        <a:rPr lang="en-GB" dirty="0" smtClean="0">
                          <a:solidFill>
                            <a:srgbClr val="002060"/>
                          </a:solidFill>
                          <a:latin typeface="Ubuntu"/>
                        </a:rPr>
                        <a:t>Epidemiological summary </a:t>
                      </a:r>
                      <a:endParaRPr lang="en-GB" dirty="0">
                        <a:solidFill>
                          <a:srgbClr val="002060"/>
                        </a:solidFill>
                        <a:latin typeface="Ubuntu"/>
                      </a:endParaRPr>
                    </a:p>
                  </a:txBody>
                  <a:tcPr/>
                </a:tc>
                <a:tc>
                  <a:txBody>
                    <a:bodyPr/>
                    <a:lstStyle/>
                    <a:p>
                      <a:pPr algn="ctr"/>
                      <a:r>
                        <a:rPr lang="en-GB" dirty="0" smtClean="0">
                          <a:solidFill>
                            <a:srgbClr val="002060"/>
                          </a:solidFill>
                          <a:latin typeface="Ubuntu"/>
                        </a:rPr>
                        <a:t>4</a:t>
                      </a:r>
                      <a:endParaRPr lang="en-GB" dirty="0">
                        <a:solidFill>
                          <a:srgbClr val="002060"/>
                        </a:solidFill>
                        <a:latin typeface="Ubuntu"/>
                      </a:endParaRPr>
                    </a:p>
                  </a:txBody>
                  <a:tcPr/>
                </a:tc>
                <a:extLst>
                  <a:ext uri="{0D108BD9-81ED-4DB2-BD59-A6C34878D82A}">
                    <a16:rowId xmlns:a16="http://schemas.microsoft.com/office/drawing/2014/main" val="1813004810"/>
                  </a:ext>
                </a:extLst>
              </a:tr>
              <a:tr h="395605">
                <a:tc>
                  <a:txBody>
                    <a:bodyPr/>
                    <a:lstStyle/>
                    <a:p>
                      <a:r>
                        <a:rPr lang="en-GB" dirty="0" smtClean="0">
                          <a:solidFill>
                            <a:srgbClr val="002060"/>
                          </a:solidFill>
                          <a:latin typeface="Ubuntu"/>
                        </a:rPr>
                        <a:t>Communicating with staff </a:t>
                      </a:r>
                      <a:endParaRPr lang="en-GB" dirty="0">
                        <a:solidFill>
                          <a:srgbClr val="002060"/>
                        </a:solidFill>
                        <a:latin typeface="Ubuntu"/>
                      </a:endParaRPr>
                    </a:p>
                  </a:txBody>
                  <a:tcPr/>
                </a:tc>
                <a:tc>
                  <a:txBody>
                    <a:bodyPr/>
                    <a:lstStyle/>
                    <a:p>
                      <a:pPr algn="ctr"/>
                      <a:r>
                        <a:rPr lang="en-GB" dirty="0" smtClean="0">
                          <a:solidFill>
                            <a:srgbClr val="002060"/>
                          </a:solidFill>
                          <a:latin typeface="Ubuntu"/>
                        </a:rPr>
                        <a:t>5</a:t>
                      </a:r>
                    </a:p>
                  </a:txBody>
                  <a:tcPr/>
                </a:tc>
                <a:extLst>
                  <a:ext uri="{0D108BD9-81ED-4DB2-BD59-A6C34878D82A}">
                    <a16:rowId xmlns:a16="http://schemas.microsoft.com/office/drawing/2014/main" val="246617952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2060"/>
                          </a:solidFill>
                          <a:latin typeface="Ubuntu"/>
                        </a:rPr>
                        <a:t>Model for the Interna</a:t>
                      </a:r>
                      <a:r>
                        <a:rPr lang="en-GB" baseline="0" dirty="0" smtClean="0">
                          <a:solidFill>
                            <a:srgbClr val="002060"/>
                          </a:solidFill>
                          <a:latin typeface="Ubuntu"/>
                        </a:rPr>
                        <a:t>l Flu Vaccination Campaign- What did we do? </a:t>
                      </a:r>
                      <a:endParaRPr lang="en-GB" dirty="0" smtClean="0">
                        <a:solidFill>
                          <a:srgbClr val="002060"/>
                        </a:solidFill>
                        <a:latin typeface="Ubuntu"/>
                      </a:endParaRPr>
                    </a:p>
                  </a:txBody>
                  <a:tcPr/>
                </a:tc>
                <a:tc>
                  <a:txBody>
                    <a:bodyPr/>
                    <a:lstStyle/>
                    <a:p>
                      <a:pPr algn="ctr"/>
                      <a:r>
                        <a:rPr lang="en-GB" dirty="0" smtClean="0">
                          <a:solidFill>
                            <a:srgbClr val="002060"/>
                          </a:solidFill>
                          <a:latin typeface="Ubuntu"/>
                        </a:rPr>
                        <a:t>6</a:t>
                      </a:r>
                    </a:p>
                  </a:txBody>
                  <a:tcPr/>
                </a:tc>
                <a:extLst>
                  <a:ext uri="{0D108BD9-81ED-4DB2-BD59-A6C34878D82A}">
                    <a16:rowId xmlns:a16="http://schemas.microsoft.com/office/drawing/2014/main" val="1520143602"/>
                  </a:ext>
                </a:extLst>
              </a:tr>
              <a:tr h="456071">
                <a:tc>
                  <a:txBody>
                    <a:bodyPr/>
                    <a:lstStyle/>
                    <a:p>
                      <a:r>
                        <a:rPr lang="en-GB" sz="1800" b="0" dirty="0" smtClean="0">
                          <a:solidFill>
                            <a:srgbClr val="002060"/>
                          </a:solidFill>
                          <a:latin typeface="Ubuntu"/>
                        </a:rPr>
                        <a:t>Challenges to the internal flu uptake in Public Health Wales Uptake</a:t>
                      </a:r>
                    </a:p>
                  </a:txBody>
                  <a:tcPr/>
                </a:tc>
                <a:tc>
                  <a:txBody>
                    <a:bodyPr/>
                    <a:lstStyle/>
                    <a:p>
                      <a:pPr algn="ctr"/>
                      <a:r>
                        <a:rPr lang="en-GB" dirty="0" smtClean="0">
                          <a:solidFill>
                            <a:srgbClr val="002060"/>
                          </a:solidFill>
                          <a:latin typeface="Ubuntu"/>
                        </a:rPr>
                        <a:t>7</a:t>
                      </a:r>
                    </a:p>
                  </a:txBody>
                  <a:tcPr/>
                </a:tc>
                <a:extLst>
                  <a:ext uri="{0D108BD9-81ED-4DB2-BD59-A6C34878D82A}">
                    <a16:rowId xmlns:a16="http://schemas.microsoft.com/office/drawing/2014/main" val="594356932"/>
                  </a:ext>
                </a:extLst>
              </a:tr>
              <a:tr h="370840">
                <a:tc>
                  <a:txBody>
                    <a:bodyPr/>
                    <a:lstStyle/>
                    <a:p>
                      <a:r>
                        <a:rPr lang="en-GB" sz="1800" b="0" dirty="0" smtClean="0">
                          <a:solidFill>
                            <a:srgbClr val="002060"/>
                          </a:solidFill>
                          <a:latin typeface="Ubuntu"/>
                        </a:rPr>
                        <a:t>End of Flu Season Position</a:t>
                      </a:r>
                    </a:p>
                  </a:txBody>
                  <a:tcPr/>
                </a:tc>
                <a:tc>
                  <a:txBody>
                    <a:bodyPr/>
                    <a:lstStyle/>
                    <a:p>
                      <a:pPr algn="ctr"/>
                      <a:r>
                        <a:rPr lang="en-GB" dirty="0" smtClean="0">
                          <a:solidFill>
                            <a:srgbClr val="002060"/>
                          </a:solidFill>
                          <a:latin typeface="Ubuntu"/>
                        </a:rPr>
                        <a:t>8</a:t>
                      </a:r>
                    </a:p>
                  </a:txBody>
                  <a:tcPr/>
                </a:tc>
                <a:extLst>
                  <a:ext uri="{0D108BD9-81ED-4DB2-BD59-A6C34878D82A}">
                    <a16:rowId xmlns:a16="http://schemas.microsoft.com/office/drawing/2014/main" val="3166315781"/>
                  </a:ext>
                </a:extLst>
              </a:tr>
              <a:tr h="370840">
                <a:tc>
                  <a:txBody>
                    <a:bodyPr/>
                    <a:lstStyle/>
                    <a:p>
                      <a:r>
                        <a:rPr lang="en-GB" sz="1800" b="0" dirty="0" smtClean="0">
                          <a:solidFill>
                            <a:srgbClr val="002060"/>
                          </a:solidFill>
                          <a:latin typeface="Ubuntu"/>
                        </a:rPr>
                        <a:t>Engaging with staff to understand their views on the delivery of the internal flu vaccine  campaign</a:t>
                      </a:r>
                      <a:endParaRPr lang="en-GB" sz="1800" b="0" dirty="0">
                        <a:solidFill>
                          <a:srgbClr val="002060"/>
                        </a:solidFill>
                        <a:latin typeface="Ubuntu"/>
                      </a:endParaRPr>
                    </a:p>
                  </a:txBody>
                  <a:tcPr/>
                </a:tc>
                <a:tc>
                  <a:txBody>
                    <a:bodyPr/>
                    <a:lstStyle/>
                    <a:p>
                      <a:pPr algn="ctr"/>
                      <a:r>
                        <a:rPr lang="en-GB" dirty="0" smtClean="0">
                          <a:solidFill>
                            <a:srgbClr val="002060"/>
                          </a:solidFill>
                          <a:latin typeface="Ubuntu"/>
                        </a:rPr>
                        <a:t>9</a:t>
                      </a:r>
                    </a:p>
                  </a:txBody>
                  <a:tcPr/>
                </a:tc>
                <a:extLst>
                  <a:ext uri="{0D108BD9-81ED-4DB2-BD59-A6C34878D82A}">
                    <a16:rowId xmlns:a16="http://schemas.microsoft.com/office/drawing/2014/main" val="1768966769"/>
                  </a:ext>
                </a:extLst>
              </a:tr>
              <a:tr h="370840">
                <a:tc>
                  <a:txBody>
                    <a:bodyPr/>
                    <a:lstStyle/>
                    <a:p>
                      <a:r>
                        <a:rPr lang="en-GB" sz="1800" b="0" dirty="0" smtClean="0">
                          <a:solidFill>
                            <a:srgbClr val="002060"/>
                          </a:solidFill>
                          <a:latin typeface="Ubuntu"/>
                        </a:rPr>
                        <a:t>Future delivery and Recommendations</a:t>
                      </a:r>
                    </a:p>
                  </a:txBody>
                  <a:tcPr/>
                </a:tc>
                <a:tc>
                  <a:txBody>
                    <a:bodyPr/>
                    <a:lstStyle/>
                    <a:p>
                      <a:pPr algn="ctr"/>
                      <a:r>
                        <a:rPr lang="en-GB" dirty="0" smtClean="0">
                          <a:solidFill>
                            <a:srgbClr val="002060"/>
                          </a:solidFill>
                          <a:latin typeface="Ubuntu"/>
                        </a:rPr>
                        <a:t>10</a:t>
                      </a:r>
                    </a:p>
                  </a:txBody>
                  <a:tcPr/>
                </a:tc>
                <a:extLst>
                  <a:ext uri="{0D108BD9-81ED-4DB2-BD59-A6C34878D82A}">
                    <a16:rowId xmlns:a16="http://schemas.microsoft.com/office/drawing/2014/main" val="602610409"/>
                  </a:ext>
                </a:extLst>
              </a:tr>
            </a:tbl>
          </a:graphicData>
        </a:graphic>
      </p:graphicFrame>
      <p:sp>
        <p:nvSpPr>
          <p:cNvPr id="5" name="Text Placeholder 4"/>
          <p:cNvSpPr>
            <a:spLocks noGrp="1"/>
          </p:cNvSpPr>
          <p:nvPr>
            <p:ph type="body" sz="quarter" idx="16"/>
          </p:nvPr>
        </p:nvSpPr>
        <p:spPr>
          <a:xfrm>
            <a:off x="715962" y="460885"/>
            <a:ext cx="10760075" cy="393542"/>
          </a:xfrm>
        </p:spPr>
        <p:txBody>
          <a:bodyPr/>
          <a:lstStyle/>
          <a:p>
            <a:r>
              <a:rPr lang="en-GB" dirty="0" smtClean="0">
                <a:solidFill>
                  <a:schemeClr val="bg1"/>
                </a:solidFill>
              </a:rPr>
              <a:t>Contents</a:t>
            </a:r>
            <a:r>
              <a:rPr lang="en-GB" dirty="0" smtClean="0"/>
              <a:t> </a:t>
            </a:r>
            <a:endParaRPr lang="en-GB" dirty="0"/>
          </a:p>
        </p:txBody>
      </p:sp>
    </p:spTree>
    <p:extLst>
      <p:ext uri="{BB962C8B-B14F-4D97-AF65-F5344CB8AC3E}">
        <p14:creationId xmlns:p14="http://schemas.microsoft.com/office/powerpoint/2010/main" val="2570875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670807" y="298529"/>
            <a:ext cx="10760075" cy="393542"/>
          </a:xfrm>
        </p:spPr>
        <p:txBody>
          <a:bodyPr/>
          <a:lstStyle/>
          <a:p>
            <a:r>
              <a:rPr lang="en-GB" dirty="0"/>
              <a:t>Introduction</a:t>
            </a:r>
          </a:p>
          <a:p>
            <a:endParaRPr lang="en-GB" dirty="0"/>
          </a:p>
        </p:txBody>
      </p:sp>
      <p:sp>
        <p:nvSpPr>
          <p:cNvPr id="6" name="TextBox 5"/>
          <p:cNvSpPr txBox="1"/>
          <p:nvPr/>
        </p:nvSpPr>
        <p:spPr>
          <a:xfrm>
            <a:off x="546202" y="941244"/>
            <a:ext cx="10629121" cy="4462760"/>
          </a:xfrm>
          <a:prstGeom prst="rect">
            <a:avLst/>
          </a:prstGeom>
          <a:noFill/>
        </p:spPr>
        <p:txBody>
          <a:bodyPr wrap="square" rtlCol="0">
            <a:spAutoFit/>
          </a:bodyPr>
          <a:lstStyle/>
          <a:p>
            <a:pPr marL="342900" indent="-342900">
              <a:buFont typeface="Arial" panose="020B0604020202020204" pitchFamily="34" charset="0"/>
              <a:buChar char="•"/>
            </a:pPr>
            <a:endParaRPr lang="en-GB" sz="2400" u="sng" dirty="0">
              <a:solidFill>
                <a:schemeClr val="bg1"/>
              </a:solidFill>
              <a:latin typeface="Ubuntu"/>
            </a:endParaRPr>
          </a:p>
          <a:p>
            <a:pPr marL="342900" indent="-342900">
              <a:buFont typeface="Arial" panose="020B0604020202020204" pitchFamily="34" charset="0"/>
              <a:buChar char="•"/>
            </a:pPr>
            <a:r>
              <a:rPr lang="en-GB" sz="2000" dirty="0">
                <a:solidFill>
                  <a:schemeClr val="bg1"/>
                </a:solidFill>
                <a:latin typeface="Ubuntu"/>
              </a:rPr>
              <a:t>I</a:t>
            </a:r>
            <a:r>
              <a:rPr lang="en-GB" sz="2000" dirty="0" smtClean="0">
                <a:solidFill>
                  <a:schemeClr val="bg1"/>
                </a:solidFill>
                <a:latin typeface="Ubuntu"/>
              </a:rPr>
              <a:t>nfluenza (flu) vaccine is one of the most effective, safe methods to help prevent influenza infection, thus reducing pressure on health and care settings as it </a:t>
            </a:r>
            <a:r>
              <a:rPr lang="en-GB" sz="2000" dirty="0">
                <a:solidFill>
                  <a:schemeClr val="bg1"/>
                </a:solidFill>
                <a:latin typeface="Ubuntu"/>
              </a:rPr>
              <a:t>lowers the incidence of that disease in a given </a:t>
            </a:r>
            <a:r>
              <a:rPr lang="en-GB" sz="2000" dirty="0" smtClean="0">
                <a:solidFill>
                  <a:schemeClr val="bg1"/>
                </a:solidFill>
                <a:latin typeface="Ubuntu"/>
              </a:rPr>
              <a:t>population</a:t>
            </a:r>
          </a:p>
          <a:p>
            <a:pPr marL="342900" indent="-342900">
              <a:buFont typeface="Arial" panose="020B0604020202020204" pitchFamily="34" charset="0"/>
              <a:buChar char="•"/>
            </a:pPr>
            <a:endParaRPr lang="en-GB" sz="2000" dirty="0">
              <a:solidFill>
                <a:schemeClr val="bg1"/>
              </a:solidFill>
              <a:latin typeface="Ubuntu"/>
            </a:endParaRPr>
          </a:p>
          <a:p>
            <a:pPr marL="342900" indent="-342900">
              <a:buFont typeface="Arial" panose="020B0604020202020204" pitchFamily="34" charset="0"/>
              <a:buChar char="•"/>
            </a:pPr>
            <a:r>
              <a:rPr lang="en-GB" sz="2000" dirty="0" smtClean="0">
                <a:solidFill>
                  <a:schemeClr val="bg1"/>
                </a:solidFill>
                <a:latin typeface="Ubuntu"/>
              </a:rPr>
              <a:t>No  Welsh Government 'target' was set for </a:t>
            </a:r>
            <a:r>
              <a:rPr lang="en-GB" sz="2000" dirty="0">
                <a:solidFill>
                  <a:schemeClr val="bg1"/>
                </a:solidFill>
                <a:latin typeface="Ubuntu"/>
              </a:rPr>
              <a:t>flu vaccine </a:t>
            </a:r>
            <a:r>
              <a:rPr lang="en-GB" sz="2000" dirty="0" smtClean="0">
                <a:solidFill>
                  <a:schemeClr val="bg1"/>
                </a:solidFill>
                <a:latin typeface="Ubuntu"/>
              </a:rPr>
              <a:t>uptake, </a:t>
            </a:r>
            <a:r>
              <a:rPr lang="en-GB" sz="2000" dirty="0">
                <a:solidFill>
                  <a:schemeClr val="bg1"/>
                </a:solidFill>
                <a:latin typeface="Ubuntu"/>
              </a:rPr>
              <a:t>but there was an 'ambition' to achieve 80% flu vaccine uptake in frontline </a:t>
            </a:r>
            <a:r>
              <a:rPr lang="en-GB" sz="2000" dirty="0">
                <a:solidFill>
                  <a:schemeClr val="bg1"/>
                </a:solidFill>
                <a:latin typeface="Ubuntu"/>
                <a:hlinkClick r:id="rId2"/>
              </a:rPr>
              <a:t>NHS Wales staff and social care workers </a:t>
            </a:r>
            <a:endParaRPr lang="en-GB" sz="2000" dirty="0" smtClean="0">
              <a:solidFill>
                <a:schemeClr val="bg1"/>
              </a:solidFill>
              <a:latin typeface="Ubuntu"/>
            </a:endParaRPr>
          </a:p>
          <a:p>
            <a:pPr marL="342900" indent="-342900">
              <a:buFont typeface="Arial" panose="020B0604020202020204" pitchFamily="34" charset="0"/>
              <a:buChar char="•"/>
            </a:pPr>
            <a:endParaRPr lang="en-GB" sz="2000" dirty="0">
              <a:solidFill>
                <a:schemeClr val="bg1"/>
              </a:solidFill>
              <a:latin typeface="Ubuntu"/>
            </a:endParaRPr>
          </a:p>
          <a:p>
            <a:pPr marL="342900" indent="-342900">
              <a:buFont typeface="Arial" panose="020B0604020202020204" pitchFamily="34" charset="0"/>
              <a:buChar char="•"/>
            </a:pPr>
            <a:r>
              <a:rPr lang="en-GB" sz="2000" dirty="0" smtClean="0">
                <a:solidFill>
                  <a:schemeClr val="bg1"/>
                </a:solidFill>
                <a:latin typeface="Ubuntu"/>
              </a:rPr>
              <a:t>The influenza vaccine was offered to all Public Health Wales employees during the 2021/2022 campaign</a:t>
            </a:r>
          </a:p>
          <a:p>
            <a:pPr marL="342900" indent="-342900">
              <a:buFont typeface="Arial" panose="020B0604020202020204" pitchFamily="34" charset="0"/>
              <a:buChar char="•"/>
            </a:pPr>
            <a:endParaRPr lang="en-GB" sz="2000" dirty="0" smtClean="0">
              <a:solidFill>
                <a:schemeClr val="bg1"/>
              </a:solidFill>
              <a:latin typeface="Ubuntu"/>
            </a:endParaRPr>
          </a:p>
          <a:p>
            <a:pPr marL="342900" indent="-342900">
              <a:buFont typeface="Arial" panose="020B0604020202020204" pitchFamily="34" charset="0"/>
              <a:buChar char="•"/>
            </a:pPr>
            <a:r>
              <a:rPr lang="en-GB" sz="2000" dirty="0">
                <a:solidFill>
                  <a:schemeClr val="bg1"/>
                </a:solidFill>
                <a:latin typeface="Ubuntu"/>
              </a:rPr>
              <a:t>I</a:t>
            </a:r>
            <a:r>
              <a:rPr lang="en-GB" sz="2000" dirty="0" smtClean="0">
                <a:solidFill>
                  <a:schemeClr val="bg1"/>
                </a:solidFill>
                <a:latin typeface="Ubuntu"/>
              </a:rPr>
              <a:t>nitially the Astra Zeneca COVID-19 vaccine was offered by Public Health Wales to staff, but the programme was later discontinued as access via the Mass Vaccination sites became more logistically prudent</a:t>
            </a:r>
            <a:endParaRPr lang="en-GB" dirty="0">
              <a:solidFill>
                <a:schemeClr val="bg1"/>
              </a:solidFill>
              <a:latin typeface="Ubuntu"/>
            </a:endParaRPr>
          </a:p>
        </p:txBody>
      </p:sp>
    </p:spTree>
    <p:extLst>
      <p:ext uri="{BB962C8B-B14F-4D97-AF65-F5344CB8AC3E}">
        <p14:creationId xmlns:p14="http://schemas.microsoft.com/office/powerpoint/2010/main" val="105119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704674" y="332396"/>
            <a:ext cx="10760075" cy="393542"/>
          </a:xfrm>
        </p:spPr>
        <p:txBody>
          <a:bodyPr/>
          <a:lstStyle/>
          <a:p>
            <a:r>
              <a:rPr lang="en-GB" dirty="0"/>
              <a:t>Epidemiological summary </a:t>
            </a:r>
          </a:p>
          <a:p>
            <a:endParaRPr lang="en-GB" dirty="0"/>
          </a:p>
        </p:txBody>
      </p:sp>
      <p:sp>
        <p:nvSpPr>
          <p:cNvPr id="6" name="TextBox 5"/>
          <p:cNvSpPr txBox="1"/>
          <p:nvPr/>
        </p:nvSpPr>
        <p:spPr>
          <a:xfrm>
            <a:off x="415396" y="804715"/>
            <a:ext cx="11623729" cy="6494085"/>
          </a:xfrm>
          <a:prstGeom prst="rect">
            <a:avLst/>
          </a:prstGeom>
          <a:noFill/>
        </p:spPr>
        <p:txBody>
          <a:bodyPr wrap="square" rtlCol="0">
            <a:spAutoFit/>
          </a:bodyPr>
          <a:lstStyle/>
          <a:p>
            <a:endParaRPr lang="en-GB" sz="2000" dirty="0">
              <a:solidFill>
                <a:schemeClr val="bg1"/>
              </a:solidFill>
              <a:latin typeface="Ubuntu"/>
            </a:endParaRPr>
          </a:p>
          <a:p>
            <a:pPr marL="285750" indent="-285750">
              <a:buFont typeface="Arial" panose="020B0604020202020204" pitchFamily="34" charset="0"/>
              <a:buChar char="•"/>
            </a:pPr>
            <a:r>
              <a:rPr lang="en-GB" sz="2000" dirty="0" smtClean="0">
                <a:solidFill>
                  <a:schemeClr val="bg1"/>
                </a:solidFill>
                <a:latin typeface="Ubuntu"/>
              </a:rPr>
              <a:t>The 2021/2022 influenza season in Wales was shorter in comparison to pre COVID 19 pandemic seasons, due to the protective measures used to prevent COVID 19 transmission</a:t>
            </a:r>
          </a:p>
          <a:p>
            <a:endParaRPr lang="en-GB" sz="2000" dirty="0" smtClean="0">
              <a:solidFill>
                <a:schemeClr val="bg1"/>
              </a:solidFill>
              <a:latin typeface="Ubuntu"/>
            </a:endParaRPr>
          </a:p>
          <a:p>
            <a:pPr marL="285750" indent="-285750">
              <a:buFont typeface="Arial" panose="020B0604020202020204" pitchFamily="34" charset="0"/>
              <a:buChar char="•"/>
            </a:pPr>
            <a:r>
              <a:rPr lang="en-GB" sz="2000" dirty="0" smtClean="0">
                <a:solidFill>
                  <a:schemeClr val="bg1"/>
                </a:solidFill>
                <a:latin typeface="Ubuntu"/>
              </a:rPr>
              <a:t>At the start of February 2022 the influenza season had not officially been declared, though there was some indication of circulating influenza-like illness (ILI) within the community</a:t>
            </a:r>
          </a:p>
          <a:p>
            <a:endParaRPr lang="en-GB" sz="2000" dirty="0" smtClean="0">
              <a:solidFill>
                <a:schemeClr val="bg1"/>
              </a:solidFill>
              <a:latin typeface="Ubuntu"/>
            </a:endParaRPr>
          </a:p>
          <a:p>
            <a:pPr marL="285750" indent="-285750">
              <a:buFont typeface="Arial" panose="020B0604020202020204" pitchFamily="34" charset="0"/>
              <a:buChar char="•"/>
            </a:pPr>
            <a:r>
              <a:rPr lang="en-GB" sz="2000" dirty="0" smtClean="0">
                <a:solidFill>
                  <a:schemeClr val="bg1"/>
                </a:solidFill>
                <a:latin typeface="Ubuntu"/>
              </a:rPr>
              <a:t>There were low numbers of cases of influenza being detected in hospitals, despite a high number of tests being conducted (Likely to be linked to combined COVID19 respiratory virus testing)</a:t>
            </a:r>
          </a:p>
          <a:p>
            <a:endParaRPr lang="en-GB" sz="2000" dirty="0" smtClean="0">
              <a:solidFill>
                <a:schemeClr val="bg1"/>
              </a:solidFill>
              <a:latin typeface="Ubuntu"/>
            </a:endParaRPr>
          </a:p>
          <a:p>
            <a:pPr marL="285750" indent="-285750">
              <a:buFont typeface="Arial" panose="020B0604020202020204" pitchFamily="34" charset="0"/>
              <a:buChar char="•"/>
            </a:pPr>
            <a:r>
              <a:rPr lang="en-GB" sz="2000" dirty="0" smtClean="0">
                <a:solidFill>
                  <a:schemeClr val="bg1"/>
                </a:solidFill>
                <a:latin typeface="Ubuntu"/>
              </a:rPr>
              <a:t>Low number of outbreaks reported in closed settings</a:t>
            </a:r>
          </a:p>
          <a:p>
            <a:endParaRPr lang="en-GB" sz="2000" dirty="0" smtClean="0">
              <a:solidFill>
                <a:schemeClr val="bg1"/>
              </a:solidFill>
              <a:latin typeface="Ubuntu"/>
            </a:endParaRPr>
          </a:p>
          <a:p>
            <a:pPr marL="285750" indent="-285750">
              <a:buFont typeface="Arial" panose="020B0604020202020204" pitchFamily="34" charset="0"/>
              <a:buChar char="•"/>
            </a:pPr>
            <a:r>
              <a:rPr lang="en-GB" sz="2000" dirty="0">
                <a:solidFill>
                  <a:schemeClr val="bg1"/>
                </a:solidFill>
                <a:latin typeface="Ubuntu"/>
              </a:rPr>
              <a:t>Flu AH3, AH1 and B Victoria have been detected so far, with the predominance of AH3 and B </a:t>
            </a:r>
            <a:r>
              <a:rPr lang="en-GB" sz="2000" dirty="0" smtClean="0">
                <a:solidFill>
                  <a:schemeClr val="bg1"/>
                </a:solidFill>
                <a:latin typeface="Ubuntu"/>
              </a:rPr>
              <a:t>Victoria</a:t>
            </a:r>
          </a:p>
          <a:p>
            <a:endParaRPr lang="en-GB" sz="2000" dirty="0" smtClean="0">
              <a:solidFill>
                <a:schemeClr val="bg1"/>
              </a:solidFill>
              <a:latin typeface="Ubuntu"/>
            </a:endParaRPr>
          </a:p>
          <a:p>
            <a:pPr marL="285750" indent="-285750">
              <a:buFont typeface="Arial" panose="020B0604020202020204" pitchFamily="34" charset="0"/>
              <a:buChar char="•"/>
            </a:pPr>
            <a:r>
              <a:rPr lang="en-GB" sz="2000" dirty="0">
                <a:solidFill>
                  <a:schemeClr val="bg1"/>
                </a:solidFill>
                <a:latin typeface="Ubuntu"/>
              </a:rPr>
              <a:t>There </a:t>
            </a:r>
            <a:r>
              <a:rPr lang="en-GB" sz="2000" dirty="0" smtClean="0">
                <a:solidFill>
                  <a:schemeClr val="bg1"/>
                </a:solidFill>
                <a:latin typeface="Ubuntu"/>
              </a:rPr>
              <a:t>had </a:t>
            </a:r>
            <a:r>
              <a:rPr lang="en-GB" sz="2000" dirty="0">
                <a:solidFill>
                  <a:schemeClr val="bg1"/>
                </a:solidFill>
                <a:latin typeface="Ubuntu"/>
              </a:rPr>
              <a:t>been an increase in the uptake of flu vaccine in the aged 65 and over group in Wales this year, but there have been decreases in the other groups compared to the same point last year.</a:t>
            </a:r>
            <a:endParaRPr lang="en-GB" sz="2000" dirty="0" smtClean="0">
              <a:solidFill>
                <a:schemeClr val="bg1"/>
              </a:solidFill>
              <a:latin typeface="Ubuntu"/>
            </a:endParaRPr>
          </a:p>
          <a:p>
            <a:pPr marL="285750" indent="-285750">
              <a:buFont typeface="Arial" panose="020B0604020202020204" pitchFamily="34" charset="0"/>
              <a:buChar char="•"/>
            </a:pPr>
            <a:endParaRPr lang="en-GB" sz="2000" dirty="0" smtClean="0">
              <a:solidFill>
                <a:schemeClr val="bg1"/>
              </a:solidFill>
              <a:latin typeface="Ubuntu"/>
            </a:endParaRPr>
          </a:p>
          <a:p>
            <a:pPr marL="285750" indent="-285750">
              <a:buFont typeface="Arial" panose="020B0604020202020204" pitchFamily="34" charset="0"/>
              <a:buChar char="•"/>
            </a:pPr>
            <a:endParaRPr lang="en-GB" sz="2000" dirty="0" smtClean="0">
              <a:solidFill>
                <a:schemeClr val="bg1"/>
              </a:solidFill>
              <a:latin typeface="Ubuntu"/>
            </a:endParaRPr>
          </a:p>
          <a:p>
            <a:pPr marL="285750" indent="-285750">
              <a:buFont typeface="Arial" panose="020B0604020202020204" pitchFamily="34" charset="0"/>
              <a:buChar char="•"/>
            </a:pPr>
            <a:endParaRPr lang="en-GB" dirty="0" smtClean="0">
              <a:solidFill>
                <a:schemeClr val="bg1"/>
              </a:solidFill>
              <a:latin typeface="Ubuntu"/>
            </a:endParaRPr>
          </a:p>
          <a:p>
            <a:pPr marL="285750" indent="-285750">
              <a:buFont typeface="Arial" panose="020B0604020202020204" pitchFamily="34" charset="0"/>
              <a:buChar char="•"/>
            </a:pPr>
            <a:endParaRPr lang="en-GB" dirty="0">
              <a:solidFill>
                <a:schemeClr val="bg1"/>
              </a:solidFill>
              <a:latin typeface="Ubuntu"/>
            </a:endParaRPr>
          </a:p>
        </p:txBody>
      </p:sp>
    </p:spTree>
    <p:extLst>
      <p:ext uri="{BB962C8B-B14F-4D97-AF65-F5344CB8AC3E}">
        <p14:creationId xmlns:p14="http://schemas.microsoft.com/office/powerpoint/2010/main" val="3490373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586141" y="332396"/>
            <a:ext cx="10760075" cy="393542"/>
          </a:xfrm>
        </p:spPr>
        <p:txBody>
          <a:bodyPr/>
          <a:lstStyle/>
          <a:p>
            <a:r>
              <a:rPr lang="en-GB" dirty="0">
                <a:latin typeface="Ubuntu"/>
              </a:rPr>
              <a:t>Communicating with staff</a:t>
            </a:r>
          </a:p>
          <a:p>
            <a:endParaRPr lang="en-GB" dirty="0">
              <a:latin typeface="Ubuntu"/>
            </a:endParaRPr>
          </a:p>
        </p:txBody>
      </p:sp>
      <p:sp>
        <p:nvSpPr>
          <p:cNvPr id="6" name="TextBox 5"/>
          <p:cNvSpPr txBox="1"/>
          <p:nvPr/>
        </p:nvSpPr>
        <p:spPr>
          <a:xfrm>
            <a:off x="355216" y="1670827"/>
            <a:ext cx="6407351" cy="4401205"/>
          </a:xfrm>
          <a:prstGeom prst="rect">
            <a:avLst/>
          </a:prstGeom>
          <a:noFill/>
        </p:spPr>
        <p:txBody>
          <a:bodyPr wrap="square" rtlCol="0">
            <a:spAutoFit/>
          </a:bodyPr>
          <a:lstStyle/>
          <a:p>
            <a:pPr marL="342900" lvl="0" indent="-342900">
              <a:buFont typeface="Arial" panose="020B0604020202020204" pitchFamily="34" charset="0"/>
              <a:buChar char="•"/>
            </a:pPr>
            <a:r>
              <a:rPr lang="en-GB" sz="2000" dirty="0" smtClean="0">
                <a:solidFill>
                  <a:schemeClr val="bg1"/>
                </a:solidFill>
                <a:latin typeface="Ubuntu"/>
              </a:rPr>
              <a:t>Reassured </a:t>
            </a:r>
            <a:r>
              <a:rPr lang="en-GB" sz="2000" dirty="0">
                <a:solidFill>
                  <a:schemeClr val="bg1"/>
                </a:solidFill>
                <a:latin typeface="Ubuntu"/>
              </a:rPr>
              <a:t>staff of steps taken to ensure the process is safe</a:t>
            </a:r>
            <a:r>
              <a:rPr lang="en-GB" sz="2000" dirty="0" smtClean="0">
                <a:solidFill>
                  <a:schemeClr val="bg1"/>
                </a:solidFill>
                <a:latin typeface="Ubuntu"/>
              </a:rPr>
              <a:t>. Use of an </a:t>
            </a:r>
            <a:r>
              <a:rPr lang="en-GB" sz="2000" dirty="0">
                <a:solidFill>
                  <a:schemeClr val="bg1"/>
                </a:solidFill>
                <a:latin typeface="Ubuntu"/>
              </a:rPr>
              <a:t>o</a:t>
            </a:r>
            <a:r>
              <a:rPr lang="en-GB" sz="2000" dirty="0" smtClean="0">
                <a:solidFill>
                  <a:schemeClr val="bg1"/>
                </a:solidFill>
                <a:latin typeface="Ubuntu"/>
              </a:rPr>
              <a:t>nline </a:t>
            </a:r>
            <a:r>
              <a:rPr lang="en-GB" sz="2000" dirty="0">
                <a:solidFill>
                  <a:schemeClr val="bg1"/>
                </a:solidFill>
                <a:latin typeface="Ubuntu"/>
              </a:rPr>
              <a:t>b</a:t>
            </a:r>
            <a:r>
              <a:rPr lang="en-GB" sz="2000" dirty="0" smtClean="0">
                <a:solidFill>
                  <a:schemeClr val="bg1"/>
                </a:solidFill>
                <a:latin typeface="Ubuntu"/>
              </a:rPr>
              <a:t>ooking system-Matrix, CQ2, </a:t>
            </a:r>
            <a:r>
              <a:rPr lang="en-GB" sz="2000" dirty="0" err="1" smtClean="0">
                <a:solidFill>
                  <a:schemeClr val="bg1"/>
                </a:solidFill>
                <a:latin typeface="Ubuntu"/>
              </a:rPr>
              <a:t>Preswylfa</a:t>
            </a:r>
            <a:endParaRPr lang="en-GB" sz="2000" dirty="0">
              <a:solidFill>
                <a:schemeClr val="bg1"/>
              </a:solidFill>
              <a:latin typeface="Ubuntu"/>
            </a:endParaRPr>
          </a:p>
          <a:p>
            <a:pPr marL="342900" lvl="0" indent="-342900">
              <a:buFont typeface="Arial" panose="020B0604020202020204" pitchFamily="34" charset="0"/>
              <a:buChar char="•"/>
            </a:pPr>
            <a:endParaRPr lang="en-GB" sz="2000" dirty="0" smtClean="0">
              <a:solidFill>
                <a:schemeClr val="bg1"/>
              </a:solidFill>
              <a:latin typeface="Ubuntu"/>
            </a:endParaRPr>
          </a:p>
          <a:p>
            <a:pPr marL="342900" lvl="0" indent="-342900">
              <a:buFont typeface="Arial" panose="020B0604020202020204" pitchFamily="34" charset="0"/>
              <a:buChar char="•"/>
            </a:pPr>
            <a:r>
              <a:rPr lang="en-GB" sz="2000" dirty="0" smtClean="0">
                <a:solidFill>
                  <a:schemeClr val="bg1"/>
                </a:solidFill>
                <a:latin typeface="Ubuntu"/>
              </a:rPr>
              <a:t>Engaged with </a:t>
            </a:r>
            <a:r>
              <a:rPr lang="en-GB" sz="2000" dirty="0">
                <a:solidFill>
                  <a:schemeClr val="bg1"/>
                </a:solidFill>
                <a:latin typeface="Ubuntu"/>
              </a:rPr>
              <a:t>staff, </a:t>
            </a:r>
            <a:r>
              <a:rPr lang="en-GB" sz="2000" dirty="0" smtClean="0">
                <a:solidFill>
                  <a:schemeClr val="bg1"/>
                </a:solidFill>
                <a:latin typeface="Ubuntu"/>
              </a:rPr>
              <a:t>to help them understand </a:t>
            </a:r>
            <a:r>
              <a:rPr lang="en-GB" sz="2000" dirty="0">
                <a:solidFill>
                  <a:schemeClr val="bg1"/>
                </a:solidFill>
                <a:latin typeface="Ubuntu"/>
              </a:rPr>
              <a:t>the importance of protecting themselves against  the flu </a:t>
            </a:r>
            <a:r>
              <a:rPr lang="en-GB" sz="2000" dirty="0" smtClean="0">
                <a:solidFill>
                  <a:schemeClr val="bg1"/>
                </a:solidFill>
                <a:latin typeface="Ubuntu"/>
              </a:rPr>
              <a:t>virus, motivate  </a:t>
            </a:r>
            <a:r>
              <a:rPr lang="en-GB" sz="2000" dirty="0">
                <a:solidFill>
                  <a:schemeClr val="bg1"/>
                </a:solidFill>
                <a:latin typeface="Ubuntu"/>
              </a:rPr>
              <a:t>them to take </a:t>
            </a:r>
            <a:r>
              <a:rPr lang="en-GB" sz="2000" dirty="0" smtClean="0">
                <a:solidFill>
                  <a:schemeClr val="bg1"/>
                </a:solidFill>
                <a:latin typeface="Ubuntu"/>
              </a:rPr>
              <a:t>action</a:t>
            </a:r>
          </a:p>
          <a:p>
            <a:pPr marL="342900" lvl="0" indent="-342900">
              <a:buFont typeface="Arial" panose="020B0604020202020204" pitchFamily="34" charset="0"/>
              <a:buChar char="•"/>
            </a:pPr>
            <a:endParaRPr lang="en-GB" sz="2000" dirty="0">
              <a:solidFill>
                <a:schemeClr val="bg1"/>
              </a:solidFill>
              <a:latin typeface="Ubuntu"/>
            </a:endParaRPr>
          </a:p>
          <a:p>
            <a:pPr marL="342900" lvl="0" indent="-342900">
              <a:buFont typeface="Arial" panose="020B0604020202020204" pitchFamily="34" charset="0"/>
              <a:buChar char="•"/>
            </a:pPr>
            <a:r>
              <a:rPr lang="en-GB" sz="2000" dirty="0">
                <a:solidFill>
                  <a:schemeClr val="bg1"/>
                </a:solidFill>
                <a:latin typeface="Ubuntu"/>
              </a:rPr>
              <a:t>Personal and professional responsibility to protect </a:t>
            </a:r>
            <a:r>
              <a:rPr lang="en-GB" sz="2000" dirty="0" smtClean="0">
                <a:solidFill>
                  <a:schemeClr val="bg1"/>
                </a:solidFill>
                <a:latin typeface="Ubuntu"/>
              </a:rPr>
              <a:t>ourselves, family, work colleagues and </a:t>
            </a:r>
            <a:r>
              <a:rPr lang="en-GB" sz="2000" dirty="0">
                <a:solidFill>
                  <a:schemeClr val="bg1"/>
                </a:solidFill>
                <a:latin typeface="Ubuntu"/>
              </a:rPr>
              <a:t>others from contracting </a:t>
            </a:r>
            <a:r>
              <a:rPr lang="en-GB" sz="2000" dirty="0" smtClean="0">
                <a:solidFill>
                  <a:schemeClr val="bg1"/>
                </a:solidFill>
                <a:latin typeface="Ubuntu"/>
              </a:rPr>
              <a:t>flu</a:t>
            </a:r>
          </a:p>
          <a:p>
            <a:pPr marL="342900" lvl="0" indent="-342900">
              <a:buFont typeface="Arial" panose="020B0604020202020204" pitchFamily="34" charset="0"/>
              <a:buChar char="•"/>
            </a:pPr>
            <a:endParaRPr lang="en-GB" sz="2000" dirty="0">
              <a:solidFill>
                <a:schemeClr val="bg1"/>
              </a:solidFill>
              <a:latin typeface="Ubuntu"/>
            </a:endParaRPr>
          </a:p>
          <a:p>
            <a:pPr marL="342900" lvl="0" indent="-342900">
              <a:buFont typeface="Arial" panose="020B0604020202020204" pitchFamily="34" charset="0"/>
              <a:buChar char="•"/>
            </a:pPr>
            <a:r>
              <a:rPr lang="en-GB" sz="2000" dirty="0">
                <a:solidFill>
                  <a:schemeClr val="bg1"/>
                </a:solidFill>
                <a:latin typeface="Ubuntu"/>
              </a:rPr>
              <a:t>Annual vaccination </a:t>
            </a:r>
            <a:r>
              <a:rPr lang="en-GB" sz="2000" dirty="0" smtClean="0">
                <a:solidFill>
                  <a:schemeClr val="bg1"/>
                </a:solidFill>
                <a:latin typeface="Ubuntu"/>
              </a:rPr>
              <a:t>is safe and effective for </a:t>
            </a:r>
            <a:r>
              <a:rPr lang="en-GB" sz="2000" dirty="0">
                <a:solidFill>
                  <a:schemeClr val="bg1"/>
                </a:solidFill>
                <a:latin typeface="Ubuntu"/>
              </a:rPr>
              <a:t>best protection. </a:t>
            </a:r>
          </a:p>
        </p:txBody>
      </p:sp>
      <p:sp>
        <p:nvSpPr>
          <p:cNvPr id="7" name="TextBox 6"/>
          <p:cNvSpPr txBox="1"/>
          <p:nvPr/>
        </p:nvSpPr>
        <p:spPr>
          <a:xfrm>
            <a:off x="654373" y="1048508"/>
            <a:ext cx="4456742" cy="461665"/>
          </a:xfrm>
          <a:prstGeom prst="rect">
            <a:avLst/>
          </a:prstGeom>
          <a:noFill/>
        </p:spPr>
        <p:txBody>
          <a:bodyPr wrap="square" rtlCol="0">
            <a:spAutoFit/>
          </a:bodyPr>
          <a:lstStyle/>
          <a:p>
            <a:r>
              <a:rPr lang="en-GB" sz="2400" dirty="0" smtClean="0">
                <a:solidFill>
                  <a:schemeClr val="accent4">
                    <a:lumMod val="60000"/>
                    <a:lumOff val="40000"/>
                  </a:schemeClr>
                </a:solidFill>
              </a:rPr>
              <a:t>What did we do?</a:t>
            </a:r>
            <a:endParaRPr lang="en-GB" sz="2400" dirty="0">
              <a:solidFill>
                <a:schemeClr val="accent4">
                  <a:lumMod val="60000"/>
                  <a:lumOff val="40000"/>
                </a:schemeClr>
              </a:solidFill>
            </a:endParaRPr>
          </a:p>
        </p:txBody>
      </p:sp>
      <p:graphicFrame>
        <p:nvGraphicFramePr>
          <p:cNvPr id="8" name="Diagram 7"/>
          <p:cNvGraphicFramePr/>
          <p:nvPr>
            <p:extLst>
              <p:ext uri="{D42A27DB-BD31-4B8C-83A1-F6EECF244321}">
                <p14:modId xmlns:p14="http://schemas.microsoft.com/office/powerpoint/2010/main" val="2480961532"/>
              </p:ext>
            </p:extLst>
          </p:nvPr>
        </p:nvGraphicFramePr>
        <p:xfrm>
          <a:off x="6683023" y="1728316"/>
          <a:ext cx="4902520" cy="30186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6710862" y="1003353"/>
            <a:ext cx="4456742" cy="461665"/>
          </a:xfrm>
          <a:prstGeom prst="rect">
            <a:avLst/>
          </a:prstGeom>
          <a:noFill/>
        </p:spPr>
        <p:txBody>
          <a:bodyPr wrap="square" rtlCol="0">
            <a:spAutoFit/>
          </a:bodyPr>
          <a:lstStyle/>
          <a:p>
            <a:r>
              <a:rPr lang="en-GB" sz="2400" dirty="0" smtClean="0">
                <a:solidFill>
                  <a:schemeClr val="accent4">
                    <a:lumMod val="60000"/>
                    <a:lumOff val="40000"/>
                  </a:schemeClr>
                </a:solidFill>
              </a:rPr>
              <a:t>How did we do it?</a:t>
            </a:r>
            <a:endParaRPr lang="en-GB" sz="2400" dirty="0">
              <a:solidFill>
                <a:schemeClr val="accent4">
                  <a:lumMod val="60000"/>
                  <a:lumOff val="40000"/>
                </a:schemeClr>
              </a:solidFill>
            </a:endParaRPr>
          </a:p>
        </p:txBody>
      </p:sp>
    </p:spTree>
    <p:extLst>
      <p:ext uri="{BB962C8B-B14F-4D97-AF65-F5344CB8AC3E}">
        <p14:creationId xmlns:p14="http://schemas.microsoft.com/office/powerpoint/2010/main" val="828014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298274" y="225151"/>
            <a:ext cx="10760075"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smtClean="0">
                <a:ln>
                  <a:noFill/>
                </a:ln>
                <a:effectLst/>
                <a:uLnTx/>
                <a:uFillTx/>
                <a:latin typeface="Ubuntu"/>
                <a:ea typeface="+mn-ea"/>
                <a:cs typeface="+mn-cs"/>
              </a:rPr>
              <a:t>Model for the delivery of the Internal </a:t>
            </a:r>
            <a:r>
              <a:rPr lang="en-GB" sz="2400" b="1" dirty="0" smtClean="0">
                <a:latin typeface="Ubuntu"/>
              </a:rPr>
              <a:t>of </a:t>
            </a:r>
            <a:r>
              <a:rPr kumimoji="0" lang="en-GB" sz="2400" b="1" i="0" u="none" strike="noStrike" kern="1200" cap="none" spc="0" normalizeH="0" baseline="0" noProof="0" dirty="0" smtClean="0">
                <a:ln>
                  <a:noFill/>
                </a:ln>
                <a:effectLst/>
                <a:uLnTx/>
                <a:uFillTx/>
                <a:latin typeface="Ubuntu"/>
                <a:ea typeface="+mn-ea"/>
                <a:cs typeface="+mn-cs"/>
              </a:rPr>
              <a:t>staff Flu</a:t>
            </a:r>
            <a:r>
              <a:rPr kumimoji="0" lang="en-GB" sz="2400" b="1" i="0" u="none" strike="noStrike" kern="1200" cap="none" spc="0" normalizeH="0" noProof="0" dirty="0" smtClean="0">
                <a:ln>
                  <a:noFill/>
                </a:ln>
                <a:effectLst/>
                <a:uLnTx/>
                <a:uFillTx/>
                <a:latin typeface="Ubuntu"/>
                <a:ea typeface="+mn-ea"/>
                <a:cs typeface="+mn-cs"/>
              </a:rPr>
              <a:t> Vaccination Campaign</a:t>
            </a:r>
            <a:endParaRPr kumimoji="0" lang="en-GB" sz="2400" b="1" i="0" u="none" strike="noStrike" kern="1200" cap="none" spc="0" normalizeH="0" baseline="0" noProof="0" dirty="0">
              <a:ln>
                <a:noFill/>
              </a:ln>
              <a:effectLst/>
              <a:uLnTx/>
              <a:uFillTx/>
              <a:latin typeface="Ubuntu"/>
              <a:ea typeface="+mn-ea"/>
              <a:cs typeface="+mn-cs"/>
            </a:endParaRPr>
          </a:p>
        </p:txBody>
      </p:sp>
      <p:sp>
        <p:nvSpPr>
          <p:cNvPr id="7" name="TextBox 6"/>
          <p:cNvSpPr txBox="1"/>
          <p:nvPr/>
        </p:nvSpPr>
        <p:spPr>
          <a:xfrm>
            <a:off x="339230" y="1048097"/>
            <a:ext cx="11700370" cy="5601533"/>
          </a:xfrm>
          <a:prstGeom prst="rect">
            <a:avLst/>
          </a:prstGeom>
          <a:noFill/>
        </p:spPr>
        <p:txBody>
          <a:bodyPr wrap="square" rtlCol="0">
            <a:spAutoFit/>
          </a:bodyPr>
          <a:lstStyle/>
          <a:p>
            <a:pPr marL="342900" lvl="0" indent="-342900">
              <a:buFont typeface="Arial" panose="020B0604020202020204" pitchFamily="34" charset="0"/>
              <a:buChar char="•"/>
            </a:pPr>
            <a:r>
              <a:rPr lang="en-GB" sz="1900" dirty="0">
                <a:solidFill>
                  <a:schemeClr val="bg1"/>
                </a:solidFill>
                <a:latin typeface="Ubuntu"/>
              </a:rPr>
              <a:t>Vaccines were delivered at three main sites </a:t>
            </a:r>
            <a:r>
              <a:rPr lang="en-GB" sz="1900" dirty="0" smtClean="0">
                <a:solidFill>
                  <a:schemeClr val="bg1"/>
                </a:solidFill>
                <a:latin typeface="Ubuntu"/>
              </a:rPr>
              <a:t>by the staff vaccination team (</a:t>
            </a:r>
            <a:r>
              <a:rPr lang="en-GB" sz="1900" dirty="0" err="1" smtClean="0">
                <a:solidFill>
                  <a:schemeClr val="bg1"/>
                </a:solidFill>
                <a:latin typeface="Ubuntu"/>
              </a:rPr>
              <a:t>Preswylfa</a:t>
            </a:r>
            <a:r>
              <a:rPr lang="en-GB" sz="1900" dirty="0">
                <a:solidFill>
                  <a:schemeClr val="bg1"/>
                </a:solidFill>
                <a:latin typeface="Ubuntu"/>
              </a:rPr>
              <a:t>, Mold, Matrix House Swansea, CQ2 Cardiff.) </a:t>
            </a:r>
            <a:endParaRPr lang="en-GB" sz="1900" dirty="0" smtClean="0">
              <a:solidFill>
                <a:schemeClr val="bg1"/>
              </a:solidFill>
              <a:latin typeface="Ubuntu"/>
            </a:endParaRPr>
          </a:p>
          <a:p>
            <a:pPr lvl="0"/>
            <a:endParaRPr lang="en-GB" sz="1900" dirty="0" smtClean="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Occupational Health Service Level Agreement in place </a:t>
            </a:r>
            <a:r>
              <a:rPr lang="en-GB" sz="1900" dirty="0">
                <a:solidFill>
                  <a:schemeClr val="bg1"/>
                </a:solidFill>
                <a:latin typeface="Ubuntu"/>
              </a:rPr>
              <a:t>with health boards to </a:t>
            </a:r>
            <a:r>
              <a:rPr lang="en-GB" sz="1900" dirty="0" smtClean="0">
                <a:solidFill>
                  <a:schemeClr val="bg1"/>
                </a:solidFill>
                <a:latin typeface="Ubuntu"/>
              </a:rPr>
              <a:t>deliver </a:t>
            </a:r>
            <a:r>
              <a:rPr lang="en-GB" sz="1900" dirty="0">
                <a:solidFill>
                  <a:schemeClr val="bg1"/>
                </a:solidFill>
                <a:latin typeface="Ubuntu"/>
              </a:rPr>
              <a:t>vaccine to microbiology </a:t>
            </a:r>
            <a:r>
              <a:rPr lang="en-GB" sz="1900" dirty="0" smtClean="0">
                <a:solidFill>
                  <a:schemeClr val="bg1"/>
                </a:solidFill>
                <a:latin typeface="Ubuntu"/>
              </a:rPr>
              <a:t>staff (peer </a:t>
            </a:r>
            <a:r>
              <a:rPr lang="en-GB" sz="1900" dirty="0">
                <a:solidFill>
                  <a:schemeClr val="bg1"/>
                </a:solidFill>
                <a:latin typeface="Ubuntu"/>
              </a:rPr>
              <a:t>vaccinator in </a:t>
            </a:r>
            <a:r>
              <a:rPr lang="en-GB" sz="1900" dirty="0" smtClean="0">
                <a:solidFill>
                  <a:schemeClr val="bg1"/>
                </a:solidFill>
                <a:latin typeface="Ubuntu"/>
              </a:rPr>
              <a:t>team for Cardiff </a:t>
            </a:r>
            <a:r>
              <a:rPr lang="en-GB" sz="1900" dirty="0">
                <a:solidFill>
                  <a:schemeClr val="bg1"/>
                </a:solidFill>
                <a:latin typeface="Ubuntu"/>
              </a:rPr>
              <a:t>and Vale </a:t>
            </a:r>
            <a:r>
              <a:rPr lang="en-GB" sz="1900" dirty="0" smtClean="0">
                <a:solidFill>
                  <a:schemeClr val="bg1"/>
                </a:solidFill>
                <a:latin typeface="Ubuntu"/>
              </a:rPr>
              <a:t>laboratory as no SLA)</a:t>
            </a:r>
            <a:endParaRPr lang="en-GB" sz="1900" dirty="0">
              <a:solidFill>
                <a:schemeClr val="bg1"/>
              </a:solidFill>
              <a:latin typeface="Ubuntu"/>
            </a:endParaRPr>
          </a:p>
          <a:p>
            <a:pPr lvl="0"/>
            <a:endParaRPr lang="en-GB" sz="1900" dirty="0" smtClean="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Trained Peer </a:t>
            </a:r>
            <a:r>
              <a:rPr lang="en-GB" sz="1900" dirty="0">
                <a:solidFill>
                  <a:schemeClr val="bg1"/>
                </a:solidFill>
                <a:latin typeface="Ubuntu"/>
              </a:rPr>
              <a:t>vaccinators held clinics and vaccinated their colleagues within the work </a:t>
            </a:r>
            <a:r>
              <a:rPr lang="en-GB" sz="1900" dirty="0" smtClean="0">
                <a:solidFill>
                  <a:schemeClr val="bg1"/>
                </a:solidFill>
                <a:latin typeface="Ubuntu"/>
              </a:rPr>
              <a:t>place (not comprehensive due to limited number of peer vaccinators)</a:t>
            </a:r>
          </a:p>
          <a:p>
            <a:pPr lvl="0"/>
            <a:endParaRPr lang="en-GB" sz="1900" dirty="0" smtClean="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Responded to requests for bespoke clinics held in PHW Sites i.e. NHS Collaborative (as far as possible)</a:t>
            </a:r>
          </a:p>
          <a:p>
            <a:pPr lvl="0"/>
            <a:endParaRPr lang="en-GB" sz="1900" dirty="0" smtClean="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Offered Flu Vouchers for use in pharmacy’s for staff- which was well advertised on the intranet </a:t>
            </a:r>
          </a:p>
          <a:p>
            <a:pPr marL="342900" lvl="0" indent="-342900">
              <a:buFont typeface="Arial" panose="020B0604020202020204" pitchFamily="34" charset="0"/>
              <a:buChar char="•"/>
            </a:pPr>
            <a:endParaRPr lang="en-GB" sz="1900" dirty="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Used Welsh Immunisation System for recording flu vaccination thus reducing paper consent</a:t>
            </a:r>
          </a:p>
          <a:p>
            <a:pPr lvl="0"/>
            <a:endParaRPr lang="en-GB" sz="1900" dirty="0" smtClean="0">
              <a:solidFill>
                <a:schemeClr val="bg1"/>
              </a:solidFill>
              <a:latin typeface="Ubuntu"/>
            </a:endParaRPr>
          </a:p>
          <a:p>
            <a:pPr marL="342900" lvl="0" indent="-342900">
              <a:buFont typeface="Arial" panose="020B0604020202020204" pitchFamily="34" charset="0"/>
              <a:buChar char="•"/>
            </a:pPr>
            <a:r>
              <a:rPr lang="en-GB" sz="1900" dirty="0" smtClean="0">
                <a:solidFill>
                  <a:schemeClr val="bg1"/>
                </a:solidFill>
                <a:latin typeface="Ubuntu"/>
              </a:rPr>
              <a:t>Use </a:t>
            </a:r>
            <a:r>
              <a:rPr lang="en-GB" sz="1900" dirty="0">
                <a:solidFill>
                  <a:schemeClr val="bg1"/>
                </a:solidFill>
                <a:latin typeface="Ubuntu"/>
              </a:rPr>
              <a:t>of a dedicated email </a:t>
            </a:r>
            <a:r>
              <a:rPr lang="en-GB" sz="1900" dirty="0" smtClean="0">
                <a:solidFill>
                  <a:schemeClr val="bg1"/>
                </a:solidFill>
                <a:latin typeface="Ubuntu"/>
              </a:rPr>
              <a:t>address and admin support to enable speedy response to enquiries</a:t>
            </a:r>
            <a:endParaRPr lang="en-GB" sz="1900" dirty="0">
              <a:solidFill>
                <a:schemeClr val="bg1"/>
              </a:solidFill>
              <a:latin typeface="Ubuntu"/>
            </a:endParaRPr>
          </a:p>
          <a:p>
            <a:pPr marL="342900" lvl="0" indent="-342900">
              <a:buFont typeface="Arial" panose="020B0604020202020204" pitchFamily="34" charset="0"/>
              <a:buChar char="•"/>
            </a:pPr>
            <a:endParaRPr lang="en-GB" dirty="0" smtClean="0">
              <a:solidFill>
                <a:schemeClr val="bg1"/>
              </a:solidFill>
              <a:latin typeface="Ubuntu"/>
            </a:endParaRPr>
          </a:p>
          <a:p>
            <a:pPr lvl="0"/>
            <a:endParaRPr kumimoji="0" lang="en-GB" b="0" i="0" u="none" strike="noStrike" kern="1200" cap="none" spc="0" normalizeH="0" baseline="0" noProof="0" dirty="0" smtClean="0">
              <a:ln>
                <a:noFill/>
              </a:ln>
              <a:solidFill>
                <a:schemeClr val="bg1"/>
              </a:solidFill>
              <a:effectLst/>
              <a:uLnTx/>
              <a:uFillTx/>
              <a:latin typeface="Ubuntu"/>
            </a:endParaRPr>
          </a:p>
          <a:p>
            <a:pPr marR="0" lvl="0" algn="l" defTabSz="914400" rtl="0" eaLnBrk="1" fontAlgn="auto" latinLnBrk="0" hangingPunct="1">
              <a:lnSpc>
                <a:spcPct val="100000"/>
              </a:lnSpc>
              <a:spcBef>
                <a:spcPts val="0"/>
              </a:spcBef>
              <a:spcAft>
                <a:spcPts val="0"/>
              </a:spcAft>
              <a:buClrTx/>
              <a:buSzTx/>
              <a:tabLst/>
              <a:defRPr/>
            </a:pPr>
            <a:endParaRPr kumimoji="0" lang="en-GB" b="0" i="0" u="none" strike="noStrike" kern="1200" cap="none" spc="0" normalizeH="0" baseline="0" noProof="0" dirty="0">
              <a:ln>
                <a:noFill/>
              </a:ln>
              <a:solidFill>
                <a:schemeClr val="bg1"/>
              </a:solidFill>
              <a:effectLst/>
              <a:uLnTx/>
              <a:uFillTx/>
              <a:latin typeface="Ubuntu"/>
            </a:endParaRPr>
          </a:p>
        </p:txBody>
      </p:sp>
    </p:spTree>
    <p:extLst>
      <p:ext uri="{BB962C8B-B14F-4D97-AF65-F5344CB8AC3E}">
        <p14:creationId xmlns:p14="http://schemas.microsoft.com/office/powerpoint/2010/main" val="166368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343430" y="242085"/>
            <a:ext cx="10760075" cy="393542"/>
          </a:xfrm>
        </p:spPr>
        <p:txBody>
          <a:bodyPr>
            <a:normAutofit fontScale="92500"/>
          </a:bodyPr>
          <a:lstStyle/>
          <a:p>
            <a:r>
              <a:rPr lang="en-GB" dirty="0"/>
              <a:t>Challenges to the internal flu uptake in Public Health Wales Uptake</a:t>
            </a:r>
          </a:p>
          <a:p>
            <a:endParaRPr lang="en-GB" dirty="0"/>
          </a:p>
        </p:txBody>
      </p:sp>
      <p:sp>
        <p:nvSpPr>
          <p:cNvPr id="5" name="Text Placeholder 4"/>
          <p:cNvSpPr>
            <a:spLocks noGrp="1"/>
          </p:cNvSpPr>
          <p:nvPr>
            <p:ph type="body" sz="quarter" idx="16"/>
          </p:nvPr>
        </p:nvSpPr>
        <p:spPr>
          <a:xfrm>
            <a:off x="67733" y="645329"/>
            <a:ext cx="12050889" cy="472269"/>
          </a:xfrm>
        </p:spPr>
        <p:txBody>
          <a:bodyPr>
            <a:noAutofit/>
          </a:bodyPr>
          <a:lstStyle/>
          <a:p>
            <a:pPr>
              <a:lnSpc>
                <a:spcPct val="120000"/>
              </a:lnSpc>
            </a:pPr>
            <a:r>
              <a:rPr lang="en-GB" sz="1600" b="1" dirty="0"/>
              <a:t> The final reporting position for staff flu uptake was 46.2% for all staff and 43.8% for frontline staff for </a:t>
            </a:r>
            <a:r>
              <a:rPr lang="en-GB" sz="1600" b="1" dirty="0" smtClean="0"/>
              <a:t>the flu </a:t>
            </a:r>
            <a:r>
              <a:rPr lang="en-GB" sz="1600" b="1" dirty="0"/>
              <a:t>season 2021-22</a:t>
            </a:r>
          </a:p>
          <a:p>
            <a:pPr>
              <a:lnSpc>
                <a:spcPct val="120000"/>
              </a:lnSpc>
            </a:pPr>
            <a:endParaRPr lang="en-GB" sz="1600" dirty="0"/>
          </a:p>
        </p:txBody>
      </p:sp>
      <p:sp>
        <p:nvSpPr>
          <p:cNvPr id="6" name="TextBox 5"/>
          <p:cNvSpPr txBox="1"/>
          <p:nvPr/>
        </p:nvSpPr>
        <p:spPr>
          <a:xfrm>
            <a:off x="395110" y="1049867"/>
            <a:ext cx="11480975" cy="5632311"/>
          </a:xfrm>
          <a:prstGeom prst="rect">
            <a:avLst/>
          </a:prstGeom>
          <a:noFill/>
        </p:spPr>
        <p:txBody>
          <a:bodyPr wrap="square" rtlCol="0">
            <a:spAutoFit/>
          </a:bodyPr>
          <a:lstStyle/>
          <a:p>
            <a:r>
              <a:rPr lang="en-GB" b="1" dirty="0" smtClean="0">
                <a:solidFill>
                  <a:schemeClr val="accent4">
                    <a:lumMod val="60000"/>
                    <a:lumOff val="40000"/>
                  </a:schemeClr>
                </a:solidFill>
                <a:latin typeface="Ubuntu"/>
              </a:rPr>
              <a:t>Personnel</a:t>
            </a:r>
          </a:p>
          <a:p>
            <a:endParaRPr lang="en-GB" b="1" dirty="0">
              <a:solidFill>
                <a:schemeClr val="accent4">
                  <a:lumMod val="60000"/>
                  <a:lumOff val="40000"/>
                </a:schemeClr>
              </a:solidFill>
              <a:latin typeface="Ubuntu"/>
            </a:endParaRPr>
          </a:p>
          <a:p>
            <a:pPr marL="342900" indent="-342900">
              <a:buFont typeface="Arial" panose="020B0604020202020204" pitchFamily="34" charset="0"/>
              <a:buChar char="•"/>
            </a:pPr>
            <a:r>
              <a:rPr lang="en-GB" dirty="0" smtClean="0">
                <a:solidFill>
                  <a:schemeClr val="bg1"/>
                </a:solidFill>
                <a:latin typeface="Ubuntu"/>
              </a:rPr>
              <a:t>Staff working remotely from home were unable, concerned about their safety or potentially unwilling to travel to a main site</a:t>
            </a:r>
          </a:p>
          <a:p>
            <a:pPr marL="342900" indent="-342900">
              <a:buFont typeface="Arial" panose="020B0604020202020204" pitchFamily="34" charset="0"/>
              <a:buChar char="•"/>
            </a:pPr>
            <a:r>
              <a:rPr lang="en-GB" dirty="0" smtClean="0">
                <a:solidFill>
                  <a:schemeClr val="bg1"/>
                </a:solidFill>
                <a:latin typeface="Ubuntu"/>
              </a:rPr>
              <a:t>Limited number of registered health professionals available as peer vaccinators or bank staff to support Internal campaign due to ongoing workforce pressures with COVID-19 and recovery</a:t>
            </a:r>
          </a:p>
          <a:p>
            <a:pPr marL="342900" indent="-342900">
              <a:buFont typeface="Arial" panose="020B0604020202020204" pitchFamily="34" charset="0"/>
              <a:buChar char="•"/>
            </a:pPr>
            <a:r>
              <a:rPr lang="en-GB" dirty="0" smtClean="0">
                <a:solidFill>
                  <a:schemeClr val="bg1"/>
                </a:solidFill>
                <a:latin typeface="Ubuntu"/>
              </a:rPr>
              <a:t>Anecdotal evidence by managers of “Vaccine fatigue” due to booster COVID19 as a barrier to uptake  </a:t>
            </a:r>
          </a:p>
          <a:p>
            <a:endParaRPr lang="en-GB" b="1" dirty="0" smtClean="0">
              <a:solidFill>
                <a:schemeClr val="accent4">
                  <a:lumMod val="60000"/>
                  <a:lumOff val="40000"/>
                </a:schemeClr>
              </a:solidFill>
              <a:latin typeface="Ubuntu"/>
            </a:endParaRPr>
          </a:p>
          <a:p>
            <a:r>
              <a:rPr lang="en-GB" b="1" dirty="0" smtClean="0">
                <a:solidFill>
                  <a:schemeClr val="accent4">
                    <a:lumMod val="60000"/>
                    <a:lumOff val="40000"/>
                  </a:schemeClr>
                </a:solidFill>
                <a:latin typeface="Ubuntu"/>
              </a:rPr>
              <a:t>Logistic</a:t>
            </a:r>
          </a:p>
          <a:p>
            <a:endParaRPr lang="en-GB" b="1" dirty="0" smtClean="0">
              <a:solidFill>
                <a:schemeClr val="accent4">
                  <a:lumMod val="60000"/>
                  <a:lumOff val="40000"/>
                </a:schemeClr>
              </a:solidFill>
              <a:latin typeface="Ubuntu"/>
            </a:endParaRPr>
          </a:p>
          <a:p>
            <a:pPr marL="342900" indent="-342900">
              <a:buFont typeface="Arial" panose="020B0604020202020204" pitchFamily="34" charset="0"/>
              <a:buChar char="•"/>
            </a:pPr>
            <a:r>
              <a:rPr lang="en-GB" dirty="0" smtClean="0">
                <a:solidFill>
                  <a:schemeClr val="bg1"/>
                </a:solidFill>
                <a:latin typeface="Ubuntu"/>
              </a:rPr>
              <a:t>Community </a:t>
            </a:r>
            <a:r>
              <a:rPr lang="en-GB" dirty="0">
                <a:solidFill>
                  <a:schemeClr val="bg1"/>
                </a:solidFill>
                <a:latin typeface="Ubuntu"/>
              </a:rPr>
              <a:t>pharmacy vouchers </a:t>
            </a:r>
            <a:r>
              <a:rPr lang="en-GB" dirty="0" smtClean="0">
                <a:solidFill>
                  <a:schemeClr val="bg1"/>
                </a:solidFill>
                <a:latin typeface="Ubuntu"/>
              </a:rPr>
              <a:t>offered but not </a:t>
            </a:r>
            <a:r>
              <a:rPr lang="en-GB" dirty="0">
                <a:solidFill>
                  <a:schemeClr val="bg1"/>
                </a:solidFill>
                <a:latin typeface="Ubuntu"/>
              </a:rPr>
              <a:t>all pharmacies carried stock of influenza </a:t>
            </a:r>
            <a:r>
              <a:rPr lang="en-GB" dirty="0" smtClean="0">
                <a:solidFill>
                  <a:schemeClr val="bg1"/>
                </a:solidFill>
                <a:latin typeface="Ubuntu"/>
              </a:rPr>
              <a:t>vaccination leading to staff enquiring to multiple pharmacies.  Confusion </a:t>
            </a:r>
            <a:r>
              <a:rPr lang="en-GB" dirty="0">
                <a:solidFill>
                  <a:schemeClr val="bg1"/>
                </a:solidFill>
                <a:latin typeface="Ubuntu"/>
              </a:rPr>
              <a:t>noted around vouchers (previously only over 65s eligible). Concerns fed back to National Influenza Action Group (NIAG</a:t>
            </a:r>
            <a:r>
              <a:rPr lang="en-GB" dirty="0" smtClean="0">
                <a:solidFill>
                  <a:schemeClr val="bg1"/>
                </a:solidFill>
                <a:latin typeface="Ubuntu"/>
              </a:rPr>
              <a:t>)</a:t>
            </a:r>
          </a:p>
          <a:p>
            <a:pPr marL="342900" indent="-342900">
              <a:buFont typeface="Arial" panose="020B0604020202020204" pitchFamily="34" charset="0"/>
              <a:buChar char="•"/>
            </a:pPr>
            <a:r>
              <a:rPr lang="en-GB" dirty="0" smtClean="0">
                <a:solidFill>
                  <a:schemeClr val="bg1"/>
                </a:solidFill>
                <a:latin typeface="Ubuntu"/>
              </a:rPr>
              <a:t>Requirement for 2 registrants due to less staff overall in the building for the safe delivery of the Covid 19 Vaccination programme, made rota coverage more challenging, for the flu campaign where this is not routinely required  </a:t>
            </a:r>
          </a:p>
          <a:p>
            <a:pPr marL="342900" indent="-342900">
              <a:buFont typeface="Arial" panose="020B0604020202020204" pitchFamily="34" charset="0"/>
              <a:buChar char="•"/>
            </a:pPr>
            <a:r>
              <a:rPr lang="en-GB" dirty="0" smtClean="0">
                <a:solidFill>
                  <a:schemeClr val="bg1"/>
                </a:solidFill>
                <a:latin typeface="Ubuntu"/>
              </a:rPr>
              <a:t>Lack of the one system approach by the Health Boards across Wales (to record vaccine uptake) lead to inaccurate reporting figures from those vaccinated </a:t>
            </a:r>
          </a:p>
          <a:p>
            <a:pPr marL="342900" indent="-342900">
              <a:buFont typeface="Arial" panose="020B0604020202020204" pitchFamily="34" charset="0"/>
              <a:buChar char="•"/>
            </a:pPr>
            <a:r>
              <a:rPr lang="en-GB" dirty="0" smtClean="0">
                <a:solidFill>
                  <a:schemeClr val="bg1"/>
                </a:solidFill>
                <a:latin typeface="Ubuntu"/>
              </a:rPr>
              <a:t>Ensuring </a:t>
            </a:r>
            <a:r>
              <a:rPr lang="en-GB" dirty="0">
                <a:solidFill>
                  <a:schemeClr val="bg1"/>
                </a:solidFill>
                <a:latin typeface="Ubuntu"/>
              </a:rPr>
              <a:t>cold chain </a:t>
            </a:r>
            <a:r>
              <a:rPr lang="en-GB" dirty="0" smtClean="0">
                <a:solidFill>
                  <a:schemeClr val="bg1"/>
                </a:solidFill>
                <a:latin typeface="Ubuntu"/>
              </a:rPr>
              <a:t>compliance with the flu vaccine </a:t>
            </a:r>
            <a:endParaRPr lang="en-GB" dirty="0">
              <a:solidFill>
                <a:schemeClr val="bg1"/>
              </a:solidFill>
              <a:latin typeface="Ubuntu"/>
            </a:endParaRPr>
          </a:p>
          <a:p>
            <a:endParaRPr lang="en-GB" dirty="0">
              <a:solidFill>
                <a:schemeClr val="bg1"/>
              </a:solidFill>
              <a:latin typeface="Ubuntu"/>
            </a:endParaRPr>
          </a:p>
        </p:txBody>
      </p:sp>
    </p:spTree>
    <p:extLst>
      <p:ext uri="{BB962C8B-B14F-4D97-AF65-F5344CB8AC3E}">
        <p14:creationId xmlns:p14="http://schemas.microsoft.com/office/powerpoint/2010/main" val="3540348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411163" y="225778"/>
            <a:ext cx="10760075" cy="398560"/>
          </a:xfrm>
        </p:spPr>
        <p:txBody>
          <a:bodyPr/>
          <a:lstStyle/>
          <a:p>
            <a:r>
              <a:rPr lang="en-GB" dirty="0"/>
              <a:t>End of Flu Season reflections</a:t>
            </a:r>
          </a:p>
          <a:p>
            <a:endParaRPr lang="en-GB" dirty="0"/>
          </a:p>
        </p:txBody>
      </p:sp>
      <p:sp>
        <p:nvSpPr>
          <p:cNvPr id="6" name="TextBox 5"/>
          <p:cNvSpPr txBox="1"/>
          <p:nvPr/>
        </p:nvSpPr>
        <p:spPr>
          <a:xfrm>
            <a:off x="300210" y="726179"/>
            <a:ext cx="11515411" cy="5355312"/>
          </a:xfrm>
          <a:prstGeom prst="rect">
            <a:avLst/>
          </a:prstGeom>
          <a:noFill/>
        </p:spPr>
        <p:txBody>
          <a:bodyPr wrap="square" rtlCol="0">
            <a:spAutoFit/>
          </a:bodyPr>
          <a:lstStyle/>
          <a:p>
            <a:endParaRPr lang="en-GB" b="1" dirty="0" smtClean="0">
              <a:latin typeface="Ubuntu"/>
            </a:endParaRPr>
          </a:p>
          <a:p>
            <a:r>
              <a:rPr lang="en-GB" b="1" dirty="0" smtClean="0">
                <a:solidFill>
                  <a:schemeClr val="accent4">
                    <a:lumMod val="60000"/>
                    <a:lumOff val="40000"/>
                  </a:schemeClr>
                </a:solidFill>
                <a:latin typeface="Ubuntu"/>
              </a:rPr>
              <a:t>Positives</a:t>
            </a:r>
          </a:p>
          <a:p>
            <a:endParaRPr lang="en-GB" b="1" dirty="0" smtClean="0">
              <a:solidFill>
                <a:schemeClr val="accent4">
                  <a:lumMod val="60000"/>
                  <a:lumOff val="40000"/>
                </a:schemeClr>
              </a:solidFill>
              <a:latin typeface="Ubuntu"/>
            </a:endParaRPr>
          </a:p>
          <a:p>
            <a:pPr marL="285750" indent="-285750">
              <a:buFont typeface="Arial" panose="020B0604020202020204" pitchFamily="34" charset="0"/>
              <a:buChar char="•"/>
            </a:pPr>
            <a:r>
              <a:rPr lang="en-GB" dirty="0" smtClean="0">
                <a:solidFill>
                  <a:schemeClr val="bg1"/>
                </a:solidFill>
                <a:latin typeface="Ubuntu"/>
              </a:rPr>
              <a:t>Good representation of key stakeholders POD, Health and Safety, VPDP, QNAHP at the Flu delivery group meetings which provided governance across the campaign </a:t>
            </a:r>
          </a:p>
          <a:p>
            <a:pPr marL="285750" indent="-285750">
              <a:buFont typeface="Arial" panose="020B0604020202020204" pitchFamily="34" charset="0"/>
              <a:buChar char="•"/>
            </a:pPr>
            <a:r>
              <a:rPr lang="en-GB" dirty="0" smtClean="0">
                <a:solidFill>
                  <a:schemeClr val="bg1"/>
                </a:solidFill>
                <a:latin typeface="Ubuntu"/>
              </a:rPr>
              <a:t>Mixed model of delivery-vaccination clinics at main PHW sites and community pharmacy vouchers. </a:t>
            </a:r>
          </a:p>
          <a:p>
            <a:pPr marL="285750" indent="-285750">
              <a:buFont typeface="Arial" panose="020B0604020202020204" pitchFamily="34" charset="0"/>
              <a:buChar char="•"/>
            </a:pPr>
            <a:r>
              <a:rPr lang="en-GB" dirty="0" smtClean="0">
                <a:solidFill>
                  <a:schemeClr val="bg1"/>
                </a:solidFill>
                <a:latin typeface="Ubuntu"/>
              </a:rPr>
              <a:t>Use </a:t>
            </a:r>
            <a:r>
              <a:rPr lang="en-GB" dirty="0">
                <a:solidFill>
                  <a:schemeClr val="bg1"/>
                </a:solidFill>
                <a:latin typeface="Ubuntu"/>
              </a:rPr>
              <a:t>of the online booking system for </a:t>
            </a:r>
            <a:r>
              <a:rPr lang="en-GB" dirty="0" smtClean="0">
                <a:solidFill>
                  <a:schemeClr val="bg1"/>
                </a:solidFill>
                <a:latin typeface="Ubuntu"/>
              </a:rPr>
              <a:t>appointments</a:t>
            </a:r>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Dedicated </a:t>
            </a:r>
            <a:r>
              <a:rPr lang="en-GB" dirty="0">
                <a:solidFill>
                  <a:schemeClr val="bg1"/>
                </a:solidFill>
                <a:latin typeface="Ubuntu"/>
              </a:rPr>
              <a:t>winter vaccinations email </a:t>
            </a:r>
            <a:r>
              <a:rPr lang="en-GB" dirty="0" smtClean="0">
                <a:solidFill>
                  <a:schemeClr val="bg1"/>
                </a:solidFill>
                <a:latin typeface="Ubuntu"/>
              </a:rPr>
              <a:t>address to improve staff response</a:t>
            </a:r>
            <a:endParaRPr lang="en-GB" dirty="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Dedicated </a:t>
            </a:r>
            <a:r>
              <a:rPr lang="en-GB" dirty="0">
                <a:solidFill>
                  <a:schemeClr val="bg1"/>
                </a:solidFill>
                <a:latin typeface="Ubuntu"/>
              </a:rPr>
              <a:t>admin support for </a:t>
            </a:r>
            <a:r>
              <a:rPr lang="en-GB" dirty="0" smtClean="0">
                <a:solidFill>
                  <a:schemeClr val="bg1"/>
                </a:solidFill>
                <a:latin typeface="Ubuntu"/>
              </a:rPr>
              <a:t>campaign</a:t>
            </a:r>
          </a:p>
          <a:p>
            <a:pPr marL="285750" indent="-285750">
              <a:buFont typeface="Arial" panose="020B0604020202020204" pitchFamily="34" charset="0"/>
              <a:buChar char="•"/>
            </a:pPr>
            <a:r>
              <a:rPr lang="en-GB" dirty="0">
                <a:solidFill>
                  <a:schemeClr val="bg1"/>
                </a:solidFill>
                <a:latin typeface="Ubuntu"/>
              </a:rPr>
              <a:t>Use of Welsh Immunisation System (WIS) which electronically uploads details of the individuals influenza vaccine record in conjunction with paper </a:t>
            </a:r>
            <a:r>
              <a:rPr lang="en-GB" dirty="0" smtClean="0">
                <a:solidFill>
                  <a:schemeClr val="bg1"/>
                </a:solidFill>
                <a:latin typeface="Ubuntu"/>
              </a:rPr>
              <a:t>forms</a:t>
            </a:r>
          </a:p>
          <a:p>
            <a:pPr marL="285750" indent="-285750">
              <a:buFont typeface="Arial" panose="020B0604020202020204" pitchFamily="34" charset="0"/>
              <a:buChar char="•"/>
            </a:pPr>
            <a:r>
              <a:rPr lang="en-GB" dirty="0" smtClean="0">
                <a:solidFill>
                  <a:schemeClr val="bg1"/>
                </a:solidFill>
                <a:latin typeface="Ubuntu"/>
              </a:rPr>
              <a:t>Development of a cold </a:t>
            </a:r>
            <a:r>
              <a:rPr lang="en-GB" dirty="0">
                <a:solidFill>
                  <a:schemeClr val="bg1"/>
                </a:solidFill>
                <a:latin typeface="Ubuntu"/>
              </a:rPr>
              <a:t>chain procedure </a:t>
            </a:r>
            <a:r>
              <a:rPr lang="en-GB" dirty="0" smtClean="0">
                <a:solidFill>
                  <a:schemeClr val="bg1"/>
                </a:solidFill>
                <a:latin typeface="Ubuntu"/>
              </a:rPr>
              <a:t>awaiting approval- </a:t>
            </a:r>
          </a:p>
          <a:p>
            <a:pPr marL="285750" indent="-285750">
              <a:buFont typeface="Arial" panose="020B0604020202020204" pitchFamily="34" charset="0"/>
              <a:buChar char="•"/>
            </a:pPr>
            <a:r>
              <a:rPr lang="en-GB" dirty="0">
                <a:solidFill>
                  <a:schemeClr val="bg1"/>
                </a:solidFill>
                <a:latin typeface="Ubuntu"/>
              </a:rPr>
              <a:t>T</a:t>
            </a:r>
            <a:r>
              <a:rPr lang="en-GB" dirty="0" smtClean="0">
                <a:solidFill>
                  <a:schemeClr val="bg1"/>
                </a:solidFill>
                <a:latin typeface="Ubuntu"/>
              </a:rPr>
              <a:t>raining </a:t>
            </a:r>
            <a:r>
              <a:rPr lang="en-GB" dirty="0">
                <a:solidFill>
                  <a:schemeClr val="bg1"/>
                </a:solidFill>
                <a:latin typeface="Ubuntu"/>
              </a:rPr>
              <a:t>and audit to </a:t>
            </a:r>
            <a:r>
              <a:rPr lang="en-GB" dirty="0" smtClean="0">
                <a:solidFill>
                  <a:schemeClr val="bg1"/>
                </a:solidFill>
                <a:latin typeface="Ubuntu"/>
              </a:rPr>
              <a:t>document compliance and provide assurance </a:t>
            </a:r>
          </a:p>
          <a:p>
            <a:endParaRPr lang="en-GB" b="1" dirty="0" smtClean="0">
              <a:latin typeface="Ubuntu"/>
            </a:endParaRPr>
          </a:p>
          <a:p>
            <a:r>
              <a:rPr lang="en-GB" b="1" dirty="0" smtClean="0">
                <a:solidFill>
                  <a:schemeClr val="accent4">
                    <a:lumMod val="60000"/>
                    <a:lumOff val="40000"/>
                  </a:schemeClr>
                </a:solidFill>
                <a:latin typeface="Ubuntu"/>
              </a:rPr>
              <a:t>Negatives</a:t>
            </a:r>
          </a:p>
          <a:p>
            <a:endParaRPr lang="en-GB" b="1" dirty="0">
              <a:latin typeface="Ubuntu"/>
            </a:endParaRPr>
          </a:p>
          <a:p>
            <a:pPr marL="285750" indent="-285750">
              <a:buFont typeface="Arial" panose="020B0604020202020204" pitchFamily="34" charset="0"/>
              <a:buChar char="•"/>
            </a:pPr>
            <a:r>
              <a:rPr lang="en-GB" dirty="0" smtClean="0">
                <a:solidFill>
                  <a:schemeClr val="bg1"/>
                </a:solidFill>
                <a:latin typeface="Ubuntu"/>
              </a:rPr>
              <a:t>Uptake was </a:t>
            </a:r>
            <a:r>
              <a:rPr lang="en-GB" dirty="0">
                <a:solidFill>
                  <a:schemeClr val="bg1"/>
                </a:solidFill>
                <a:latin typeface="Ubuntu"/>
              </a:rPr>
              <a:t>46.2% for all staff and 43.8% for frontline </a:t>
            </a:r>
            <a:r>
              <a:rPr lang="en-GB" dirty="0" smtClean="0">
                <a:solidFill>
                  <a:schemeClr val="bg1"/>
                </a:solidFill>
                <a:latin typeface="Ubuntu"/>
              </a:rPr>
              <a:t>staff</a:t>
            </a:r>
          </a:p>
          <a:p>
            <a:pPr marL="285750" indent="-285750">
              <a:buFont typeface="Arial" panose="020B0604020202020204" pitchFamily="34" charset="0"/>
              <a:buChar char="•"/>
            </a:pPr>
            <a:r>
              <a:rPr lang="en-GB" dirty="0" smtClean="0">
                <a:solidFill>
                  <a:schemeClr val="bg1"/>
                </a:solidFill>
                <a:latin typeface="Ubuntu"/>
              </a:rPr>
              <a:t>Only a small number of peer vaccinators available </a:t>
            </a:r>
            <a:endParaRPr lang="en-GB" dirty="0">
              <a:solidFill>
                <a:schemeClr val="bg1"/>
              </a:solidFill>
              <a:latin typeface="Ubuntu"/>
            </a:endParaRPr>
          </a:p>
          <a:p>
            <a:pPr marL="285750" indent="-285750">
              <a:buFont typeface="Arial" panose="020B0604020202020204" pitchFamily="34" charset="0"/>
              <a:buChar char="•"/>
            </a:pPr>
            <a:endParaRPr lang="en-GB" dirty="0">
              <a:latin typeface="Ubuntu"/>
            </a:endParaRPr>
          </a:p>
        </p:txBody>
      </p:sp>
    </p:spTree>
    <p:extLst>
      <p:ext uri="{BB962C8B-B14F-4D97-AF65-F5344CB8AC3E}">
        <p14:creationId xmlns:p14="http://schemas.microsoft.com/office/powerpoint/2010/main" val="1788785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411163" y="225778"/>
            <a:ext cx="10760075" cy="398560"/>
          </a:xfrm>
        </p:spPr>
        <p:txBody>
          <a:bodyPr/>
          <a:lstStyle/>
          <a:p>
            <a:r>
              <a:rPr lang="en-GB" dirty="0" smtClean="0"/>
              <a:t>Staff Uptake Influenza Vaccine</a:t>
            </a:r>
            <a:endParaRPr lang="en-GB" dirty="0"/>
          </a:p>
          <a:p>
            <a:endParaRPr lang="en-GB" dirty="0"/>
          </a:p>
        </p:txBody>
      </p:sp>
      <p:sp>
        <p:nvSpPr>
          <p:cNvPr id="6" name="TextBox 5"/>
          <p:cNvSpPr txBox="1"/>
          <p:nvPr/>
        </p:nvSpPr>
        <p:spPr>
          <a:xfrm>
            <a:off x="619759" y="726179"/>
            <a:ext cx="10861041" cy="1477328"/>
          </a:xfrm>
          <a:prstGeom prst="rect">
            <a:avLst/>
          </a:prstGeom>
          <a:noFill/>
        </p:spPr>
        <p:txBody>
          <a:bodyPr wrap="square" rtlCol="0">
            <a:spAutoFit/>
          </a:bodyPr>
          <a:lstStyle/>
          <a:p>
            <a:r>
              <a:rPr lang="en-GB" b="1" dirty="0">
                <a:solidFill>
                  <a:schemeClr val="bg1"/>
                </a:solidFill>
                <a:latin typeface="Ubuntu"/>
              </a:rPr>
              <a:t>Influenza vaccine uptake for all staff in PHW was 46.2% and 43.8% within front line staff for 2021-22.  When compared with other Health Boards and Trusts at Figure 1, the uptake of influenza vaccine across the NHS was low for 2021-22 season</a:t>
            </a:r>
            <a:endParaRPr lang="en-GB" b="1" dirty="0" smtClean="0">
              <a:solidFill>
                <a:schemeClr val="bg1"/>
              </a:solidFill>
              <a:latin typeface="Ubuntu"/>
            </a:endParaRPr>
          </a:p>
          <a:p>
            <a:endParaRPr lang="en-GB" b="1" dirty="0" smtClean="0">
              <a:solidFill>
                <a:schemeClr val="accent4">
                  <a:lumMod val="60000"/>
                  <a:lumOff val="40000"/>
                </a:schemeClr>
              </a:solidFill>
              <a:latin typeface="Ubuntu"/>
            </a:endParaRPr>
          </a:p>
          <a:p>
            <a:pPr marL="285750" indent="-285750">
              <a:buFont typeface="Arial" panose="020B0604020202020204" pitchFamily="34" charset="0"/>
              <a:buChar char="•"/>
            </a:pPr>
            <a:endParaRPr lang="en-GB" dirty="0">
              <a:latin typeface="Ubuntu"/>
            </a:endParaRPr>
          </a:p>
        </p:txBody>
      </p:sp>
      <p:pic>
        <p:nvPicPr>
          <p:cNvPr id="2" name="Picture 1"/>
          <p:cNvPicPr>
            <a:picLocks noChangeAspect="1"/>
          </p:cNvPicPr>
          <p:nvPr/>
        </p:nvPicPr>
        <p:blipFill>
          <a:blip r:embed="rId2"/>
          <a:stretch>
            <a:fillRect/>
          </a:stretch>
        </p:blipFill>
        <p:spPr>
          <a:xfrm>
            <a:off x="1697277" y="2085513"/>
            <a:ext cx="8826148" cy="3807287"/>
          </a:xfrm>
          <a:prstGeom prst="rect">
            <a:avLst/>
          </a:prstGeom>
        </p:spPr>
      </p:pic>
    </p:spTree>
    <p:extLst>
      <p:ext uri="{BB962C8B-B14F-4D97-AF65-F5344CB8AC3E}">
        <p14:creationId xmlns:p14="http://schemas.microsoft.com/office/powerpoint/2010/main" val="45675980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5FF268BA90B241B32BD49B28AD31E7" ma:contentTypeVersion="13" ma:contentTypeDescription="Create a new document." ma:contentTypeScope="" ma:versionID="a8f75718a9cb97d7ecfed60b19b9803d">
  <xsd:schema xmlns:xsd="http://www.w3.org/2001/XMLSchema" xmlns:xs="http://www.w3.org/2001/XMLSchema" xmlns:p="http://schemas.microsoft.com/office/2006/metadata/properties" xmlns:ns3="21ea3a50-39a4-4c37-8dbc-c31c99163fc8" xmlns:ns4="7f035454-cfb1-4a30-b316-ec8cf61aff3b" targetNamespace="http://schemas.microsoft.com/office/2006/metadata/properties" ma:root="true" ma:fieldsID="81662185387bc9cdb639eab1e35e16bd" ns3:_="" ns4:_="">
    <xsd:import namespace="21ea3a50-39a4-4c37-8dbc-c31c99163fc8"/>
    <xsd:import namespace="7f035454-cfb1-4a30-b316-ec8cf61aff3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ea3a50-39a4-4c37-8dbc-c31c99163f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f035454-cfb1-4a30-b316-ec8cf61aff3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90080D-0933-40EF-99F8-840F522218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ea3a50-39a4-4c37-8dbc-c31c99163fc8"/>
    <ds:schemaRef ds:uri="7f035454-cfb1-4a30-b316-ec8cf61aff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604707-1381-47B8-B0F1-3AD19E962994}">
  <ds:schemaRefs>
    <ds:schemaRef ds:uri="http://schemas.openxmlformats.org/package/2006/metadata/core-properties"/>
    <ds:schemaRef ds:uri="7f035454-cfb1-4a30-b316-ec8cf61aff3b"/>
    <ds:schemaRef ds:uri="http://schemas.microsoft.com/office/2006/documentManagement/types"/>
    <ds:schemaRef ds:uri="http://schemas.microsoft.com/office/infopath/2007/PartnerControls"/>
    <ds:schemaRef ds:uri="http://purl.org/dc/elements/1.1/"/>
    <ds:schemaRef ds:uri="http://schemas.microsoft.com/office/2006/metadata/properties"/>
    <ds:schemaRef ds:uri="21ea3a50-39a4-4c37-8dbc-c31c99163fc8"/>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63919245-BF89-488F-B519-5B3F404647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31865</TotalTime>
  <Words>1397</Words>
  <Application>Microsoft Office PowerPoint</Application>
  <PresentationFormat>Widescreen</PresentationFormat>
  <Paragraphs>147</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Courier New</vt:lpstr>
      <vt:lpstr>Ubuntu</vt:lpstr>
      <vt:lpstr>Verdana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Felicity Hamer</dc:creator>
  <cp:lastModifiedBy>Rhiannon Beaumont-Wood (Public Health Wales)</cp:lastModifiedBy>
  <cp:revision>505</cp:revision>
  <cp:lastPrinted>2019-12-05T09:50:44Z</cp:lastPrinted>
  <dcterms:created xsi:type="dcterms:W3CDTF">2019-10-22T08:51:07Z</dcterms:created>
  <dcterms:modified xsi:type="dcterms:W3CDTF">2022-05-13T00:17:43Z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0x010100AF5FF268BA90B241B32BD49B28AD31E7</vt:lpwstr>
  </property>
</Properties>
</file>