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77" r:id="rId5"/>
    <p:sldMasterId id="2147483690" r:id="rId6"/>
  </p:sldMasterIdLst>
  <p:notesMasterIdLst>
    <p:notesMasterId r:id="rId25"/>
  </p:notesMasterIdLst>
  <p:handoutMasterIdLst>
    <p:handoutMasterId r:id="rId26"/>
  </p:handoutMasterIdLst>
  <p:sldIdLst>
    <p:sldId id="258" r:id="rId7"/>
    <p:sldId id="260" r:id="rId8"/>
    <p:sldId id="277" r:id="rId9"/>
    <p:sldId id="273" r:id="rId10"/>
    <p:sldId id="270" r:id="rId11"/>
    <p:sldId id="264" r:id="rId12"/>
    <p:sldId id="284" r:id="rId13"/>
    <p:sldId id="286" r:id="rId14"/>
    <p:sldId id="285" r:id="rId15"/>
    <p:sldId id="283" r:id="rId16"/>
    <p:sldId id="282" r:id="rId17"/>
    <p:sldId id="281" r:id="rId18"/>
    <p:sldId id="267" r:id="rId19"/>
    <p:sldId id="268" r:id="rId20"/>
    <p:sldId id="288" r:id="rId21"/>
    <p:sldId id="269" r:id="rId22"/>
    <p:sldId id="271" r:id="rId23"/>
    <p:sldId id="274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3882"/>
    <a:srgbClr val="324F82"/>
    <a:srgbClr val="F9C402"/>
    <a:srgbClr val="4FB9AB"/>
    <a:srgbClr val="28B8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9"/>
    <p:restoredTop sz="86780" autoAdjust="0"/>
  </p:normalViewPr>
  <p:slideViewPr>
    <p:cSldViewPr snapToGrid="0" snapToObjects="1" showGuides="1">
      <p:cViewPr varScale="1">
        <p:scale>
          <a:sx n="60" d="100"/>
          <a:sy n="60" d="100"/>
        </p:scale>
        <p:origin x="924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3841F-BFA5-E84D-9FBF-C2EF90B9D7E0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0E142-3AF0-A947-ABB3-AF8FB9473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30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4033A-9BE4-C148-A588-EF9D888CAC46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21FB3-2FB1-D246-9430-EC4C2EC1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66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373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785FFB-0B5A-48BD-8580-78E5110D954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0444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721FB3-2FB1-D246-9430-EC4C2EC16A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90826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785FFB-0B5A-48BD-8580-78E5110D954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6387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785FFB-0B5A-48BD-8580-78E5110D954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29872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dirty="0">
              <a:solidFill>
                <a:prstClr val="white"/>
              </a:solidFill>
              <a:latin typeface="Calibri" panose="020F0502020204030204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223893-2736-46FE-AE2F-1F9AE291397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4588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113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53657"/>
            <a:ext cx="3247256" cy="839066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10572395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15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10571714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28th July 2017</a:t>
            </a:r>
            <a:endParaRPr lang="en-US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8456" y="2258200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Presented By: Insert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73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19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6 Icons &amp; Text Slide Heading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4560199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15962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4224117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4440173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4440173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8164384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8164384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40173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168689" y="2003311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3 Column Text &amp; Image Slide Heading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6089373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15618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6089373" y="5814391"/>
            <a:ext cx="6102626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0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715964" y="216673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Split Image Slide Heading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5963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715617"/>
            <a:ext cx="10760766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Chapter/Slide Title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2057401"/>
            <a:ext cx="10760766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Icon Chapter Slide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4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430079" y="2057400"/>
            <a:ext cx="1331842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715617" y="3315615"/>
            <a:ext cx="1076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Thank</a:t>
            </a:r>
            <a:r>
              <a:rPr lang="en-US" sz="4400" b="1" i="0" baseline="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you for listening.</a:t>
            </a:r>
          </a:p>
          <a:p>
            <a:pPr algn="ctr"/>
            <a:r>
              <a:rPr lang="en-US" sz="4400" b="1" i="0" baseline="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Any questions?</a:t>
            </a:r>
            <a:endParaRPr lang="en-US" sz="4400" b="1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89" y="1769165"/>
            <a:ext cx="1717886" cy="1409284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5963" y="1838325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en-US" dirty="0" smtClean="0"/>
              <a:t>Click the icon to start building your chart</a:t>
            </a:r>
            <a:endParaRPr lang="en-US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Chart Slide Heading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6870-9C78-4842-B00D-5BB62AB6DE12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E8171-8AAF-433E-AC4B-7CC466D8A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626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28th July 2017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Presented By: Insert Name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Presentation Title </a:t>
            </a:r>
            <a:br>
              <a:rPr lang="en-US" dirty="0" smtClean="0"/>
            </a:br>
            <a:r>
              <a:rPr lang="en-US" dirty="0" smtClean="0"/>
              <a:t>Two Lines Template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53657"/>
            <a:ext cx="3247256" cy="839066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78AA-F0FD-4256-8EAC-8F24AD132C0D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B1DB8-B040-4D44-A40E-B88A3E33A0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3387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78AA-F0FD-4256-8EAC-8F24AD132C0D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B1DB8-B040-4D44-A40E-B88A3E33A0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3337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78AA-F0FD-4256-8EAC-8F24AD132C0D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B1DB8-B040-4D44-A40E-B88A3E33A0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7838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78AA-F0FD-4256-8EAC-8F24AD132C0D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B1DB8-B040-4D44-A40E-B88A3E33A0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3065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78AA-F0FD-4256-8EAC-8F24AD132C0D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B1DB8-B040-4D44-A40E-B88A3E33A0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5997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78AA-F0FD-4256-8EAC-8F24AD132C0D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B1DB8-B040-4D44-A40E-B88A3E33A0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2961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78AA-F0FD-4256-8EAC-8F24AD132C0D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B1DB8-B040-4D44-A40E-B88A3E33A0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4059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78AA-F0FD-4256-8EAC-8F24AD132C0D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B1DB8-B040-4D44-A40E-B88A3E33A0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2857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78AA-F0FD-4256-8EAC-8F24AD132C0D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B1DB8-B040-4D44-A40E-B88A3E33A0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4810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78AA-F0FD-4256-8EAC-8F24AD132C0D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B1DB8-B040-4D44-A40E-B88A3E33A0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52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1 Column Text Slide Heading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299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78AA-F0FD-4256-8EAC-8F24AD132C0D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B1DB8-B040-4D44-A40E-B88A3E33A0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6975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63856E0-0E81-CC4F-9B2E-4AB96558DC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65CA0-AEAC-3F43-974B-F896474D7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4708" y="2325932"/>
            <a:ext cx="9144000" cy="2387600"/>
          </a:xfrm>
        </p:spPr>
        <p:txBody>
          <a:bodyPr anchor="b">
            <a:normAutofit/>
          </a:bodyPr>
          <a:lstStyle>
            <a:lvl1pPr algn="l"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618370-12F0-EE44-B0DE-0D737D4E04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4708" y="4821238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920297"/>
      </p:ext>
    </p:extLst>
  </p:cSld>
  <p:clrMapOvr>
    <a:masterClrMapping/>
  </p:clrMapOvr>
  <p:transition spd="slow" advTm="32775"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5C45E37F-5D25-3444-BC73-196E0D2350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4570217"/>
      </p:ext>
    </p:extLst>
  </p:cSld>
  <p:clrMapOvr>
    <a:masterClrMapping/>
  </p:clrMapOvr>
  <p:transition spd="slow" advTm="32775"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Rectangle&#10;&#10;Description automatically generated">
            <a:extLst>
              <a:ext uri="{FF2B5EF4-FFF2-40B4-BE49-F238E27FC236}">
                <a16:creationId xmlns:a16="http://schemas.microsoft.com/office/drawing/2014/main" id="{096CC9AC-161D-FD4D-AADA-4E2C5DCFB3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5180046"/>
      </p:ext>
    </p:extLst>
  </p:cSld>
  <p:clrMapOvr>
    <a:masterClrMapping/>
  </p:clrMapOvr>
  <p:transition spd="slow" advTm="32775"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9145328"/>
      </p:ext>
    </p:extLst>
  </p:cSld>
  <p:clrMapOvr>
    <a:masterClrMapping/>
  </p:clrMapOvr>
  <p:transition spd="slow" advTm="32775"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87E5F4D-F0C1-C04D-9F41-F5AF46EB18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5503B3F-5BE1-3246-B25A-B9F8AC6A1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A103A0F-B897-8542-A62D-28B76CA58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089312"/>
      </p:ext>
    </p:extLst>
  </p:cSld>
  <p:clrMapOvr>
    <a:masterClrMapping/>
  </p:clrMapOvr>
  <p:transition spd="slow" advTm="32775"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ctangle&#10;&#10;Description automatically generated">
            <a:extLst>
              <a:ext uri="{FF2B5EF4-FFF2-40B4-BE49-F238E27FC236}">
                <a16:creationId xmlns:a16="http://schemas.microsoft.com/office/drawing/2014/main" id="{B20264D2-A319-E141-BF48-BD435F70C1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680DAA5-334F-C548-8322-B4D212C0F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2025009-A816-5F46-AE73-545650879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035021"/>
      </p:ext>
    </p:extLst>
  </p:cSld>
  <p:clrMapOvr>
    <a:masterClrMapping/>
  </p:clrMapOvr>
  <p:transition spd="slow" advTm="32775"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680DAA5-334F-C548-8322-B4D212C0F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2025009-A816-5F46-AE73-545650879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510818"/>
      </p:ext>
    </p:extLst>
  </p:cSld>
  <p:clrMapOvr>
    <a:masterClrMapping/>
  </p:clrMapOvr>
  <p:transition spd="slow" advTm="32775">
    <p:wipe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4CCE83C4-8F8F-B746-A497-12F79CEA6A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9D0EBB-40C7-3040-8897-CC7A6B635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408245"/>
            <a:ext cx="4232519" cy="10785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1457650"/>
      </p:ext>
    </p:extLst>
  </p:cSld>
  <p:clrMapOvr>
    <a:masterClrMapping/>
  </p:clrMapOvr>
  <p:transition spd="slow" advTm="32775">
    <p:wipe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7BA88-1173-4498-AB69-1502A4644077}" type="datetimeFigureOut">
              <a:rPr lang="en-GB" smtClean="0"/>
              <a:pPr/>
              <a:t>07/02/2023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F0E96-27C7-469B-921F-2061BA6ECD3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530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Text Slide Heading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4994D-B67B-914E-BF34-EE934019DDD4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DC893-FBD4-004A-AB5A-26D2E197F0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1184"/>
      </p:ext>
    </p:extLst>
  </p:cSld>
  <p:clrMapOvr>
    <a:masterClrMapping/>
  </p:clrMapOvr>
  <p:transition spd="slow"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40549122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3286907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2230641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3 Column Text Slide Heading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3 Column Pull Out Slide Heading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53807" y="2230643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715963" y="2230644"/>
            <a:ext cx="5022227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Text &amp; Image Slide Heading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33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3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40128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45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805562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228606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51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017084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4 Column Text &amp; Icon Slide Heading</a:t>
            </a:r>
            <a:endParaRPr lang="en-US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9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56633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Comparison Slide Heading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554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35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50" r:id="rId3"/>
    <p:sldLayoutId id="2147483651" r:id="rId4"/>
    <p:sldLayoutId id="2147483652" r:id="rId5"/>
    <p:sldLayoutId id="2147483665" r:id="rId6"/>
    <p:sldLayoutId id="2147483654" r:id="rId7"/>
    <p:sldLayoutId id="2147483656" r:id="rId8"/>
    <p:sldLayoutId id="2147483660" r:id="rId9"/>
    <p:sldLayoutId id="2147483670" r:id="rId10"/>
    <p:sldLayoutId id="2147483657" r:id="rId11"/>
    <p:sldLayoutId id="2147483653" r:id="rId12"/>
    <p:sldLayoutId id="2147483668" r:id="rId13"/>
    <p:sldLayoutId id="2147483658" r:id="rId14"/>
    <p:sldLayoutId id="2147483655" r:id="rId15"/>
    <p:sldLayoutId id="2147483662" r:id="rId16"/>
    <p:sldLayoutId id="2147483673" r:id="rId17"/>
    <p:sldLayoutId id="2147483659" r:id="rId18"/>
    <p:sldLayoutId id="2147483689" r:id="rId1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D78AA-F0FD-4256-8EAC-8F24AD132C0D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B1DB8-B040-4D44-A40E-B88A3E33A0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87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C92584-906C-C94C-878E-94C98C9B1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395E7-0016-B04A-BC56-FA65B42B43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12D69-7BC4-C84F-8858-B6D29D089380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4BF4C-A81F-9A4D-9A4D-914723BBBA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D5ED13-CF17-4144-AC2F-657FB85ED3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2DD82-EDB8-4A4B-A06E-BB49D5BE6A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35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ransition spd="slow" advTm="32775">
    <p:wipe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1B2E4A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5ABEC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phw.nhs.wales/services-and-teams/wider-determinants-of-health-unit/fair-work-for-health-well-being-and-equity/resources/delivering-fair-work-for-health-well-being-and-equity-guide/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Health and Well-being Directorate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r>
              <a:rPr lang="en-US" baseline="30000" dirty="0" smtClean="0"/>
              <a:t>th</a:t>
            </a:r>
            <a:r>
              <a:rPr lang="en-US" dirty="0" smtClean="0"/>
              <a:t> February 2022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Angela Jones – Acting Director, Health and Well-being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32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Primary Care Prevention</a:t>
            </a:r>
            <a:r>
              <a:rPr lang="en-GB" dirty="0" smtClean="0"/>
              <a:t> 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Programmes</a:t>
            </a:r>
            <a:r>
              <a:rPr lang="en-GB" dirty="0"/>
              <a:t> of work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4294967295"/>
          </p:nvPr>
        </p:nvSpPr>
        <p:spPr>
          <a:xfrm>
            <a:off x="418013" y="1878399"/>
            <a:ext cx="11617560" cy="3820625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GB" sz="2400" b="1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 National Programmes</a:t>
            </a:r>
            <a:endParaRPr lang="en-GB" sz="24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Obesity Prevention – All Wales Weight Management Programme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Diabetes Prevention work – National Diabetes Prevention Programme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Social Prescribing (join up with Policy, WDs of Health and M+EWB in Health Improvement)</a:t>
            </a:r>
          </a:p>
          <a:p>
            <a:pPr marL="0" indent="0">
              <a:buNone/>
            </a:pPr>
            <a:r>
              <a:rPr lang="en-GB" sz="2400" b="1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Others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Public Health advice and support to key partner organisations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Role of NHS in improvement programmes such as Anchor Institutions, Inverse Care Law, Pre-Diabetes and Social Prescribing</a:t>
            </a:r>
          </a:p>
        </p:txBody>
      </p:sp>
    </p:spTree>
    <p:extLst>
      <p:ext uri="{BB962C8B-B14F-4D97-AF65-F5344CB8AC3E}">
        <p14:creationId xmlns:p14="http://schemas.microsoft.com/office/powerpoint/2010/main" val="2335984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2775"/>
    </mc:Choice>
    <mc:Fallback xmlns="">
      <p:transition advTm="32775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Primary Care - Dental </a:t>
            </a:r>
            <a:r>
              <a:rPr lang="en-GB" dirty="0">
                <a:latin typeface="Ubuntu"/>
                <a:ea typeface="Verdana" panose="020B0604030504040204" pitchFamily="34" charset="0"/>
              </a:rPr>
              <a:t>Public</a:t>
            </a:r>
            <a:r>
              <a:rPr lang="en-GB" b="0" dirty="0"/>
              <a:t> </a:t>
            </a:r>
            <a:r>
              <a:rPr lang="en-GB" dirty="0"/>
              <a:t>Health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Programmes</a:t>
            </a:r>
            <a:r>
              <a:rPr lang="en-GB" dirty="0"/>
              <a:t> of work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4294967295"/>
          </p:nvPr>
        </p:nvSpPr>
        <p:spPr>
          <a:xfrm>
            <a:off x="418013" y="1878400"/>
            <a:ext cx="11617560" cy="3684588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GB" sz="2400" b="1" dirty="0">
                <a:solidFill>
                  <a:schemeClr val="accent5">
                    <a:lumMod val="50000"/>
                  </a:schemeClr>
                </a:solidFill>
              </a:rPr>
              <a:t>Key National Programmes</a:t>
            </a:r>
            <a:endParaRPr lang="en-GB" sz="24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General Dental Services Reform Programme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Oral Health Improvement - Designed to </a:t>
            </a: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Smile, Gwen am </a:t>
            </a:r>
            <a:r>
              <a:rPr lang="en-GB" sz="2400" dirty="0" err="1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byth</a:t>
            </a:r>
            <a:endParaRPr lang="en-GB" sz="24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Oral Health Intelligence - Dental Epidemiology Programme 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Others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Dental Public Health advice and support to key partner organisations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Specialty Training in Dental Public Health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R&amp;D and outputs in collaboration with Academia</a:t>
            </a:r>
          </a:p>
        </p:txBody>
      </p:sp>
    </p:spTree>
    <p:extLst>
      <p:ext uri="{BB962C8B-B14F-4D97-AF65-F5344CB8AC3E}">
        <p14:creationId xmlns:p14="http://schemas.microsoft.com/office/powerpoint/2010/main" val="366553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2775"/>
    </mc:Choice>
    <mc:Fallback xmlns="">
      <p:transition advTm="32775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0C880B56-B77C-B54C-80B9-778400F4BD01}"/>
              </a:ext>
            </a:extLst>
          </p:cNvPr>
          <p:cNvSpPr/>
          <p:nvPr/>
        </p:nvSpPr>
        <p:spPr>
          <a:xfrm>
            <a:off x="3690730" y="1662138"/>
            <a:ext cx="4716343" cy="2143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17">
              <a:defRPr/>
            </a:pP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438DF4-1AA7-1A43-BB1C-CB7CAE9A1CD2}"/>
              </a:ext>
            </a:extLst>
          </p:cNvPr>
          <p:cNvSpPr/>
          <p:nvPr/>
        </p:nvSpPr>
        <p:spPr>
          <a:xfrm>
            <a:off x="3945045" y="3077852"/>
            <a:ext cx="4337586" cy="18936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17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F5FB468E-838C-487E-AC93-C6FE4F25CA7E}"/>
              </a:ext>
            </a:extLst>
          </p:cNvPr>
          <p:cNvSpPr/>
          <p:nvPr/>
        </p:nvSpPr>
        <p:spPr>
          <a:xfrm>
            <a:off x="6837162" y="985689"/>
            <a:ext cx="1084746" cy="66912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17">
              <a:defRPr/>
            </a:pPr>
            <a:r>
              <a:rPr lang="en-GB" sz="1050" b="1" dirty="0">
                <a:solidFill>
                  <a:prstClr val="white"/>
                </a:solidFill>
                <a:latin typeface="Calibri" panose="020F0502020204030204"/>
              </a:rPr>
              <a:t>Welsh Government</a:t>
            </a:r>
          </a:p>
        </p:txBody>
      </p:sp>
      <p:sp>
        <p:nvSpPr>
          <p:cNvPr id="82" name="Rectangle: Rounded Corners 77">
            <a:extLst>
              <a:ext uri="{FF2B5EF4-FFF2-40B4-BE49-F238E27FC236}">
                <a16:creationId xmlns:a16="http://schemas.microsoft.com/office/drawing/2014/main" id="{70311473-3FD1-F04F-9417-A1759624F1A4}"/>
              </a:ext>
            </a:extLst>
          </p:cNvPr>
          <p:cNvSpPr/>
          <p:nvPr/>
        </p:nvSpPr>
        <p:spPr>
          <a:xfrm>
            <a:off x="6185044" y="3562687"/>
            <a:ext cx="4250013" cy="56497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17">
              <a:defRPr/>
            </a:pPr>
            <a:r>
              <a:rPr lang="en-GB" sz="1200" b="1" dirty="0">
                <a:solidFill>
                  <a:prstClr val="black"/>
                </a:solidFill>
                <a:latin typeface="Calibri" panose="020F0502020204030204"/>
              </a:rPr>
              <a:t>Underpinned by dental and public health expertise and activities:</a:t>
            </a:r>
          </a:p>
          <a:p>
            <a:pPr algn="ctr" defTabSz="914417">
              <a:defRPr/>
            </a:pPr>
            <a:endParaRPr lang="en-GB" sz="1200" b="1" i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34A026C-B777-4708-B87F-3F6F48B7F22D}"/>
              </a:ext>
            </a:extLst>
          </p:cNvPr>
          <p:cNvSpPr/>
          <p:nvPr/>
        </p:nvSpPr>
        <p:spPr>
          <a:xfrm>
            <a:off x="1724677" y="3556092"/>
            <a:ext cx="4289561" cy="56497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17">
              <a:defRPr/>
            </a:pPr>
            <a:r>
              <a:rPr lang="en-GB" sz="1200" b="1" dirty="0">
                <a:solidFill>
                  <a:prstClr val="black"/>
                </a:solidFill>
                <a:latin typeface="Calibri" panose="020F0502020204030204"/>
              </a:rPr>
              <a:t>Leadership for oral health spanning the three pillars of public health:</a:t>
            </a:r>
          </a:p>
          <a:p>
            <a:pPr algn="ctr" defTabSz="914417">
              <a:defRPr/>
            </a:pPr>
            <a:endParaRPr lang="en-GB" sz="1200" b="1" i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B80D7D91-BE45-4AFA-AE04-8B81ABEFC776}"/>
              </a:ext>
            </a:extLst>
          </p:cNvPr>
          <p:cNvSpPr/>
          <p:nvPr/>
        </p:nvSpPr>
        <p:spPr>
          <a:xfrm>
            <a:off x="1712566" y="2966528"/>
            <a:ext cx="8797211" cy="564978"/>
          </a:xfrm>
          <a:prstGeom prst="roundRect">
            <a:avLst/>
          </a:prstGeom>
          <a:solidFill>
            <a:srgbClr val="66969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17">
              <a:defRPr/>
            </a:pPr>
            <a:r>
              <a:rPr lang="en-GB" sz="1400" b="1" dirty="0">
                <a:solidFill>
                  <a:prstClr val="white"/>
                </a:solidFill>
                <a:latin typeface="Calibri" panose="020F0502020204030204"/>
              </a:rPr>
              <a:t>Key partnerships and networks locally, regionally, nationally and beyond</a:t>
            </a:r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1055025A-5300-4FA7-BCDD-8D83E50CA7B9}"/>
              </a:ext>
            </a:extLst>
          </p:cNvPr>
          <p:cNvSpPr/>
          <p:nvPr/>
        </p:nvSpPr>
        <p:spPr>
          <a:xfrm>
            <a:off x="1845089" y="192619"/>
            <a:ext cx="8664688" cy="663245"/>
          </a:xfrm>
          <a:prstGeom prst="roundRect">
            <a:avLst/>
          </a:prstGeom>
          <a:solidFill>
            <a:srgbClr val="669696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17">
              <a:defRPr/>
            </a:pPr>
            <a:r>
              <a:rPr lang="en-GB" sz="1400" b="1" dirty="0">
                <a:solidFill>
                  <a:prstClr val="white"/>
                </a:solidFill>
                <a:latin typeface="Calibri" panose="020F0502020204030204"/>
              </a:rPr>
              <a:t>Dental Public Health: Systems leadership and expertise in improving oral health and reducing health inequalities working across organisations and systems in Wales.</a:t>
            </a:r>
            <a:endParaRPr lang="en-GB" sz="1400" b="1" i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8FB188CA-E03D-4D3E-BC73-B86316EF2DBF}"/>
              </a:ext>
            </a:extLst>
          </p:cNvPr>
          <p:cNvSpPr/>
          <p:nvPr/>
        </p:nvSpPr>
        <p:spPr>
          <a:xfrm>
            <a:off x="8451991" y="2228090"/>
            <a:ext cx="1125105" cy="64808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17">
              <a:defRPr/>
            </a:pPr>
            <a:r>
              <a:rPr lang="en-GB" sz="1050" b="1" dirty="0">
                <a:solidFill>
                  <a:prstClr val="white"/>
                </a:solidFill>
                <a:latin typeface="Calibri" panose="020F0502020204030204"/>
              </a:rPr>
              <a:t>Universities in Wales</a:t>
            </a:r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DC061A64-EEF6-4FA2-ADF8-0A6C169DBE03}"/>
              </a:ext>
            </a:extLst>
          </p:cNvPr>
          <p:cNvSpPr/>
          <p:nvPr/>
        </p:nvSpPr>
        <p:spPr>
          <a:xfrm>
            <a:off x="2874773" y="1397721"/>
            <a:ext cx="1103174" cy="61677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17">
              <a:defRPr/>
            </a:pPr>
            <a:r>
              <a:rPr lang="en-GB" sz="1050" b="1" dirty="0">
                <a:solidFill>
                  <a:prstClr val="white"/>
                </a:solidFill>
                <a:latin typeface="Calibri" panose="020F0502020204030204"/>
              </a:rPr>
              <a:t>Health Education And Improvement Wales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D8063DCF-C9B2-4D58-9EDB-64415A36810A}"/>
              </a:ext>
            </a:extLst>
          </p:cNvPr>
          <p:cNvSpPr/>
          <p:nvPr/>
        </p:nvSpPr>
        <p:spPr>
          <a:xfrm>
            <a:off x="4204953" y="953714"/>
            <a:ext cx="1125105" cy="66324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17">
              <a:defRPr/>
            </a:pPr>
            <a:r>
              <a:rPr lang="en-GB" sz="1050" b="1" dirty="0">
                <a:solidFill>
                  <a:prstClr val="white"/>
                </a:solidFill>
                <a:latin typeface="Calibri" panose="020F0502020204030204"/>
              </a:rPr>
              <a:t>NHS Wales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2367609" y="2228091"/>
            <a:ext cx="1265920" cy="66912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17">
              <a:defRPr/>
            </a:pPr>
            <a:r>
              <a:rPr lang="en-GB" sz="1050" b="1" dirty="0">
                <a:solidFill>
                  <a:prstClr val="white"/>
                </a:solidFill>
                <a:latin typeface="Calibri" panose="020F0502020204030204"/>
              </a:rPr>
              <a:t>Professional organisations, committees, regulatory bodies 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8122895" y="1421250"/>
            <a:ext cx="1100136" cy="663003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17">
              <a:defRPr/>
            </a:pPr>
            <a:r>
              <a:rPr lang="en-GB" sz="1050" b="1" dirty="0">
                <a:solidFill>
                  <a:prstClr val="white"/>
                </a:solidFill>
                <a:latin typeface="Calibri" panose="020F0502020204030204"/>
              </a:rPr>
              <a:t>Local Authorities, and others</a:t>
            </a:r>
          </a:p>
        </p:txBody>
      </p:sp>
      <p:sp>
        <p:nvSpPr>
          <p:cNvPr id="2" name="Rounded Rectangle 74">
            <a:extLst>
              <a:ext uri="{FF2B5EF4-FFF2-40B4-BE49-F238E27FC236}">
                <a16:creationId xmlns:a16="http://schemas.microsoft.com/office/drawing/2014/main" id="{2CE34D4E-F276-4147-A3F1-852ED8439AC1}"/>
              </a:ext>
            </a:extLst>
          </p:cNvPr>
          <p:cNvSpPr/>
          <p:nvPr/>
        </p:nvSpPr>
        <p:spPr>
          <a:xfrm>
            <a:off x="5521058" y="966416"/>
            <a:ext cx="1125105" cy="626503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17">
              <a:defRPr/>
            </a:pPr>
            <a:r>
              <a:rPr lang="en-GB" sz="1050" b="1" dirty="0">
                <a:solidFill>
                  <a:prstClr val="white"/>
                </a:solidFill>
                <a:latin typeface="Calibri" panose="020F0502020204030204"/>
              </a:rPr>
              <a:t>Public Health Wales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310621" y="4196505"/>
            <a:ext cx="1216010" cy="2304218"/>
            <a:chOff x="624322" y="2310188"/>
            <a:chExt cx="1515655" cy="1660340"/>
          </a:xfrm>
        </p:grpSpPr>
        <p:grpSp>
          <p:nvGrpSpPr>
            <p:cNvPr id="86" name="Group 85"/>
            <p:cNvGrpSpPr/>
            <p:nvPr/>
          </p:nvGrpSpPr>
          <p:grpSpPr>
            <a:xfrm>
              <a:off x="624322" y="2310188"/>
              <a:ext cx="1515655" cy="811056"/>
              <a:chOff x="5488380" y="2408026"/>
              <a:chExt cx="1515655" cy="811056"/>
            </a:xfrm>
          </p:grpSpPr>
          <p:sp>
            <p:nvSpPr>
              <p:cNvPr id="88" name="Isosceles Triangle 87"/>
              <p:cNvSpPr/>
              <p:nvPr/>
            </p:nvSpPr>
            <p:spPr>
              <a:xfrm>
                <a:off x="6068800" y="2728498"/>
                <a:ext cx="362364" cy="490584"/>
              </a:xfrm>
              <a:prstGeom prst="triangle">
                <a:avLst/>
              </a:prstGeom>
              <a:solidFill>
                <a:srgbClr val="F7864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17">
                  <a:defRPr/>
                </a:pPr>
                <a:endPara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Rectangle: Rounded Corners 88"/>
              <p:cNvSpPr/>
              <p:nvPr/>
            </p:nvSpPr>
            <p:spPr>
              <a:xfrm>
                <a:off x="5488380" y="2408026"/>
                <a:ext cx="1515655" cy="598525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914417">
                  <a:defRPr/>
                </a:pPr>
                <a:endParaRPr lang="en-US" sz="105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 defTabSz="914417">
                  <a:defRPr/>
                </a:pPr>
                <a:r>
                  <a:rPr lang="en-US" sz="105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Health Intelligence</a:t>
                </a:r>
              </a:p>
              <a:p>
                <a:pPr algn="ctr" defTabSz="914417">
                  <a:defRPr/>
                </a:pPr>
                <a:endParaRPr lang="en-US" sz="105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9" name="Rectangle 78"/>
            <p:cNvSpPr/>
            <p:nvPr/>
          </p:nvSpPr>
          <p:spPr>
            <a:xfrm>
              <a:off x="674969" y="3016904"/>
              <a:ext cx="1366797" cy="95362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anchor="ctr">
              <a:spAutoFit/>
            </a:bodyPr>
            <a:lstStyle/>
            <a:p>
              <a:pPr algn="ctr" defTabSz="914417">
                <a:defRPr/>
              </a:pPr>
              <a:r>
                <a:rPr lang="en-US" sz="1000" b="1" dirty="0">
                  <a:solidFill>
                    <a:srgbClr val="ED7D31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Knowledge management to inform dental policy, oral health </a:t>
              </a:r>
              <a:r>
                <a:rPr lang="en-US" sz="1000" b="1" dirty="0" err="1">
                  <a:solidFill>
                    <a:srgbClr val="ED7D31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programmes</a:t>
              </a:r>
              <a:r>
                <a:rPr lang="en-US" sz="1000" b="1" dirty="0">
                  <a:solidFill>
                    <a:srgbClr val="ED7D31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  and services improvement 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431800" y="4223168"/>
            <a:ext cx="1202517" cy="2311251"/>
            <a:chOff x="2230213" y="2331396"/>
            <a:chExt cx="1498837" cy="1661660"/>
          </a:xfrm>
        </p:grpSpPr>
        <p:grpSp>
          <p:nvGrpSpPr>
            <p:cNvPr id="70" name="Group 69"/>
            <p:cNvGrpSpPr/>
            <p:nvPr/>
          </p:nvGrpSpPr>
          <p:grpSpPr>
            <a:xfrm>
              <a:off x="2230213" y="2331396"/>
              <a:ext cx="1498837" cy="789848"/>
              <a:chOff x="5503121" y="2429234"/>
              <a:chExt cx="1498838" cy="789848"/>
            </a:xfrm>
          </p:grpSpPr>
          <p:sp>
            <p:nvSpPr>
              <p:cNvPr id="72" name="Isosceles Triangle 71"/>
              <p:cNvSpPr/>
              <p:nvPr/>
            </p:nvSpPr>
            <p:spPr>
              <a:xfrm>
                <a:off x="6068800" y="2728498"/>
                <a:ext cx="362364" cy="490584"/>
              </a:xfrm>
              <a:prstGeom prst="triangle">
                <a:avLst/>
              </a:prstGeom>
              <a:solidFill>
                <a:srgbClr val="669696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17">
                  <a:defRPr/>
                </a:pPr>
                <a:endPara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Rectangle: Rounded Corners 72"/>
              <p:cNvSpPr/>
              <p:nvPr/>
            </p:nvSpPr>
            <p:spPr>
              <a:xfrm>
                <a:off x="5503121" y="2429234"/>
                <a:ext cx="1498838" cy="598525"/>
              </a:xfrm>
              <a:prstGeom prst="roundRect">
                <a:avLst/>
              </a:prstGeom>
              <a:solidFill>
                <a:srgbClr val="D5E3E3"/>
              </a:solidFill>
              <a:ln w="6350">
                <a:solidFill>
                  <a:srgbClr val="669696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17">
                  <a:defRPr/>
                </a:pPr>
                <a:r>
                  <a:rPr lang="en-US" sz="105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Healthcare Public Health </a:t>
                </a:r>
              </a:p>
            </p:txBody>
          </p:sp>
        </p:grpSp>
        <p:sp>
          <p:nvSpPr>
            <p:cNvPr id="63" name="Rectangle 62"/>
            <p:cNvSpPr/>
            <p:nvPr/>
          </p:nvSpPr>
          <p:spPr>
            <a:xfrm>
              <a:off x="2317708" y="3041577"/>
              <a:ext cx="1367072" cy="95147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anchor="ctr">
              <a:spAutoFit/>
            </a:bodyPr>
            <a:lstStyle/>
            <a:p>
              <a:pPr algn="ctr" defTabSz="914417">
                <a:defRPr/>
              </a:pPr>
              <a:r>
                <a:rPr lang="en-GB" sz="1000" b="1" dirty="0">
                  <a:solidFill>
                    <a:srgbClr val="669696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Advocating and supporting to reduction of inequalities and improving value of health care systems</a:t>
              </a:r>
              <a:endParaRPr lang="en-US" sz="1000" b="1" dirty="0">
                <a:solidFill>
                  <a:srgbClr val="669696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650328" y="4186776"/>
            <a:ext cx="1202518" cy="2083116"/>
            <a:chOff x="3827044" y="2310190"/>
            <a:chExt cx="1498839" cy="1487693"/>
          </a:xfrm>
        </p:grpSpPr>
        <p:grpSp>
          <p:nvGrpSpPr>
            <p:cNvPr id="54" name="Group 53"/>
            <p:cNvGrpSpPr/>
            <p:nvPr/>
          </p:nvGrpSpPr>
          <p:grpSpPr>
            <a:xfrm>
              <a:off x="3827044" y="2310190"/>
              <a:ext cx="1498839" cy="835491"/>
              <a:chOff x="5508802" y="2408028"/>
              <a:chExt cx="1498838" cy="835491"/>
            </a:xfrm>
          </p:grpSpPr>
          <p:sp>
            <p:nvSpPr>
              <p:cNvPr id="56" name="Isosceles Triangle 55"/>
              <p:cNvSpPr/>
              <p:nvPr/>
            </p:nvSpPr>
            <p:spPr>
              <a:xfrm>
                <a:off x="6082121" y="2772853"/>
                <a:ext cx="362364" cy="470666"/>
              </a:xfrm>
              <a:prstGeom prst="triangle">
                <a:avLst/>
              </a:prstGeom>
              <a:solidFill>
                <a:srgbClr val="73B39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17">
                  <a:defRPr/>
                </a:pPr>
                <a:endPara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Rectangle: Rounded Corners 56"/>
              <p:cNvSpPr/>
              <p:nvPr/>
            </p:nvSpPr>
            <p:spPr>
              <a:xfrm>
                <a:off x="5508802" y="2408028"/>
                <a:ext cx="1498838" cy="598525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6350">
                <a:solidFill>
                  <a:srgbClr val="73B398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17">
                  <a:defRPr/>
                </a:pPr>
                <a:r>
                  <a:rPr lang="en-US" sz="105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Workforce Development</a:t>
                </a:r>
                <a:endParaRPr lang="en-US" sz="2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7" name="Rectangle 46"/>
            <p:cNvSpPr/>
            <p:nvPr/>
          </p:nvSpPr>
          <p:spPr>
            <a:xfrm>
              <a:off x="3890015" y="3182432"/>
              <a:ext cx="1367072" cy="61545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anchor="ctr">
              <a:spAutoFit/>
            </a:bodyPr>
            <a:lstStyle/>
            <a:p>
              <a:pPr algn="ctr" defTabSz="914417">
                <a:defRPr/>
              </a:pPr>
              <a:r>
                <a:rPr lang="en-US" sz="1000" b="1" dirty="0">
                  <a:solidFill>
                    <a:srgbClr val="73B398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Supporting strategic planning and development of workforce</a:t>
              </a:r>
              <a:endParaRPr lang="en-US" sz="675" b="1" dirty="0">
                <a:solidFill>
                  <a:srgbClr val="73B398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022364" y="4186777"/>
            <a:ext cx="1202517" cy="2147546"/>
            <a:chOff x="5418364" y="2310188"/>
            <a:chExt cx="1498837" cy="1543964"/>
          </a:xfrm>
        </p:grpSpPr>
        <p:grpSp>
          <p:nvGrpSpPr>
            <p:cNvPr id="38" name="Group 37"/>
            <p:cNvGrpSpPr/>
            <p:nvPr/>
          </p:nvGrpSpPr>
          <p:grpSpPr>
            <a:xfrm>
              <a:off x="5418364" y="2310188"/>
              <a:ext cx="1498837" cy="869544"/>
              <a:chOff x="5505195" y="2408026"/>
              <a:chExt cx="1498838" cy="869544"/>
            </a:xfrm>
          </p:grpSpPr>
          <p:sp>
            <p:nvSpPr>
              <p:cNvPr id="40" name="Isosceles Triangle 39"/>
              <p:cNvSpPr/>
              <p:nvPr/>
            </p:nvSpPr>
            <p:spPr>
              <a:xfrm>
                <a:off x="6044560" y="2803756"/>
                <a:ext cx="483125" cy="473814"/>
              </a:xfrm>
              <a:prstGeom prst="triangle">
                <a:avLst/>
              </a:prstGeom>
              <a:solidFill>
                <a:srgbClr val="31A2A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17">
                  <a:defRPr/>
                </a:pPr>
                <a:endPara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Rectangle: Rounded Corners 40"/>
              <p:cNvSpPr/>
              <p:nvPr/>
            </p:nvSpPr>
            <p:spPr>
              <a:xfrm>
                <a:off x="5505195" y="2408026"/>
                <a:ext cx="1498838" cy="598525"/>
              </a:xfrm>
              <a:prstGeom prst="roundRect">
                <a:avLst/>
              </a:prstGeom>
              <a:solidFill>
                <a:srgbClr val="D5F2F3"/>
              </a:solidFill>
              <a:ln w="6350">
                <a:solidFill>
                  <a:srgbClr val="31A2A5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17">
                  <a:defRPr/>
                </a:pPr>
                <a:r>
                  <a:rPr lang="en-US" sz="105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Academia </a:t>
                </a:r>
              </a:p>
              <a:p>
                <a:pPr algn="ctr" defTabSz="914417">
                  <a:defRPr/>
                </a:pPr>
                <a:r>
                  <a:rPr lang="en-US" sz="105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Including </a:t>
                </a:r>
              </a:p>
              <a:p>
                <a:pPr algn="ctr" defTabSz="914417">
                  <a:defRPr/>
                </a:pPr>
                <a:r>
                  <a:rPr lang="en-US" sz="105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Education and Research</a:t>
                </a:r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5469628" y="3123948"/>
              <a:ext cx="1367072" cy="73020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anchor="ctr">
              <a:spAutoFit/>
            </a:bodyPr>
            <a:lstStyle/>
            <a:p>
              <a:pPr algn="ctr" defTabSz="914417">
                <a:defRPr/>
              </a:pPr>
              <a:r>
                <a:rPr lang="en-US" sz="1000" b="1" dirty="0">
                  <a:solidFill>
                    <a:srgbClr val="669696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Contributing to dental education and research priorities in oral health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751215" y="4222914"/>
            <a:ext cx="9009849" cy="10300122"/>
            <a:chOff x="-2714129" y="-1226437"/>
            <a:chExt cx="11230033" cy="7405204"/>
          </a:xfrm>
        </p:grpSpPr>
        <p:grpSp>
          <p:nvGrpSpPr>
            <p:cNvPr id="11" name="Group 10"/>
            <p:cNvGrpSpPr/>
            <p:nvPr/>
          </p:nvGrpSpPr>
          <p:grpSpPr>
            <a:xfrm>
              <a:off x="-2714129" y="-1226437"/>
              <a:ext cx="11230033" cy="7405204"/>
              <a:chOff x="-4222223" y="-1128599"/>
              <a:chExt cx="11230033" cy="7405204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-4222223" y="-1128599"/>
                <a:ext cx="1498838" cy="823483"/>
                <a:chOff x="-4222223" y="-1128599"/>
                <a:chExt cx="1498838" cy="823483"/>
              </a:xfrm>
            </p:grpSpPr>
            <p:sp>
              <p:nvSpPr>
                <p:cNvPr id="25" name="Isosceles Triangle 24"/>
                <p:cNvSpPr/>
                <p:nvPr/>
              </p:nvSpPr>
              <p:spPr>
                <a:xfrm>
                  <a:off x="-3639075" y="-795700"/>
                  <a:ext cx="362363" cy="490584"/>
                </a:xfrm>
                <a:prstGeom prst="triangle">
                  <a:avLst/>
                </a:prstGeom>
                <a:solidFill>
                  <a:srgbClr val="62789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17">
                    <a:defRPr/>
                  </a:pPr>
                  <a:endParaRPr lang="en-US" sz="1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" name="Rectangle: Rounded Corners 25"/>
                <p:cNvSpPr/>
                <p:nvPr/>
              </p:nvSpPr>
              <p:spPr>
                <a:xfrm>
                  <a:off x="-4222223" y="-1128599"/>
                  <a:ext cx="1498838" cy="598526"/>
                </a:xfrm>
                <a:prstGeom prst="round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6350">
                  <a:solidFill>
                    <a:srgbClr val="627890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17">
                    <a:defRPr/>
                  </a:pPr>
                  <a:r>
                    <a:rPr lang="en-US" sz="105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Health Protection</a:t>
                  </a:r>
                </a:p>
              </p:txBody>
            </p:sp>
          </p:grpSp>
          <p:sp>
            <p:nvSpPr>
              <p:cNvPr id="24" name="Rectangle 23"/>
              <p:cNvSpPr/>
              <p:nvPr/>
            </p:nvSpPr>
            <p:spPr>
              <a:xfrm>
                <a:off x="5492154" y="6124766"/>
                <a:ext cx="1515656" cy="15183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17">
                  <a:defRPr/>
                </a:pPr>
                <a:endPara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-2611287" y="-382874"/>
              <a:ext cx="1367073" cy="5089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anchor="ctr">
              <a:spAutoFit/>
            </a:bodyPr>
            <a:lstStyle/>
            <a:p>
              <a:pPr algn="ctr" defTabSz="914417">
                <a:defRPr/>
              </a:pPr>
              <a:r>
                <a:rPr lang="en-US" sz="1000" b="1" dirty="0">
                  <a:solidFill>
                    <a:srgbClr val="627890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Ensuring health protection in dental settings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513D016-1417-9C46-B7F0-4B7143D4E41D}"/>
              </a:ext>
            </a:extLst>
          </p:cNvPr>
          <p:cNvGrpSpPr/>
          <p:nvPr/>
        </p:nvGrpSpPr>
        <p:grpSpPr>
          <a:xfrm>
            <a:off x="2071419" y="4221095"/>
            <a:ext cx="1202518" cy="2113227"/>
            <a:chOff x="7661096" y="3328294"/>
            <a:chExt cx="1202518" cy="1376499"/>
          </a:xfrm>
        </p:grpSpPr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1BC922C3-A3BA-4A08-898C-3BA66369A4BB}"/>
                </a:ext>
              </a:extLst>
            </p:cNvPr>
            <p:cNvSpPr/>
            <p:nvPr/>
          </p:nvSpPr>
          <p:spPr>
            <a:xfrm>
              <a:off x="8129969" y="3598741"/>
              <a:ext cx="290725" cy="444477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17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874123C-DED8-44D5-8B50-C666DDB007BE}"/>
                </a:ext>
              </a:extLst>
            </p:cNvPr>
            <p:cNvSpPr/>
            <p:nvPr/>
          </p:nvSpPr>
          <p:spPr>
            <a:xfrm>
              <a:off x="7715472" y="4043218"/>
              <a:ext cx="1096802" cy="6615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anchor="ctr">
              <a:spAutoFit/>
            </a:bodyPr>
            <a:lstStyle/>
            <a:p>
              <a:pPr algn="ctr" defTabSz="914417">
                <a:defRPr/>
              </a:pPr>
              <a:r>
                <a:rPr lang="en-GB" sz="1000" b="1" dirty="0">
                  <a:solidFill>
                    <a:srgbClr val="5B9BD5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Leading oral health improvement across populations and systems</a:t>
              </a:r>
              <a:endParaRPr lang="en-US" sz="1000" b="1" dirty="0">
                <a:solidFill>
                  <a:srgbClr val="5B9BD5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4AE1CA0C-E89D-48D0-A9E6-7D04B337EECD}"/>
                </a:ext>
              </a:extLst>
            </p:cNvPr>
            <p:cNvSpPr/>
            <p:nvPr/>
          </p:nvSpPr>
          <p:spPr>
            <a:xfrm>
              <a:off x="7661096" y="3328294"/>
              <a:ext cx="1202518" cy="54227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solidFill>
                <a:srgbClr val="62789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17">
                <a:defRPr/>
              </a:pPr>
              <a:r>
                <a:rPr lang="en-US" sz="105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Health Improvement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A4B6934-399F-41C5-9430-51C5C2686829}"/>
              </a:ext>
            </a:extLst>
          </p:cNvPr>
          <p:cNvSpPr txBox="1"/>
          <p:nvPr/>
        </p:nvSpPr>
        <p:spPr>
          <a:xfrm>
            <a:off x="10212240" y="6480339"/>
            <a:ext cx="1129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17">
              <a:defRPr/>
            </a:pPr>
            <a:r>
              <a:rPr lang="en-GB" sz="600" dirty="0">
                <a:solidFill>
                  <a:prstClr val="black"/>
                </a:solidFill>
                <a:latin typeface="Calibri" panose="020F0502020204030204"/>
                <a:ea typeface="ＭＳ Ｐゴシック" pitchFamily="34" charset="-128"/>
              </a:rPr>
              <a:t>V11</a:t>
            </a:r>
          </a:p>
          <a:p>
            <a:pPr defTabSz="914417">
              <a:defRPr/>
            </a:pPr>
            <a:r>
              <a:rPr lang="en-GB" sz="600" dirty="0">
                <a:solidFill>
                  <a:prstClr val="black"/>
                </a:solidFill>
                <a:latin typeface="Calibri" panose="020F0502020204030204"/>
                <a:ea typeface="ＭＳ Ｐゴシック" pitchFamily="34" charset="-128"/>
              </a:rPr>
              <a:t>02.12.20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EAADE3B-5930-1F48-A5A7-64F201C8B9F1}"/>
              </a:ext>
            </a:extLst>
          </p:cNvPr>
          <p:cNvSpPr txBox="1"/>
          <p:nvPr/>
        </p:nvSpPr>
        <p:spPr>
          <a:xfrm>
            <a:off x="4361782" y="1807898"/>
            <a:ext cx="35099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17">
              <a:defRPr/>
            </a:pPr>
            <a:r>
              <a:rPr lang="en-GB" sz="1600" b="1" dirty="0">
                <a:solidFill>
                  <a:prstClr val="white"/>
                </a:solidFill>
                <a:latin typeface="Calibri" panose="020F0502020204030204"/>
                <a:ea typeface="ＭＳ Ｐゴシック" pitchFamily="34" charset="-128"/>
              </a:rPr>
              <a:t>We provide strategic advice and support to improve oral health and enable innovation working across a range of organisations and systems </a:t>
            </a:r>
          </a:p>
        </p:txBody>
      </p:sp>
    </p:spTree>
    <p:extLst>
      <p:ext uri="{BB962C8B-B14F-4D97-AF65-F5344CB8AC3E}">
        <p14:creationId xmlns:p14="http://schemas.microsoft.com/office/powerpoint/2010/main" val="7740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3" y="1815848"/>
            <a:ext cx="10760075" cy="4111895"/>
          </a:xfrm>
        </p:spPr>
        <p:txBody>
          <a:bodyPr/>
          <a:lstStyle/>
          <a:p>
            <a:r>
              <a:rPr lang="en-GB" dirty="0" smtClean="0"/>
              <a:t>Reducing the harm from tobacco systems leadership and delivery</a:t>
            </a:r>
          </a:p>
          <a:p>
            <a:pPr lvl="1"/>
            <a:r>
              <a:rPr lang="en-GB" dirty="0" smtClean="0"/>
              <a:t>Cessation – Help </a:t>
            </a:r>
            <a:r>
              <a:rPr lang="en-GB" dirty="0"/>
              <a:t>M</a:t>
            </a:r>
            <a:r>
              <a:rPr lang="en-GB" dirty="0" smtClean="0"/>
              <a:t>e Quit in hospitals, maternity, community, 18-24 year olds, nicotine additions service feasibility.</a:t>
            </a:r>
          </a:p>
          <a:p>
            <a:pPr lvl="1"/>
            <a:r>
              <a:rPr lang="en-GB" dirty="0" smtClean="0"/>
              <a:t>Prevention and </a:t>
            </a:r>
            <a:r>
              <a:rPr lang="en-GB" dirty="0" err="1" smtClean="0"/>
              <a:t>demormalisation</a:t>
            </a:r>
            <a:r>
              <a:rPr lang="en-GB" dirty="0" smtClean="0"/>
              <a:t> – smoke free legislation, </a:t>
            </a:r>
          </a:p>
          <a:p>
            <a:r>
              <a:rPr lang="en-GB" dirty="0" smtClean="0"/>
              <a:t>Substance </a:t>
            </a:r>
            <a:r>
              <a:rPr lang="en-GB" dirty="0"/>
              <a:t>u</a:t>
            </a:r>
            <a:r>
              <a:rPr lang="en-GB" dirty="0" smtClean="0"/>
              <a:t>se prevention</a:t>
            </a:r>
          </a:p>
          <a:p>
            <a:r>
              <a:rPr lang="en-GB" dirty="0" smtClean="0"/>
              <a:t>Nutrition:</a:t>
            </a:r>
          </a:p>
          <a:p>
            <a:pPr lvl="1"/>
            <a:r>
              <a:rPr lang="en-GB" dirty="0" smtClean="0"/>
              <a:t>early years nutrition, 10 steps, breastfeeding, Healthy Start Scheme and school food</a:t>
            </a:r>
          </a:p>
          <a:p>
            <a:pPr lvl="1"/>
            <a:r>
              <a:rPr lang="en-GB" dirty="0" smtClean="0"/>
              <a:t>Obesity: Children and families pilot, Whole Systems Approach HWHW, Minimum data set, L1 digital offer, legislation support</a:t>
            </a:r>
          </a:p>
          <a:p>
            <a:r>
              <a:rPr lang="en-GB" dirty="0" smtClean="0"/>
              <a:t>Physical activity – active school travel, hands up survey</a:t>
            </a:r>
          </a:p>
          <a:p>
            <a:r>
              <a:rPr lang="en-GB" dirty="0" smtClean="0"/>
              <a:t>Behaviour Change  and Public Information 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715961" y="330971"/>
            <a:ext cx="10760075" cy="393542"/>
          </a:xfrm>
        </p:spPr>
        <p:txBody>
          <a:bodyPr/>
          <a:lstStyle/>
          <a:p>
            <a:r>
              <a:rPr lang="en-GB" dirty="0" smtClean="0"/>
              <a:t>Health Improvement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15960" y="798775"/>
            <a:ext cx="10760075" cy="393542"/>
          </a:xfrm>
        </p:spPr>
        <p:txBody>
          <a:bodyPr/>
          <a:lstStyle/>
          <a:p>
            <a:r>
              <a:rPr lang="en-GB" dirty="0" smtClean="0"/>
              <a:t>Healthy </a:t>
            </a:r>
            <a:r>
              <a:rPr lang="en-GB" dirty="0" smtClean="0"/>
              <a:t>Behaviours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195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1" y="2091685"/>
            <a:ext cx="10760075" cy="4221669"/>
          </a:xfrm>
        </p:spPr>
        <p:txBody>
          <a:bodyPr/>
          <a:lstStyle/>
          <a:p>
            <a:pPr lvl="0"/>
            <a:r>
              <a:rPr lang="en-GB" dirty="0"/>
              <a:t>First 1000 Days Programme</a:t>
            </a:r>
          </a:p>
          <a:p>
            <a:r>
              <a:rPr lang="en-GB" dirty="0" smtClean="0"/>
              <a:t>Welsh Network of Health Schools Schemes - </a:t>
            </a:r>
            <a:r>
              <a:rPr lang="en-GB" dirty="0" err="1" smtClean="0"/>
              <a:t>transformtaion</a:t>
            </a:r>
            <a:endParaRPr lang="en-GB" dirty="0" smtClean="0"/>
          </a:p>
          <a:p>
            <a:r>
              <a:rPr lang="en-GB" dirty="0" smtClean="0"/>
              <a:t>Whole School Approach to Emotional and Mental Well-being</a:t>
            </a:r>
          </a:p>
          <a:p>
            <a:r>
              <a:rPr lang="en-GB" dirty="0" smtClean="0"/>
              <a:t>Launch of Primary School Health Research Network</a:t>
            </a:r>
          </a:p>
          <a:p>
            <a:r>
              <a:rPr lang="en-GB" dirty="0" smtClean="0"/>
              <a:t>Curriculum and professional learning – H+WB, RSE</a:t>
            </a:r>
          </a:p>
          <a:p>
            <a:r>
              <a:rPr lang="en-GB" dirty="0" smtClean="0"/>
              <a:t>Population approach to protecting and improving mental well-being: </a:t>
            </a:r>
            <a:r>
              <a:rPr lang="en-GB" i="1" dirty="0" smtClean="0"/>
              <a:t>“HAPUS” </a:t>
            </a:r>
            <a:r>
              <a:rPr lang="en-GB" dirty="0" smtClean="0"/>
              <a:t>and CAMHS in reach in schools</a:t>
            </a:r>
          </a:p>
          <a:p>
            <a:r>
              <a:rPr lang="en-GB" dirty="0" smtClean="0"/>
              <a:t>Healthy Working Wales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Health Improvement 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System Leadership of National Programmes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021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3" y="1966452"/>
            <a:ext cx="10760075" cy="4449440"/>
          </a:xfrm>
        </p:spPr>
        <p:txBody>
          <a:bodyPr/>
          <a:lstStyle/>
          <a:p>
            <a:r>
              <a:rPr lang="en-GB" dirty="0" smtClean="0"/>
              <a:t>National Exercise Referral Programme (NERS)</a:t>
            </a:r>
            <a:endParaRPr lang="en-GB" dirty="0"/>
          </a:p>
          <a:p>
            <a:pPr lvl="1"/>
            <a:r>
              <a:rPr lang="en-GB" dirty="0"/>
              <a:t>Completion of service review</a:t>
            </a:r>
          </a:p>
          <a:p>
            <a:pPr lvl="1"/>
            <a:r>
              <a:rPr lang="en-GB" dirty="0" smtClean="0"/>
              <a:t>Procurement </a:t>
            </a:r>
            <a:r>
              <a:rPr lang="en-GB" dirty="0"/>
              <a:t>of patient management system</a:t>
            </a:r>
          </a:p>
          <a:p>
            <a:pPr lvl="1"/>
            <a:r>
              <a:rPr lang="en-GB" dirty="0" smtClean="0"/>
              <a:t>Took </a:t>
            </a:r>
            <a:r>
              <a:rPr lang="en-GB" dirty="0"/>
              <a:t>on operational management, new </a:t>
            </a:r>
            <a:r>
              <a:rPr lang="en-GB" dirty="0" smtClean="0"/>
              <a:t>team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Making Every Contact Count (MECC)</a:t>
            </a:r>
            <a:endParaRPr lang="en-GB" dirty="0"/>
          </a:p>
          <a:p>
            <a:pPr lvl="1"/>
            <a:r>
              <a:rPr lang="en-GB" dirty="0"/>
              <a:t>Re-established National MECC Leads</a:t>
            </a:r>
          </a:p>
          <a:p>
            <a:pPr lvl="1"/>
            <a:r>
              <a:rPr lang="en-GB" dirty="0" smtClean="0"/>
              <a:t>Collation </a:t>
            </a:r>
            <a:r>
              <a:rPr lang="en-GB" dirty="0"/>
              <a:t>of National Data MECC L1 E Learning 2017–2022</a:t>
            </a:r>
          </a:p>
          <a:p>
            <a:pPr lvl="1"/>
            <a:r>
              <a:rPr lang="en-GB" dirty="0" smtClean="0"/>
              <a:t>Development </a:t>
            </a:r>
            <a:r>
              <a:rPr lang="en-GB" dirty="0"/>
              <a:t>of Healthy weight </a:t>
            </a:r>
            <a:r>
              <a:rPr lang="en-GB" dirty="0" smtClean="0"/>
              <a:t>E-Learning </a:t>
            </a:r>
            <a:r>
              <a:rPr lang="en-GB" dirty="0"/>
              <a:t>modules L1 and </a:t>
            </a:r>
            <a:r>
              <a:rPr lang="en-GB" dirty="0" smtClean="0"/>
              <a:t>L2</a:t>
            </a:r>
          </a:p>
          <a:p>
            <a:pPr lvl="1"/>
            <a:r>
              <a:rPr lang="en-GB" dirty="0" smtClean="0"/>
              <a:t>National evaluation framework</a:t>
            </a:r>
          </a:p>
          <a:p>
            <a:pPr lvl="1"/>
            <a:r>
              <a:rPr lang="en-GB" dirty="0" smtClean="0"/>
              <a:t>Curriculum development with HEIW</a:t>
            </a:r>
            <a:endParaRPr lang="en-GB" dirty="0"/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Health Improvement 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NHS Settings 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4879" y="2409209"/>
            <a:ext cx="4278636" cy="11868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7485" y="4945681"/>
            <a:ext cx="3726030" cy="101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50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2231380"/>
          </a:xfrm>
        </p:spPr>
        <p:txBody>
          <a:bodyPr/>
          <a:lstStyle/>
          <a:p>
            <a:r>
              <a:rPr lang="en-GB" dirty="0"/>
              <a:t>Help Me Quit (HMQ) – online, telephone support and data collation</a:t>
            </a:r>
          </a:p>
          <a:p>
            <a:r>
              <a:rPr lang="en-GB" dirty="0" smtClean="0"/>
              <a:t>Just B:  tobacco prevention targeted in schools based on SHRN findings   </a:t>
            </a:r>
            <a:endParaRPr lang="en-GB" dirty="0" smtClean="0"/>
          </a:p>
          <a:p>
            <a:r>
              <a:rPr lang="en-GB" dirty="0" smtClean="0"/>
              <a:t>Healthy </a:t>
            </a:r>
            <a:r>
              <a:rPr lang="en-GB" dirty="0"/>
              <a:t>Working </a:t>
            </a:r>
            <a:r>
              <a:rPr lang="en-GB" dirty="0" smtClean="0"/>
              <a:t>Wales: revised programme to attract more SMEs </a:t>
            </a:r>
            <a:endParaRPr lang="en-GB" dirty="0"/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Health Improvement	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Direct delivery of Programmes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8296" y="7745"/>
            <a:ext cx="2492073" cy="23024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8945" y="4254376"/>
            <a:ext cx="4503499" cy="132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4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48491" y="1923301"/>
            <a:ext cx="10760075" cy="3211135"/>
          </a:xfrm>
        </p:spPr>
        <p:txBody>
          <a:bodyPr/>
          <a:lstStyle/>
          <a:p>
            <a:r>
              <a:rPr lang="en-GB" dirty="0" smtClean="0"/>
              <a:t>There is a risk that population health improvement programmes will not deliver effective health improvement caused by pressures across the public health system resulting in greater inequalities </a:t>
            </a:r>
            <a:r>
              <a:rPr lang="en-GB" dirty="0" smtClean="0"/>
              <a:t>in population health outcomes.</a:t>
            </a:r>
          </a:p>
          <a:p>
            <a:r>
              <a:rPr lang="en-GB" dirty="0" smtClean="0"/>
              <a:t>There is a risk that we do </a:t>
            </a:r>
            <a:r>
              <a:rPr lang="en-GB" dirty="0" smtClean="0"/>
              <a:t>not support </a:t>
            </a:r>
            <a:r>
              <a:rPr lang="en-GB" dirty="0"/>
              <a:t>the NHS through a population health focus on prevention and early </a:t>
            </a:r>
            <a:r>
              <a:rPr lang="en-GB" dirty="0" smtClean="0"/>
              <a:t>intervention resulting in further inequity </a:t>
            </a:r>
            <a:r>
              <a:rPr lang="en-GB" dirty="0"/>
              <a:t>of access and outcomes</a:t>
            </a:r>
            <a:r>
              <a:rPr lang="en-GB" dirty="0" smtClean="0"/>
              <a:t>.</a:t>
            </a:r>
          </a:p>
          <a:p>
            <a:r>
              <a:rPr lang="en-GB" dirty="0" smtClean="0"/>
              <a:t>Context of Long- Term Strategy review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Risks - development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Key Risks (including any related risks on the CRR and </a:t>
            </a:r>
            <a:r>
              <a:rPr lang="en-GB" dirty="0" smtClean="0"/>
              <a:t>SRR)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150" y="4237703"/>
            <a:ext cx="3499617" cy="2182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90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3" y="1966101"/>
            <a:ext cx="10760075" cy="3854388"/>
          </a:xfrm>
        </p:spPr>
        <p:txBody>
          <a:bodyPr/>
          <a:lstStyle/>
          <a:p>
            <a:r>
              <a:rPr lang="en-GB" dirty="0" smtClean="0"/>
              <a:t>Strategic risks for Public Health Wales and our systems leadership role for the population of Wales</a:t>
            </a:r>
          </a:p>
          <a:p>
            <a:r>
              <a:rPr lang="en-GB" dirty="0" smtClean="0"/>
              <a:t>Mitigating factors to drive excellence in service delivery and systems leadership</a:t>
            </a:r>
          </a:p>
          <a:p>
            <a:pPr lvl="1"/>
            <a:r>
              <a:rPr lang="en-GB" dirty="0" smtClean="0"/>
              <a:t>Development of MOU2</a:t>
            </a:r>
          </a:p>
          <a:p>
            <a:pPr lvl="1"/>
            <a:r>
              <a:rPr lang="en-GB" dirty="0" smtClean="0"/>
              <a:t>Systems leadership training and development</a:t>
            </a:r>
          </a:p>
          <a:p>
            <a:pPr lvl="1"/>
            <a:r>
              <a:rPr lang="en-GB" dirty="0" smtClean="0"/>
              <a:t>Aligned academic public health</a:t>
            </a:r>
          </a:p>
          <a:p>
            <a:pPr lvl="1"/>
            <a:r>
              <a:rPr lang="en-GB" dirty="0" smtClean="0"/>
              <a:t>Delivering excellent population health </a:t>
            </a:r>
            <a:r>
              <a:rPr lang="en-GB" dirty="0" smtClean="0"/>
              <a:t>programmes</a:t>
            </a:r>
          </a:p>
          <a:p>
            <a:r>
              <a:rPr lang="en-GB" dirty="0" smtClean="0"/>
              <a:t>Developing our Healthcare Public Health role. </a:t>
            </a:r>
          </a:p>
          <a:p>
            <a:r>
              <a:rPr lang="en-GB" dirty="0" smtClean="0"/>
              <a:t>Delivering the Long-term Strategy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Areas that </a:t>
            </a:r>
            <a:r>
              <a:rPr lang="en-GB" dirty="0"/>
              <a:t>the Committee </a:t>
            </a:r>
            <a:r>
              <a:rPr lang="en-GB" dirty="0" smtClean="0"/>
              <a:t>may wish to explore further?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15963" y="1131996"/>
            <a:ext cx="10760075" cy="393542"/>
          </a:xfrm>
        </p:spPr>
        <p:txBody>
          <a:bodyPr/>
          <a:lstStyle/>
          <a:p>
            <a:r>
              <a:rPr lang="en-GB" dirty="0"/>
              <a:t>2023/24 Committee work plan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632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571438"/>
          </a:xfrm>
        </p:spPr>
        <p:txBody>
          <a:bodyPr/>
          <a:lstStyle/>
          <a:p>
            <a:r>
              <a:rPr lang="en-GB" dirty="0" smtClean="0"/>
              <a:t>Health and Well-being Directorate</a:t>
            </a:r>
          </a:p>
          <a:p>
            <a:endParaRPr lang="en-GB" dirty="0"/>
          </a:p>
        </p:txBody>
      </p:sp>
      <p:pic>
        <p:nvPicPr>
          <p:cNvPr id="2" name="Content Placeholder 1" descr="Examples of Health Behaviors and Concepts | Models and Mechanisms of ...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216" y="1158975"/>
            <a:ext cx="6542441" cy="4779049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Wider Determinants of Health and Well-being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Dahlgren and Whitehead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876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6888" y="168489"/>
            <a:ext cx="8143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Health and Well-Being Directorate structure – current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86401" y="784226"/>
            <a:ext cx="1552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1200" b="1" dirty="0">
                <a:solidFill>
                  <a:prstClr val="black"/>
                </a:solidFill>
                <a:latin typeface="Calibri" panose="020F0502020204030204"/>
              </a:rPr>
              <a:t>Angela Jones</a:t>
            </a:r>
          </a:p>
          <a:p>
            <a:pPr algn="ctr" defTabSz="457200"/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Acting HWB Director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02400" y="2505334"/>
            <a:ext cx="155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1200" b="1" dirty="0">
                <a:solidFill>
                  <a:prstClr val="black"/>
                </a:solidFill>
                <a:latin typeface="Calibri" panose="020F0502020204030204"/>
              </a:rPr>
              <a:t>Dr Julie Bishop</a:t>
            </a:r>
          </a:p>
          <a:p>
            <a:pPr algn="ctr" defTabSz="457200"/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Director of Health Improvement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57676" y="2505331"/>
            <a:ext cx="1382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1200" b="1" dirty="0">
                <a:solidFill>
                  <a:prstClr val="black"/>
                </a:solidFill>
                <a:latin typeface="Calibri" panose="020F0502020204030204"/>
              </a:rPr>
              <a:t>Zoe Wallace</a:t>
            </a:r>
          </a:p>
          <a:p>
            <a:pPr algn="ctr" defTabSz="457200"/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Director of Primary Care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26865" y="1914825"/>
            <a:ext cx="1578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1200" b="1" dirty="0">
                <a:solidFill>
                  <a:prstClr val="black"/>
                </a:solidFill>
                <a:latin typeface="Calibri" panose="020F0502020204030204"/>
              </a:rPr>
              <a:t>Vacant</a:t>
            </a:r>
          </a:p>
          <a:p>
            <a:pPr algn="ctr" defTabSz="457200"/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Deputy Director, Health and Well Being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916849" y="2505331"/>
            <a:ext cx="12553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1200" b="1" dirty="0">
                <a:solidFill>
                  <a:prstClr val="black"/>
                </a:solidFill>
                <a:latin typeface="Calibri" panose="020F0502020204030204"/>
              </a:rPr>
              <a:t>Tim Hooper</a:t>
            </a:r>
          </a:p>
          <a:p>
            <a:pPr algn="ctr" defTabSz="457200"/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Head of Planning and Business Support (1)</a:t>
            </a:r>
          </a:p>
        </p:txBody>
      </p:sp>
      <p:cxnSp>
        <p:nvCxnSpPr>
          <p:cNvPr id="14" name="Elbow Connector 13"/>
          <p:cNvCxnSpPr>
            <a:stCxn id="11" idx="0"/>
            <a:endCxn id="5" idx="2"/>
          </p:cNvCxnSpPr>
          <p:nvPr/>
        </p:nvCxnSpPr>
        <p:spPr>
          <a:xfrm rot="5400000" flipH="1" flipV="1">
            <a:off x="4204975" y="-142889"/>
            <a:ext cx="668934" cy="344649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5" idx="2"/>
            <a:endCxn id="13" idx="0"/>
          </p:cNvCxnSpPr>
          <p:nvPr/>
        </p:nvCxnSpPr>
        <p:spPr>
          <a:xfrm rot="16200000" flipH="1">
            <a:off x="7273880" y="234698"/>
            <a:ext cx="1259440" cy="328182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5" idx="2"/>
            <a:endCxn id="10" idx="0"/>
          </p:cNvCxnSpPr>
          <p:nvPr/>
        </p:nvCxnSpPr>
        <p:spPr>
          <a:xfrm rot="5400000">
            <a:off x="4976087" y="1218730"/>
            <a:ext cx="1259440" cy="131376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/>
          <p:cNvSpPr/>
          <p:nvPr/>
        </p:nvSpPr>
        <p:spPr>
          <a:xfrm>
            <a:off x="6108336" y="3426778"/>
            <a:ext cx="2340000" cy="3257051"/>
          </a:xfrm>
          <a:prstGeom prst="roundRect">
            <a:avLst>
              <a:gd name="adj" fmla="val 28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3990974" y="3426779"/>
            <a:ext cx="1908000" cy="1868855"/>
          </a:xfrm>
          <a:prstGeom prst="roundRect">
            <a:avLst>
              <a:gd name="adj" fmla="val 6825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09430" y="3435441"/>
            <a:ext cx="2341609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1100" b="1" dirty="0">
                <a:solidFill>
                  <a:prstClr val="black"/>
                </a:solidFill>
                <a:latin typeface="Calibri" panose="020F0502020204030204"/>
              </a:rPr>
              <a:t>Health Improvement Division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Tobacco (2x new </a:t>
            </a:r>
            <a:r>
              <a:rPr lang="en-GB" sz="1000" dirty="0" err="1">
                <a:solidFill>
                  <a:prstClr val="black"/>
                </a:solidFill>
                <a:latin typeface="Calibri" panose="020F0502020204030204"/>
              </a:rPr>
              <a:t>CsPH</a:t>
            </a: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Obesity and Nutrition (Cons: Ilona Johnson)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Physical Activity (Cons: Paul Pilkington)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Mental Well-Being (Cons: Emily van de Venter)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Alcohol and Substance Misuse (Cons: Kerry Bailey)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Settings (Educational, Work, NHS (Cons: Mary-Ann Mc-</a:t>
            </a:r>
            <a:r>
              <a:rPr lang="en-GB" sz="1000" dirty="0" err="1">
                <a:solidFill>
                  <a:prstClr val="black"/>
                </a:solidFill>
                <a:latin typeface="Calibri" panose="020F0502020204030204"/>
              </a:rPr>
              <a:t>Kibben</a:t>
            </a: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Pre-schools (Cons: Mary-Ann </a:t>
            </a:r>
            <a:r>
              <a:rPr lang="en-GB" sz="1000" dirty="0" smtClean="0">
                <a:solidFill>
                  <a:prstClr val="black"/>
                </a:solidFill>
                <a:latin typeface="Calibri" panose="020F0502020204030204"/>
              </a:rPr>
              <a:t>Mc-</a:t>
            </a:r>
            <a:r>
              <a:rPr lang="en-GB" sz="1000" dirty="0" err="1" smtClean="0">
                <a:solidFill>
                  <a:prstClr val="black"/>
                </a:solidFill>
                <a:latin typeface="Calibri" panose="020F0502020204030204"/>
              </a:rPr>
              <a:t>Kibben</a:t>
            </a: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Early Years (Cons: Amy McNaughton)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Behaviour Change and Public Information (</a:t>
            </a:r>
            <a:r>
              <a:rPr lang="en-GB" sz="1000" dirty="0" err="1">
                <a:solidFill>
                  <a:prstClr val="black"/>
                </a:solidFill>
                <a:latin typeface="Calibri" panose="020F0502020204030204"/>
              </a:rPr>
              <a:t>Hd</a:t>
            </a: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: Vacant)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Programme/ Business Management (Sarah Morrison)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People Management (Claire Peglar)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019551" y="3441125"/>
            <a:ext cx="1819274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1100" b="1" dirty="0">
                <a:solidFill>
                  <a:prstClr val="black"/>
                </a:solidFill>
                <a:latin typeface="Calibri" panose="020F0502020204030204"/>
              </a:rPr>
              <a:t>Primary Care Division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Primary Care Hub (Cons: Sian Evans 2x new </a:t>
            </a:r>
            <a:r>
              <a:rPr lang="en-GB" sz="1000" dirty="0" err="1">
                <a:solidFill>
                  <a:prstClr val="black"/>
                </a:solidFill>
                <a:latin typeface="Calibri" panose="020F0502020204030204"/>
              </a:rPr>
              <a:t>CsPH</a:t>
            </a: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Primary Care Prevention (Cons: Amrita Jesurasa)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Dental (Cons: Anup Karki, Mary Wilson, Paul </a:t>
            </a:r>
            <a:r>
              <a:rPr lang="en-GB" sz="1000" dirty="0" err="1">
                <a:solidFill>
                  <a:prstClr val="black"/>
                </a:solidFill>
                <a:latin typeface="Calibri" panose="020F0502020204030204"/>
              </a:rPr>
              <a:t>Brocklehurst</a:t>
            </a: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}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Business Support (David Titley)</a:t>
            </a:r>
          </a:p>
        </p:txBody>
      </p:sp>
      <p:cxnSp>
        <p:nvCxnSpPr>
          <p:cNvPr id="56" name="Elbow Connector 55"/>
          <p:cNvCxnSpPr>
            <a:stCxn id="42" idx="0"/>
            <a:endCxn id="6" idx="2"/>
          </p:cNvCxnSpPr>
          <p:nvPr/>
        </p:nvCxnSpPr>
        <p:spPr>
          <a:xfrm rot="5400000" flipH="1" flipV="1">
            <a:off x="7140956" y="3289047"/>
            <a:ext cx="275113" cy="35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>
            <a:stCxn id="45" idx="0"/>
            <a:endCxn id="10" idx="2"/>
          </p:cNvCxnSpPr>
          <p:nvPr/>
        </p:nvCxnSpPr>
        <p:spPr>
          <a:xfrm rot="5400000" flipH="1" flipV="1">
            <a:off x="4809392" y="3287246"/>
            <a:ext cx="275117" cy="395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103"/>
          <p:cNvCxnSpPr>
            <a:stCxn id="5" idx="2"/>
            <a:endCxn id="6" idx="0"/>
          </p:cNvCxnSpPr>
          <p:nvPr/>
        </p:nvCxnSpPr>
        <p:spPr>
          <a:xfrm rot="16200000" flipH="1">
            <a:off x="6140967" y="1367612"/>
            <a:ext cx="1259443" cy="1015999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86514" y="5940081"/>
            <a:ext cx="39876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defTabSz="457200">
              <a:buFontTx/>
              <a:buAutoNum type="arabicParenR"/>
            </a:pP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Business Support teams embedded within Divisions and within LPHTs</a:t>
            </a:r>
          </a:p>
          <a:p>
            <a:pPr marL="228600" indent="-228600" defTabSz="457200">
              <a:buFontTx/>
              <a:buAutoNum type="arabicParenR"/>
            </a:pP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All Local Public Health Team staff and resources transferring to Local Health Boards on 30/9/22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1872315" y="3426779"/>
            <a:ext cx="1908000" cy="1180835"/>
          </a:xfrm>
          <a:prstGeom prst="roundRect">
            <a:avLst>
              <a:gd name="adj" fmla="val 6825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10417" y="3441124"/>
            <a:ext cx="181927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1100" b="1" dirty="0">
                <a:solidFill>
                  <a:prstClr val="black"/>
                </a:solidFill>
                <a:latin typeface="Calibri" panose="020F0502020204030204"/>
              </a:rPr>
              <a:t>Wider Determinants of Health Unit </a:t>
            </a:r>
          </a:p>
          <a:p>
            <a:pPr algn="ctr" defTabSz="457200"/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(Cons: Ciaran Humphreys)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Wider Determinants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Public Health Network Cymru</a:t>
            </a:r>
          </a:p>
        </p:txBody>
      </p:sp>
      <p:cxnSp>
        <p:nvCxnSpPr>
          <p:cNvPr id="63" name="Elbow Connector 62"/>
          <p:cNvCxnSpPr>
            <a:stCxn id="58" idx="0"/>
            <a:endCxn id="11" idx="2"/>
          </p:cNvCxnSpPr>
          <p:nvPr/>
        </p:nvCxnSpPr>
        <p:spPr>
          <a:xfrm rot="16200000" flipV="1">
            <a:off x="2378142" y="2999211"/>
            <a:ext cx="879969" cy="385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485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1" y="2189934"/>
            <a:ext cx="10760075" cy="2728952"/>
          </a:xfrm>
        </p:spPr>
        <p:txBody>
          <a:bodyPr/>
          <a:lstStyle/>
          <a:p>
            <a:r>
              <a:rPr lang="en-GB" dirty="0" smtClean="0"/>
              <a:t>Most programmes were paused </a:t>
            </a:r>
            <a:r>
              <a:rPr lang="en-GB" dirty="0" smtClean="0"/>
              <a:t>from March 2020 </a:t>
            </a:r>
            <a:r>
              <a:rPr lang="en-GB" dirty="0" smtClean="0"/>
              <a:t>as lockdown prevented delivery and staff were redeployed</a:t>
            </a:r>
            <a:endParaRPr lang="en-GB" dirty="0" smtClean="0"/>
          </a:p>
          <a:p>
            <a:r>
              <a:rPr lang="en-GB" dirty="0" smtClean="0"/>
              <a:t>Help me quit was maintained online and telephone support</a:t>
            </a:r>
          </a:p>
          <a:p>
            <a:r>
              <a:rPr lang="en-GB" dirty="0" smtClean="0"/>
              <a:t>Gradual restart of services as staff released from redeployment</a:t>
            </a:r>
          </a:p>
          <a:p>
            <a:r>
              <a:rPr lang="en-GB" dirty="0" smtClean="0"/>
              <a:t>Review of programmes and change in delivery for some</a:t>
            </a:r>
            <a:endParaRPr lang="en-GB" dirty="0" smtClean="0"/>
          </a:p>
          <a:p>
            <a:r>
              <a:rPr lang="en-GB" dirty="0" smtClean="0"/>
              <a:t>Many vacancies, sickness absence 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Impact of Covid-19 Pandemic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Health and Well-being response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033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2369880"/>
          </a:xfrm>
        </p:spPr>
        <p:txBody>
          <a:bodyPr/>
          <a:lstStyle/>
          <a:p>
            <a:r>
              <a:rPr lang="en-GB" dirty="0" smtClean="0"/>
              <a:t>Budget £15 m</a:t>
            </a:r>
          </a:p>
          <a:p>
            <a:pPr lvl="1"/>
            <a:r>
              <a:rPr lang="en-GB" dirty="0" smtClean="0"/>
              <a:t>Core budget </a:t>
            </a:r>
          </a:p>
          <a:p>
            <a:pPr lvl="1"/>
            <a:r>
              <a:rPr lang="en-GB" dirty="0" smtClean="0"/>
              <a:t>Core grant budgets, grants out </a:t>
            </a:r>
            <a:r>
              <a:rPr lang="en-GB" dirty="0"/>
              <a:t>- WNHSS, HSPSS, </a:t>
            </a:r>
            <a:r>
              <a:rPr lang="en-GB" dirty="0" smtClean="0"/>
              <a:t>NERS</a:t>
            </a:r>
            <a:endParaRPr lang="en-GB" dirty="0" smtClean="0"/>
          </a:p>
          <a:p>
            <a:pPr lvl="1"/>
            <a:r>
              <a:rPr lang="en-GB" dirty="0" smtClean="0"/>
              <a:t>Grants drawn in then out to system – WSAMEWB, C&amp;F pilot</a:t>
            </a:r>
          </a:p>
          <a:p>
            <a:pPr lvl="1"/>
            <a:r>
              <a:rPr lang="en-GB" dirty="0" smtClean="0"/>
              <a:t>Grants drawn down based on expenditure – PEY, Obesity, CAMHS, WNHSS (central), HWW, Pre-diabetes</a:t>
            </a:r>
          </a:p>
          <a:p>
            <a:r>
              <a:rPr lang="en-GB" dirty="0" smtClean="0"/>
              <a:t>Staff 159 WTE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Resources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Staff and budgets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016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715963" y="1936955"/>
            <a:ext cx="10760075" cy="4158337"/>
          </a:xfrm>
        </p:spPr>
        <p:txBody>
          <a:bodyPr/>
          <a:lstStyle/>
          <a:p>
            <a:r>
              <a:rPr lang="en-GB" dirty="0"/>
              <a:t>Influence how work and education can improve health and equity </a:t>
            </a:r>
            <a:endParaRPr lang="en-GB" dirty="0" smtClean="0"/>
          </a:p>
          <a:p>
            <a:pPr lvl="1"/>
            <a:r>
              <a:rPr lang="en-GB" dirty="0" smtClean="0">
                <a:hlinkClick r:id="rId2"/>
              </a:rPr>
              <a:t>Delivering Fair work for health, well-being and equity</a:t>
            </a:r>
            <a:r>
              <a:rPr lang="en-GB" dirty="0" smtClean="0"/>
              <a:t>, guide, resources developed by and expert panel with wider engagement. </a:t>
            </a:r>
          </a:p>
          <a:p>
            <a:pPr lvl="1"/>
            <a:r>
              <a:rPr lang="en-GB" dirty="0" smtClean="0"/>
              <a:t>Educational attainment – causal system map, policy gaps and opportunities</a:t>
            </a:r>
          </a:p>
          <a:p>
            <a:r>
              <a:rPr lang="en-GB" dirty="0"/>
              <a:t>Strengthen capability of public health system to influence the wider determinants of </a:t>
            </a:r>
            <a:r>
              <a:rPr lang="en-GB" dirty="0" smtClean="0"/>
              <a:t>health:</a:t>
            </a:r>
          </a:p>
          <a:p>
            <a:pPr lvl="1"/>
            <a:r>
              <a:rPr lang="en-GB" dirty="0" smtClean="0"/>
              <a:t>Health Foundation to support systems working in Public Services Boards in Wales</a:t>
            </a:r>
          </a:p>
          <a:p>
            <a:pPr lvl="1"/>
            <a:r>
              <a:rPr lang="en-GB" dirty="0" smtClean="0"/>
              <a:t>Public Health Network </a:t>
            </a:r>
            <a:r>
              <a:rPr lang="en-GB" dirty="0" err="1" smtClean="0"/>
              <a:t>Cymru</a:t>
            </a:r>
            <a:r>
              <a:rPr lang="en-GB" dirty="0" smtClean="0"/>
              <a:t>: 2,700 members, 12 webinars, 3,000 YouTube views: Mental well-being and Greener Primary Care.</a:t>
            </a:r>
          </a:p>
          <a:p>
            <a:pPr lvl="1"/>
            <a:r>
              <a:rPr lang="en-GB" dirty="0" smtClean="0"/>
              <a:t>Building a Healthier Wales partnership: Free primary school meals, Early years and childcare offer, income maximisation pilot, cost of living </a:t>
            </a:r>
          </a:p>
          <a:p>
            <a:pPr lvl="1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Wider Determinants of Health and Well-being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Key </a:t>
            </a:r>
            <a:r>
              <a:rPr lang="en-GB" dirty="0" err="1" smtClean="0"/>
              <a:t>workstreams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643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715962" y="47990"/>
            <a:ext cx="11188816" cy="393542"/>
          </a:xfrm>
        </p:spPr>
        <p:txBody>
          <a:bodyPr/>
          <a:lstStyle/>
          <a:p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Primary Care: transformation of primary and community care</a:t>
            </a:r>
            <a:r>
              <a:rPr lang="en-GB" dirty="0" smtClean="0"/>
              <a:t> </a:t>
            </a:r>
            <a:endParaRPr lang="en-GB" dirty="0"/>
          </a:p>
          <a:p>
            <a:r>
              <a:rPr lang="en-GB" dirty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715962" y="775829"/>
            <a:ext cx="10760075" cy="393542"/>
          </a:xfrm>
        </p:spPr>
        <p:txBody>
          <a:bodyPr/>
          <a:lstStyle/>
          <a:p>
            <a:r>
              <a:rPr lang="en-GB" dirty="0"/>
              <a:t>Programmes of Work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4294967295"/>
          </p:nvPr>
        </p:nvSpPr>
        <p:spPr>
          <a:xfrm>
            <a:off x="287218" y="1366142"/>
            <a:ext cx="11617560" cy="3684588"/>
          </a:xfrm>
          <a:prstGeom prst="rect">
            <a:avLst/>
          </a:prstGeom>
        </p:spPr>
        <p:txBody>
          <a:bodyPr/>
          <a:lstStyle/>
          <a:p>
            <a:pPr marL="273050" indent="-80963">
              <a:buNone/>
            </a:pPr>
            <a:r>
              <a:rPr lang="en-GB" sz="2400" b="1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 National Programmes</a:t>
            </a:r>
            <a:endParaRPr lang="en-GB" sz="24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3050" indent="-80963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Strategic Programme for Primary Care (PH input and collaboration)</a:t>
            </a:r>
          </a:p>
          <a:p>
            <a:pPr marL="273050" indent="-80963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Embedding the Primary Care Model for Wales </a:t>
            </a:r>
          </a:p>
          <a:p>
            <a:pPr marL="273050" indent="-80963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Greener Primary Care Wales</a:t>
            </a:r>
          </a:p>
          <a:p>
            <a:pPr marL="273050" indent="-80963">
              <a:buNone/>
            </a:pPr>
            <a:r>
              <a:rPr lang="en-GB" sz="2400" b="1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Others</a:t>
            </a:r>
            <a:endParaRPr lang="en-GB" sz="24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3050" indent="-80963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Public Health advice and support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key partner organisations</a:t>
            </a:r>
          </a:p>
          <a:p>
            <a:pPr marL="273050" indent="-80963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Public Health expertise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national strategic committees and groups </a:t>
            </a:r>
          </a:p>
          <a:p>
            <a:pPr marL="273050" indent="-80963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Supporting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evidence &amp; data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driven primary care through monitoring/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evaluation</a:t>
            </a:r>
          </a:p>
          <a:p>
            <a:pPr marL="273050" indent="-80963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System leadership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and joint working btw PH(W) and PC for popn health</a:t>
            </a:r>
          </a:p>
          <a:p>
            <a:pPr marL="273050" indent="-80963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Providing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Once for Wales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guidance, tools and resources</a:t>
            </a:r>
          </a:p>
          <a:p>
            <a:pPr marL="273050" indent="-80963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Building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capability and capacity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 the primary care workforce </a:t>
            </a:r>
          </a:p>
          <a:p>
            <a:pPr marL="0" indent="0">
              <a:buNone/>
            </a:pP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98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2453640" y="1819164"/>
            <a:ext cx="9445917" cy="4447371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Joint working btw PH(W) and PC for popn health</a:t>
            </a:r>
            <a:endParaRPr lang="en-GB" dirty="0"/>
          </a:p>
          <a:p>
            <a:r>
              <a:rPr lang="en-GB" b="1" dirty="0"/>
              <a:t>Primary Care Interests Group</a:t>
            </a:r>
            <a:r>
              <a:rPr lang="en-GB" dirty="0"/>
              <a:t>: Forum for coordinating interests in PC space for PCD, PHW central teams &amp; LPHTs; info exchange; identify once-for-Wales actions</a:t>
            </a:r>
          </a:p>
          <a:p>
            <a:r>
              <a:rPr lang="en-GB" b="1" dirty="0"/>
              <a:t>Primary Care Leads Network: </a:t>
            </a:r>
            <a:r>
              <a:rPr lang="en-GB" dirty="0"/>
              <a:t>Peer support focus for Hub &amp; LPHT colleagues; air &amp; mitigate challenges of local capacity &amp; capability to enhance cluster working</a:t>
            </a:r>
          </a:p>
          <a:p>
            <a:r>
              <a:rPr lang="en-GB" b="1" dirty="0"/>
              <a:t>Cluster Development Support Officer Network:</a:t>
            </a:r>
            <a:r>
              <a:rPr lang="en-GB" dirty="0"/>
              <a:t> Forum with HB PC teams who work directly with cluster – cluster support through PH lens / advocating PH principles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Public health contribution to primary care transformation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IMTP SO 1.5</a:t>
            </a:r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1CDCD182-90BB-63F9-4ED9-7E852D69A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775" y="2470626"/>
            <a:ext cx="1649612" cy="16496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55551" y="4244950"/>
            <a:ext cx="15824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Ubuntu" charset="0"/>
                <a:ea typeface="Ubuntu" charset="0"/>
                <a:cs typeface="Ubuntu" charset="0"/>
              </a:rPr>
              <a:t>INTERNAL/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Ubuntu" charset="0"/>
                <a:ea typeface="Ubuntu" charset="0"/>
                <a:cs typeface="Ubuntu" charset="0"/>
              </a:rPr>
              <a:t>PH SYSTEM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Ubuntu" charset="0"/>
                <a:ea typeface="Ubuntu" charset="0"/>
                <a:cs typeface="Ubuntu" charset="0"/>
              </a:rPr>
              <a:t>PARTNERS</a:t>
            </a:r>
          </a:p>
        </p:txBody>
      </p:sp>
    </p:spTree>
    <p:extLst>
      <p:ext uri="{BB962C8B-B14F-4D97-AF65-F5344CB8AC3E}">
        <p14:creationId xmlns:p14="http://schemas.microsoft.com/office/powerpoint/2010/main" val="214849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5810925" y="1355746"/>
            <a:ext cx="6117218" cy="4498667"/>
          </a:xfrm>
          <a:solidFill>
            <a:schemeClr val="bg1"/>
          </a:solidFill>
        </p:spPr>
        <p:txBody>
          <a:bodyPr/>
          <a:lstStyle/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Framework and award scheme for 4 primary care contractors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Approx. 50 climate change mitigating actions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Supported by WG policy, professional bodies &amp; contractual bodies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Expert group Chaired by Kate Eden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Pilot Jan – March 2022 – 140 practices expressing interest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Launch W/C 6 June 2022 – Ministerial support (HSS and Climate Change) plus </a:t>
            </a:r>
            <a:r>
              <a:rPr lang="en-GB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WBfG</a:t>
            </a:r>
            <a:r>
              <a:rPr lang="en-GB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Commissioner, 100+ practices registered, 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Bevan Exemplar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§"/>
            </a:pPr>
            <a:endParaRPr lang="en-GB" sz="18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4" name="Text Placeholder 7"/>
          <p:cNvSpPr txBox="1">
            <a:spLocks/>
          </p:cNvSpPr>
          <p:nvPr/>
        </p:nvSpPr>
        <p:spPr>
          <a:xfrm>
            <a:off x="868362" y="13113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b="0" i="0" kern="120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E03882"/>
              </a:solidFill>
              <a:effectLst/>
              <a:uLnTx/>
              <a:uFillTx/>
              <a:latin typeface="Ubuntu" charset="0"/>
            </a:endParaRP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76177" y="721820"/>
            <a:ext cx="11815823" cy="284755"/>
          </a:xfrm>
        </p:spPr>
        <p:txBody>
          <a:bodyPr/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Example of national programme contributing to primary care action</a:t>
            </a:r>
          </a:p>
        </p:txBody>
      </p:sp>
      <p:pic>
        <p:nvPicPr>
          <p:cNvPr id="18" name="Picture 17"/>
          <p:cNvPicPr/>
          <p:nvPr/>
        </p:nvPicPr>
        <p:blipFill rotWithShape="1">
          <a:blip r:embed="rId3"/>
          <a:srcRect l="63826" t="9100" r="5606" b="32255"/>
          <a:stretch/>
        </p:blipFill>
        <p:spPr bwMode="auto">
          <a:xfrm>
            <a:off x="263857" y="2224729"/>
            <a:ext cx="5150735" cy="3125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>
          <a:xfrm>
            <a:off x="430887" y="1552517"/>
            <a:ext cx="10760075" cy="393542"/>
          </a:xfrm>
        </p:spPr>
        <p:txBody>
          <a:bodyPr/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Greener Primary Care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56F98F-4278-4AE1-A0EE-CEE4AA92E9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640" y="4650210"/>
            <a:ext cx="3087688" cy="1553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08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b="0" i="0" dirty="0" smtClean="0">
            <a:solidFill>
              <a:schemeClr val="bg1"/>
            </a:solidFill>
            <a:latin typeface="Ubuntu" charset="0"/>
            <a:ea typeface="Ubuntu" charset="0"/>
            <a:cs typeface="Ubuntu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HW PPT Template" id="{CF5567AB-625C-CB4D-8AD5-4A60DD3D97F6}" vid="{EBA284EE-FC4C-2544-8931-2A4AC1636704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SPPC swatch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B2D4A"/>
      </a:accent1>
      <a:accent2>
        <a:srgbClr val="C59B67"/>
      </a:accent2>
      <a:accent3>
        <a:srgbClr val="2EB5BE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30bebb2-c01f-48d0-81da-dc8b123879c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4" ma:contentTypeDescription="Create a new document." ma:contentTypeScope="" ma:versionID="45b064bb0ebaeeeea622a2c73d7a630a">
  <xsd:schema xmlns:xsd="http://www.w3.org/2001/XMLSchema" xmlns:xs="http://www.w3.org/2001/XMLSchema" xmlns:p="http://schemas.microsoft.com/office/2006/metadata/properties" xmlns:ns3="f30bebb2-c01f-48d0-81da-dc8b123879c2" xmlns:ns4="b7e247b7-cca8-429f-8688-16f83c8fba5f" targetNamespace="http://schemas.microsoft.com/office/2006/metadata/properties" ma:root="true" ma:fieldsID="52ac38489fbcf5eb1275ae2086e2d6f2" ns3:_="" ns4:_="">
    <xsd:import namespace="f30bebb2-c01f-48d0-81da-dc8b123879c2"/>
    <xsd:import namespace="b7e247b7-cca8-429f-8688-16f83c8fba5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C8CD453-DA17-485E-854E-345EC61B50C9}">
  <ds:schemaRefs>
    <ds:schemaRef ds:uri="http://purl.org/dc/elements/1.1/"/>
    <ds:schemaRef ds:uri="http://www.w3.org/XML/1998/namespace"/>
    <ds:schemaRef ds:uri="f30bebb2-c01f-48d0-81da-dc8b123879c2"/>
    <ds:schemaRef ds:uri="http://purl.org/dc/terms/"/>
    <ds:schemaRef ds:uri="b7e247b7-cca8-429f-8688-16f83c8fba5f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7851045-066C-4660-BB52-CC1E572E783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8610F58-603E-458E-BB72-39AD0B0763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30bebb2-c01f-48d0-81da-dc8b123879c2"/>
    <ds:schemaRef ds:uri="b7e247b7-cca8-429f-8688-16f83c8fba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16453</TotalTime>
  <Words>1521</Words>
  <Application>Microsoft Office PowerPoint</Application>
  <PresentationFormat>Widescreen</PresentationFormat>
  <Paragraphs>205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31" baseType="lpstr">
      <vt:lpstr>ＭＳ Ｐゴシック</vt:lpstr>
      <vt:lpstr>Arial</vt:lpstr>
      <vt:lpstr>Calibri</vt:lpstr>
      <vt:lpstr>Calibri Light</vt:lpstr>
      <vt:lpstr>Consolas</vt:lpstr>
      <vt:lpstr>Courier New</vt:lpstr>
      <vt:lpstr>Ubuntu</vt:lpstr>
      <vt:lpstr>Ubuntu Light</vt:lpstr>
      <vt:lpstr>Verdana</vt:lpstr>
      <vt:lpstr>Wingdings</vt:lpstr>
      <vt:lpstr>Office Theme</vt:lpstr>
      <vt:lpstr>1_Office Theme</vt:lpstr>
      <vt:lpstr>2_Office Theme</vt:lpstr>
      <vt:lpstr>Health and Well-being Directorate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Cadywould</dc:creator>
  <cp:lastModifiedBy>Angela Jones</cp:lastModifiedBy>
  <cp:revision>83</cp:revision>
  <cp:lastPrinted>2017-11-02T10:40:41Z</cp:lastPrinted>
  <dcterms:created xsi:type="dcterms:W3CDTF">2017-10-31T10:35:26Z</dcterms:created>
  <dcterms:modified xsi:type="dcterms:W3CDTF">2023-02-07T20:32:57Z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