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7"/>
  </p:notesMasterIdLst>
  <p:handoutMasterIdLst>
    <p:handoutMasterId r:id="rId18"/>
  </p:handoutMasterIdLst>
  <p:sldIdLst>
    <p:sldId id="258" r:id="rId5"/>
    <p:sldId id="259" r:id="rId6"/>
    <p:sldId id="441" r:id="rId7"/>
    <p:sldId id="261" r:id="rId8"/>
    <p:sldId id="442" r:id="rId9"/>
    <p:sldId id="436" r:id="rId10"/>
    <p:sldId id="425" r:id="rId11"/>
    <p:sldId id="434" r:id="rId12"/>
    <p:sldId id="435" r:id="rId13"/>
    <p:sldId id="439" r:id="rId14"/>
    <p:sldId id="437" r:id="rId15"/>
    <p:sldId id="438" r:id="rId16"/>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63" userDrawn="1">
          <p15:clr>
            <a:srgbClr val="A4A3A4"/>
          </p15:clr>
        </p15:guide>
      </p15:sldGuideLst>
    </p:ext>
    <p:ext uri="{2D200454-40CA-4A62-9FC3-DE9A4176ACB9}">
      <p15:notesGuideLst xmlns:p15="http://schemas.microsoft.com/office/powerpoint/2012/main">
        <p15:guide id="1" orient="horz" pos="3126"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3882"/>
    <a:srgbClr val="F9C402"/>
    <a:srgbClr val="324F82"/>
    <a:srgbClr val="4FB9AB"/>
    <a:srgbClr val="28B8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83CE8C-73AA-4B27-8CD2-620E9AB0BDBF}" v="5" dt="2022-11-21T11:41:45.4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320" autoAdjust="0"/>
    <p:restoredTop sz="67612" autoAdjust="0"/>
  </p:normalViewPr>
  <p:slideViewPr>
    <p:cSldViewPr snapToGrid="0" snapToObjects="1" showGuides="1">
      <p:cViewPr varScale="1">
        <p:scale>
          <a:sx n="79" d="100"/>
          <a:sy n="79" d="100"/>
        </p:scale>
        <p:origin x="2204" y="68"/>
      </p:cViewPr>
      <p:guideLst>
        <p:guide orient="horz" pos="2160"/>
        <p:guide pos="3863"/>
      </p:guideLst>
    </p:cSldViewPr>
  </p:slideViewPr>
  <p:outlineViewPr>
    <p:cViewPr>
      <p:scale>
        <a:sx n="33" d="100"/>
        <a:sy n="33" d="100"/>
      </p:scale>
      <p:origin x="0" y="-158"/>
    </p:cViewPr>
  </p:outlineViewPr>
  <p:notesTextViewPr>
    <p:cViewPr>
      <p:scale>
        <a:sx n="1" d="1"/>
        <a:sy n="1" d="1"/>
      </p:scale>
      <p:origin x="0" y="0"/>
    </p:cViewPr>
  </p:notesTextViewPr>
  <p:notesViewPr>
    <p:cSldViewPr snapToGrid="0" snapToObjects="1" showGuides="1">
      <p:cViewPr varScale="1">
        <p:scale>
          <a:sx n="61" d="100"/>
          <a:sy n="61" d="100"/>
        </p:scale>
        <p:origin x="1646" y="72"/>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763841F-BFA5-E84D-9FBF-C2EF90B9D7E0}" type="datetimeFigureOut">
              <a:rPr lang="en-US" smtClean="0"/>
              <a:t>12/2/2022</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1D0E142-3AF0-A947-ABB3-AF8FB947353F}" type="slidenum">
              <a:rPr lang="en-US" smtClean="0"/>
              <a:t>‹#›</a:t>
            </a:fld>
            <a:endParaRPr lang="en-US"/>
          </a:p>
        </p:txBody>
      </p:sp>
    </p:spTree>
    <p:extLst>
      <p:ext uri="{BB962C8B-B14F-4D97-AF65-F5344CB8AC3E}">
        <p14:creationId xmlns:p14="http://schemas.microsoft.com/office/powerpoint/2010/main" val="13594304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904033A-9BE4-C148-A588-EF9D888CAC46}" type="datetimeFigureOut">
              <a:rPr lang="en-US" smtClean="0"/>
              <a:t>12/2/2022</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B721FB3-2FB1-D246-9430-EC4C2EC16AD8}" type="slidenum">
              <a:rPr lang="en-US" smtClean="0"/>
              <a:t>‹#›</a:t>
            </a:fld>
            <a:endParaRPr lang="en-US"/>
          </a:p>
        </p:txBody>
      </p:sp>
    </p:spTree>
    <p:extLst>
      <p:ext uri="{BB962C8B-B14F-4D97-AF65-F5344CB8AC3E}">
        <p14:creationId xmlns:p14="http://schemas.microsoft.com/office/powerpoint/2010/main" val="1123266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GB" b="1" dirty="0"/>
              <a:t>Clinical Effectiveness and Research </a:t>
            </a:r>
            <a:r>
              <a:rPr lang="en-GB" dirty="0"/>
              <a:t>– Care should be evidence based and designed to deliver the best outcome for the patient/client.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b="1" dirty="0"/>
              <a:t>Information and IT </a:t>
            </a:r>
            <a:r>
              <a:rPr lang="en-GB" dirty="0"/>
              <a:t>– Data needs to be secure, up to date and accurate, and used effectively to measure quality of the services.</a:t>
            </a:r>
          </a:p>
          <a:p>
            <a:pPr marL="228600" indent="-228600">
              <a:buFont typeface="+mj-lt"/>
              <a:buAutoNum type="arabicPeriod"/>
            </a:pPr>
            <a:r>
              <a:rPr lang="en-GB" b="1" dirty="0"/>
              <a:t>Risk Management </a:t>
            </a:r>
            <a:r>
              <a:rPr lang="en-GB" dirty="0"/>
              <a:t>– Systems should be in place to understand, monitor and minimise risk to safeguard patients and staff.</a:t>
            </a:r>
          </a:p>
          <a:p>
            <a:pPr marL="228600" indent="-228600">
              <a:buFont typeface="+mj-lt"/>
              <a:buAutoNum type="arabicPeriod"/>
            </a:pPr>
            <a:r>
              <a:rPr lang="en-GB" b="1" dirty="0"/>
              <a:t>Education and Training </a:t>
            </a:r>
            <a:r>
              <a:rPr lang="en-GB" dirty="0"/>
              <a:t>– Staff need appropriate training and support available to maintain their competency and to develop new skills, so they are continuously up to date.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b="1" dirty="0"/>
              <a:t>Audit</a:t>
            </a:r>
            <a:r>
              <a:rPr lang="en-GB" dirty="0"/>
              <a:t> – The audit process is to ensure that clinical practice is continuously monitored and that deficiencies in care delivery are remedied.  For PHW this is known as Quality and Clinical Audit, annual plan in place.</a:t>
            </a:r>
          </a:p>
          <a:p>
            <a:pPr marL="228600" indent="-228600">
              <a:buFont typeface="+mj-lt"/>
              <a:buAutoNum type="arabicPeriod"/>
            </a:pPr>
            <a:r>
              <a:rPr lang="en-GB" b="1" dirty="0"/>
              <a:t>Patient and Public Involvement </a:t>
            </a:r>
            <a:r>
              <a:rPr lang="en-GB" dirty="0"/>
              <a:t>– Involvement and feedback from both the patient/client and the public is used to develop and improve services and the quality of the experience of the care delivered.</a:t>
            </a:r>
          </a:p>
          <a:p>
            <a:pPr marL="228600" indent="-228600">
              <a:buFont typeface="+mj-lt"/>
              <a:buAutoNum type="arabicPeriod"/>
            </a:pPr>
            <a:r>
              <a:rPr lang="en-GB" b="1" dirty="0"/>
              <a:t>Staff Management </a:t>
            </a:r>
            <a:r>
              <a:rPr lang="en-GB" dirty="0"/>
              <a:t>– The safe and appropriate recruitment and management of staff.</a:t>
            </a:r>
          </a:p>
        </p:txBody>
      </p:sp>
      <p:sp>
        <p:nvSpPr>
          <p:cNvPr id="4" name="Slide Number Placeholder 3"/>
          <p:cNvSpPr>
            <a:spLocks noGrp="1"/>
          </p:cNvSpPr>
          <p:nvPr>
            <p:ph type="sldNum" sz="quarter" idx="5"/>
          </p:nvPr>
        </p:nvSpPr>
        <p:spPr/>
        <p:txBody>
          <a:bodyPr/>
          <a:lstStyle/>
          <a:p>
            <a:fld id="{5B721FB3-2FB1-D246-9430-EC4C2EC16AD8}" type="slidenum">
              <a:rPr lang="en-US" smtClean="0"/>
              <a:t>2</a:t>
            </a:fld>
            <a:endParaRPr lang="en-US"/>
          </a:p>
        </p:txBody>
      </p:sp>
    </p:spTree>
    <p:extLst>
      <p:ext uri="{BB962C8B-B14F-4D97-AF65-F5344CB8AC3E}">
        <p14:creationId xmlns:p14="http://schemas.microsoft.com/office/powerpoint/2010/main" val="1485735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11</a:t>
            </a:fld>
            <a:endParaRPr lang="en-US"/>
          </a:p>
        </p:txBody>
      </p:sp>
    </p:spTree>
    <p:extLst>
      <p:ext uri="{BB962C8B-B14F-4D97-AF65-F5344CB8AC3E}">
        <p14:creationId xmlns:p14="http://schemas.microsoft.com/office/powerpoint/2010/main" val="13170228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12</a:t>
            </a:fld>
            <a:endParaRPr lang="en-US"/>
          </a:p>
        </p:txBody>
      </p:sp>
    </p:spTree>
    <p:extLst>
      <p:ext uri="{BB962C8B-B14F-4D97-AF65-F5344CB8AC3E}">
        <p14:creationId xmlns:p14="http://schemas.microsoft.com/office/powerpoint/2010/main" val="1023066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3</a:t>
            </a:fld>
            <a:endParaRPr lang="en-US"/>
          </a:p>
        </p:txBody>
      </p:sp>
    </p:spTree>
    <p:extLst>
      <p:ext uri="{BB962C8B-B14F-4D97-AF65-F5344CB8AC3E}">
        <p14:creationId xmlns:p14="http://schemas.microsoft.com/office/powerpoint/2010/main" val="10441613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Rhiannon </a:t>
            </a:r>
          </a:p>
          <a:p>
            <a:endParaRPr lang="en-GB" dirty="0"/>
          </a:p>
          <a:p>
            <a:r>
              <a:rPr lang="en-GB" dirty="0"/>
              <a:t>Currently CG Framework in PHW, which is the missing component to delivering excellent services which will help with systems mapping for QOS</a:t>
            </a:r>
          </a:p>
          <a:p>
            <a:pPr marL="171450" indent="-171450">
              <a:buFont typeface="Arial" panose="020B0604020202020204" pitchFamily="34" charset="0"/>
              <a:buChar char="•"/>
            </a:pPr>
            <a:r>
              <a:rPr lang="en-GB" dirty="0"/>
              <a:t>We need to develop a framework which is suitable for our needs but can also be translated across to the new Quality Reporting Framework that is due to come into place on 1 Apr 23 as part of the new Duty of Quality – this quality reporting framework is currently in development with workstreams across WG and NHS Bodies.  The QRF reporting will be aligned with STEEEP. </a:t>
            </a:r>
          </a:p>
          <a:p>
            <a:pPr marL="171450" indent="-171450">
              <a:buFont typeface="Arial" panose="020B0604020202020204" pitchFamily="34" charset="0"/>
              <a:buChar char="•"/>
            </a:pPr>
            <a:r>
              <a:rPr lang="en-GB" dirty="0"/>
              <a:t>Health and Care Standards are being replaced, </a:t>
            </a:r>
          </a:p>
          <a:p>
            <a:pPr marL="171450" indent="-171450">
              <a:buFont typeface="Arial" panose="020B0604020202020204" pitchFamily="34" charset="0"/>
              <a:buChar char="•"/>
            </a:pPr>
            <a:r>
              <a:rPr lang="en-GB" dirty="0"/>
              <a:t>We need to be open and transparent across PHW to meet the needs of the Duty of Candour which is also due to come into place on 1 Apr 23, learn from when things go wrong, share the learning across the organisation</a:t>
            </a:r>
          </a:p>
          <a:p>
            <a:pPr marL="171450" indent="-171450">
              <a:buFont typeface="Arial" panose="020B0604020202020204" pitchFamily="34" charset="0"/>
              <a:buChar char="•"/>
            </a:pPr>
            <a:r>
              <a:rPr lang="en-GB" dirty="0"/>
              <a:t>Lots of good practice already going on across PHW in relation to CG for example UKAS accreditation for microbiology, screening service programmes assurance groups, HP Divisional Quality/ Safety/ Improvement Group</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4</a:t>
            </a:fld>
            <a:endParaRPr lang="en-US"/>
          </a:p>
        </p:txBody>
      </p:sp>
    </p:spTree>
    <p:extLst>
      <p:ext uri="{BB962C8B-B14F-4D97-AF65-F5344CB8AC3E}">
        <p14:creationId xmlns:p14="http://schemas.microsoft.com/office/powerpoint/2010/main" val="3094760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Rhiannon </a:t>
            </a:r>
          </a:p>
          <a:p>
            <a:endParaRPr lang="en-GB" dirty="0"/>
          </a:p>
          <a:p>
            <a:r>
              <a:rPr lang="en-GB" dirty="0"/>
              <a:t>Currently no CG Framework in PHW, which is the missing component to delivering excellent services which will help with systems mapping for QOS</a:t>
            </a:r>
          </a:p>
          <a:p>
            <a:pPr marL="171450" indent="-171450">
              <a:buFont typeface="Arial" panose="020B0604020202020204" pitchFamily="34" charset="0"/>
              <a:buChar char="•"/>
            </a:pPr>
            <a:r>
              <a:rPr lang="en-GB" dirty="0"/>
              <a:t>We need to develop a framework which is suitable for our needs but can also be translated across to the new Quality Reporting Framework that is due to come into place on 1 Apr 23 as part of the new Duty of Quality – this quality reporting framework is currently in development with workstreams across WG and NHS Bodies.  The QRF reporting will be aligned with STEEEP. </a:t>
            </a:r>
          </a:p>
          <a:p>
            <a:pPr marL="171450" indent="-171450">
              <a:buFont typeface="Arial" panose="020B0604020202020204" pitchFamily="34" charset="0"/>
              <a:buChar char="•"/>
            </a:pPr>
            <a:r>
              <a:rPr lang="en-GB" dirty="0"/>
              <a:t>Health and Care Standards are being replaced, </a:t>
            </a:r>
          </a:p>
          <a:p>
            <a:pPr marL="171450" indent="-171450">
              <a:buFont typeface="Arial" panose="020B0604020202020204" pitchFamily="34" charset="0"/>
              <a:buChar char="•"/>
            </a:pPr>
            <a:r>
              <a:rPr lang="en-GB" dirty="0"/>
              <a:t>We need to be open and transparent across PHW to meet the needs of the Duty of Candour which is also due to come into place on 1 Apr 23, learn from when things go wrong, share the learning across the organisation</a:t>
            </a:r>
          </a:p>
          <a:p>
            <a:pPr marL="171450" indent="-171450">
              <a:buFont typeface="Arial" panose="020B0604020202020204" pitchFamily="34" charset="0"/>
              <a:buChar char="•"/>
            </a:pPr>
            <a:r>
              <a:rPr lang="en-GB" dirty="0"/>
              <a:t>Lots of good practice already going on across PHW in relation to CG for example UKAS accreditation for microbiology, screening service programmes assurance groups, HP Divisional Quality/ Safety/ Improvement Group</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5</a:t>
            </a:fld>
            <a:endParaRPr lang="en-US"/>
          </a:p>
        </p:txBody>
      </p:sp>
    </p:spTree>
    <p:extLst>
      <p:ext uri="{BB962C8B-B14F-4D97-AF65-F5344CB8AC3E}">
        <p14:creationId xmlns:p14="http://schemas.microsoft.com/office/powerpoint/2010/main" val="34092930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6</a:t>
            </a:fld>
            <a:endParaRPr lang="en-US"/>
          </a:p>
        </p:txBody>
      </p:sp>
    </p:spTree>
    <p:extLst>
      <p:ext uri="{BB962C8B-B14F-4D97-AF65-F5344CB8AC3E}">
        <p14:creationId xmlns:p14="http://schemas.microsoft.com/office/powerpoint/2010/main" val="3772423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7</a:t>
            </a:fld>
            <a:endParaRPr lang="en-US"/>
          </a:p>
        </p:txBody>
      </p:sp>
    </p:spTree>
    <p:extLst>
      <p:ext uri="{BB962C8B-B14F-4D97-AF65-F5344CB8AC3E}">
        <p14:creationId xmlns:p14="http://schemas.microsoft.com/office/powerpoint/2010/main" val="35794606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8</a:t>
            </a:fld>
            <a:endParaRPr lang="en-US"/>
          </a:p>
        </p:txBody>
      </p:sp>
    </p:spTree>
    <p:extLst>
      <p:ext uri="{BB962C8B-B14F-4D97-AF65-F5344CB8AC3E}">
        <p14:creationId xmlns:p14="http://schemas.microsoft.com/office/powerpoint/2010/main" val="29946454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9</a:t>
            </a:fld>
            <a:endParaRPr lang="en-US"/>
          </a:p>
        </p:txBody>
      </p:sp>
    </p:spTree>
    <p:extLst>
      <p:ext uri="{BB962C8B-B14F-4D97-AF65-F5344CB8AC3E}">
        <p14:creationId xmlns:p14="http://schemas.microsoft.com/office/powerpoint/2010/main" val="40015315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10</a:t>
            </a:fld>
            <a:endParaRPr lang="en-US"/>
          </a:p>
        </p:txBody>
      </p:sp>
    </p:spTree>
    <p:extLst>
      <p:ext uri="{BB962C8B-B14F-4D97-AF65-F5344CB8AC3E}">
        <p14:creationId xmlns:p14="http://schemas.microsoft.com/office/powerpoint/2010/main" val="24592581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a:t>Presentation Title</a:t>
            </a:r>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a:t>28th July 2017</a:t>
            </a:r>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Tree>
    <p:extLst>
      <p:ext uri="{BB962C8B-B14F-4D97-AF65-F5344CB8AC3E}">
        <p14:creationId xmlns:p14="http://schemas.microsoft.com/office/powerpoint/2010/main" val="1834730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4 Column Text &amp; Icon Slide Heading</a:t>
            </a:r>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a:t>4 Column Text &amp; Icon Slide Heading</a:t>
            </a:r>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2 Column Comparison Slide Heading</a:t>
            </a:r>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657554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4" name="Content Placeholder 17"/>
          <p:cNvSpPr>
            <a:spLocks noGrp="1"/>
          </p:cNvSpPr>
          <p:nvPr>
            <p:ph sz="quarter" idx="15" hasCustomPrompt="1"/>
          </p:nvPr>
        </p:nvSpPr>
        <p:spPr>
          <a:xfrm>
            <a:off x="715963"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Quid </a:t>
            </a:r>
            <a:r>
              <a:rPr lang="en-US" dirty="0" err="1"/>
              <a:t>enim</a:t>
            </a:r>
            <a:r>
              <a:rPr lang="en-US" dirty="0"/>
              <a:t> de </a:t>
            </a:r>
            <a:r>
              <a:rPr lang="en-US" dirty="0" err="1"/>
              <a:t>amicitia</a:t>
            </a:r>
            <a:r>
              <a:rPr lang="en-US" dirty="0"/>
              <a:t> </a:t>
            </a:r>
            <a:r>
              <a:rPr lang="en-US" dirty="0" err="1"/>
              <a:t>statueris</a:t>
            </a:r>
            <a:r>
              <a:rPr lang="en-US" dirty="0"/>
              <a:t> </a:t>
            </a:r>
            <a:r>
              <a:rPr lang="en-US" dirty="0" err="1"/>
              <a:t>utilitatis</a:t>
            </a:r>
            <a:r>
              <a:rPr lang="en-US" dirty="0"/>
              <a:t> causa </a:t>
            </a:r>
            <a:r>
              <a:rPr lang="en-US" dirty="0" err="1"/>
              <a:t>expetenda</a:t>
            </a:r>
            <a:r>
              <a:rPr lang="en-US" dirty="0"/>
              <a:t> vides. Quod </a:t>
            </a:r>
            <a:r>
              <a:rPr lang="en-US" dirty="0" err="1"/>
              <a:t>vestri</a:t>
            </a:r>
            <a:r>
              <a:rPr lang="en-US" dirty="0"/>
              <a:t> non item.</a:t>
            </a:r>
          </a:p>
        </p:txBody>
      </p:sp>
      <p:sp>
        <p:nvSpPr>
          <p:cNvPr id="25"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6" name="Content Placeholder 17"/>
          <p:cNvSpPr>
            <a:spLocks noGrp="1"/>
          </p:cNvSpPr>
          <p:nvPr>
            <p:ph sz="quarter" idx="21" hasCustomPrompt="1"/>
          </p:nvPr>
        </p:nvSpPr>
        <p:spPr>
          <a:xfrm>
            <a:off x="715963"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7" name="Content Placeholder 17"/>
          <p:cNvSpPr>
            <a:spLocks noGrp="1"/>
          </p:cNvSpPr>
          <p:nvPr>
            <p:ph sz="quarter" idx="22" hasCustomPrompt="1"/>
          </p:nvPr>
        </p:nvSpPr>
        <p:spPr>
          <a:xfrm>
            <a:off x="6715887"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Quid </a:t>
            </a:r>
            <a:r>
              <a:rPr lang="en-US" dirty="0" err="1"/>
              <a:t>enim</a:t>
            </a:r>
            <a:r>
              <a:rPr lang="en-US" dirty="0"/>
              <a:t> de </a:t>
            </a:r>
            <a:r>
              <a:rPr lang="en-US" dirty="0" err="1"/>
              <a:t>amicitia</a:t>
            </a:r>
            <a:r>
              <a:rPr lang="en-US" dirty="0"/>
              <a:t> </a:t>
            </a:r>
            <a:r>
              <a:rPr lang="en-US" dirty="0" err="1"/>
              <a:t>statueris</a:t>
            </a:r>
            <a:r>
              <a:rPr lang="en-US" dirty="0"/>
              <a:t> </a:t>
            </a:r>
            <a:r>
              <a:rPr lang="en-US" dirty="0" err="1"/>
              <a:t>utilitatis</a:t>
            </a:r>
            <a:r>
              <a:rPr lang="en-US" dirty="0"/>
              <a:t> causa </a:t>
            </a:r>
            <a:r>
              <a:rPr lang="en-US" dirty="0" err="1"/>
              <a:t>expetenda</a:t>
            </a:r>
            <a:r>
              <a:rPr lang="en-US" dirty="0"/>
              <a:t> vides. Quod </a:t>
            </a:r>
            <a:r>
              <a:rPr lang="en-US" dirty="0" err="1"/>
              <a:t>vestri</a:t>
            </a:r>
            <a:r>
              <a:rPr lang="en-US" dirty="0"/>
              <a:t> non item.</a:t>
            </a:r>
          </a:p>
        </p:txBody>
      </p:sp>
      <p:sp>
        <p:nvSpPr>
          <p:cNvPr id="28" name="Picture Placeholder 3" title="Click the Icon to add your Image"/>
          <p:cNvSpPr>
            <a:spLocks noGrp="1" noChangeAspect="1"/>
          </p:cNvSpPr>
          <p:nvPr>
            <p:ph type="pic" sz="quarter" idx="23" hasCustomPrompt="1"/>
          </p:nvPr>
        </p:nvSpPr>
        <p:spPr>
          <a:xfrm>
            <a:off x="8622808"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9" name="Content Placeholder 17"/>
          <p:cNvSpPr>
            <a:spLocks noGrp="1"/>
          </p:cNvSpPr>
          <p:nvPr>
            <p:ph sz="quarter" idx="24" hasCustomPrompt="1"/>
          </p:nvPr>
        </p:nvSpPr>
        <p:spPr>
          <a:xfrm>
            <a:off x="6715887"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30" name="Straight Connector 29"/>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a:t>2 Column Comparison Slide Heading</a:t>
            </a:r>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a:t>6 Icons &amp; Text Slide Heading</a:t>
            </a:r>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a:t>6 Icons &amp; Text Slide Heading</a:t>
            </a:r>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3 Column Text &amp; Image Slide Heading</a:t>
            </a:r>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cxnSp>
        <p:nvCxnSpPr>
          <p:cNvPr id="13" name="Straight Connector 12"/>
          <p:cNvCxnSpPr/>
          <p:nvPr userDrawn="1"/>
        </p:nvCxnSpPr>
        <p:spPr>
          <a:xfrm>
            <a:off x="715618"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a:t>Insert Document Title</a:t>
            </a:r>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a:t>Split Image Slide Heading</a:t>
            </a:r>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a:t>Insert Document Title</a:t>
            </a:r>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a:t>Split Image Slide Heading</a:t>
            </a:r>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2703444"/>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a:t>28th July 2017</a:t>
            </a:r>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a:t>Presentation Title </a:t>
            </a:r>
            <a:br>
              <a:rPr lang="en-US" dirty="0"/>
            </a:br>
            <a:r>
              <a:rPr lang="en-US" dirty="0"/>
              <a:t>Two Lines Template</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a:t>Chapter/Slide Title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a:t>Icon Chapter Slide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dirty="0">
                <a:solidFill>
                  <a:schemeClr val="bg1"/>
                </a:solidFill>
                <a:latin typeface="Ubuntu" charset="0"/>
                <a:ea typeface="Ubuntu" charset="0"/>
                <a:cs typeface="Ubuntu" charset="0"/>
              </a:rPr>
              <a:t>Thank</a:t>
            </a:r>
            <a:r>
              <a:rPr lang="en-US" sz="4400" b="1" i="0" baseline="0" dirty="0">
                <a:solidFill>
                  <a:schemeClr val="bg1"/>
                </a:solidFill>
                <a:latin typeface="Ubuntu" charset="0"/>
                <a:ea typeface="Ubuntu" charset="0"/>
                <a:cs typeface="Ubuntu" charset="0"/>
              </a:rPr>
              <a:t> you for listening.</a:t>
            </a:r>
          </a:p>
          <a:p>
            <a:pPr algn="ctr"/>
            <a:r>
              <a:rPr lang="en-US" sz="4400" b="1" i="0" baseline="0" dirty="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26389" y="1769165"/>
            <a:ext cx="1717886" cy="1409284"/>
          </a:xfrm>
          <a:prstGeom prst="rect">
            <a:avLst/>
          </a:prstGeom>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a:t>Click the icon to start building your chart</a:t>
            </a:r>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Chart Slide Heading</a:t>
            </a:r>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2"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1 Column Text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118299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a:t>1 Column Text Slide Heading</a:t>
            </a:r>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2 Column Text Slide Heading</a:t>
            </a:r>
          </a:p>
        </p:txBody>
      </p:sp>
      <p:sp>
        <p:nvSpPr>
          <p:cNvPr id="11"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a:t>2 Column Text Slide Heading</a:t>
            </a:r>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1"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3 Column Text Slide Heading</a:t>
            </a:r>
          </a:p>
        </p:txBody>
      </p:sp>
      <p:sp>
        <p:nvSpPr>
          <p:cNvPr id="12"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3 Column Pull Out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Text &amp; Image Slide Heading</a:t>
            </a:r>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2358006"/>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50" r:id="rId3"/>
    <p:sldLayoutId id="2147483666" r:id="rId4"/>
    <p:sldLayoutId id="2147483651" r:id="rId5"/>
    <p:sldLayoutId id="2147483667" r:id="rId6"/>
    <p:sldLayoutId id="2147483652" r:id="rId7"/>
    <p:sldLayoutId id="2147483665" r:id="rId8"/>
    <p:sldLayoutId id="2147483654" r:id="rId9"/>
    <p:sldLayoutId id="2147483656" r:id="rId10"/>
    <p:sldLayoutId id="2147483663" r:id="rId11"/>
    <p:sldLayoutId id="2147483660" r:id="rId12"/>
    <p:sldLayoutId id="2147483664" r:id="rId13"/>
    <p:sldLayoutId id="2147483670" r:id="rId14"/>
    <p:sldLayoutId id="2147483671" r:id="rId15"/>
    <p:sldLayoutId id="2147483657" r:id="rId16"/>
    <p:sldLayoutId id="2147483653" r:id="rId17"/>
    <p:sldLayoutId id="2147483668" r:id="rId18"/>
    <p:sldLayoutId id="2147483669" r:id="rId19"/>
    <p:sldLayoutId id="2147483658" r:id="rId20"/>
    <p:sldLayoutId id="2147483655" r:id="rId21"/>
    <p:sldLayoutId id="2147483662" r:id="rId22"/>
    <p:sldLayoutId id="2147483673" r:id="rId23"/>
    <p:sldLayoutId id="2147483659" r:id="rId2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218" y="501277"/>
            <a:ext cx="12262960" cy="830997"/>
          </a:xfrm>
        </p:spPr>
        <p:txBody>
          <a:bodyPr>
            <a:noAutofit/>
          </a:bodyPr>
          <a:lstStyle/>
          <a:p>
            <a:r>
              <a:rPr lang="en-US" sz="4400" dirty="0">
                <a:latin typeface="+mn-lt"/>
              </a:rPr>
              <a:t>Clinical Governance Framework Update</a:t>
            </a:r>
          </a:p>
        </p:txBody>
      </p:sp>
      <p:sp>
        <p:nvSpPr>
          <p:cNvPr id="3" name="Content Placeholder 2"/>
          <p:cNvSpPr>
            <a:spLocks noGrp="1"/>
          </p:cNvSpPr>
          <p:nvPr>
            <p:ph sz="quarter" idx="14"/>
          </p:nvPr>
        </p:nvSpPr>
        <p:spPr>
          <a:xfrm>
            <a:off x="718457" y="4724212"/>
            <a:ext cx="10492200" cy="332399"/>
          </a:xfrm>
        </p:spPr>
        <p:txBody>
          <a:bodyPr/>
          <a:lstStyle/>
          <a:p>
            <a:r>
              <a:rPr lang="en-US" dirty="0"/>
              <a:t>Date: 5</a:t>
            </a:r>
            <a:r>
              <a:rPr lang="en-US" baseline="30000" dirty="0"/>
              <a:t>th</a:t>
            </a:r>
            <a:r>
              <a:rPr lang="en-US" dirty="0"/>
              <a:t> December 2022</a:t>
            </a:r>
          </a:p>
        </p:txBody>
      </p:sp>
      <p:sp>
        <p:nvSpPr>
          <p:cNvPr id="4" name="Text Placeholder 3"/>
          <p:cNvSpPr>
            <a:spLocks noGrp="1"/>
          </p:cNvSpPr>
          <p:nvPr>
            <p:ph type="body" sz="quarter" idx="15"/>
          </p:nvPr>
        </p:nvSpPr>
        <p:spPr>
          <a:xfrm>
            <a:off x="646309" y="2844645"/>
            <a:ext cx="10491787" cy="367196"/>
          </a:xfrm>
        </p:spPr>
        <p:txBody>
          <a:bodyPr/>
          <a:lstStyle/>
          <a:p>
            <a:r>
              <a:rPr lang="en-US" dirty="0">
                <a:latin typeface="+mn-lt"/>
              </a:rPr>
              <a:t>Wayne Jepson</a:t>
            </a:r>
          </a:p>
          <a:p>
            <a:r>
              <a:rPr lang="en-US" dirty="0">
                <a:latin typeface="+mn-lt"/>
              </a:rPr>
              <a:t>Paula Mitchell</a:t>
            </a:r>
          </a:p>
          <a:p>
            <a:r>
              <a:rPr lang="en-US" dirty="0">
                <a:latin typeface="+mn-lt"/>
              </a:rPr>
              <a:t>Rhiannon Beaumont-Wood, Executive Sponsor</a:t>
            </a:r>
          </a:p>
        </p:txBody>
      </p:sp>
    </p:spTree>
    <p:extLst>
      <p:ext uri="{BB962C8B-B14F-4D97-AF65-F5344CB8AC3E}">
        <p14:creationId xmlns:p14="http://schemas.microsoft.com/office/powerpoint/2010/main" val="1609554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1A28B9D2-4411-4FD1-9D2C-56141F45BE9E}"/>
              </a:ext>
            </a:extLst>
          </p:cNvPr>
          <p:cNvSpPr>
            <a:spLocks noGrp="1"/>
          </p:cNvSpPr>
          <p:nvPr>
            <p:ph type="body" sz="quarter" idx="15"/>
          </p:nvPr>
        </p:nvSpPr>
        <p:spPr>
          <a:xfrm>
            <a:off x="277126" y="233811"/>
            <a:ext cx="12048123" cy="718659"/>
          </a:xfrm>
        </p:spPr>
        <p:txBody>
          <a:bodyPr/>
          <a:lstStyle/>
          <a:p>
            <a:r>
              <a:rPr lang="en-GB" sz="3600" dirty="0">
                <a:latin typeface="+mn-lt"/>
              </a:rPr>
              <a:t>Sharing Learning – Key Themes Identified</a:t>
            </a:r>
          </a:p>
          <a:p>
            <a:endParaRPr lang="en-GB" sz="3200" dirty="0">
              <a:latin typeface="Ubuntu"/>
            </a:endParaRPr>
          </a:p>
        </p:txBody>
      </p:sp>
      <p:sp>
        <p:nvSpPr>
          <p:cNvPr id="6" name="TextBox 5">
            <a:extLst>
              <a:ext uri="{FF2B5EF4-FFF2-40B4-BE49-F238E27FC236}">
                <a16:creationId xmlns:a16="http://schemas.microsoft.com/office/drawing/2014/main" id="{D1CA87EB-96C2-4663-96BC-2A4A99BEEB3F}"/>
              </a:ext>
            </a:extLst>
          </p:cNvPr>
          <p:cNvSpPr txBox="1"/>
          <p:nvPr/>
        </p:nvSpPr>
        <p:spPr>
          <a:xfrm>
            <a:off x="605431" y="1875698"/>
            <a:ext cx="646331" cy="1015663"/>
          </a:xfrm>
          <a:prstGeom prst="rect">
            <a:avLst/>
          </a:prstGeom>
          <a:noFill/>
        </p:spPr>
        <p:txBody>
          <a:bodyPr wrap="none" rtlCol="0">
            <a:spAutoFit/>
          </a:bodyPr>
          <a:lstStyle/>
          <a:p>
            <a:pPr lvl="1"/>
            <a:endParaRPr lang="en-GB" sz="3000" b="0" i="0" dirty="0">
              <a:solidFill>
                <a:schemeClr val="bg1"/>
              </a:solidFill>
              <a:latin typeface="Ubuntu" charset="0"/>
              <a:ea typeface="Ubuntu" charset="0"/>
              <a:cs typeface="Ubuntu" charset="0"/>
            </a:endParaRPr>
          </a:p>
          <a:p>
            <a:endParaRPr lang="en-GB" sz="3000" b="0" i="0" dirty="0">
              <a:solidFill>
                <a:schemeClr val="bg1"/>
              </a:solidFill>
              <a:latin typeface="Ubuntu" charset="0"/>
              <a:ea typeface="Ubuntu" charset="0"/>
              <a:cs typeface="Ubuntu" charset="0"/>
            </a:endParaRPr>
          </a:p>
        </p:txBody>
      </p:sp>
      <p:sp>
        <p:nvSpPr>
          <p:cNvPr id="2" name="TextBox 1">
            <a:extLst>
              <a:ext uri="{FF2B5EF4-FFF2-40B4-BE49-F238E27FC236}">
                <a16:creationId xmlns:a16="http://schemas.microsoft.com/office/drawing/2014/main" id="{93D6E92F-C8BC-4FDE-9D43-C7C9AB3568F3}"/>
              </a:ext>
            </a:extLst>
          </p:cNvPr>
          <p:cNvSpPr txBox="1"/>
          <p:nvPr/>
        </p:nvSpPr>
        <p:spPr>
          <a:xfrm>
            <a:off x="406627" y="1189184"/>
            <a:ext cx="11451771" cy="4832092"/>
          </a:xfrm>
          <a:prstGeom prst="rect">
            <a:avLst/>
          </a:prstGeom>
          <a:noFill/>
        </p:spPr>
        <p:txBody>
          <a:bodyPr wrap="square" rtlCol="0">
            <a:spAutoFit/>
          </a:bodyPr>
          <a:lstStyle/>
          <a:p>
            <a:pPr marL="457200" indent="-457200">
              <a:buFont typeface="Arial" panose="020B0604020202020204" pitchFamily="34" charset="0"/>
              <a:buChar char="•"/>
            </a:pPr>
            <a:r>
              <a:rPr lang="en-GB" sz="2800" b="0" i="0" dirty="0">
                <a:solidFill>
                  <a:schemeClr val="bg1"/>
                </a:solidFill>
                <a:ea typeface="Ubuntu" charset="0"/>
                <a:cs typeface="Ubuntu" charset="0"/>
              </a:rPr>
              <a:t>Audit</a:t>
            </a:r>
          </a:p>
          <a:p>
            <a:pPr marL="457200" indent="-457200">
              <a:buFont typeface="Arial" panose="020B0604020202020204" pitchFamily="34" charset="0"/>
              <a:buChar char="•"/>
            </a:pPr>
            <a:r>
              <a:rPr lang="en-GB" sz="2800" dirty="0">
                <a:solidFill>
                  <a:schemeClr val="bg1"/>
                </a:solidFill>
                <a:ea typeface="Ubuntu" charset="0"/>
                <a:cs typeface="Ubuntu" charset="0"/>
              </a:rPr>
              <a:t>Case Reviews</a:t>
            </a:r>
          </a:p>
          <a:p>
            <a:pPr marL="457200" indent="-457200">
              <a:buFont typeface="Arial" panose="020B0604020202020204" pitchFamily="34" charset="0"/>
              <a:buChar char="•"/>
            </a:pPr>
            <a:r>
              <a:rPr lang="en-GB" sz="2800" b="0" i="0" dirty="0">
                <a:solidFill>
                  <a:schemeClr val="bg1"/>
                </a:solidFill>
                <a:ea typeface="Ubuntu" charset="0"/>
                <a:cs typeface="Ubuntu" charset="0"/>
              </a:rPr>
              <a:t>Case Studies</a:t>
            </a:r>
          </a:p>
          <a:p>
            <a:pPr marL="457200" indent="-457200">
              <a:buFont typeface="Arial" panose="020B0604020202020204" pitchFamily="34" charset="0"/>
              <a:buChar char="•"/>
            </a:pPr>
            <a:r>
              <a:rPr lang="en-GB" sz="2800" b="0" i="0" dirty="0">
                <a:solidFill>
                  <a:schemeClr val="bg1"/>
                </a:solidFill>
                <a:ea typeface="Ubuntu" charset="0"/>
                <a:cs typeface="Ubuntu" charset="0"/>
              </a:rPr>
              <a:t>Incidents Themes and Trends</a:t>
            </a:r>
          </a:p>
          <a:p>
            <a:pPr marL="457200" indent="-457200">
              <a:buFont typeface="Arial" panose="020B0604020202020204" pitchFamily="34" charset="0"/>
              <a:buChar char="•"/>
            </a:pPr>
            <a:r>
              <a:rPr lang="en-GB" sz="2800" dirty="0">
                <a:solidFill>
                  <a:schemeClr val="bg1"/>
                </a:solidFill>
                <a:ea typeface="Ubuntu" charset="0"/>
                <a:cs typeface="Ubuntu" charset="0"/>
              </a:rPr>
              <a:t>Complaints Themes and Trends</a:t>
            </a:r>
          </a:p>
          <a:p>
            <a:pPr marL="457200" indent="-457200">
              <a:buFont typeface="Arial" panose="020B0604020202020204" pitchFamily="34" charset="0"/>
              <a:buChar char="•"/>
            </a:pPr>
            <a:r>
              <a:rPr lang="en-GB" sz="2800" b="0" i="0" dirty="0">
                <a:solidFill>
                  <a:schemeClr val="bg1"/>
                </a:solidFill>
                <a:ea typeface="Ubuntu" charset="0"/>
                <a:cs typeface="Ubuntu" charset="0"/>
              </a:rPr>
              <a:t>Professional Forums and Meetings</a:t>
            </a:r>
          </a:p>
          <a:p>
            <a:pPr marL="457200" indent="-457200">
              <a:buFont typeface="Arial" panose="020B0604020202020204" pitchFamily="34" charset="0"/>
              <a:buChar char="•"/>
            </a:pPr>
            <a:r>
              <a:rPr lang="en-GB" sz="2800" dirty="0">
                <a:solidFill>
                  <a:schemeClr val="bg1"/>
                </a:solidFill>
                <a:ea typeface="Ubuntu" charset="0"/>
                <a:cs typeface="Ubuntu" charset="0"/>
              </a:rPr>
              <a:t>Newsletters</a:t>
            </a:r>
          </a:p>
          <a:p>
            <a:pPr marL="457200" indent="-457200">
              <a:buFont typeface="Arial" panose="020B0604020202020204" pitchFamily="34" charset="0"/>
              <a:buChar char="•"/>
            </a:pPr>
            <a:r>
              <a:rPr lang="en-GB" sz="2800" b="0" i="0" dirty="0">
                <a:solidFill>
                  <a:schemeClr val="bg1"/>
                </a:solidFill>
                <a:ea typeface="Ubuntu" charset="0"/>
                <a:cs typeface="Ubuntu" charset="0"/>
              </a:rPr>
              <a:t>Experience and Engagement Group</a:t>
            </a:r>
          </a:p>
          <a:p>
            <a:pPr marL="457200" indent="-457200">
              <a:buFont typeface="Arial" panose="020B0604020202020204" pitchFamily="34" charset="0"/>
              <a:buChar char="•"/>
            </a:pPr>
            <a:r>
              <a:rPr lang="en-GB" sz="2800" dirty="0">
                <a:solidFill>
                  <a:schemeClr val="bg1"/>
                </a:solidFill>
                <a:ea typeface="Ubuntu" charset="0"/>
                <a:cs typeface="Ubuntu" charset="0"/>
              </a:rPr>
              <a:t>How do we Share Learning Wider than Directorates?</a:t>
            </a:r>
          </a:p>
          <a:p>
            <a:pPr marL="457200" indent="-457200">
              <a:buFont typeface="Arial" panose="020B0604020202020204" pitchFamily="34" charset="0"/>
              <a:buChar char="•"/>
            </a:pPr>
            <a:r>
              <a:rPr lang="en-GB" sz="2800" b="0" i="0" dirty="0">
                <a:solidFill>
                  <a:schemeClr val="bg1"/>
                </a:solidFill>
                <a:ea typeface="Ubuntu" charset="0"/>
                <a:cs typeface="Ubuntu" charset="0"/>
              </a:rPr>
              <a:t>How do we Share Learning </a:t>
            </a:r>
            <a:r>
              <a:rPr lang="en-GB" sz="2800" dirty="0">
                <a:solidFill>
                  <a:schemeClr val="bg1"/>
                </a:solidFill>
                <a:ea typeface="Ubuntu" charset="0"/>
                <a:cs typeface="Ubuntu" charset="0"/>
              </a:rPr>
              <a:t>Wider than PHW? </a:t>
            </a:r>
            <a:endParaRPr lang="en-GB" sz="2800" b="0" i="0" dirty="0">
              <a:solidFill>
                <a:schemeClr val="bg1"/>
              </a:solidFill>
              <a:ea typeface="Ubuntu" charset="0"/>
              <a:cs typeface="Ubuntu" charset="0"/>
            </a:endParaRPr>
          </a:p>
          <a:p>
            <a:endParaRPr lang="en-GB" sz="2800" b="0" i="0" dirty="0">
              <a:solidFill>
                <a:schemeClr val="bg1"/>
              </a:solidFill>
              <a:latin typeface="Ubuntu"/>
              <a:ea typeface="Ubuntu" charset="0"/>
              <a:cs typeface="Ubuntu" charset="0"/>
            </a:endParaRPr>
          </a:p>
        </p:txBody>
      </p:sp>
    </p:spTree>
    <p:extLst>
      <p:ext uri="{BB962C8B-B14F-4D97-AF65-F5344CB8AC3E}">
        <p14:creationId xmlns:p14="http://schemas.microsoft.com/office/powerpoint/2010/main" val="17924234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1A28B9D2-4411-4FD1-9D2C-56141F45BE9E}"/>
              </a:ext>
            </a:extLst>
          </p:cNvPr>
          <p:cNvSpPr>
            <a:spLocks noGrp="1"/>
          </p:cNvSpPr>
          <p:nvPr>
            <p:ph type="body" sz="quarter" idx="15"/>
          </p:nvPr>
        </p:nvSpPr>
        <p:spPr>
          <a:xfrm>
            <a:off x="333799" y="407023"/>
            <a:ext cx="12048123" cy="718659"/>
          </a:xfrm>
        </p:spPr>
        <p:txBody>
          <a:bodyPr/>
          <a:lstStyle/>
          <a:p>
            <a:r>
              <a:rPr lang="en-GB" sz="3600" dirty="0">
                <a:latin typeface="+mn-lt"/>
              </a:rPr>
              <a:t>Addressing Gaps – Key Themes Identified</a:t>
            </a:r>
          </a:p>
          <a:p>
            <a:endParaRPr lang="en-GB" sz="3200" dirty="0">
              <a:latin typeface="Ubuntu"/>
            </a:endParaRPr>
          </a:p>
        </p:txBody>
      </p:sp>
      <p:sp>
        <p:nvSpPr>
          <p:cNvPr id="6" name="TextBox 5">
            <a:extLst>
              <a:ext uri="{FF2B5EF4-FFF2-40B4-BE49-F238E27FC236}">
                <a16:creationId xmlns:a16="http://schemas.microsoft.com/office/drawing/2014/main" id="{D1CA87EB-96C2-4663-96BC-2A4A99BEEB3F}"/>
              </a:ext>
            </a:extLst>
          </p:cNvPr>
          <p:cNvSpPr txBox="1"/>
          <p:nvPr/>
        </p:nvSpPr>
        <p:spPr>
          <a:xfrm>
            <a:off x="605431" y="1875698"/>
            <a:ext cx="646331" cy="1015663"/>
          </a:xfrm>
          <a:prstGeom prst="rect">
            <a:avLst/>
          </a:prstGeom>
          <a:noFill/>
        </p:spPr>
        <p:txBody>
          <a:bodyPr wrap="none" rtlCol="0">
            <a:spAutoFit/>
          </a:bodyPr>
          <a:lstStyle/>
          <a:p>
            <a:pPr lvl="1"/>
            <a:endParaRPr lang="en-GB" sz="3000" b="0" i="0" dirty="0">
              <a:solidFill>
                <a:schemeClr val="bg1"/>
              </a:solidFill>
              <a:latin typeface="Ubuntu" charset="0"/>
              <a:ea typeface="Ubuntu" charset="0"/>
              <a:cs typeface="Ubuntu" charset="0"/>
            </a:endParaRPr>
          </a:p>
          <a:p>
            <a:endParaRPr lang="en-GB" sz="3000" b="0" i="0" dirty="0">
              <a:solidFill>
                <a:schemeClr val="bg1"/>
              </a:solidFill>
              <a:latin typeface="Ubuntu" charset="0"/>
              <a:ea typeface="Ubuntu" charset="0"/>
              <a:cs typeface="Ubuntu" charset="0"/>
            </a:endParaRPr>
          </a:p>
        </p:txBody>
      </p:sp>
      <p:sp>
        <p:nvSpPr>
          <p:cNvPr id="2" name="TextBox 1">
            <a:extLst>
              <a:ext uri="{FF2B5EF4-FFF2-40B4-BE49-F238E27FC236}">
                <a16:creationId xmlns:a16="http://schemas.microsoft.com/office/drawing/2014/main" id="{93D6E92F-C8BC-4FDE-9D43-C7C9AB3568F3}"/>
              </a:ext>
            </a:extLst>
          </p:cNvPr>
          <p:cNvSpPr txBox="1"/>
          <p:nvPr/>
        </p:nvSpPr>
        <p:spPr>
          <a:xfrm>
            <a:off x="333799" y="989581"/>
            <a:ext cx="11451771" cy="7048083"/>
          </a:xfrm>
          <a:prstGeom prst="rect">
            <a:avLst/>
          </a:prstGeom>
          <a:noFill/>
        </p:spPr>
        <p:txBody>
          <a:bodyPr wrap="square" rtlCol="0">
            <a:spAutoFit/>
          </a:bodyPr>
          <a:lstStyle/>
          <a:p>
            <a:pPr marL="457200" indent="-457200">
              <a:buFont typeface="Arial" panose="020B0604020202020204" pitchFamily="34" charset="0"/>
              <a:buChar char="•"/>
            </a:pPr>
            <a:r>
              <a:rPr lang="en-GB" sz="2800" b="0" i="0" dirty="0">
                <a:solidFill>
                  <a:schemeClr val="bg1"/>
                </a:solidFill>
                <a:ea typeface="Ubuntu" charset="0"/>
                <a:cs typeface="Ubuntu" charset="0"/>
              </a:rPr>
              <a:t>Digital Platforms</a:t>
            </a:r>
          </a:p>
          <a:p>
            <a:pPr marL="914400" lvl="1" indent="-457200">
              <a:buFont typeface="Wingdings" panose="05000000000000000000" pitchFamily="2" charset="2"/>
              <a:buChar char="Ø"/>
            </a:pPr>
            <a:r>
              <a:rPr lang="en-GB" sz="2800" b="0" i="0" dirty="0">
                <a:solidFill>
                  <a:schemeClr val="bg1"/>
                </a:solidFill>
                <a:ea typeface="Ubuntu" charset="0"/>
                <a:cs typeface="Ubuntu" charset="0"/>
              </a:rPr>
              <a:t>IT Systems</a:t>
            </a:r>
          </a:p>
          <a:p>
            <a:pPr marL="914400" lvl="1" indent="-457200">
              <a:buFont typeface="Wingdings" panose="05000000000000000000" pitchFamily="2" charset="2"/>
              <a:buChar char="Ø"/>
            </a:pPr>
            <a:r>
              <a:rPr lang="en-GB" sz="2800" dirty="0">
                <a:solidFill>
                  <a:schemeClr val="bg1"/>
                </a:solidFill>
                <a:ea typeface="Ubuntu" charset="0"/>
                <a:cs typeface="Ubuntu" charset="0"/>
              </a:rPr>
              <a:t>Al</a:t>
            </a:r>
            <a:r>
              <a:rPr lang="en-GB" sz="2800" b="0" i="0" dirty="0">
                <a:solidFill>
                  <a:schemeClr val="bg1"/>
                </a:solidFill>
                <a:ea typeface="Ubuntu" charset="0"/>
                <a:cs typeface="Ubuntu" charset="0"/>
              </a:rPr>
              <a:t>ways on Reporting</a:t>
            </a:r>
          </a:p>
          <a:p>
            <a:pPr marL="914400" lvl="1" indent="-457200">
              <a:buFont typeface="Wingdings" panose="05000000000000000000" pitchFamily="2" charset="2"/>
              <a:buChar char="Ø"/>
            </a:pPr>
            <a:r>
              <a:rPr lang="en-GB" sz="2800" b="0" i="0" dirty="0">
                <a:solidFill>
                  <a:schemeClr val="bg1"/>
                </a:solidFill>
                <a:ea typeface="Ubuntu" charset="0"/>
                <a:cs typeface="Ubuntu" charset="0"/>
              </a:rPr>
              <a:t>Automated Reporting</a:t>
            </a:r>
          </a:p>
          <a:p>
            <a:pPr marL="914400" lvl="1" indent="-457200">
              <a:buFont typeface="Wingdings" panose="05000000000000000000" pitchFamily="2" charset="2"/>
              <a:buChar char="Ø"/>
            </a:pPr>
            <a:endParaRPr lang="en-GB" sz="2800" b="0" i="0" dirty="0">
              <a:solidFill>
                <a:schemeClr val="bg1"/>
              </a:solidFill>
              <a:ea typeface="Ubuntu" charset="0"/>
              <a:cs typeface="Ubuntu" charset="0"/>
            </a:endParaRPr>
          </a:p>
          <a:p>
            <a:pPr marL="457200" indent="-457200">
              <a:buFont typeface="Arial" panose="020B0604020202020204" pitchFamily="34" charset="0"/>
              <a:buChar char="•"/>
            </a:pPr>
            <a:r>
              <a:rPr lang="en-GB" sz="2800" dirty="0">
                <a:solidFill>
                  <a:schemeClr val="bg1"/>
                </a:solidFill>
                <a:ea typeface="Ubuntu" charset="0"/>
                <a:cs typeface="Ubuntu" charset="0"/>
              </a:rPr>
              <a:t>Incident Review Panels/ Reviews</a:t>
            </a:r>
          </a:p>
          <a:p>
            <a:pPr marL="457200" indent="-457200">
              <a:buFont typeface="Arial" panose="020B0604020202020204" pitchFamily="34" charset="0"/>
              <a:buChar char="•"/>
            </a:pPr>
            <a:endParaRPr lang="en-GB" sz="2800" dirty="0">
              <a:solidFill>
                <a:schemeClr val="bg1"/>
              </a:solidFill>
              <a:ea typeface="Ubuntu" charset="0"/>
              <a:cs typeface="Ubuntu" charset="0"/>
            </a:endParaRPr>
          </a:p>
          <a:p>
            <a:pPr marL="457200" indent="-457200">
              <a:buFont typeface="Arial" panose="020B0604020202020204" pitchFamily="34" charset="0"/>
              <a:buChar char="•"/>
            </a:pPr>
            <a:r>
              <a:rPr lang="en-GB" sz="2800" dirty="0">
                <a:solidFill>
                  <a:schemeClr val="bg1"/>
                </a:solidFill>
                <a:ea typeface="Ubuntu" charset="0"/>
                <a:cs typeface="Ubuntu" charset="0"/>
              </a:rPr>
              <a:t>Workforce Strategy</a:t>
            </a:r>
          </a:p>
          <a:p>
            <a:pPr marL="457200" indent="-457200">
              <a:buFont typeface="Arial" panose="020B0604020202020204" pitchFamily="34" charset="0"/>
              <a:buChar char="•"/>
            </a:pPr>
            <a:endParaRPr lang="en-GB" sz="2800" dirty="0">
              <a:solidFill>
                <a:schemeClr val="bg1"/>
              </a:solidFill>
              <a:ea typeface="Ubuntu" charset="0"/>
              <a:cs typeface="Ubuntu" charset="0"/>
            </a:endParaRPr>
          </a:p>
          <a:p>
            <a:pPr marL="457200" indent="-457200">
              <a:buFont typeface="Arial" panose="020B0604020202020204" pitchFamily="34" charset="0"/>
              <a:buChar char="•"/>
            </a:pPr>
            <a:r>
              <a:rPr lang="en-GB" sz="2800" dirty="0">
                <a:solidFill>
                  <a:schemeClr val="bg1"/>
                </a:solidFill>
                <a:ea typeface="Ubuntu" charset="0"/>
                <a:cs typeface="Ubuntu" charset="0"/>
              </a:rPr>
              <a:t>Succession Planning </a:t>
            </a:r>
          </a:p>
          <a:p>
            <a:pPr marL="457200" indent="-457200">
              <a:buFont typeface="Arial" panose="020B0604020202020204" pitchFamily="34" charset="0"/>
              <a:buChar char="•"/>
            </a:pPr>
            <a:endParaRPr lang="en-GB" sz="2800" dirty="0">
              <a:solidFill>
                <a:schemeClr val="bg1"/>
              </a:solidFill>
              <a:ea typeface="Ubuntu" charset="0"/>
              <a:cs typeface="Ubuntu" charset="0"/>
            </a:endParaRPr>
          </a:p>
          <a:p>
            <a:pPr marL="457200" indent="-457200">
              <a:buFont typeface="Arial" panose="020B0604020202020204" pitchFamily="34" charset="0"/>
              <a:buChar char="•"/>
            </a:pPr>
            <a:r>
              <a:rPr lang="en-GB" sz="2800" dirty="0">
                <a:solidFill>
                  <a:schemeClr val="bg1"/>
                </a:solidFill>
                <a:ea typeface="Ubuntu" charset="0"/>
                <a:cs typeface="Ubuntu" charset="0"/>
              </a:rPr>
              <a:t>Clinical Governance Framework development aligning with STEEEP</a:t>
            </a:r>
          </a:p>
          <a:p>
            <a:pPr marL="457200" indent="-457200">
              <a:buFont typeface="Arial" panose="020B0604020202020204" pitchFamily="34" charset="0"/>
              <a:buChar char="•"/>
            </a:pPr>
            <a:endParaRPr lang="en-GB" sz="2800" dirty="0">
              <a:solidFill>
                <a:schemeClr val="bg1"/>
              </a:solidFill>
              <a:ea typeface="Ubuntu" charset="0"/>
              <a:cs typeface="Ubuntu" charset="0"/>
            </a:endParaRPr>
          </a:p>
          <a:p>
            <a:pPr marL="457200" indent="-457200">
              <a:buFont typeface="Arial" panose="020B0604020202020204" pitchFamily="34" charset="0"/>
              <a:buChar char="•"/>
            </a:pPr>
            <a:r>
              <a:rPr lang="en-GB" sz="2800" b="0" i="0" dirty="0">
                <a:solidFill>
                  <a:schemeClr val="bg1"/>
                </a:solidFill>
                <a:ea typeface="Ubuntu" charset="0"/>
                <a:cs typeface="Ubuntu" charset="0"/>
              </a:rPr>
              <a:t>Governance of outputs – sign off arrangements/oversight</a:t>
            </a:r>
          </a:p>
          <a:p>
            <a:endParaRPr lang="en-GB" sz="3200" b="0" i="0" dirty="0">
              <a:solidFill>
                <a:schemeClr val="bg1"/>
              </a:solidFill>
              <a:latin typeface="Ubuntu"/>
              <a:ea typeface="Ubuntu" charset="0"/>
              <a:cs typeface="Ubuntu" charset="0"/>
            </a:endParaRPr>
          </a:p>
        </p:txBody>
      </p:sp>
    </p:spTree>
    <p:extLst>
      <p:ext uri="{BB962C8B-B14F-4D97-AF65-F5344CB8AC3E}">
        <p14:creationId xmlns:p14="http://schemas.microsoft.com/office/powerpoint/2010/main" val="42333563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1A28B9D2-4411-4FD1-9D2C-56141F45BE9E}"/>
              </a:ext>
            </a:extLst>
          </p:cNvPr>
          <p:cNvSpPr>
            <a:spLocks noGrp="1"/>
          </p:cNvSpPr>
          <p:nvPr>
            <p:ph type="body" sz="quarter" idx="15"/>
          </p:nvPr>
        </p:nvSpPr>
        <p:spPr>
          <a:xfrm>
            <a:off x="236666" y="251346"/>
            <a:ext cx="12048123" cy="718659"/>
          </a:xfrm>
        </p:spPr>
        <p:txBody>
          <a:bodyPr/>
          <a:lstStyle/>
          <a:p>
            <a:r>
              <a:rPr lang="en-GB" sz="3600" dirty="0">
                <a:latin typeface="+mn-lt"/>
              </a:rPr>
              <a:t>Next Steps</a:t>
            </a:r>
          </a:p>
          <a:p>
            <a:endParaRPr lang="en-GB" sz="3200" dirty="0">
              <a:latin typeface="Ubuntu"/>
            </a:endParaRPr>
          </a:p>
        </p:txBody>
      </p:sp>
      <p:sp>
        <p:nvSpPr>
          <p:cNvPr id="6" name="TextBox 5">
            <a:extLst>
              <a:ext uri="{FF2B5EF4-FFF2-40B4-BE49-F238E27FC236}">
                <a16:creationId xmlns:a16="http://schemas.microsoft.com/office/drawing/2014/main" id="{D1CA87EB-96C2-4663-96BC-2A4A99BEEB3F}"/>
              </a:ext>
            </a:extLst>
          </p:cNvPr>
          <p:cNvSpPr txBox="1"/>
          <p:nvPr/>
        </p:nvSpPr>
        <p:spPr>
          <a:xfrm>
            <a:off x="605431" y="1875698"/>
            <a:ext cx="646331" cy="1015663"/>
          </a:xfrm>
          <a:prstGeom prst="rect">
            <a:avLst/>
          </a:prstGeom>
          <a:noFill/>
        </p:spPr>
        <p:txBody>
          <a:bodyPr wrap="none" rtlCol="0">
            <a:spAutoFit/>
          </a:bodyPr>
          <a:lstStyle/>
          <a:p>
            <a:pPr lvl="1"/>
            <a:endParaRPr lang="en-GB" sz="3000" b="0" i="0" dirty="0">
              <a:solidFill>
                <a:schemeClr val="bg1"/>
              </a:solidFill>
              <a:latin typeface="Ubuntu" charset="0"/>
              <a:ea typeface="Ubuntu" charset="0"/>
              <a:cs typeface="Ubuntu" charset="0"/>
            </a:endParaRPr>
          </a:p>
          <a:p>
            <a:endParaRPr lang="en-GB" sz="3000" b="0" i="0" dirty="0">
              <a:solidFill>
                <a:schemeClr val="bg1"/>
              </a:solidFill>
              <a:latin typeface="Ubuntu" charset="0"/>
              <a:ea typeface="Ubuntu" charset="0"/>
              <a:cs typeface="Ubuntu" charset="0"/>
            </a:endParaRPr>
          </a:p>
        </p:txBody>
      </p:sp>
      <p:sp>
        <p:nvSpPr>
          <p:cNvPr id="2" name="TextBox 1">
            <a:extLst>
              <a:ext uri="{FF2B5EF4-FFF2-40B4-BE49-F238E27FC236}">
                <a16:creationId xmlns:a16="http://schemas.microsoft.com/office/drawing/2014/main" id="{93D6E92F-C8BC-4FDE-9D43-C7C9AB3568F3}"/>
              </a:ext>
            </a:extLst>
          </p:cNvPr>
          <p:cNvSpPr txBox="1"/>
          <p:nvPr/>
        </p:nvSpPr>
        <p:spPr>
          <a:xfrm>
            <a:off x="370114" y="1135469"/>
            <a:ext cx="11451771" cy="3970318"/>
          </a:xfrm>
          <a:prstGeom prst="rect">
            <a:avLst/>
          </a:prstGeom>
          <a:noFill/>
        </p:spPr>
        <p:txBody>
          <a:bodyPr wrap="square" rtlCol="0">
            <a:spAutoFit/>
          </a:bodyPr>
          <a:lstStyle/>
          <a:p>
            <a:pPr marL="457200" indent="-457200">
              <a:buFont typeface="Arial" panose="020B0604020202020204" pitchFamily="34" charset="0"/>
              <a:buChar char="•"/>
            </a:pPr>
            <a:r>
              <a:rPr lang="en-GB" sz="2800" b="0" i="0" dirty="0">
                <a:solidFill>
                  <a:schemeClr val="bg1"/>
                </a:solidFill>
                <a:ea typeface="Ubuntu" charset="0"/>
                <a:cs typeface="Ubuntu" charset="0"/>
              </a:rPr>
              <a:t>Theme Workshop</a:t>
            </a:r>
          </a:p>
          <a:p>
            <a:pPr marL="457200" indent="-457200">
              <a:buFont typeface="Arial" panose="020B0604020202020204" pitchFamily="34" charset="0"/>
              <a:buChar char="•"/>
            </a:pPr>
            <a:r>
              <a:rPr lang="en-GB" sz="2800" dirty="0">
                <a:solidFill>
                  <a:schemeClr val="bg1"/>
                </a:solidFill>
                <a:ea typeface="Ubuntu" charset="0"/>
                <a:cs typeface="Ubuntu" charset="0"/>
              </a:rPr>
              <a:t>Define “Clinical Services” – do we need a wider audience? </a:t>
            </a:r>
          </a:p>
          <a:p>
            <a:pPr marL="457200" indent="-457200">
              <a:buFont typeface="Arial" panose="020B0604020202020204" pitchFamily="34" charset="0"/>
              <a:buChar char="•"/>
            </a:pPr>
            <a:r>
              <a:rPr lang="en-GB" sz="2800" dirty="0">
                <a:solidFill>
                  <a:schemeClr val="bg1"/>
                </a:solidFill>
                <a:ea typeface="Ubuntu" charset="0"/>
                <a:cs typeface="Ubuntu" charset="0"/>
              </a:rPr>
              <a:t>Once defined, engage with wider organisation to identify where  “clinical services” are and invite to further workshops</a:t>
            </a:r>
          </a:p>
          <a:p>
            <a:pPr marL="457200" indent="-457200">
              <a:buFont typeface="Arial" panose="020B0604020202020204" pitchFamily="34" charset="0"/>
              <a:buChar char="•"/>
            </a:pPr>
            <a:r>
              <a:rPr lang="en-GB" sz="2800" b="0" i="0" dirty="0">
                <a:solidFill>
                  <a:schemeClr val="bg1"/>
                </a:solidFill>
                <a:ea typeface="Ubuntu" charset="0"/>
                <a:cs typeface="Ubuntu" charset="0"/>
              </a:rPr>
              <a:t>Further workshop to develop Driver Diagram</a:t>
            </a:r>
          </a:p>
          <a:p>
            <a:pPr marL="457200" indent="-457200">
              <a:buFont typeface="Arial" panose="020B0604020202020204" pitchFamily="34" charset="0"/>
              <a:buChar char="•"/>
            </a:pPr>
            <a:r>
              <a:rPr lang="en-GB" sz="2800" dirty="0">
                <a:solidFill>
                  <a:schemeClr val="bg1"/>
                </a:solidFill>
                <a:ea typeface="Ubuntu" charset="0"/>
                <a:cs typeface="Ubuntu" charset="0"/>
              </a:rPr>
              <a:t>Develop Draft Framework based on STEEEP</a:t>
            </a:r>
            <a:endParaRPr lang="en-GB" sz="2800" b="0" i="0" dirty="0">
              <a:solidFill>
                <a:schemeClr val="bg1"/>
              </a:solidFill>
              <a:ea typeface="Ubuntu" charset="0"/>
              <a:cs typeface="Ubuntu" charset="0"/>
            </a:endParaRPr>
          </a:p>
          <a:p>
            <a:pPr marL="457200" indent="-457200">
              <a:buFont typeface="Arial" panose="020B0604020202020204" pitchFamily="34" charset="0"/>
              <a:buChar char="•"/>
            </a:pPr>
            <a:r>
              <a:rPr lang="en-GB" sz="2800" b="0" i="0" dirty="0">
                <a:solidFill>
                  <a:schemeClr val="bg1"/>
                </a:solidFill>
                <a:ea typeface="Ubuntu" charset="0"/>
                <a:cs typeface="Ubuntu" charset="0"/>
              </a:rPr>
              <a:t>Re-phrase IMTP </a:t>
            </a:r>
            <a:r>
              <a:rPr lang="en-GB" sz="2800" dirty="0">
                <a:solidFill>
                  <a:schemeClr val="bg1"/>
                </a:solidFill>
                <a:ea typeface="Ubuntu" charset="0"/>
                <a:cs typeface="Ubuntu" charset="0"/>
              </a:rPr>
              <a:t>a</a:t>
            </a:r>
            <a:r>
              <a:rPr lang="en-GB" sz="2800" b="0" i="0" dirty="0">
                <a:solidFill>
                  <a:schemeClr val="bg1"/>
                </a:solidFill>
                <a:ea typeface="Ubuntu" charset="0"/>
                <a:cs typeface="Ubuntu" charset="0"/>
              </a:rPr>
              <a:t>ction and timelines to be reviewed</a:t>
            </a:r>
          </a:p>
          <a:p>
            <a:endParaRPr lang="en-GB" sz="2800" b="0" i="0" dirty="0">
              <a:solidFill>
                <a:schemeClr val="bg1"/>
              </a:solidFill>
              <a:latin typeface="Ubuntu"/>
              <a:ea typeface="Ubuntu" charset="0"/>
              <a:cs typeface="Ubuntu" charset="0"/>
            </a:endParaRPr>
          </a:p>
        </p:txBody>
      </p:sp>
    </p:spTree>
    <p:extLst>
      <p:ext uri="{BB962C8B-B14F-4D97-AF65-F5344CB8AC3E}">
        <p14:creationId xmlns:p14="http://schemas.microsoft.com/office/powerpoint/2010/main" val="16289696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43CEA18-0C88-4D3A-A300-550264544406}"/>
              </a:ext>
            </a:extLst>
          </p:cNvPr>
          <p:cNvPicPr>
            <a:picLocks noChangeAspect="1"/>
          </p:cNvPicPr>
          <p:nvPr/>
        </p:nvPicPr>
        <p:blipFill>
          <a:blip r:embed="rId3"/>
          <a:stretch>
            <a:fillRect/>
          </a:stretch>
        </p:blipFill>
        <p:spPr>
          <a:xfrm>
            <a:off x="-90311" y="52212"/>
            <a:ext cx="6102626" cy="6292144"/>
          </a:xfrm>
          <a:prstGeom prst="rect">
            <a:avLst/>
          </a:prstGeom>
          <a:noFill/>
        </p:spPr>
      </p:pic>
      <p:sp>
        <p:nvSpPr>
          <p:cNvPr id="4" name="TextBox 3">
            <a:extLst>
              <a:ext uri="{FF2B5EF4-FFF2-40B4-BE49-F238E27FC236}">
                <a16:creationId xmlns:a16="http://schemas.microsoft.com/office/drawing/2014/main" id="{165B4FF1-2832-45A9-897A-FCE97AEC6D44}"/>
              </a:ext>
            </a:extLst>
          </p:cNvPr>
          <p:cNvSpPr txBox="1"/>
          <p:nvPr/>
        </p:nvSpPr>
        <p:spPr>
          <a:xfrm>
            <a:off x="1070980" y="6584189"/>
            <a:ext cx="3597275" cy="221599"/>
          </a:xfrm>
          <a:prstGeom prst="rect">
            <a:avLst/>
          </a:prstGeom>
        </p:spPr>
        <p:txBody>
          <a:bodyPr lIns="0" tIns="0" rIns="0" bIns="0">
            <a:normAutofit/>
          </a:bodyPr>
          <a:lstStyle/>
          <a:p>
            <a:pPr>
              <a:lnSpc>
                <a:spcPct val="90000"/>
              </a:lnSpc>
              <a:spcBef>
                <a:spcPts val="1000"/>
              </a:spcBef>
            </a:pPr>
            <a:r>
              <a:rPr lang="en-US" sz="1200" b="1" i="0" kern="1200" dirty="0">
                <a:solidFill>
                  <a:srgbClr val="324F82"/>
                </a:solidFill>
                <a:latin typeface="Ubuntu" charset="0"/>
                <a:ea typeface="Ubuntu" charset="0"/>
                <a:cs typeface="Ubuntu" charset="0"/>
              </a:rPr>
              <a:t>https://cqc-compliance.com/clinical-governance/</a:t>
            </a:r>
          </a:p>
        </p:txBody>
      </p:sp>
      <p:sp>
        <p:nvSpPr>
          <p:cNvPr id="8" name="TextBox 7">
            <a:extLst>
              <a:ext uri="{FF2B5EF4-FFF2-40B4-BE49-F238E27FC236}">
                <a16:creationId xmlns:a16="http://schemas.microsoft.com/office/drawing/2014/main" id="{067B449A-45D8-4AFD-9839-E5B87323AE4E}"/>
              </a:ext>
            </a:extLst>
          </p:cNvPr>
          <p:cNvSpPr txBox="1"/>
          <p:nvPr/>
        </p:nvSpPr>
        <p:spPr>
          <a:xfrm>
            <a:off x="6400800" y="1985576"/>
            <a:ext cx="5700889" cy="3161891"/>
          </a:xfrm>
          <a:prstGeom prst="rect">
            <a:avLst/>
          </a:prstGeom>
        </p:spPr>
        <p:txBody>
          <a:bodyPr wrap="square" lIns="0" tIns="0" rIns="0" bIns="0" rtlCol="0">
            <a:noAutofit/>
          </a:bodyPr>
          <a:lstStyle/>
          <a:p>
            <a:pPr indent="-285750">
              <a:lnSpc>
                <a:spcPct val="90000"/>
              </a:lnSpc>
              <a:spcAft>
                <a:spcPts val="600"/>
              </a:spcAft>
            </a:pPr>
            <a:r>
              <a:rPr lang="en-US" sz="2400" dirty="0">
                <a:solidFill>
                  <a:schemeClr val="bg1"/>
                </a:solidFill>
                <a:effectLst/>
                <a:latin typeface="Verdana" charset="0"/>
                <a:ea typeface="Verdana" charset="0"/>
              </a:rPr>
              <a:t>A system by which health and care (service) providers can continuously monitor and improve the quality of their services and safeguarding high standards of care (services).</a:t>
            </a:r>
          </a:p>
          <a:p>
            <a:pPr indent="-285750">
              <a:lnSpc>
                <a:spcPct val="90000"/>
              </a:lnSpc>
              <a:spcAft>
                <a:spcPts val="600"/>
              </a:spcAft>
            </a:pPr>
            <a:endParaRPr lang="en-US" sz="2400" dirty="0">
              <a:solidFill>
                <a:schemeClr val="bg1"/>
              </a:solidFill>
              <a:latin typeface="Verdana" charset="0"/>
              <a:ea typeface="Verdana" charset="0"/>
            </a:endParaRPr>
          </a:p>
          <a:p>
            <a:pPr indent="-285750">
              <a:lnSpc>
                <a:spcPct val="90000"/>
              </a:lnSpc>
              <a:spcAft>
                <a:spcPts val="600"/>
              </a:spcAft>
            </a:pPr>
            <a:r>
              <a:rPr lang="en-US" sz="2400" dirty="0">
                <a:solidFill>
                  <a:schemeClr val="bg1"/>
                </a:solidFill>
                <a:effectLst/>
                <a:latin typeface="Verdana" charset="0"/>
                <a:ea typeface="Verdana" charset="0"/>
              </a:rPr>
              <a:t>It brings together different strands of quality improvement including service user/client feedback, effective leadership, evidence-based practice, education and training, audit and managing risk.</a:t>
            </a:r>
          </a:p>
        </p:txBody>
      </p:sp>
      <p:sp>
        <p:nvSpPr>
          <p:cNvPr id="9" name="TextBox 8">
            <a:extLst>
              <a:ext uri="{FF2B5EF4-FFF2-40B4-BE49-F238E27FC236}">
                <a16:creationId xmlns:a16="http://schemas.microsoft.com/office/drawing/2014/main" id="{5619D52B-430D-4A2C-BCCC-3C0A21196F57}"/>
              </a:ext>
            </a:extLst>
          </p:cNvPr>
          <p:cNvSpPr txBox="1"/>
          <p:nvPr/>
        </p:nvSpPr>
        <p:spPr>
          <a:xfrm>
            <a:off x="6400800" y="375014"/>
            <a:ext cx="5611660" cy="539385"/>
          </a:xfrm>
          <a:prstGeom prst="rect">
            <a:avLst/>
          </a:prstGeom>
        </p:spPr>
        <p:txBody>
          <a:bodyPr lIns="0" tIns="0" rIns="0" bIns="0" rtlCol="0">
            <a:noAutofit/>
          </a:bodyPr>
          <a:lstStyle/>
          <a:p>
            <a:pPr>
              <a:lnSpc>
                <a:spcPct val="90000"/>
              </a:lnSpc>
              <a:spcBef>
                <a:spcPts val="1000"/>
              </a:spcBef>
            </a:pPr>
            <a:r>
              <a:rPr lang="en-US" sz="3600" b="1" i="0" kern="1200" baseline="0" dirty="0">
                <a:solidFill>
                  <a:schemeClr val="bg1"/>
                </a:solidFill>
                <a:ea typeface="Ubuntu" charset="0"/>
                <a:cs typeface="Ubuntu" charset="0"/>
              </a:rPr>
              <a:t>What is Clinical Governance?</a:t>
            </a:r>
          </a:p>
        </p:txBody>
      </p:sp>
    </p:spTree>
    <p:extLst>
      <p:ext uri="{BB962C8B-B14F-4D97-AF65-F5344CB8AC3E}">
        <p14:creationId xmlns:p14="http://schemas.microsoft.com/office/powerpoint/2010/main" val="436981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65B4FF1-2832-45A9-897A-FCE97AEC6D44}"/>
              </a:ext>
            </a:extLst>
          </p:cNvPr>
          <p:cNvSpPr txBox="1"/>
          <p:nvPr/>
        </p:nvSpPr>
        <p:spPr>
          <a:xfrm>
            <a:off x="1070980" y="6584189"/>
            <a:ext cx="3597275" cy="221599"/>
          </a:xfrm>
          <a:prstGeom prst="rect">
            <a:avLst/>
          </a:prstGeom>
        </p:spPr>
        <p:txBody>
          <a:bodyPr lIns="0" tIns="0" rIns="0" bIns="0">
            <a:normAutofit/>
          </a:bodyPr>
          <a:lstStyle/>
          <a:p>
            <a:pPr>
              <a:lnSpc>
                <a:spcPct val="90000"/>
              </a:lnSpc>
              <a:spcBef>
                <a:spcPts val="1000"/>
              </a:spcBef>
            </a:pPr>
            <a:r>
              <a:rPr lang="en-US" sz="1200" b="1" i="0" kern="1200" dirty="0">
                <a:solidFill>
                  <a:srgbClr val="324F82"/>
                </a:solidFill>
                <a:latin typeface="Ubuntu" charset="0"/>
                <a:ea typeface="Ubuntu" charset="0"/>
                <a:cs typeface="Ubuntu" charset="0"/>
              </a:rPr>
              <a:t>https://cqc-compliance.com/clinical-governance/</a:t>
            </a:r>
          </a:p>
        </p:txBody>
      </p:sp>
      <p:sp>
        <p:nvSpPr>
          <p:cNvPr id="8" name="TextBox 7">
            <a:extLst>
              <a:ext uri="{FF2B5EF4-FFF2-40B4-BE49-F238E27FC236}">
                <a16:creationId xmlns:a16="http://schemas.microsoft.com/office/drawing/2014/main" id="{067B449A-45D8-4AFD-9839-E5B87323AE4E}"/>
              </a:ext>
            </a:extLst>
          </p:cNvPr>
          <p:cNvSpPr txBox="1"/>
          <p:nvPr/>
        </p:nvSpPr>
        <p:spPr>
          <a:xfrm>
            <a:off x="522514" y="1959451"/>
            <a:ext cx="11386072" cy="2090036"/>
          </a:xfrm>
          <a:prstGeom prst="rect">
            <a:avLst/>
          </a:prstGeom>
        </p:spPr>
        <p:txBody>
          <a:bodyPr wrap="square" lIns="0" tIns="0" rIns="0" bIns="0" rtlCol="0">
            <a:noAutofit/>
          </a:bodyPr>
          <a:lstStyle/>
          <a:p>
            <a:pPr marL="57150" indent="-342900">
              <a:lnSpc>
                <a:spcPct val="90000"/>
              </a:lnSpc>
              <a:spcAft>
                <a:spcPts val="600"/>
              </a:spcAft>
              <a:buFont typeface="Arial" panose="020B0604020202020204" pitchFamily="34" charset="0"/>
              <a:buChar char="•"/>
            </a:pPr>
            <a:r>
              <a:rPr lang="en-US" sz="2800" dirty="0">
                <a:solidFill>
                  <a:schemeClr val="bg1"/>
                </a:solidFill>
                <a:effectLst/>
                <a:latin typeface="Verdana" charset="0"/>
                <a:ea typeface="Verdana" charset="0"/>
              </a:rPr>
              <a:t>Align with QOS / Refresh of Long </a:t>
            </a:r>
            <a:r>
              <a:rPr lang="en-US" sz="2800" dirty="0">
                <a:solidFill>
                  <a:schemeClr val="bg1"/>
                </a:solidFill>
                <a:latin typeface="Verdana" charset="0"/>
                <a:ea typeface="Verdana" charset="0"/>
              </a:rPr>
              <a:t>T</a:t>
            </a:r>
            <a:r>
              <a:rPr lang="en-US" sz="2800" dirty="0">
                <a:solidFill>
                  <a:schemeClr val="bg1"/>
                </a:solidFill>
                <a:effectLst/>
                <a:latin typeface="Verdana" charset="0"/>
                <a:ea typeface="Verdana" charset="0"/>
              </a:rPr>
              <a:t>erm </a:t>
            </a:r>
            <a:r>
              <a:rPr lang="en-US" sz="2800" dirty="0">
                <a:solidFill>
                  <a:schemeClr val="bg1"/>
                </a:solidFill>
                <a:latin typeface="Verdana" charset="0"/>
                <a:ea typeface="Verdana" charset="0"/>
              </a:rPr>
              <a:t>S</a:t>
            </a:r>
            <a:r>
              <a:rPr lang="en-US" sz="2800" dirty="0">
                <a:solidFill>
                  <a:schemeClr val="bg1"/>
                </a:solidFill>
                <a:effectLst/>
                <a:latin typeface="Verdana" charset="0"/>
                <a:ea typeface="Verdana" charset="0"/>
              </a:rPr>
              <a:t>trategy</a:t>
            </a:r>
          </a:p>
          <a:p>
            <a:pPr marL="57150" indent="-342900">
              <a:lnSpc>
                <a:spcPct val="90000"/>
              </a:lnSpc>
              <a:spcAft>
                <a:spcPts val="600"/>
              </a:spcAft>
              <a:buFont typeface="Arial" panose="020B0604020202020204" pitchFamily="34" charset="0"/>
              <a:buChar char="•"/>
            </a:pPr>
            <a:endParaRPr lang="en-US" sz="2800" dirty="0">
              <a:solidFill>
                <a:schemeClr val="bg1"/>
              </a:solidFill>
              <a:latin typeface="Verdana" charset="0"/>
              <a:ea typeface="Verdana" charset="0"/>
            </a:endParaRPr>
          </a:p>
          <a:p>
            <a:pPr marL="57150" indent="-342900">
              <a:lnSpc>
                <a:spcPct val="90000"/>
              </a:lnSpc>
              <a:spcAft>
                <a:spcPts val="600"/>
              </a:spcAft>
              <a:buFont typeface="Arial" panose="020B0604020202020204" pitchFamily="34" charset="0"/>
              <a:buChar char="•"/>
            </a:pPr>
            <a:r>
              <a:rPr lang="en-US" sz="2800" dirty="0">
                <a:solidFill>
                  <a:schemeClr val="bg1"/>
                </a:solidFill>
                <a:effectLst/>
                <a:latin typeface="Verdana" charset="0"/>
                <a:ea typeface="Verdana" charset="0"/>
              </a:rPr>
              <a:t>Emerging Theme of Delivering Excellence</a:t>
            </a:r>
          </a:p>
          <a:p>
            <a:pPr marL="57150" indent="-342900">
              <a:lnSpc>
                <a:spcPct val="90000"/>
              </a:lnSpc>
              <a:spcAft>
                <a:spcPts val="600"/>
              </a:spcAft>
              <a:buFont typeface="Arial" panose="020B0604020202020204" pitchFamily="34" charset="0"/>
              <a:buChar char="•"/>
            </a:pPr>
            <a:endParaRPr lang="en-US" sz="2800" dirty="0">
              <a:solidFill>
                <a:schemeClr val="bg1"/>
              </a:solidFill>
              <a:latin typeface="Verdana" charset="0"/>
              <a:ea typeface="Verdana" charset="0"/>
            </a:endParaRPr>
          </a:p>
          <a:p>
            <a:pPr marL="57150" indent="-342900">
              <a:lnSpc>
                <a:spcPct val="90000"/>
              </a:lnSpc>
              <a:spcAft>
                <a:spcPts val="600"/>
              </a:spcAft>
              <a:buFont typeface="Arial" panose="020B0604020202020204" pitchFamily="34" charset="0"/>
              <a:buChar char="•"/>
            </a:pPr>
            <a:r>
              <a:rPr lang="en-US" sz="2800" dirty="0">
                <a:solidFill>
                  <a:schemeClr val="bg1"/>
                </a:solidFill>
                <a:effectLst/>
                <a:latin typeface="Verdana" charset="0"/>
                <a:ea typeface="Verdana" charset="0"/>
              </a:rPr>
              <a:t>Underpinning framework to promote quality and clinical excellence</a:t>
            </a:r>
          </a:p>
          <a:p>
            <a:pPr>
              <a:lnSpc>
                <a:spcPct val="90000"/>
              </a:lnSpc>
              <a:spcAft>
                <a:spcPts val="600"/>
              </a:spcAft>
            </a:pPr>
            <a:endParaRPr lang="en-US" sz="2800" dirty="0">
              <a:solidFill>
                <a:schemeClr val="bg1"/>
              </a:solidFill>
              <a:latin typeface="Verdana" charset="0"/>
              <a:ea typeface="Verdana" charset="0"/>
            </a:endParaRPr>
          </a:p>
          <a:p>
            <a:pPr marL="57150" indent="-342900">
              <a:lnSpc>
                <a:spcPct val="90000"/>
              </a:lnSpc>
              <a:spcAft>
                <a:spcPts val="600"/>
              </a:spcAft>
              <a:buFont typeface="Arial" panose="020B0604020202020204" pitchFamily="34" charset="0"/>
              <a:buChar char="•"/>
            </a:pPr>
            <a:r>
              <a:rPr lang="en-US" sz="2800" dirty="0">
                <a:solidFill>
                  <a:schemeClr val="bg1"/>
                </a:solidFill>
                <a:effectLst/>
                <a:latin typeface="Verdana" charset="0"/>
                <a:ea typeface="Verdana" charset="0"/>
              </a:rPr>
              <a:t>Address our risks on the strategic and corporate risk register</a:t>
            </a:r>
          </a:p>
          <a:p>
            <a:pPr indent="-285750">
              <a:lnSpc>
                <a:spcPct val="90000"/>
              </a:lnSpc>
              <a:spcAft>
                <a:spcPts val="600"/>
              </a:spcAft>
            </a:pPr>
            <a:endParaRPr lang="en-US" sz="2400" dirty="0">
              <a:solidFill>
                <a:schemeClr val="bg1"/>
              </a:solidFill>
              <a:latin typeface="Verdana" charset="0"/>
              <a:ea typeface="Verdana" charset="0"/>
            </a:endParaRPr>
          </a:p>
        </p:txBody>
      </p:sp>
      <p:sp>
        <p:nvSpPr>
          <p:cNvPr id="9" name="TextBox 8">
            <a:extLst>
              <a:ext uri="{FF2B5EF4-FFF2-40B4-BE49-F238E27FC236}">
                <a16:creationId xmlns:a16="http://schemas.microsoft.com/office/drawing/2014/main" id="{5619D52B-430D-4A2C-BCCC-3C0A21196F57}"/>
              </a:ext>
            </a:extLst>
          </p:cNvPr>
          <p:cNvSpPr txBox="1"/>
          <p:nvPr/>
        </p:nvSpPr>
        <p:spPr>
          <a:xfrm>
            <a:off x="387540" y="375014"/>
            <a:ext cx="11489946" cy="539385"/>
          </a:xfrm>
          <a:prstGeom prst="rect">
            <a:avLst/>
          </a:prstGeom>
        </p:spPr>
        <p:txBody>
          <a:bodyPr lIns="0" tIns="0" rIns="0" bIns="0" rtlCol="0">
            <a:noAutofit/>
          </a:bodyPr>
          <a:lstStyle/>
          <a:p>
            <a:pPr>
              <a:lnSpc>
                <a:spcPct val="90000"/>
              </a:lnSpc>
              <a:spcBef>
                <a:spcPts val="1000"/>
              </a:spcBef>
            </a:pPr>
            <a:r>
              <a:rPr lang="en-US" sz="3600" b="1" i="0" kern="1200" baseline="0" dirty="0">
                <a:solidFill>
                  <a:schemeClr val="bg1"/>
                </a:solidFill>
                <a:ea typeface="Ubuntu" charset="0"/>
                <a:cs typeface="Ubuntu" charset="0"/>
              </a:rPr>
              <a:t>Why is Clinical Governance Important to PHW?</a:t>
            </a:r>
          </a:p>
        </p:txBody>
      </p:sp>
    </p:spTree>
    <p:extLst>
      <p:ext uri="{BB962C8B-B14F-4D97-AF65-F5344CB8AC3E}">
        <p14:creationId xmlns:p14="http://schemas.microsoft.com/office/powerpoint/2010/main" val="1405695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Placeholder 3">
            <a:extLst>
              <a:ext uri="{FF2B5EF4-FFF2-40B4-BE49-F238E27FC236}">
                <a16:creationId xmlns:a16="http://schemas.microsoft.com/office/drawing/2014/main" id="{BD1C2ED4-565F-82BF-79B2-322B026C86D3}"/>
              </a:ext>
            </a:extLst>
          </p:cNvPr>
          <p:cNvSpPr>
            <a:spLocks noGrp="1"/>
          </p:cNvSpPr>
          <p:nvPr>
            <p:ph type="body" sz="quarter" idx="15"/>
          </p:nvPr>
        </p:nvSpPr>
        <p:spPr>
          <a:xfrm>
            <a:off x="348491" y="237246"/>
            <a:ext cx="10760075" cy="393542"/>
          </a:xfrm>
        </p:spPr>
        <p:txBody>
          <a:bodyPr/>
          <a:lstStyle/>
          <a:p>
            <a:r>
              <a:rPr lang="en-US" sz="3600" dirty="0">
                <a:latin typeface="+mn-lt"/>
              </a:rPr>
              <a:t>Current Position</a:t>
            </a:r>
          </a:p>
        </p:txBody>
      </p:sp>
      <p:sp>
        <p:nvSpPr>
          <p:cNvPr id="3" name="Content Placeholder 2">
            <a:extLst>
              <a:ext uri="{FF2B5EF4-FFF2-40B4-BE49-F238E27FC236}">
                <a16:creationId xmlns:a16="http://schemas.microsoft.com/office/drawing/2014/main" id="{666167C5-246E-4486-9562-6FE721A46B04}"/>
              </a:ext>
            </a:extLst>
          </p:cNvPr>
          <p:cNvSpPr>
            <a:spLocks noGrp="1"/>
          </p:cNvSpPr>
          <p:nvPr>
            <p:ph sz="quarter" idx="14"/>
          </p:nvPr>
        </p:nvSpPr>
        <p:spPr>
          <a:xfrm>
            <a:off x="348491" y="1007589"/>
            <a:ext cx="11590960" cy="7582076"/>
          </a:xfrm>
        </p:spPr>
        <p:txBody>
          <a:bodyPr/>
          <a:lstStyle/>
          <a:p>
            <a:r>
              <a:rPr lang="en-GB" sz="2800" dirty="0">
                <a:latin typeface="+mn-lt"/>
              </a:rPr>
              <a:t>Clinical Governance arrangements in PHW</a:t>
            </a:r>
          </a:p>
          <a:p>
            <a:pPr lvl="1">
              <a:buFont typeface="Arial" panose="020B0604020202020204" pitchFamily="34" charset="0"/>
              <a:buChar char="•"/>
            </a:pPr>
            <a:r>
              <a:rPr lang="en-GB" sz="2800" i="1" dirty="0">
                <a:latin typeface="+mn-lt"/>
              </a:rPr>
              <a:t>NHS Wales Governance e-Manual/ Health and Care Standards</a:t>
            </a:r>
          </a:p>
          <a:p>
            <a:pPr lvl="1">
              <a:buFont typeface="Arial" panose="020B0604020202020204" pitchFamily="34" charset="0"/>
              <a:buChar char="•"/>
            </a:pPr>
            <a:r>
              <a:rPr lang="en-GB" sz="2800" i="1" dirty="0">
                <a:latin typeface="+mn-lt"/>
              </a:rPr>
              <a:t>Local Arrangements Divisional/ Directorates; for example:</a:t>
            </a:r>
          </a:p>
          <a:p>
            <a:pPr lvl="2">
              <a:buFont typeface="Arial" panose="020B0604020202020204" pitchFamily="34" charset="0"/>
              <a:buChar char="•"/>
            </a:pPr>
            <a:r>
              <a:rPr lang="en-GB" sz="2800" i="1" dirty="0">
                <a:latin typeface="+mn-lt"/>
              </a:rPr>
              <a:t>Microbiology – UKAS Accreditation</a:t>
            </a:r>
          </a:p>
          <a:p>
            <a:pPr lvl="2">
              <a:buFont typeface="Arial" panose="020B0604020202020204" pitchFamily="34" charset="0"/>
              <a:buChar char="•"/>
            </a:pPr>
            <a:r>
              <a:rPr lang="en-GB" sz="2800" i="1" dirty="0">
                <a:latin typeface="+mn-lt"/>
              </a:rPr>
              <a:t>Screening – SPAR Reporting </a:t>
            </a:r>
          </a:p>
          <a:p>
            <a:pPr marL="914400" lvl="2" indent="0">
              <a:buNone/>
            </a:pPr>
            <a:endParaRPr lang="en-GB" sz="2800" dirty="0">
              <a:latin typeface="+mn-lt"/>
            </a:endParaRPr>
          </a:p>
          <a:p>
            <a:r>
              <a:rPr lang="en-GB" sz="2800" dirty="0">
                <a:latin typeface="+mn-lt"/>
              </a:rPr>
              <a:t>Building on existing structures</a:t>
            </a:r>
          </a:p>
          <a:p>
            <a:pPr marL="0" indent="0">
              <a:buNone/>
            </a:pPr>
            <a:endParaRPr lang="en-GB" sz="2800" dirty="0">
              <a:latin typeface="+mn-lt"/>
            </a:endParaRPr>
          </a:p>
          <a:p>
            <a:r>
              <a:rPr lang="en-GB" sz="2800" dirty="0">
                <a:latin typeface="+mn-lt"/>
              </a:rPr>
              <a:t>Identified as a deliverable in Intermediate Medium Term Plan Action (IMTP) 2022/23</a:t>
            </a:r>
          </a:p>
          <a:p>
            <a:endParaRPr lang="en-GB" sz="2800" dirty="0">
              <a:latin typeface="+mn-lt"/>
            </a:endParaRPr>
          </a:p>
          <a:p>
            <a:r>
              <a:rPr lang="en-GB" sz="2800" dirty="0">
                <a:latin typeface="+mn-lt"/>
              </a:rPr>
              <a:t>Recognition this needs to be done collaboratively </a:t>
            </a:r>
          </a:p>
          <a:p>
            <a:endParaRPr lang="en-GB" sz="1000" b="1" dirty="0">
              <a:latin typeface="Ubuntu"/>
            </a:endParaRPr>
          </a:p>
          <a:p>
            <a:endParaRPr lang="en-GB" dirty="0">
              <a:latin typeface="Ubuntu"/>
            </a:endParaRPr>
          </a:p>
          <a:p>
            <a:pPr marL="0" indent="0">
              <a:buNone/>
            </a:pPr>
            <a:endParaRPr lang="en-GB" dirty="0">
              <a:latin typeface="Ubuntu"/>
            </a:endParaRPr>
          </a:p>
        </p:txBody>
      </p:sp>
    </p:spTree>
    <p:extLst>
      <p:ext uri="{BB962C8B-B14F-4D97-AF65-F5344CB8AC3E}">
        <p14:creationId xmlns:p14="http://schemas.microsoft.com/office/powerpoint/2010/main" val="326302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Placeholder 3">
            <a:extLst>
              <a:ext uri="{FF2B5EF4-FFF2-40B4-BE49-F238E27FC236}">
                <a16:creationId xmlns:a16="http://schemas.microsoft.com/office/drawing/2014/main" id="{BD1C2ED4-565F-82BF-79B2-322B026C86D3}"/>
              </a:ext>
            </a:extLst>
          </p:cNvPr>
          <p:cNvSpPr>
            <a:spLocks noGrp="1"/>
          </p:cNvSpPr>
          <p:nvPr>
            <p:ph type="body" sz="quarter" idx="15"/>
          </p:nvPr>
        </p:nvSpPr>
        <p:spPr>
          <a:xfrm>
            <a:off x="348491" y="237246"/>
            <a:ext cx="10760075" cy="393542"/>
          </a:xfrm>
        </p:spPr>
        <p:txBody>
          <a:bodyPr/>
          <a:lstStyle/>
          <a:p>
            <a:r>
              <a:rPr lang="en-US" sz="3600" dirty="0">
                <a:latin typeface="+mn-lt"/>
              </a:rPr>
              <a:t>Steps to Date</a:t>
            </a:r>
          </a:p>
        </p:txBody>
      </p:sp>
      <p:sp>
        <p:nvSpPr>
          <p:cNvPr id="3" name="Content Placeholder 2">
            <a:extLst>
              <a:ext uri="{FF2B5EF4-FFF2-40B4-BE49-F238E27FC236}">
                <a16:creationId xmlns:a16="http://schemas.microsoft.com/office/drawing/2014/main" id="{666167C5-246E-4486-9562-6FE721A46B04}"/>
              </a:ext>
            </a:extLst>
          </p:cNvPr>
          <p:cNvSpPr>
            <a:spLocks noGrp="1"/>
          </p:cNvSpPr>
          <p:nvPr>
            <p:ph sz="quarter" idx="14"/>
          </p:nvPr>
        </p:nvSpPr>
        <p:spPr>
          <a:xfrm>
            <a:off x="300520" y="630788"/>
            <a:ext cx="11590960" cy="7104509"/>
          </a:xfrm>
        </p:spPr>
        <p:txBody>
          <a:bodyPr/>
          <a:lstStyle/>
          <a:p>
            <a:pPr marL="0" indent="0">
              <a:buNone/>
            </a:pPr>
            <a:endParaRPr lang="en-GB" sz="1000" b="1" dirty="0">
              <a:latin typeface="Ubuntu"/>
            </a:endParaRPr>
          </a:p>
          <a:p>
            <a:r>
              <a:rPr lang="en-GB" dirty="0">
                <a:latin typeface="+mn-lt"/>
              </a:rPr>
              <a:t>Scoping and horizon scanning</a:t>
            </a:r>
          </a:p>
          <a:p>
            <a:endParaRPr lang="en-GB" dirty="0">
              <a:latin typeface="+mn-lt"/>
            </a:endParaRPr>
          </a:p>
          <a:p>
            <a:r>
              <a:rPr lang="en-GB" dirty="0">
                <a:latin typeface="+mn-lt"/>
              </a:rPr>
              <a:t>Review of best practice across the UK including National Institute of Clinical Excellence and Care Quality Commission, other Health Boards and Trusts across NHS Wales</a:t>
            </a:r>
          </a:p>
          <a:p>
            <a:endParaRPr lang="en-GB" dirty="0">
              <a:latin typeface="+mn-lt"/>
            </a:endParaRPr>
          </a:p>
          <a:p>
            <a:r>
              <a:rPr lang="en-GB" dirty="0">
                <a:latin typeface="+mn-lt"/>
              </a:rPr>
              <a:t>Interim scoping across the organisation commenced to understand any gaps against the 7 pillars of Clinical Governance prioritising key clinical areas </a:t>
            </a:r>
          </a:p>
          <a:p>
            <a:endParaRPr lang="en-GB" dirty="0">
              <a:latin typeface="+mn-lt"/>
            </a:endParaRPr>
          </a:p>
          <a:p>
            <a:r>
              <a:rPr lang="en-GB" dirty="0">
                <a:latin typeface="+mn-lt"/>
              </a:rPr>
              <a:t>Formulation of draft gap analysis and improvement matrix </a:t>
            </a:r>
          </a:p>
          <a:p>
            <a:endParaRPr lang="en-GB" dirty="0">
              <a:latin typeface="+mn-lt"/>
            </a:endParaRPr>
          </a:p>
          <a:p>
            <a:r>
              <a:rPr lang="en-GB" dirty="0">
                <a:latin typeface="+mn-lt"/>
              </a:rPr>
              <a:t>Workshop1: 2 November 22</a:t>
            </a:r>
          </a:p>
          <a:p>
            <a:pPr marL="0" indent="0">
              <a:buNone/>
            </a:pPr>
            <a:endParaRPr lang="en-GB" dirty="0">
              <a:latin typeface="Ubuntu"/>
            </a:endParaRPr>
          </a:p>
          <a:p>
            <a:pPr marL="0" indent="0">
              <a:buNone/>
            </a:pPr>
            <a:endParaRPr lang="en-GB" dirty="0">
              <a:latin typeface="Ubuntu"/>
            </a:endParaRPr>
          </a:p>
        </p:txBody>
      </p:sp>
    </p:spTree>
    <p:extLst>
      <p:ext uri="{BB962C8B-B14F-4D97-AF65-F5344CB8AC3E}">
        <p14:creationId xmlns:p14="http://schemas.microsoft.com/office/powerpoint/2010/main" val="37168860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Placeholder 3">
            <a:extLst>
              <a:ext uri="{FF2B5EF4-FFF2-40B4-BE49-F238E27FC236}">
                <a16:creationId xmlns:a16="http://schemas.microsoft.com/office/drawing/2014/main" id="{BD1C2ED4-565F-82BF-79B2-322B026C86D3}"/>
              </a:ext>
            </a:extLst>
          </p:cNvPr>
          <p:cNvSpPr>
            <a:spLocks noGrp="1"/>
          </p:cNvSpPr>
          <p:nvPr>
            <p:ph type="body" sz="quarter" idx="15"/>
          </p:nvPr>
        </p:nvSpPr>
        <p:spPr>
          <a:xfrm>
            <a:off x="348491" y="512375"/>
            <a:ext cx="10760075" cy="393542"/>
          </a:xfrm>
        </p:spPr>
        <p:txBody>
          <a:bodyPr/>
          <a:lstStyle/>
          <a:p>
            <a:r>
              <a:rPr lang="en-US" sz="3600" dirty="0">
                <a:latin typeface="Ubuntu"/>
              </a:rPr>
              <a:t>Workshop 1:</a:t>
            </a:r>
            <a:r>
              <a:rPr lang="en-US" sz="3600" dirty="0">
                <a:latin typeface="Verdana" panose="020B0604030504040204" pitchFamily="34" charset="0"/>
              </a:rPr>
              <a:t> 2 Nov 22</a:t>
            </a:r>
          </a:p>
        </p:txBody>
      </p:sp>
      <p:sp>
        <p:nvSpPr>
          <p:cNvPr id="3" name="Content Placeholder 2">
            <a:extLst>
              <a:ext uri="{FF2B5EF4-FFF2-40B4-BE49-F238E27FC236}">
                <a16:creationId xmlns:a16="http://schemas.microsoft.com/office/drawing/2014/main" id="{666167C5-246E-4486-9562-6FE721A46B04}"/>
              </a:ext>
            </a:extLst>
          </p:cNvPr>
          <p:cNvSpPr>
            <a:spLocks noGrp="1"/>
          </p:cNvSpPr>
          <p:nvPr>
            <p:ph sz="quarter" idx="14"/>
          </p:nvPr>
        </p:nvSpPr>
        <p:spPr>
          <a:xfrm>
            <a:off x="348491" y="1378606"/>
            <a:ext cx="11433513" cy="7443063"/>
          </a:xfrm>
        </p:spPr>
        <p:txBody>
          <a:bodyPr/>
          <a:lstStyle/>
          <a:p>
            <a:pPr marL="0" indent="0">
              <a:buNone/>
            </a:pPr>
            <a:r>
              <a:rPr lang="en-GB" sz="2800" dirty="0">
                <a:latin typeface="+mn-lt"/>
              </a:rPr>
              <a:t>AIM: To progress the development of Clinical Governance Standards for the Public Health Wales Clinical Governance Framework, which can support the delivery of excellent services. </a:t>
            </a:r>
          </a:p>
          <a:p>
            <a:pPr marL="0" indent="0">
              <a:buNone/>
            </a:pPr>
            <a:r>
              <a:rPr lang="en-GB" sz="3200" dirty="0">
                <a:latin typeface="Ubuntu"/>
              </a:rPr>
              <a:t>PURPOSE: </a:t>
            </a:r>
          </a:p>
          <a:p>
            <a:r>
              <a:rPr lang="en-GB" dirty="0">
                <a:latin typeface="+mn-lt"/>
              </a:rPr>
              <a:t>To agree proposed Standards </a:t>
            </a:r>
          </a:p>
          <a:p>
            <a:r>
              <a:rPr lang="en-GB" dirty="0">
                <a:latin typeface="+mn-lt"/>
              </a:rPr>
              <a:t>Identify Key Lines of Enquiry (KLOE)</a:t>
            </a:r>
          </a:p>
          <a:p>
            <a:r>
              <a:rPr lang="en-GB" dirty="0">
                <a:latin typeface="+mn-lt"/>
              </a:rPr>
              <a:t>Highlight Evidence to support Standards/ Key Lines of Enquiry</a:t>
            </a:r>
          </a:p>
          <a:p>
            <a:r>
              <a:rPr lang="en-GB" dirty="0">
                <a:latin typeface="+mn-lt"/>
              </a:rPr>
              <a:t>How We Share Learning</a:t>
            </a:r>
          </a:p>
          <a:p>
            <a:r>
              <a:rPr lang="en-GB" dirty="0">
                <a:latin typeface="+mn-lt"/>
              </a:rPr>
              <a:t>Identify Gaps</a:t>
            </a:r>
          </a:p>
          <a:p>
            <a:r>
              <a:rPr lang="en-GB" dirty="0">
                <a:latin typeface="+mn-lt"/>
              </a:rPr>
              <a:t>Agree Next Steps</a:t>
            </a:r>
          </a:p>
          <a:p>
            <a:pPr marL="0" indent="0">
              <a:buNone/>
            </a:pPr>
            <a:endParaRPr lang="en-GB" dirty="0">
              <a:latin typeface="+mn-lt"/>
            </a:endParaRPr>
          </a:p>
          <a:p>
            <a:endParaRPr lang="en-GB" dirty="0">
              <a:latin typeface="+mn-lt"/>
            </a:endParaRPr>
          </a:p>
          <a:p>
            <a:pPr marL="0" indent="0">
              <a:buNone/>
            </a:pPr>
            <a:endParaRPr lang="en-GB" dirty="0">
              <a:latin typeface="+mn-lt"/>
            </a:endParaRPr>
          </a:p>
          <a:p>
            <a:endParaRPr lang="en-GB" sz="3200" dirty="0">
              <a:latin typeface="Ubuntu"/>
            </a:endParaRPr>
          </a:p>
        </p:txBody>
      </p:sp>
    </p:spTree>
    <p:extLst>
      <p:ext uri="{BB962C8B-B14F-4D97-AF65-F5344CB8AC3E}">
        <p14:creationId xmlns:p14="http://schemas.microsoft.com/office/powerpoint/2010/main" val="1859451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1A28B9D2-4411-4FD1-9D2C-56141F45BE9E}"/>
              </a:ext>
            </a:extLst>
          </p:cNvPr>
          <p:cNvSpPr>
            <a:spLocks noGrp="1"/>
          </p:cNvSpPr>
          <p:nvPr>
            <p:ph type="body" sz="quarter" idx="15"/>
          </p:nvPr>
        </p:nvSpPr>
        <p:spPr>
          <a:xfrm>
            <a:off x="286713" y="244466"/>
            <a:ext cx="8098129" cy="393542"/>
          </a:xfrm>
        </p:spPr>
        <p:txBody>
          <a:bodyPr/>
          <a:lstStyle/>
          <a:p>
            <a:r>
              <a:rPr lang="en-GB" sz="3200" dirty="0">
                <a:latin typeface="+mn-lt"/>
              </a:rPr>
              <a:t>Duty of Quality 2023</a:t>
            </a:r>
          </a:p>
          <a:p>
            <a:r>
              <a:rPr lang="en-GB" sz="3200" dirty="0">
                <a:latin typeface="+mn-lt"/>
              </a:rPr>
              <a:t>Proposed Clinical Governance </a:t>
            </a:r>
          </a:p>
          <a:p>
            <a:r>
              <a:rPr lang="en-GB" sz="3200" dirty="0">
                <a:latin typeface="+mn-lt"/>
              </a:rPr>
              <a:t>Framework Standards</a:t>
            </a:r>
          </a:p>
          <a:p>
            <a:endParaRPr lang="en-GB" sz="3200" dirty="0">
              <a:latin typeface="Ubuntu"/>
            </a:endParaRPr>
          </a:p>
        </p:txBody>
      </p:sp>
      <p:pic>
        <p:nvPicPr>
          <p:cNvPr id="34" name="Picture 33">
            <a:extLst>
              <a:ext uri="{FF2B5EF4-FFF2-40B4-BE49-F238E27FC236}">
                <a16:creationId xmlns:a16="http://schemas.microsoft.com/office/drawing/2014/main" id="{964CF91B-66BC-4B25-BC80-77C204D759E5}"/>
              </a:ext>
            </a:extLst>
          </p:cNvPr>
          <p:cNvPicPr>
            <a:picLocks noChangeAspect="1"/>
          </p:cNvPicPr>
          <p:nvPr/>
        </p:nvPicPr>
        <p:blipFill rotWithShape="1">
          <a:blip r:embed="rId3"/>
          <a:srcRect l="1742" t="761" r="20842" b="6403"/>
          <a:stretch/>
        </p:blipFill>
        <p:spPr>
          <a:xfrm>
            <a:off x="6298070" y="244467"/>
            <a:ext cx="5516302" cy="5783050"/>
          </a:xfrm>
          <a:prstGeom prst="rect">
            <a:avLst/>
          </a:prstGeom>
        </p:spPr>
      </p:pic>
      <p:sp>
        <p:nvSpPr>
          <p:cNvPr id="35" name="TextBox 34">
            <a:extLst>
              <a:ext uri="{FF2B5EF4-FFF2-40B4-BE49-F238E27FC236}">
                <a16:creationId xmlns:a16="http://schemas.microsoft.com/office/drawing/2014/main" id="{65FBA008-B372-44E9-9CF6-AA33089F94AE}"/>
              </a:ext>
            </a:extLst>
          </p:cNvPr>
          <p:cNvSpPr txBox="1"/>
          <p:nvPr/>
        </p:nvSpPr>
        <p:spPr>
          <a:xfrm>
            <a:off x="0" y="6453924"/>
            <a:ext cx="10196261" cy="307777"/>
          </a:xfrm>
          <a:prstGeom prst="rect">
            <a:avLst/>
          </a:prstGeom>
          <a:noFill/>
        </p:spPr>
        <p:txBody>
          <a:bodyPr wrap="square" rtlCol="0">
            <a:spAutoFit/>
          </a:bodyPr>
          <a:lstStyle/>
          <a:p>
            <a:r>
              <a:rPr lang="en-GB" sz="1400" b="0" i="1" dirty="0">
                <a:solidFill>
                  <a:schemeClr val="bg1"/>
                </a:solidFill>
                <a:ea typeface="Ubuntu" charset="0"/>
                <a:cs typeface="Ubuntu" charset="0"/>
              </a:rPr>
              <a:t>*Draft “The Duty of Quality Guidance 2023 and Quality Standards 2023” released 25 Oct 22 for Consultation</a:t>
            </a:r>
          </a:p>
        </p:txBody>
      </p:sp>
      <p:sp>
        <p:nvSpPr>
          <p:cNvPr id="41" name="TextBox 40">
            <a:extLst>
              <a:ext uri="{FF2B5EF4-FFF2-40B4-BE49-F238E27FC236}">
                <a16:creationId xmlns:a16="http://schemas.microsoft.com/office/drawing/2014/main" id="{DC6C67A3-1196-45A6-96D8-080BC07C5EDD}"/>
              </a:ext>
            </a:extLst>
          </p:cNvPr>
          <p:cNvSpPr txBox="1"/>
          <p:nvPr/>
        </p:nvSpPr>
        <p:spPr>
          <a:xfrm>
            <a:off x="286713" y="2422614"/>
            <a:ext cx="5469654" cy="2862322"/>
          </a:xfrm>
          <a:prstGeom prst="rect">
            <a:avLst/>
          </a:prstGeom>
          <a:noFill/>
        </p:spPr>
        <p:txBody>
          <a:bodyPr wrap="square" rtlCol="0">
            <a:spAutoFit/>
          </a:bodyPr>
          <a:lstStyle/>
          <a:p>
            <a:pPr marL="571500" indent="-571500">
              <a:buFont typeface="Arial" panose="020B0604020202020204" pitchFamily="34" charset="0"/>
              <a:buChar char="•"/>
            </a:pPr>
            <a:r>
              <a:rPr lang="en-GB" sz="3600" b="0" i="0" dirty="0">
                <a:solidFill>
                  <a:schemeClr val="bg1"/>
                </a:solidFill>
                <a:ea typeface="Ubuntu" charset="0"/>
                <a:cs typeface="Ubuntu" charset="0"/>
              </a:rPr>
              <a:t>6 Quality Standards</a:t>
            </a:r>
          </a:p>
          <a:p>
            <a:endParaRPr lang="en-GB" sz="3600" b="0" i="0" dirty="0">
              <a:solidFill>
                <a:schemeClr val="bg1"/>
              </a:solidFill>
              <a:ea typeface="Ubuntu" charset="0"/>
              <a:cs typeface="Ubuntu" charset="0"/>
            </a:endParaRPr>
          </a:p>
          <a:p>
            <a:pPr algn="ctr"/>
            <a:r>
              <a:rPr lang="en-GB" sz="3600" dirty="0">
                <a:solidFill>
                  <a:schemeClr val="bg1"/>
                </a:solidFill>
                <a:ea typeface="Ubuntu" charset="0"/>
                <a:cs typeface="Ubuntu" charset="0"/>
              </a:rPr>
              <a:t>Underpinned by:</a:t>
            </a:r>
          </a:p>
          <a:p>
            <a:endParaRPr lang="en-GB" sz="3600" dirty="0">
              <a:solidFill>
                <a:schemeClr val="bg1"/>
              </a:solidFill>
              <a:ea typeface="Ubuntu" charset="0"/>
              <a:cs typeface="Ubuntu" charset="0"/>
            </a:endParaRPr>
          </a:p>
          <a:p>
            <a:pPr marL="571500" indent="-571500">
              <a:buFont typeface="Arial" panose="020B0604020202020204" pitchFamily="34" charset="0"/>
              <a:buChar char="•"/>
            </a:pPr>
            <a:r>
              <a:rPr lang="en-GB" sz="3600" b="0" i="0" dirty="0">
                <a:solidFill>
                  <a:schemeClr val="bg1"/>
                </a:solidFill>
                <a:ea typeface="Ubuntu" charset="0"/>
                <a:cs typeface="Ubuntu" charset="0"/>
              </a:rPr>
              <a:t>5 Quality Enablers</a:t>
            </a:r>
          </a:p>
        </p:txBody>
      </p:sp>
    </p:spTree>
    <p:extLst>
      <p:ext uri="{BB962C8B-B14F-4D97-AF65-F5344CB8AC3E}">
        <p14:creationId xmlns:p14="http://schemas.microsoft.com/office/powerpoint/2010/main" val="3156387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1A28B9D2-4411-4FD1-9D2C-56141F45BE9E}"/>
              </a:ext>
            </a:extLst>
          </p:cNvPr>
          <p:cNvSpPr>
            <a:spLocks noGrp="1"/>
          </p:cNvSpPr>
          <p:nvPr>
            <p:ph type="body" sz="quarter" idx="15"/>
          </p:nvPr>
        </p:nvSpPr>
        <p:spPr>
          <a:xfrm>
            <a:off x="398507" y="306638"/>
            <a:ext cx="12048123" cy="718659"/>
          </a:xfrm>
        </p:spPr>
        <p:txBody>
          <a:bodyPr/>
          <a:lstStyle/>
          <a:p>
            <a:r>
              <a:rPr lang="en-GB" sz="3200" dirty="0">
                <a:latin typeface="+mn-lt"/>
              </a:rPr>
              <a:t>Standards &amp; Key Lines of Enquiry – Workshop 1 Outcomes                 </a:t>
            </a:r>
          </a:p>
          <a:p>
            <a:endParaRPr lang="en-GB" sz="3200" dirty="0">
              <a:latin typeface="Ubuntu"/>
            </a:endParaRPr>
          </a:p>
        </p:txBody>
      </p:sp>
      <p:sp>
        <p:nvSpPr>
          <p:cNvPr id="6" name="TextBox 5">
            <a:extLst>
              <a:ext uri="{FF2B5EF4-FFF2-40B4-BE49-F238E27FC236}">
                <a16:creationId xmlns:a16="http://schemas.microsoft.com/office/drawing/2014/main" id="{D1CA87EB-96C2-4663-96BC-2A4A99BEEB3F}"/>
              </a:ext>
            </a:extLst>
          </p:cNvPr>
          <p:cNvSpPr txBox="1"/>
          <p:nvPr/>
        </p:nvSpPr>
        <p:spPr>
          <a:xfrm>
            <a:off x="625084" y="1338772"/>
            <a:ext cx="11543026" cy="5755422"/>
          </a:xfrm>
          <a:prstGeom prst="rect">
            <a:avLst/>
          </a:prstGeom>
          <a:noFill/>
        </p:spPr>
        <p:txBody>
          <a:bodyPr wrap="square" rtlCol="0">
            <a:spAutoFit/>
          </a:bodyPr>
          <a:lstStyle/>
          <a:p>
            <a:r>
              <a:rPr lang="en-GB" sz="2600" b="0" i="0" dirty="0">
                <a:solidFill>
                  <a:schemeClr val="bg1"/>
                </a:solidFill>
                <a:ea typeface="Ubuntu" charset="0"/>
                <a:cs typeface="Ubuntu" charset="0"/>
              </a:rPr>
              <a:t>Participants</a:t>
            </a:r>
            <a:r>
              <a:rPr lang="en-GB" sz="2600" dirty="0">
                <a:solidFill>
                  <a:schemeClr val="bg1"/>
                </a:solidFill>
                <a:ea typeface="Ubuntu" charset="0"/>
                <a:cs typeface="Ubuntu" charset="0"/>
              </a:rPr>
              <a:t> a</a:t>
            </a:r>
            <a:r>
              <a:rPr lang="en-GB" sz="2600" b="0" i="0" dirty="0">
                <a:solidFill>
                  <a:schemeClr val="bg1"/>
                </a:solidFill>
                <a:ea typeface="Ubuntu" charset="0"/>
                <a:cs typeface="Ubuntu" charset="0"/>
              </a:rPr>
              <a:t>greed to:</a:t>
            </a:r>
          </a:p>
          <a:p>
            <a:r>
              <a:rPr lang="en-GB" sz="2600" dirty="0">
                <a:solidFill>
                  <a:schemeClr val="bg1"/>
                </a:solidFill>
                <a:ea typeface="Ubuntu" charset="0"/>
                <a:cs typeface="Ubuntu" charset="0"/>
              </a:rPr>
              <a:t>U</a:t>
            </a:r>
            <a:r>
              <a:rPr lang="en-GB" sz="2600" b="0" i="0" dirty="0">
                <a:solidFill>
                  <a:schemeClr val="bg1"/>
                </a:solidFill>
                <a:ea typeface="Ubuntu" charset="0"/>
                <a:cs typeface="Ubuntu" charset="0"/>
              </a:rPr>
              <a:t>se Duty of Quality 6 Quality Standards</a:t>
            </a:r>
          </a:p>
          <a:p>
            <a:r>
              <a:rPr lang="en-GB" sz="2600" dirty="0">
                <a:solidFill>
                  <a:schemeClr val="bg1"/>
                </a:solidFill>
                <a:ea typeface="Ubuntu" charset="0"/>
                <a:cs typeface="Ubuntu" charset="0"/>
              </a:rPr>
              <a:t>Reviewed </a:t>
            </a:r>
            <a:r>
              <a:rPr lang="en-GB" sz="2600" b="1" dirty="0">
                <a:solidFill>
                  <a:schemeClr val="bg1"/>
                </a:solidFill>
                <a:ea typeface="Ubuntu" charset="0"/>
                <a:cs typeface="Ubuntu" charset="0"/>
              </a:rPr>
              <a:t>STEEEP</a:t>
            </a:r>
            <a:r>
              <a:rPr lang="en-GB" sz="2600" dirty="0">
                <a:solidFill>
                  <a:schemeClr val="bg1"/>
                </a:solidFill>
                <a:ea typeface="Ubuntu" charset="0"/>
                <a:cs typeface="Ubuntu" charset="0"/>
              </a:rPr>
              <a:t> definitions from Duty of Quality</a:t>
            </a:r>
          </a:p>
          <a:p>
            <a:pPr marL="1371600" lvl="2" indent="-457200">
              <a:buFont typeface="Arial" panose="020B0604020202020204" pitchFamily="34" charset="0"/>
              <a:buChar char="•"/>
            </a:pPr>
            <a:r>
              <a:rPr lang="en-GB" sz="2600" b="1" dirty="0">
                <a:solidFill>
                  <a:schemeClr val="bg1"/>
                </a:solidFill>
                <a:ea typeface="Ubuntu" charset="0"/>
                <a:cs typeface="Ubuntu" charset="0"/>
              </a:rPr>
              <a:t>S</a:t>
            </a:r>
            <a:r>
              <a:rPr lang="en-GB" sz="2600" dirty="0">
                <a:solidFill>
                  <a:schemeClr val="bg1"/>
                </a:solidFill>
                <a:ea typeface="Ubuntu" charset="0"/>
                <a:cs typeface="Ubuntu" charset="0"/>
              </a:rPr>
              <a:t>afe</a:t>
            </a:r>
          </a:p>
          <a:p>
            <a:pPr marL="1371600" lvl="2" indent="-457200">
              <a:buFont typeface="Arial" panose="020B0604020202020204" pitchFamily="34" charset="0"/>
              <a:buChar char="•"/>
            </a:pPr>
            <a:r>
              <a:rPr lang="en-GB" sz="2600" b="1" i="0" dirty="0">
                <a:solidFill>
                  <a:schemeClr val="bg1"/>
                </a:solidFill>
                <a:ea typeface="Ubuntu" charset="0"/>
                <a:cs typeface="Ubuntu" charset="0"/>
              </a:rPr>
              <a:t>T</a:t>
            </a:r>
            <a:r>
              <a:rPr lang="en-GB" sz="2600" b="0" i="0" dirty="0">
                <a:solidFill>
                  <a:schemeClr val="bg1"/>
                </a:solidFill>
                <a:ea typeface="Ubuntu" charset="0"/>
                <a:cs typeface="Ubuntu" charset="0"/>
              </a:rPr>
              <a:t>imely</a:t>
            </a:r>
          </a:p>
          <a:p>
            <a:pPr marL="1371600" lvl="2" indent="-457200">
              <a:buFont typeface="Arial" panose="020B0604020202020204" pitchFamily="34" charset="0"/>
              <a:buChar char="•"/>
            </a:pPr>
            <a:r>
              <a:rPr lang="en-GB" sz="2600" b="1" dirty="0">
                <a:solidFill>
                  <a:schemeClr val="bg1"/>
                </a:solidFill>
                <a:ea typeface="Ubuntu" charset="0"/>
                <a:cs typeface="Ubuntu" charset="0"/>
              </a:rPr>
              <a:t>E</a:t>
            </a:r>
            <a:r>
              <a:rPr lang="en-GB" sz="2600" dirty="0">
                <a:solidFill>
                  <a:schemeClr val="bg1"/>
                </a:solidFill>
                <a:ea typeface="Ubuntu" charset="0"/>
                <a:cs typeface="Ubuntu" charset="0"/>
              </a:rPr>
              <a:t>ffective</a:t>
            </a:r>
          </a:p>
          <a:p>
            <a:pPr marL="1371600" lvl="2" indent="-457200">
              <a:buFont typeface="Arial" panose="020B0604020202020204" pitchFamily="34" charset="0"/>
              <a:buChar char="•"/>
            </a:pPr>
            <a:r>
              <a:rPr lang="en-GB" sz="2600" b="1" i="0" dirty="0">
                <a:solidFill>
                  <a:schemeClr val="bg1"/>
                </a:solidFill>
                <a:ea typeface="Ubuntu" charset="0"/>
                <a:cs typeface="Ubuntu" charset="0"/>
              </a:rPr>
              <a:t>E</a:t>
            </a:r>
            <a:r>
              <a:rPr lang="en-GB" sz="2600" b="0" i="0" dirty="0">
                <a:solidFill>
                  <a:schemeClr val="bg1"/>
                </a:solidFill>
                <a:ea typeface="Ubuntu" charset="0"/>
                <a:cs typeface="Ubuntu" charset="0"/>
              </a:rPr>
              <a:t>fficient</a:t>
            </a:r>
          </a:p>
          <a:p>
            <a:pPr marL="1371600" lvl="2" indent="-457200">
              <a:buFont typeface="Arial" panose="020B0604020202020204" pitchFamily="34" charset="0"/>
              <a:buChar char="•"/>
            </a:pPr>
            <a:r>
              <a:rPr lang="en-GB" sz="2600" b="1" dirty="0">
                <a:solidFill>
                  <a:schemeClr val="bg1"/>
                </a:solidFill>
                <a:ea typeface="Ubuntu" charset="0"/>
                <a:cs typeface="Ubuntu" charset="0"/>
              </a:rPr>
              <a:t>E</a:t>
            </a:r>
            <a:r>
              <a:rPr lang="en-GB" sz="2600" dirty="0">
                <a:solidFill>
                  <a:schemeClr val="bg1"/>
                </a:solidFill>
                <a:ea typeface="Ubuntu" charset="0"/>
                <a:cs typeface="Ubuntu" charset="0"/>
              </a:rPr>
              <a:t>quitable</a:t>
            </a:r>
          </a:p>
          <a:p>
            <a:pPr marL="1371600" lvl="2" indent="-457200">
              <a:buFont typeface="Arial" panose="020B0604020202020204" pitchFamily="34" charset="0"/>
              <a:buChar char="•"/>
            </a:pPr>
            <a:r>
              <a:rPr lang="en-GB" sz="2600" b="1" i="0" dirty="0">
                <a:solidFill>
                  <a:schemeClr val="bg1"/>
                </a:solidFill>
                <a:ea typeface="Ubuntu" charset="0"/>
                <a:cs typeface="Ubuntu" charset="0"/>
              </a:rPr>
              <a:t>P</a:t>
            </a:r>
            <a:r>
              <a:rPr lang="en-GB" sz="2600" b="0" i="0" dirty="0">
                <a:solidFill>
                  <a:schemeClr val="bg1"/>
                </a:solidFill>
                <a:ea typeface="Ubuntu" charset="0"/>
                <a:cs typeface="Ubuntu" charset="0"/>
              </a:rPr>
              <a:t>erso</a:t>
            </a:r>
            <a:r>
              <a:rPr lang="en-GB" sz="2600" dirty="0">
                <a:solidFill>
                  <a:schemeClr val="bg1"/>
                </a:solidFill>
                <a:ea typeface="Ubuntu" charset="0"/>
                <a:cs typeface="Ubuntu" charset="0"/>
              </a:rPr>
              <a:t>n Centred</a:t>
            </a:r>
            <a:endParaRPr lang="en-GB" sz="2600" b="0" i="0" dirty="0">
              <a:solidFill>
                <a:schemeClr val="bg1"/>
              </a:solidFill>
              <a:ea typeface="Ubuntu" charset="0"/>
              <a:cs typeface="Ubuntu" charset="0"/>
            </a:endParaRPr>
          </a:p>
          <a:p>
            <a:pPr marL="457200" indent="-457200">
              <a:buFont typeface="Arial" panose="020B0604020202020204" pitchFamily="34" charset="0"/>
              <a:buChar char="•"/>
            </a:pPr>
            <a:endParaRPr lang="en-GB" sz="2600" dirty="0">
              <a:solidFill>
                <a:schemeClr val="bg1"/>
              </a:solidFill>
              <a:ea typeface="Ubuntu" charset="0"/>
              <a:cs typeface="Ubuntu" charset="0"/>
            </a:endParaRPr>
          </a:p>
          <a:p>
            <a:pPr marL="457200" indent="-457200">
              <a:buFont typeface="Arial" panose="020B0604020202020204" pitchFamily="34" charset="0"/>
              <a:buChar char="•"/>
            </a:pPr>
            <a:r>
              <a:rPr lang="en-GB" sz="2600" b="0" i="0" dirty="0">
                <a:solidFill>
                  <a:schemeClr val="bg1"/>
                </a:solidFill>
                <a:ea typeface="Ubuntu" charset="0"/>
                <a:cs typeface="Ubuntu" charset="0"/>
              </a:rPr>
              <a:t>Review Key Lines of Enquiry – develop version suitable for PHW</a:t>
            </a:r>
          </a:p>
          <a:p>
            <a:pPr marL="457200" indent="-457200">
              <a:buFont typeface="Arial" panose="020B0604020202020204" pitchFamily="34" charset="0"/>
              <a:buChar char="•"/>
            </a:pPr>
            <a:r>
              <a:rPr lang="en-GB" sz="2600" dirty="0">
                <a:solidFill>
                  <a:schemeClr val="bg1"/>
                </a:solidFill>
                <a:ea typeface="Ubuntu" charset="0"/>
                <a:cs typeface="Ubuntu" charset="0"/>
              </a:rPr>
              <a:t>Omissions highlighted and additional KLOE added</a:t>
            </a:r>
            <a:endParaRPr lang="en-GB" sz="2600" b="0" i="0" dirty="0">
              <a:solidFill>
                <a:schemeClr val="bg1"/>
              </a:solidFill>
              <a:ea typeface="Ubuntu" charset="0"/>
              <a:cs typeface="Ubuntu" charset="0"/>
            </a:endParaRPr>
          </a:p>
          <a:p>
            <a:pPr lvl="1"/>
            <a:endParaRPr lang="en-GB" sz="2800" b="0" i="0" dirty="0">
              <a:solidFill>
                <a:schemeClr val="bg1"/>
              </a:solidFill>
              <a:latin typeface="Ubuntu" charset="0"/>
              <a:ea typeface="Ubuntu" charset="0"/>
              <a:cs typeface="Ubuntu" charset="0"/>
            </a:endParaRPr>
          </a:p>
          <a:p>
            <a:endParaRPr lang="en-GB" sz="2800" b="0" i="0" dirty="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4472928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1A28B9D2-4411-4FD1-9D2C-56141F45BE9E}"/>
              </a:ext>
            </a:extLst>
          </p:cNvPr>
          <p:cNvSpPr>
            <a:spLocks noGrp="1"/>
          </p:cNvSpPr>
          <p:nvPr>
            <p:ph type="body" sz="quarter" idx="15"/>
          </p:nvPr>
        </p:nvSpPr>
        <p:spPr>
          <a:xfrm>
            <a:off x="212389" y="217627"/>
            <a:ext cx="12048123" cy="526841"/>
          </a:xfrm>
        </p:spPr>
        <p:txBody>
          <a:bodyPr/>
          <a:lstStyle/>
          <a:p>
            <a:r>
              <a:rPr lang="en-GB" sz="3200" dirty="0">
                <a:latin typeface="+mn-lt"/>
              </a:rPr>
              <a:t>Providing Evidence – Key Themes Identified</a:t>
            </a:r>
          </a:p>
          <a:p>
            <a:endParaRPr lang="en-GB" sz="3200" dirty="0">
              <a:latin typeface="Ubuntu"/>
            </a:endParaRPr>
          </a:p>
        </p:txBody>
      </p:sp>
      <p:sp>
        <p:nvSpPr>
          <p:cNvPr id="6" name="TextBox 5">
            <a:extLst>
              <a:ext uri="{FF2B5EF4-FFF2-40B4-BE49-F238E27FC236}">
                <a16:creationId xmlns:a16="http://schemas.microsoft.com/office/drawing/2014/main" id="{D1CA87EB-96C2-4663-96BC-2A4A99BEEB3F}"/>
              </a:ext>
            </a:extLst>
          </p:cNvPr>
          <p:cNvSpPr txBox="1"/>
          <p:nvPr/>
        </p:nvSpPr>
        <p:spPr>
          <a:xfrm>
            <a:off x="605431" y="1875698"/>
            <a:ext cx="646331" cy="1015663"/>
          </a:xfrm>
          <a:prstGeom prst="rect">
            <a:avLst/>
          </a:prstGeom>
          <a:noFill/>
        </p:spPr>
        <p:txBody>
          <a:bodyPr wrap="none" rtlCol="0">
            <a:spAutoFit/>
          </a:bodyPr>
          <a:lstStyle/>
          <a:p>
            <a:pPr lvl="1"/>
            <a:endParaRPr lang="en-GB" sz="3000" b="0" i="0" dirty="0">
              <a:solidFill>
                <a:schemeClr val="bg1"/>
              </a:solidFill>
              <a:latin typeface="Ubuntu" charset="0"/>
              <a:ea typeface="Ubuntu" charset="0"/>
              <a:cs typeface="Ubuntu" charset="0"/>
            </a:endParaRPr>
          </a:p>
          <a:p>
            <a:endParaRPr lang="en-GB" sz="3000" b="0" i="0" dirty="0">
              <a:solidFill>
                <a:schemeClr val="bg1"/>
              </a:solidFill>
              <a:latin typeface="Ubuntu" charset="0"/>
              <a:ea typeface="Ubuntu" charset="0"/>
              <a:cs typeface="Ubuntu" charset="0"/>
            </a:endParaRPr>
          </a:p>
        </p:txBody>
      </p:sp>
      <p:sp>
        <p:nvSpPr>
          <p:cNvPr id="2" name="TextBox 1">
            <a:extLst>
              <a:ext uri="{FF2B5EF4-FFF2-40B4-BE49-F238E27FC236}">
                <a16:creationId xmlns:a16="http://schemas.microsoft.com/office/drawing/2014/main" id="{93D6E92F-C8BC-4FDE-9D43-C7C9AB3568F3}"/>
              </a:ext>
            </a:extLst>
          </p:cNvPr>
          <p:cNvSpPr txBox="1"/>
          <p:nvPr/>
        </p:nvSpPr>
        <p:spPr>
          <a:xfrm>
            <a:off x="374468" y="1019086"/>
            <a:ext cx="11321143" cy="5262979"/>
          </a:xfrm>
          <a:prstGeom prst="rect">
            <a:avLst/>
          </a:prstGeom>
          <a:noFill/>
        </p:spPr>
        <p:txBody>
          <a:bodyPr wrap="square" rtlCol="0">
            <a:spAutoFit/>
          </a:bodyPr>
          <a:lstStyle/>
          <a:p>
            <a:pPr marL="457200" indent="-457200">
              <a:buFont typeface="Arial" panose="020B0604020202020204" pitchFamily="34" charset="0"/>
              <a:buChar char="•"/>
            </a:pPr>
            <a:r>
              <a:rPr lang="en-GB" sz="2800" b="0" i="0" dirty="0">
                <a:solidFill>
                  <a:schemeClr val="bg1"/>
                </a:solidFill>
                <a:ea typeface="Ubuntu" charset="0"/>
                <a:cs typeface="Ubuntu" charset="0"/>
              </a:rPr>
              <a:t>National Evidence</a:t>
            </a:r>
          </a:p>
          <a:p>
            <a:pPr marL="457200" indent="-457200">
              <a:buFont typeface="Arial" panose="020B0604020202020204" pitchFamily="34" charset="0"/>
              <a:buChar char="•"/>
            </a:pPr>
            <a:r>
              <a:rPr lang="en-GB" sz="2800" dirty="0">
                <a:solidFill>
                  <a:schemeClr val="bg1"/>
                </a:solidFill>
                <a:ea typeface="Ubuntu" charset="0"/>
                <a:cs typeface="Ubuntu" charset="0"/>
              </a:rPr>
              <a:t>Standard Operating Policies and Procedures </a:t>
            </a:r>
          </a:p>
          <a:p>
            <a:pPr marL="457200" indent="-457200">
              <a:buFont typeface="Arial" panose="020B0604020202020204" pitchFamily="34" charset="0"/>
              <a:buChar char="•"/>
            </a:pPr>
            <a:r>
              <a:rPr lang="en-GB" sz="2800" dirty="0">
                <a:solidFill>
                  <a:schemeClr val="bg1"/>
                </a:solidFill>
                <a:ea typeface="Ubuntu" charset="0"/>
                <a:cs typeface="Ubuntu" charset="0"/>
              </a:rPr>
              <a:t>Standards</a:t>
            </a:r>
          </a:p>
          <a:p>
            <a:pPr marL="457200" indent="-457200">
              <a:buFont typeface="Arial" panose="020B0604020202020204" pitchFamily="34" charset="0"/>
              <a:buChar char="•"/>
            </a:pPr>
            <a:r>
              <a:rPr lang="en-GB" sz="2800" b="0" i="0" dirty="0">
                <a:solidFill>
                  <a:schemeClr val="bg1"/>
                </a:solidFill>
                <a:ea typeface="Ubuntu" charset="0"/>
                <a:cs typeface="Ubuntu" charset="0"/>
              </a:rPr>
              <a:t>Incident Management and Reviews</a:t>
            </a:r>
          </a:p>
          <a:p>
            <a:pPr marL="457200" indent="-457200">
              <a:buFont typeface="Arial" panose="020B0604020202020204" pitchFamily="34" charset="0"/>
              <a:buChar char="•"/>
            </a:pPr>
            <a:r>
              <a:rPr lang="en-GB" sz="2800" dirty="0">
                <a:solidFill>
                  <a:schemeClr val="bg1"/>
                </a:solidFill>
                <a:ea typeface="Ubuntu" charset="0"/>
                <a:cs typeface="Ubuntu" charset="0"/>
              </a:rPr>
              <a:t>Complaints/ Concerns/ Compliments</a:t>
            </a:r>
            <a:endParaRPr lang="en-GB" sz="2800" b="0" i="0" dirty="0">
              <a:solidFill>
                <a:schemeClr val="bg1"/>
              </a:solidFill>
              <a:ea typeface="Ubuntu" charset="0"/>
              <a:cs typeface="Ubuntu" charset="0"/>
            </a:endParaRPr>
          </a:p>
          <a:p>
            <a:pPr marL="457200" indent="-457200">
              <a:buFont typeface="Arial" panose="020B0604020202020204" pitchFamily="34" charset="0"/>
              <a:buChar char="•"/>
            </a:pPr>
            <a:r>
              <a:rPr lang="en-GB" sz="2800" b="0" i="0" dirty="0">
                <a:solidFill>
                  <a:schemeClr val="bg1"/>
                </a:solidFill>
                <a:ea typeface="Ubuntu" charset="0"/>
                <a:cs typeface="Ubuntu" charset="0"/>
              </a:rPr>
              <a:t>Audit</a:t>
            </a:r>
          </a:p>
          <a:p>
            <a:pPr marL="457200" indent="-457200">
              <a:buFont typeface="Arial" panose="020B0604020202020204" pitchFamily="34" charset="0"/>
              <a:buChar char="•"/>
            </a:pPr>
            <a:r>
              <a:rPr lang="en-GB" sz="2800" dirty="0">
                <a:solidFill>
                  <a:schemeClr val="bg1"/>
                </a:solidFill>
                <a:ea typeface="Ubuntu" charset="0"/>
                <a:cs typeface="Ubuntu" charset="0"/>
              </a:rPr>
              <a:t>Service User Experience/ </a:t>
            </a:r>
            <a:r>
              <a:rPr lang="en-GB" sz="2800" dirty="0" err="1">
                <a:solidFill>
                  <a:schemeClr val="bg1"/>
                </a:solidFill>
                <a:ea typeface="Ubuntu" charset="0"/>
                <a:cs typeface="Ubuntu" charset="0"/>
              </a:rPr>
              <a:t>Civica</a:t>
            </a:r>
            <a:endParaRPr lang="en-GB" sz="2800" dirty="0">
              <a:solidFill>
                <a:schemeClr val="bg1"/>
              </a:solidFill>
              <a:ea typeface="Ubuntu" charset="0"/>
              <a:cs typeface="Ubuntu" charset="0"/>
            </a:endParaRPr>
          </a:p>
          <a:p>
            <a:pPr marL="457200" indent="-457200">
              <a:buFont typeface="Arial" panose="020B0604020202020204" pitchFamily="34" charset="0"/>
              <a:buChar char="•"/>
            </a:pPr>
            <a:r>
              <a:rPr lang="en-GB" sz="2800" b="0" i="0" dirty="0">
                <a:solidFill>
                  <a:schemeClr val="bg1"/>
                </a:solidFill>
                <a:ea typeface="Ubuntu" charset="0"/>
                <a:cs typeface="Ubuntu" charset="0"/>
              </a:rPr>
              <a:t>Clinical Notes/ Handovers</a:t>
            </a:r>
          </a:p>
          <a:p>
            <a:pPr marL="457200" indent="-457200">
              <a:buFont typeface="Arial" panose="020B0604020202020204" pitchFamily="34" charset="0"/>
              <a:buChar char="•"/>
            </a:pPr>
            <a:r>
              <a:rPr lang="en-GB" sz="2800" dirty="0">
                <a:solidFill>
                  <a:schemeClr val="bg1"/>
                </a:solidFill>
                <a:ea typeface="Ubuntu" charset="0"/>
                <a:cs typeface="Ubuntu" charset="0"/>
              </a:rPr>
              <a:t>Professional Registration and Revalidation</a:t>
            </a:r>
          </a:p>
          <a:p>
            <a:pPr marL="457200" indent="-457200">
              <a:buFont typeface="Arial" panose="020B0604020202020204" pitchFamily="34" charset="0"/>
              <a:buChar char="•"/>
            </a:pPr>
            <a:r>
              <a:rPr lang="en-GB" sz="2800" b="0" i="0" dirty="0">
                <a:solidFill>
                  <a:schemeClr val="bg1"/>
                </a:solidFill>
                <a:ea typeface="Ubuntu" charset="0"/>
                <a:cs typeface="Ubuntu" charset="0"/>
              </a:rPr>
              <a:t>Continual Professional Development/ Professional Development Records/ My Contribution</a:t>
            </a:r>
          </a:p>
          <a:p>
            <a:endParaRPr lang="en-GB" sz="2800" b="0" i="0" dirty="0">
              <a:solidFill>
                <a:schemeClr val="bg1"/>
              </a:solidFill>
              <a:latin typeface="Ubuntu"/>
              <a:ea typeface="Ubuntu" charset="0"/>
              <a:cs typeface="Ubuntu" charset="0"/>
            </a:endParaRPr>
          </a:p>
        </p:txBody>
      </p:sp>
    </p:spTree>
    <p:extLst>
      <p:ext uri="{BB962C8B-B14F-4D97-AF65-F5344CB8AC3E}">
        <p14:creationId xmlns:p14="http://schemas.microsoft.com/office/powerpoint/2010/main" val="2268789120"/>
      </p:ext>
    </p:extLst>
  </p:cSld>
  <p:clrMapOvr>
    <a:masterClrMapping/>
  </p:clrMapOvr>
</p:sld>
</file>

<file path=ppt/theme/theme1.xml><?xml version="1.0" encoding="utf-8"?>
<a:theme xmlns:a="http://schemas.openxmlformats.org/drawingml/2006/main" name="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F5FF268BA90B241B32BD49B28AD31E7" ma:contentTypeVersion="14" ma:contentTypeDescription="Create a new document." ma:contentTypeScope="" ma:versionID="51682317ae7516f428dc1d352b07c675">
  <xsd:schema xmlns:xsd="http://www.w3.org/2001/XMLSchema" xmlns:xs="http://www.w3.org/2001/XMLSchema" xmlns:p="http://schemas.microsoft.com/office/2006/metadata/properties" xmlns:ns3="21ea3a50-39a4-4c37-8dbc-c31c99163fc8" xmlns:ns4="7f035454-cfb1-4a30-b316-ec8cf61aff3b" targetNamespace="http://schemas.microsoft.com/office/2006/metadata/properties" ma:root="true" ma:fieldsID="16509187ac9a869170e231e80776ab07" ns3:_="" ns4:_="">
    <xsd:import namespace="21ea3a50-39a4-4c37-8dbc-c31c99163fc8"/>
    <xsd:import namespace="7f035454-cfb1-4a30-b316-ec8cf61aff3b"/>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4:SharedWithUsers" minOccurs="0"/>
                <xsd:element ref="ns4:SharedWithDetails" minOccurs="0"/>
                <xsd:element ref="ns4:SharingHintHash" minOccurs="0"/>
                <xsd:element ref="ns3:MediaLengthInSecond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1ea3a50-39a4-4c37-8dbc-c31c99163f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f035454-cfb1-4a30-b316-ec8cf61aff3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7B615B-D092-4132-A49C-9EECD8D4AEE8}">
  <ds:schemaRefs>
    <ds:schemaRef ds:uri="http://schemas.microsoft.com/sharepoint/v3/contenttype/forms"/>
  </ds:schemaRefs>
</ds:datastoreItem>
</file>

<file path=customXml/itemProps2.xml><?xml version="1.0" encoding="utf-8"?>
<ds:datastoreItem xmlns:ds="http://schemas.openxmlformats.org/officeDocument/2006/customXml" ds:itemID="{FF090324-3140-4F50-9ED1-7B514A537A83}">
  <ds:schemaRefs>
    <ds:schemaRef ds:uri="7f035454-cfb1-4a30-b316-ec8cf61aff3b"/>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21ea3a50-39a4-4c37-8dbc-c31c99163fc8"/>
    <ds:schemaRef ds:uri="http://purl.org/dc/term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4C435545-B1A8-4524-875F-8B88E2BA41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1ea3a50-39a4-4c37-8dbc-c31c99163fc8"/>
    <ds:schemaRef ds:uri="7f035454-cfb1-4a30-b316-ec8cf61aff3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4332</TotalTime>
  <Words>1155</Words>
  <Application>Microsoft Office PowerPoint</Application>
  <PresentationFormat>Widescreen</PresentationFormat>
  <Paragraphs>152</Paragraphs>
  <Slides>12</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Calibri</vt:lpstr>
      <vt:lpstr>Courier New</vt:lpstr>
      <vt:lpstr>Ubuntu</vt:lpstr>
      <vt:lpstr>Ubuntu Light</vt:lpstr>
      <vt:lpstr>Verdana</vt:lpstr>
      <vt:lpstr>Wingdings</vt:lpstr>
      <vt:lpstr>Office Theme</vt:lpstr>
      <vt:lpstr>Clinical Governance Framework Update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Cadywould</dc:creator>
  <cp:lastModifiedBy>Donna Evans (Public Health Wales - No. 2 Capital Quarter)</cp:lastModifiedBy>
  <cp:revision>69</cp:revision>
  <cp:lastPrinted>2018-02-28T08:37:13Z</cp:lastPrinted>
  <dcterms:created xsi:type="dcterms:W3CDTF">2017-10-31T10:35:26Z</dcterms:created>
  <dcterms:modified xsi:type="dcterms:W3CDTF">2022-12-02T11:25:49Z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0x010100AF5FF268BA90B241B32BD49B28AD31E7</vt:lpwstr>
  </property>
</Properties>
</file>