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9"/>
  </p:notesMasterIdLst>
  <p:handoutMasterIdLst>
    <p:handoutMasterId r:id="rId20"/>
  </p:handoutMasterIdLst>
  <p:sldIdLst>
    <p:sldId id="260" r:id="rId5"/>
    <p:sldId id="261" r:id="rId6"/>
    <p:sldId id="262" r:id="rId7"/>
    <p:sldId id="263" r:id="rId8"/>
    <p:sldId id="264" r:id="rId9"/>
    <p:sldId id="272" r:id="rId10"/>
    <p:sldId id="273" r:id="rId11"/>
    <p:sldId id="274" r:id="rId12"/>
    <p:sldId id="280" r:id="rId13"/>
    <p:sldId id="279" r:id="rId14"/>
    <p:sldId id="276" r:id="rId15"/>
    <p:sldId id="271" r:id="rId16"/>
    <p:sldId id="270" r:id="rId17"/>
    <p:sldId id="278" r:id="rId1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ssica Taylor (Public Health Wales - No. 2 Capital Quarter)" initials="JT(HW-N2CQ" lastIdx="7" clrIdx="0">
    <p:extLst>
      <p:ext uri="{19B8F6BF-5375-455C-9EA6-DF929625EA0E}">
        <p15:presenceInfo xmlns:p15="http://schemas.microsoft.com/office/powerpoint/2012/main" userId="S-1-5-21-978635462-3828570294-627434887-129163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7DBF"/>
    <a:srgbClr val="8AA4D2"/>
    <a:srgbClr val="9EB3DA"/>
    <a:srgbClr val="324F82"/>
    <a:srgbClr val="3E61A0"/>
    <a:srgbClr val="F9C402"/>
    <a:srgbClr val="E03882"/>
    <a:srgbClr val="4FB9AB"/>
    <a:srgbClr val="28B8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57"/>
    <p:restoredTop sz="91492" autoAdjust="0"/>
  </p:normalViewPr>
  <p:slideViewPr>
    <p:cSldViewPr snapToGrid="0" snapToObjects="1" showGuides="1">
      <p:cViewPr varScale="1">
        <p:scale>
          <a:sx n="63" d="100"/>
          <a:sy n="63" d="100"/>
        </p:scale>
        <p:origin x="1056" y="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https://nhswales365.sharepoint.com/sites/PHW_EngagementandCollaboration/Shared%20Documents/QI%20Strategy%20Implementation/Clinical%20Audit%20Plan%202022-23.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nhswales365.sharepoint.com/sites/PHW_EngagementandCollaboration/Shared%20Documents/QI%20Strategy%20Implementation/Clinical%20Audit%20Plan%202022-23.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cap="none" spc="20" baseline="0">
                <a:solidFill>
                  <a:schemeClr val="tx1">
                    <a:lumMod val="50000"/>
                    <a:lumOff val="50000"/>
                  </a:schemeClr>
                </a:solidFill>
                <a:latin typeface="Ubuntu"/>
                <a:ea typeface="+mn-ea"/>
                <a:cs typeface="+mn-cs"/>
              </a:defRPr>
            </a:pPr>
            <a:r>
              <a:rPr lang="en-US"/>
              <a:t>No. of local/internal audits by Division</a:t>
            </a:r>
          </a:p>
        </c:rich>
      </c:tx>
      <c:layout/>
      <c:overlay val="0"/>
      <c:spPr>
        <a:noFill/>
        <a:ln>
          <a:noFill/>
        </a:ln>
        <a:effectLst/>
      </c:spPr>
      <c:txPr>
        <a:bodyPr rot="0" spcFirstLastPara="1" vertOverflow="ellipsis" vert="horz" wrap="square" anchor="ctr" anchorCtr="1"/>
        <a:lstStyle/>
        <a:p>
          <a:pPr>
            <a:defRPr sz="1862" b="0" i="0" u="none" strike="noStrike" kern="1200" cap="none" spc="20" baseline="0">
              <a:solidFill>
                <a:schemeClr val="tx1">
                  <a:lumMod val="50000"/>
                  <a:lumOff val="50000"/>
                </a:schemeClr>
              </a:solidFill>
              <a:latin typeface="Ubuntu"/>
              <a:ea typeface="+mn-ea"/>
              <a:cs typeface="+mn-cs"/>
            </a:defRPr>
          </a:pPr>
          <a:endParaRPr lang="en-US"/>
        </a:p>
      </c:txPr>
    </c:title>
    <c:autoTitleDeleted val="0"/>
    <c:plotArea>
      <c:layout/>
      <c:pieChart>
        <c:varyColors val="1"/>
        <c:ser>
          <c:idx val="0"/>
          <c:order val="0"/>
          <c:tx>
            <c:strRef>
              <c:f>Directorates!$I$2</c:f>
              <c:strCache>
                <c:ptCount val="1"/>
                <c:pt idx="0">
                  <c:v>No. of audits</c:v>
                </c:pt>
              </c:strCache>
            </c:strRef>
          </c:tx>
          <c:dPt>
            <c:idx val="0"/>
            <c:bubble3D val="0"/>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extLst>
              <c:ext xmlns:c16="http://schemas.microsoft.com/office/drawing/2014/chart" uri="{C3380CC4-5D6E-409C-BE32-E72D297353CC}">
                <c16:uniqueId val="{00000001-C9B1-4AA7-AA93-604144BB178F}"/>
              </c:ext>
            </c:extLst>
          </c:dPt>
          <c:dPt>
            <c:idx val="1"/>
            <c:bubble3D val="0"/>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extLst>
              <c:ext xmlns:c16="http://schemas.microsoft.com/office/drawing/2014/chart" uri="{C3380CC4-5D6E-409C-BE32-E72D297353CC}">
                <c16:uniqueId val="{00000003-C9B1-4AA7-AA93-604144BB178F}"/>
              </c:ext>
            </c:extLst>
          </c:dPt>
          <c:dPt>
            <c:idx val="2"/>
            <c:bubble3D val="0"/>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9525" cap="flat" cmpd="sng" algn="ctr">
                <a:solidFill>
                  <a:schemeClr val="accent3">
                    <a:shade val="95000"/>
                  </a:schemeClr>
                </a:solidFill>
                <a:round/>
              </a:ln>
              <a:effectLst/>
            </c:spPr>
            <c:extLst>
              <c:ext xmlns:c16="http://schemas.microsoft.com/office/drawing/2014/chart" uri="{C3380CC4-5D6E-409C-BE32-E72D297353CC}">
                <c16:uniqueId val="{00000005-C9B1-4AA7-AA93-604144BB178F}"/>
              </c:ext>
            </c:extLst>
          </c:dPt>
          <c:dPt>
            <c:idx val="3"/>
            <c:bubble3D val="0"/>
            <c:spPr>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9525" cap="flat" cmpd="sng" algn="ctr">
                <a:solidFill>
                  <a:schemeClr val="accent4">
                    <a:shade val="95000"/>
                  </a:schemeClr>
                </a:solidFill>
                <a:round/>
              </a:ln>
              <a:effectLst/>
            </c:spPr>
            <c:extLst>
              <c:ext xmlns:c16="http://schemas.microsoft.com/office/drawing/2014/chart" uri="{C3380CC4-5D6E-409C-BE32-E72D297353CC}">
                <c16:uniqueId val="{00000007-C9B1-4AA7-AA93-604144BB178F}"/>
              </c:ext>
            </c:extLst>
          </c:dPt>
          <c:dLbls>
            <c:dLbl>
              <c:idx val="1"/>
              <c:layout>
                <c:manualLayout>
                  <c:x val="3.8412948381452316E-2"/>
                  <c:y val="7.115995917177019E-2"/>
                </c:manualLayout>
              </c:layout>
              <c:dLblPos val="bestFi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C9B1-4AA7-AA93-604144BB178F}"/>
                </c:ext>
              </c:extLst>
            </c:dLbl>
            <c:dLbl>
              <c:idx val="2"/>
              <c:layout>
                <c:manualLayout>
                  <c:x val="3.0852143482064793E-2"/>
                  <c:y val="8.3514144065325216E-2"/>
                </c:manualLayout>
              </c:layout>
              <c:dLblPos val="bestFi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C9B1-4AA7-AA93-604144BB178F}"/>
                </c:ext>
              </c:extLst>
            </c:dLbl>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Ubuntu"/>
                    <a:ea typeface="+mn-ea"/>
                    <a:cs typeface="+mn-cs"/>
                  </a:defRPr>
                </a:pPr>
                <a:endParaRPr lang="en-US"/>
              </a:p>
            </c:txPr>
            <c:dLblPos val="bestFit"/>
            <c:showLegendKey val="0"/>
            <c:showVal val="1"/>
            <c:showCatName val="0"/>
            <c:showSerName val="0"/>
            <c:showPercent val="0"/>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15:layout/>
              </c:ext>
            </c:extLst>
          </c:dLbls>
          <c:cat>
            <c:strRef>
              <c:f>Directorates!$H$3:$H$6</c:f>
              <c:strCache>
                <c:ptCount val="4"/>
                <c:pt idx="0">
                  <c:v>Screening</c:v>
                </c:pt>
                <c:pt idx="1">
                  <c:v>WHO CC</c:v>
                </c:pt>
                <c:pt idx="2">
                  <c:v>Microbiology</c:v>
                </c:pt>
                <c:pt idx="3">
                  <c:v>Quality &amp; Nursing</c:v>
                </c:pt>
              </c:strCache>
            </c:strRef>
          </c:cat>
          <c:val>
            <c:numRef>
              <c:f>Directorates!$I$3:$I$6</c:f>
              <c:numCache>
                <c:formatCode>General</c:formatCode>
                <c:ptCount val="4"/>
                <c:pt idx="0">
                  <c:v>28</c:v>
                </c:pt>
                <c:pt idx="1">
                  <c:v>2</c:v>
                </c:pt>
                <c:pt idx="2">
                  <c:v>1</c:v>
                </c:pt>
                <c:pt idx="3">
                  <c:v>3</c:v>
                </c:pt>
              </c:numCache>
            </c:numRef>
          </c:val>
          <c:extLst>
            <c:ext xmlns:c16="http://schemas.microsoft.com/office/drawing/2014/chart" uri="{C3380CC4-5D6E-409C-BE32-E72D297353CC}">
              <c16:uniqueId val="{00000008-C9B1-4AA7-AA93-604144BB178F}"/>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50000"/>
                  <a:lumOff val="50000"/>
                </a:schemeClr>
              </a:solidFill>
              <a:latin typeface="Ubuntu"/>
              <a:ea typeface="+mn-ea"/>
              <a:cs typeface="+mn-cs"/>
            </a:defRPr>
          </a:pPr>
          <a:endParaRPr lang="en-US"/>
        </a:p>
      </c:txPr>
    </c:legend>
    <c:plotVisOnly val="1"/>
    <c:dispBlanksAs val="gap"/>
    <c:showDLblsOverMax val="0"/>
  </c:chart>
  <c:spPr>
    <a:noFill/>
    <a:ln>
      <a:noFill/>
    </a:ln>
    <a:effectLst/>
  </c:spPr>
  <c:txPr>
    <a:bodyPr/>
    <a:lstStyle/>
    <a:p>
      <a:pPr>
        <a:defRPr>
          <a:latin typeface="Ubuntu"/>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cap="none" spc="20" baseline="0">
                <a:solidFill>
                  <a:schemeClr val="tx1">
                    <a:lumMod val="50000"/>
                    <a:lumOff val="50000"/>
                  </a:schemeClr>
                </a:solidFill>
                <a:latin typeface="Ubuntu"/>
                <a:ea typeface="+mn-ea"/>
                <a:cs typeface="+mn-cs"/>
              </a:defRPr>
            </a:pPr>
            <a:r>
              <a:rPr lang="en-GB"/>
              <a:t>No. of national/external audits by Division</a:t>
            </a:r>
          </a:p>
        </c:rich>
      </c:tx>
      <c:layout>
        <c:manualLayout>
          <c:xMode val="edge"/>
          <c:yMode val="edge"/>
          <c:x val="0.10556933508311461"/>
          <c:y val="0"/>
        </c:manualLayout>
      </c:layout>
      <c:overlay val="0"/>
      <c:spPr>
        <a:noFill/>
        <a:ln>
          <a:noFill/>
        </a:ln>
        <a:effectLst/>
      </c:spPr>
      <c:txPr>
        <a:bodyPr rot="0" spcFirstLastPara="1" vertOverflow="ellipsis" vert="horz" wrap="square" anchor="ctr" anchorCtr="1"/>
        <a:lstStyle/>
        <a:p>
          <a:pPr>
            <a:defRPr sz="1862" b="0" i="0" u="none" strike="noStrike" kern="1200" cap="none" spc="20" baseline="0">
              <a:solidFill>
                <a:schemeClr val="tx1">
                  <a:lumMod val="50000"/>
                  <a:lumOff val="50000"/>
                </a:schemeClr>
              </a:solidFill>
              <a:latin typeface="Ubuntu"/>
              <a:ea typeface="+mn-ea"/>
              <a:cs typeface="+mn-cs"/>
            </a:defRPr>
          </a:pPr>
          <a:endParaRPr lang="en-US"/>
        </a:p>
      </c:txPr>
    </c:title>
    <c:autoTitleDeleted val="0"/>
    <c:plotArea>
      <c:layout/>
      <c:pieChart>
        <c:varyColors val="1"/>
        <c:ser>
          <c:idx val="0"/>
          <c:order val="0"/>
          <c:tx>
            <c:strRef>
              <c:f>Directorates!$I$9</c:f>
              <c:strCache>
                <c:ptCount val="1"/>
                <c:pt idx="0">
                  <c:v>No. of audits</c:v>
                </c:pt>
              </c:strCache>
            </c:strRef>
          </c:tx>
          <c:dPt>
            <c:idx val="0"/>
            <c:bubble3D val="0"/>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extLst>
              <c:ext xmlns:c16="http://schemas.microsoft.com/office/drawing/2014/chart" uri="{C3380CC4-5D6E-409C-BE32-E72D297353CC}">
                <c16:uniqueId val="{00000001-900B-4C4C-B02B-14CA12545448}"/>
              </c:ext>
            </c:extLst>
          </c:dPt>
          <c:dPt>
            <c:idx val="1"/>
            <c:bubble3D val="0"/>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extLst>
              <c:ext xmlns:c16="http://schemas.microsoft.com/office/drawing/2014/chart" uri="{C3380CC4-5D6E-409C-BE32-E72D297353CC}">
                <c16:uniqueId val="{00000003-900B-4C4C-B02B-14CA12545448}"/>
              </c:ext>
            </c:extLst>
          </c:dPt>
          <c:dPt>
            <c:idx val="2"/>
            <c:bubble3D val="0"/>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9525" cap="flat" cmpd="sng" algn="ctr">
                <a:solidFill>
                  <a:schemeClr val="accent3">
                    <a:shade val="95000"/>
                  </a:schemeClr>
                </a:solidFill>
                <a:round/>
              </a:ln>
              <a:effectLst/>
            </c:spPr>
            <c:extLst>
              <c:ext xmlns:c16="http://schemas.microsoft.com/office/drawing/2014/chart" uri="{C3380CC4-5D6E-409C-BE32-E72D297353CC}">
                <c16:uniqueId val="{00000005-900B-4C4C-B02B-14CA12545448}"/>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Ubuntu"/>
                    <a:ea typeface="+mn-ea"/>
                    <a:cs typeface="+mn-cs"/>
                  </a:defRPr>
                </a:pPr>
                <a:endParaRPr lang="en-US"/>
              </a:p>
            </c:txPr>
            <c:dLblPos val="bestFit"/>
            <c:showLegendKey val="0"/>
            <c:showVal val="1"/>
            <c:showCatName val="0"/>
            <c:showSerName val="0"/>
            <c:showPercent val="0"/>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15:layout/>
              </c:ext>
            </c:extLst>
          </c:dLbls>
          <c:cat>
            <c:strRef>
              <c:f>Directorates!$H$10:$H$12</c:f>
              <c:strCache>
                <c:ptCount val="3"/>
                <c:pt idx="0">
                  <c:v>Screening</c:v>
                </c:pt>
                <c:pt idx="1">
                  <c:v>Health Protection</c:v>
                </c:pt>
                <c:pt idx="2">
                  <c:v>Cancer Registration and Information</c:v>
                </c:pt>
              </c:strCache>
            </c:strRef>
          </c:cat>
          <c:val>
            <c:numRef>
              <c:f>Directorates!$I$10:$I$12</c:f>
              <c:numCache>
                <c:formatCode>General</c:formatCode>
                <c:ptCount val="3"/>
                <c:pt idx="0">
                  <c:v>3</c:v>
                </c:pt>
                <c:pt idx="1">
                  <c:v>4</c:v>
                </c:pt>
                <c:pt idx="2">
                  <c:v>1</c:v>
                </c:pt>
              </c:numCache>
            </c:numRef>
          </c:val>
          <c:extLst>
            <c:ext xmlns:c16="http://schemas.microsoft.com/office/drawing/2014/chart" uri="{C3380CC4-5D6E-409C-BE32-E72D297353CC}">
              <c16:uniqueId val="{00000006-900B-4C4C-B02B-14CA12545448}"/>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50000"/>
                  <a:lumOff val="50000"/>
                </a:schemeClr>
              </a:solidFill>
              <a:latin typeface="Ubuntu"/>
              <a:ea typeface="+mn-ea"/>
              <a:cs typeface="+mn-cs"/>
            </a:defRPr>
          </a:pPr>
          <a:endParaRPr lang="en-US"/>
        </a:p>
      </c:txPr>
    </c:legend>
    <c:plotVisOnly val="1"/>
    <c:dispBlanksAs val="gap"/>
    <c:showDLblsOverMax val="0"/>
  </c:chart>
  <c:spPr>
    <a:noFill/>
    <a:ln>
      <a:noFill/>
    </a:ln>
    <a:effectLst/>
  </c:spPr>
  <c:txPr>
    <a:bodyPr/>
    <a:lstStyle/>
    <a:p>
      <a:pPr>
        <a:defRPr>
          <a:latin typeface="Ubuntu"/>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4">
  <cs:axisTitle>
    <cs:lnRef idx="0"/>
    <cs:fillRef idx="0"/>
    <cs:effectRef idx="0"/>
    <cs:fontRef idx="minor">
      <a:schemeClr val="tx1">
        <a:lumMod val="50000"/>
        <a:lumOff val="50000"/>
      </a:schemeClr>
    </cs:fontRef>
    <cs:defRPr sz="1197"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fillRef idx="2">
      <cs:styleClr val="auto"/>
    </cs:fillRef>
    <cs:effectRef idx="1"/>
    <cs:fontRef idx="minor">
      <a:schemeClr val="dk1"/>
    </cs:fontRef>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862"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4">
  <cs:axisTitle>
    <cs:lnRef idx="0"/>
    <cs:fillRef idx="0"/>
    <cs:effectRef idx="0"/>
    <cs:fontRef idx="minor">
      <a:schemeClr val="tx1">
        <a:lumMod val="50000"/>
        <a:lumOff val="50000"/>
      </a:schemeClr>
    </cs:fontRef>
    <cs:defRPr sz="1197"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fillRef idx="2">
      <cs:styleClr val="auto"/>
    </cs:fillRef>
    <cs:effectRef idx="1"/>
    <cs:fontRef idx="minor">
      <a:schemeClr val="dk1"/>
    </cs:fontRef>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862"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CF2892-2B84-4BED-9746-109456E1D040}"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n-US"/>
        </a:p>
      </dgm:t>
    </dgm:pt>
    <dgm:pt modelId="{811CEE90-88C6-4E8D-A3A2-97F69E915FD8}">
      <dgm:prSet phldrT="[Text]" custT="1"/>
      <dgm:spPr/>
      <dgm:t>
        <a:bodyPr/>
        <a:lstStyle/>
        <a:p>
          <a:r>
            <a:rPr lang="en-US" sz="2800" dirty="0" smtClean="0">
              <a:latin typeface="Ubuntu"/>
            </a:rPr>
            <a:t>Central oversight of quality and totality</a:t>
          </a:r>
          <a:endParaRPr lang="en-US" sz="2800" dirty="0">
            <a:latin typeface="Ubuntu"/>
          </a:endParaRPr>
        </a:p>
      </dgm:t>
    </dgm:pt>
    <dgm:pt modelId="{1535BE9C-B9FA-4C1A-A95F-B107CAD3A8B4}" type="parTrans" cxnId="{19094B25-B8BE-4C50-A04B-AECF6DA3BB31}">
      <dgm:prSet/>
      <dgm:spPr/>
      <dgm:t>
        <a:bodyPr/>
        <a:lstStyle/>
        <a:p>
          <a:endParaRPr lang="en-US">
            <a:latin typeface="Ubuntu"/>
          </a:endParaRPr>
        </a:p>
      </dgm:t>
    </dgm:pt>
    <dgm:pt modelId="{ED89E4E5-FA68-4320-9348-7D679E7F92C6}" type="sibTrans" cxnId="{19094B25-B8BE-4C50-A04B-AECF6DA3BB31}">
      <dgm:prSet/>
      <dgm:spPr/>
      <dgm:t>
        <a:bodyPr/>
        <a:lstStyle/>
        <a:p>
          <a:endParaRPr lang="en-US">
            <a:latin typeface="Ubuntu"/>
          </a:endParaRPr>
        </a:p>
      </dgm:t>
    </dgm:pt>
    <dgm:pt modelId="{9B7150D8-EA04-4285-A26F-062B2C9D286C}">
      <dgm:prSet phldrT="[Text]"/>
      <dgm:spPr/>
      <dgm:t>
        <a:bodyPr anchor="ctr"/>
        <a:lstStyle/>
        <a:p>
          <a:pPr algn="l"/>
          <a:r>
            <a:rPr lang="en-US" dirty="0" smtClean="0">
              <a:latin typeface="Ubuntu"/>
            </a:rPr>
            <a:t>Central repository of audits</a:t>
          </a:r>
          <a:endParaRPr lang="en-US" dirty="0">
            <a:latin typeface="Ubuntu"/>
          </a:endParaRPr>
        </a:p>
      </dgm:t>
    </dgm:pt>
    <dgm:pt modelId="{E545B238-D326-49EF-89D9-1480D5358B5F}" type="parTrans" cxnId="{69BB0D90-3437-40E0-9456-7D7E8456630E}">
      <dgm:prSet/>
      <dgm:spPr/>
      <dgm:t>
        <a:bodyPr/>
        <a:lstStyle/>
        <a:p>
          <a:endParaRPr lang="en-US">
            <a:latin typeface="Ubuntu"/>
          </a:endParaRPr>
        </a:p>
      </dgm:t>
    </dgm:pt>
    <dgm:pt modelId="{FECFA237-AC27-4833-A816-96162A74E9E4}" type="sibTrans" cxnId="{69BB0D90-3437-40E0-9456-7D7E8456630E}">
      <dgm:prSet/>
      <dgm:spPr/>
      <dgm:t>
        <a:bodyPr/>
        <a:lstStyle/>
        <a:p>
          <a:endParaRPr lang="en-US">
            <a:latin typeface="Ubuntu"/>
          </a:endParaRPr>
        </a:p>
      </dgm:t>
    </dgm:pt>
    <dgm:pt modelId="{207CD227-6AFB-4C1F-A70E-E4C3434004DE}">
      <dgm:prSet phldrT="[Text]" custT="1"/>
      <dgm:spPr/>
      <dgm:t>
        <a:bodyPr/>
        <a:lstStyle/>
        <a:p>
          <a:r>
            <a:rPr lang="en-US" sz="2800" dirty="0" smtClean="0">
              <a:latin typeface="Ubuntu"/>
            </a:rPr>
            <a:t>Risks, key themes and actions implemented</a:t>
          </a:r>
          <a:endParaRPr lang="en-US" sz="2800" dirty="0">
            <a:latin typeface="Ubuntu"/>
          </a:endParaRPr>
        </a:p>
      </dgm:t>
    </dgm:pt>
    <dgm:pt modelId="{B5E926C6-09F4-4FDD-B8F4-B39DB1315459}" type="parTrans" cxnId="{52F4D723-233F-4229-8CFC-4F5A7F38E465}">
      <dgm:prSet/>
      <dgm:spPr/>
      <dgm:t>
        <a:bodyPr/>
        <a:lstStyle/>
        <a:p>
          <a:endParaRPr lang="en-US">
            <a:latin typeface="Ubuntu"/>
          </a:endParaRPr>
        </a:p>
      </dgm:t>
    </dgm:pt>
    <dgm:pt modelId="{D28DF288-99C9-4890-920C-39503CD15747}" type="sibTrans" cxnId="{52F4D723-233F-4229-8CFC-4F5A7F38E465}">
      <dgm:prSet/>
      <dgm:spPr/>
      <dgm:t>
        <a:bodyPr/>
        <a:lstStyle/>
        <a:p>
          <a:endParaRPr lang="en-US">
            <a:latin typeface="Ubuntu"/>
          </a:endParaRPr>
        </a:p>
      </dgm:t>
    </dgm:pt>
    <dgm:pt modelId="{4473D3CC-B9A8-495B-BE19-D9CD923A2242}">
      <dgm:prSet phldrT="[Text]"/>
      <dgm:spPr/>
      <dgm:t>
        <a:bodyPr anchor="ctr"/>
        <a:lstStyle/>
        <a:p>
          <a:pPr algn="l"/>
          <a:r>
            <a:rPr lang="en-US" dirty="0" smtClean="0">
              <a:latin typeface="Ubuntu"/>
            </a:rPr>
            <a:t>Develop risk-based approach</a:t>
          </a:r>
          <a:endParaRPr lang="en-US" dirty="0">
            <a:latin typeface="Ubuntu"/>
          </a:endParaRPr>
        </a:p>
      </dgm:t>
    </dgm:pt>
    <dgm:pt modelId="{D3F0E81F-7B92-41F2-B97F-57A4D12CE3E9}" type="parTrans" cxnId="{4D664A2B-3AC8-4591-8FC7-1755BC1C7D30}">
      <dgm:prSet/>
      <dgm:spPr/>
      <dgm:t>
        <a:bodyPr/>
        <a:lstStyle/>
        <a:p>
          <a:endParaRPr lang="en-US">
            <a:latin typeface="Ubuntu"/>
          </a:endParaRPr>
        </a:p>
      </dgm:t>
    </dgm:pt>
    <dgm:pt modelId="{207A6921-8544-4DA3-BE52-08985A840F05}" type="sibTrans" cxnId="{4D664A2B-3AC8-4591-8FC7-1755BC1C7D30}">
      <dgm:prSet/>
      <dgm:spPr/>
      <dgm:t>
        <a:bodyPr/>
        <a:lstStyle/>
        <a:p>
          <a:endParaRPr lang="en-US">
            <a:latin typeface="Ubuntu"/>
          </a:endParaRPr>
        </a:p>
      </dgm:t>
    </dgm:pt>
    <dgm:pt modelId="{1394B838-14F3-43A1-AABE-2D7E45EFEE66}">
      <dgm:prSet phldrT="[Text]"/>
      <dgm:spPr/>
      <dgm:t>
        <a:bodyPr anchor="ctr"/>
        <a:lstStyle/>
        <a:p>
          <a:pPr algn="l"/>
          <a:r>
            <a:rPr lang="en-US" dirty="0" smtClean="0">
              <a:latin typeface="Ubuntu"/>
            </a:rPr>
            <a:t>Collate themes arising from the programme and share with QSIC</a:t>
          </a:r>
          <a:endParaRPr lang="en-US" dirty="0">
            <a:latin typeface="Ubuntu"/>
          </a:endParaRPr>
        </a:p>
      </dgm:t>
    </dgm:pt>
    <dgm:pt modelId="{80D568DB-0973-49AA-B56C-25B3353F95AF}" type="parTrans" cxnId="{308A20B1-CBB6-4A76-8F03-26C6ECA07A28}">
      <dgm:prSet/>
      <dgm:spPr/>
      <dgm:t>
        <a:bodyPr/>
        <a:lstStyle/>
        <a:p>
          <a:endParaRPr lang="en-US">
            <a:latin typeface="Ubuntu"/>
          </a:endParaRPr>
        </a:p>
      </dgm:t>
    </dgm:pt>
    <dgm:pt modelId="{57F0C884-B361-4468-BBD6-C31DB2846E1C}" type="sibTrans" cxnId="{308A20B1-CBB6-4A76-8F03-26C6ECA07A28}">
      <dgm:prSet/>
      <dgm:spPr/>
      <dgm:t>
        <a:bodyPr/>
        <a:lstStyle/>
        <a:p>
          <a:endParaRPr lang="en-US">
            <a:latin typeface="Ubuntu"/>
          </a:endParaRPr>
        </a:p>
      </dgm:t>
    </dgm:pt>
    <dgm:pt modelId="{D5CA94C6-4325-4622-909B-F56542C3F577}">
      <dgm:prSet phldrT="[Text]"/>
      <dgm:spPr/>
      <dgm:t>
        <a:bodyPr anchor="ctr"/>
        <a:lstStyle/>
        <a:p>
          <a:pPr algn="l"/>
          <a:r>
            <a:rPr lang="en-US" dirty="0" smtClean="0">
              <a:latin typeface="Ubuntu"/>
            </a:rPr>
            <a:t>Central system to track and report progress of actions</a:t>
          </a:r>
          <a:endParaRPr lang="en-US" dirty="0">
            <a:latin typeface="Ubuntu"/>
          </a:endParaRPr>
        </a:p>
      </dgm:t>
    </dgm:pt>
    <dgm:pt modelId="{D0560245-72DB-46EE-9D0E-CCA5AB3DBE16}" type="sibTrans" cxnId="{B1B4F6A1-8452-421A-8C27-3BA155173366}">
      <dgm:prSet/>
      <dgm:spPr/>
      <dgm:t>
        <a:bodyPr/>
        <a:lstStyle/>
        <a:p>
          <a:endParaRPr lang="en-US">
            <a:latin typeface="Ubuntu"/>
          </a:endParaRPr>
        </a:p>
      </dgm:t>
    </dgm:pt>
    <dgm:pt modelId="{EBCEE48F-EEE0-40E1-8D68-839F227775D3}" type="parTrans" cxnId="{B1B4F6A1-8452-421A-8C27-3BA155173366}">
      <dgm:prSet/>
      <dgm:spPr/>
      <dgm:t>
        <a:bodyPr/>
        <a:lstStyle/>
        <a:p>
          <a:endParaRPr lang="en-US">
            <a:latin typeface="Ubuntu"/>
          </a:endParaRPr>
        </a:p>
      </dgm:t>
    </dgm:pt>
    <dgm:pt modelId="{CABF1411-7CC7-4472-B243-BB027F4216AF}" type="pres">
      <dgm:prSet presAssocID="{3FCF2892-2B84-4BED-9746-109456E1D040}" presName="Name0" presStyleCnt="0">
        <dgm:presLayoutVars>
          <dgm:dir/>
          <dgm:animLvl val="lvl"/>
          <dgm:resizeHandles/>
        </dgm:presLayoutVars>
      </dgm:prSet>
      <dgm:spPr/>
      <dgm:t>
        <a:bodyPr/>
        <a:lstStyle/>
        <a:p>
          <a:endParaRPr lang="en-US"/>
        </a:p>
      </dgm:t>
    </dgm:pt>
    <dgm:pt modelId="{920660BC-5497-4553-921E-CD70D3F9DCBA}" type="pres">
      <dgm:prSet presAssocID="{811CEE90-88C6-4E8D-A3A2-97F69E915FD8}" presName="linNode" presStyleCnt="0"/>
      <dgm:spPr/>
    </dgm:pt>
    <dgm:pt modelId="{E5D3BEF5-9C49-4ED0-9C9D-902C2E39DA97}" type="pres">
      <dgm:prSet presAssocID="{811CEE90-88C6-4E8D-A3A2-97F69E915FD8}" presName="parentShp" presStyleLbl="node1" presStyleIdx="0" presStyleCnt="2" custScaleX="107108">
        <dgm:presLayoutVars>
          <dgm:bulletEnabled val="1"/>
        </dgm:presLayoutVars>
      </dgm:prSet>
      <dgm:spPr/>
      <dgm:t>
        <a:bodyPr/>
        <a:lstStyle/>
        <a:p>
          <a:endParaRPr lang="en-US"/>
        </a:p>
      </dgm:t>
    </dgm:pt>
    <dgm:pt modelId="{BCEAFFF0-9D76-463C-8730-142E0A2A9D22}" type="pres">
      <dgm:prSet presAssocID="{811CEE90-88C6-4E8D-A3A2-97F69E915FD8}" presName="childShp" presStyleLbl="bgAccFollowNode1" presStyleIdx="0" presStyleCnt="2">
        <dgm:presLayoutVars>
          <dgm:bulletEnabled val="1"/>
        </dgm:presLayoutVars>
      </dgm:prSet>
      <dgm:spPr/>
      <dgm:t>
        <a:bodyPr/>
        <a:lstStyle/>
        <a:p>
          <a:endParaRPr lang="en-US"/>
        </a:p>
      </dgm:t>
    </dgm:pt>
    <dgm:pt modelId="{0ED5B5DF-5966-4ED8-B15D-9C34311B1E95}" type="pres">
      <dgm:prSet presAssocID="{ED89E4E5-FA68-4320-9348-7D679E7F92C6}" presName="spacing" presStyleCnt="0"/>
      <dgm:spPr/>
    </dgm:pt>
    <dgm:pt modelId="{856828F4-10F0-4BFF-A773-694720E64ED4}" type="pres">
      <dgm:prSet presAssocID="{207CD227-6AFB-4C1F-A70E-E4C3434004DE}" presName="linNode" presStyleCnt="0"/>
      <dgm:spPr/>
    </dgm:pt>
    <dgm:pt modelId="{C9C7544B-60D3-4C59-A3D0-CDD12E25473F}" type="pres">
      <dgm:prSet presAssocID="{207CD227-6AFB-4C1F-A70E-E4C3434004DE}" presName="parentShp" presStyleLbl="node1" presStyleIdx="1" presStyleCnt="2" custScaleX="107260">
        <dgm:presLayoutVars>
          <dgm:bulletEnabled val="1"/>
        </dgm:presLayoutVars>
      </dgm:prSet>
      <dgm:spPr/>
      <dgm:t>
        <a:bodyPr/>
        <a:lstStyle/>
        <a:p>
          <a:endParaRPr lang="en-US"/>
        </a:p>
      </dgm:t>
    </dgm:pt>
    <dgm:pt modelId="{E677B4B9-E858-4D4A-B9B9-D3BA7037FB80}" type="pres">
      <dgm:prSet presAssocID="{207CD227-6AFB-4C1F-A70E-E4C3434004DE}" presName="childShp" presStyleLbl="bgAccFollowNode1" presStyleIdx="1" presStyleCnt="2">
        <dgm:presLayoutVars>
          <dgm:bulletEnabled val="1"/>
        </dgm:presLayoutVars>
      </dgm:prSet>
      <dgm:spPr/>
      <dgm:t>
        <a:bodyPr/>
        <a:lstStyle/>
        <a:p>
          <a:endParaRPr lang="en-US"/>
        </a:p>
      </dgm:t>
    </dgm:pt>
  </dgm:ptLst>
  <dgm:cxnLst>
    <dgm:cxn modelId="{52F4D723-233F-4229-8CFC-4F5A7F38E465}" srcId="{3FCF2892-2B84-4BED-9746-109456E1D040}" destId="{207CD227-6AFB-4C1F-A70E-E4C3434004DE}" srcOrd="1" destOrd="0" parTransId="{B5E926C6-09F4-4FDD-B8F4-B39DB1315459}" sibTransId="{D28DF288-99C9-4890-920C-39503CD15747}"/>
    <dgm:cxn modelId="{5BE9DC29-4A24-4A6D-827E-094BF7919B1A}" type="presOf" srcId="{D5CA94C6-4325-4622-909B-F56542C3F577}" destId="{BCEAFFF0-9D76-463C-8730-142E0A2A9D22}" srcOrd="0" destOrd="1" presId="urn:microsoft.com/office/officeart/2005/8/layout/vList6"/>
    <dgm:cxn modelId="{C4280997-9E36-429D-86AB-F04410CE1DDA}" type="presOf" srcId="{1394B838-14F3-43A1-AABE-2D7E45EFEE66}" destId="{E677B4B9-E858-4D4A-B9B9-D3BA7037FB80}" srcOrd="0" destOrd="1" presId="urn:microsoft.com/office/officeart/2005/8/layout/vList6"/>
    <dgm:cxn modelId="{19094B25-B8BE-4C50-A04B-AECF6DA3BB31}" srcId="{3FCF2892-2B84-4BED-9746-109456E1D040}" destId="{811CEE90-88C6-4E8D-A3A2-97F69E915FD8}" srcOrd="0" destOrd="0" parTransId="{1535BE9C-B9FA-4C1A-A95F-B107CAD3A8B4}" sibTransId="{ED89E4E5-FA68-4320-9348-7D679E7F92C6}"/>
    <dgm:cxn modelId="{22A943E1-3EF9-4D1C-B989-3AD700B41796}" type="presOf" srcId="{207CD227-6AFB-4C1F-A70E-E4C3434004DE}" destId="{C9C7544B-60D3-4C59-A3D0-CDD12E25473F}" srcOrd="0" destOrd="0" presId="urn:microsoft.com/office/officeart/2005/8/layout/vList6"/>
    <dgm:cxn modelId="{69BB0D90-3437-40E0-9456-7D7E8456630E}" srcId="{811CEE90-88C6-4E8D-A3A2-97F69E915FD8}" destId="{9B7150D8-EA04-4285-A26F-062B2C9D286C}" srcOrd="0" destOrd="0" parTransId="{E545B238-D326-49EF-89D9-1480D5358B5F}" sibTransId="{FECFA237-AC27-4833-A816-96162A74E9E4}"/>
    <dgm:cxn modelId="{2AF521E4-CC33-4A82-B2DA-9F1761521ADD}" type="presOf" srcId="{3FCF2892-2B84-4BED-9746-109456E1D040}" destId="{CABF1411-7CC7-4472-B243-BB027F4216AF}" srcOrd="0" destOrd="0" presId="urn:microsoft.com/office/officeart/2005/8/layout/vList6"/>
    <dgm:cxn modelId="{B1B4F6A1-8452-421A-8C27-3BA155173366}" srcId="{811CEE90-88C6-4E8D-A3A2-97F69E915FD8}" destId="{D5CA94C6-4325-4622-909B-F56542C3F577}" srcOrd="1" destOrd="0" parTransId="{EBCEE48F-EEE0-40E1-8D68-839F227775D3}" sibTransId="{D0560245-72DB-46EE-9D0E-CCA5AB3DBE16}"/>
    <dgm:cxn modelId="{8C7DF750-4153-4894-BB06-78E46CAFFB8A}" type="presOf" srcId="{811CEE90-88C6-4E8D-A3A2-97F69E915FD8}" destId="{E5D3BEF5-9C49-4ED0-9C9D-902C2E39DA97}" srcOrd="0" destOrd="0" presId="urn:microsoft.com/office/officeart/2005/8/layout/vList6"/>
    <dgm:cxn modelId="{CBA8E7DE-DB8A-4CA5-8D6A-9E773ADB7AE4}" type="presOf" srcId="{9B7150D8-EA04-4285-A26F-062B2C9D286C}" destId="{BCEAFFF0-9D76-463C-8730-142E0A2A9D22}" srcOrd="0" destOrd="0" presId="urn:microsoft.com/office/officeart/2005/8/layout/vList6"/>
    <dgm:cxn modelId="{308A20B1-CBB6-4A76-8F03-26C6ECA07A28}" srcId="{207CD227-6AFB-4C1F-A70E-E4C3434004DE}" destId="{1394B838-14F3-43A1-AABE-2D7E45EFEE66}" srcOrd="1" destOrd="0" parTransId="{80D568DB-0973-49AA-B56C-25B3353F95AF}" sibTransId="{57F0C884-B361-4468-BBD6-C31DB2846E1C}"/>
    <dgm:cxn modelId="{4D664A2B-3AC8-4591-8FC7-1755BC1C7D30}" srcId="{207CD227-6AFB-4C1F-A70E-E4C3434004DE}" destId="{4473D3CC-B9A8-495B-BE19-D9CD923A2242}" srcOrd="0" destOrd="0" parTransId="{D3F0E81F-7B92-41F2-B97F-57A4D12CE3E9}" sibTransId="{207A6921-8544-4DA3-BE52-08985A840F05}"/>
    <dgm:cxn modelId="{56E1AB3E-4ABD-4EB0-BE74-4A458C5BEA32}" type="presOf" srcId="{4473D3CC-B9A8-495B-BE19-D9CD923A2242}" destId="{E677B4B9-E858-4D4A-B9B9-D3BA7037FB80}" srcOrd="0" destOrd="0" presId="urn:microsoft.com/office/officeart/2005/8/layout/vList6"/>
    <dgm:cxn modelId="{9677942B-9419-4A94-87B3-77C286B2CBE6}" type="presParOf" srcId="{CABF1411-7CC7-4472-B243-BB027F4216AF}" destId="{920660BC-5497-4553-921E-CD70D3F9DCBA}" srcOrd="0" destOrd="0" presId="urn:microsoft.com/office/officeart/2005/8/layout/vList6"/>
    <dgm:cxn modelId="{9DB1F98E-2A4A-4AEF-B97A-D0F043C0C52A}" type="presParOf" srcId="{920660BC-5497-4553-921E-CD70D3F9DCBA}" destId="{E5D3BEF5-9C49-4ED0-9C9D-902C2E39DA97}" srcOrd="0" destOrd="0" presId="urn:microsoft.com/office/officeart/2005/8/layout/vList6"/>
    <dgm:cxn modelId="{FD8B4B4A-7514-4933-9603-361F375DF7B5}" type="presParOf" srcId="{920660BC-5497-4553-921E-CD70D3F9DCBA}" destId="{BCEAFFF0-9D76-463C-8730-142E0A2A9D22}" srcOrd="1" destOrd="0" presId="urn:microsoft.com/office/officeart/2005/8/layout/vList6"/>
    <dgm:cxn modelId="{9DA76FC4-056F-4DEE-858B-58CF66F4D633}" type="presParOf" srcId="{CABF1411-7CC7-4472-B243-BB027F4216AF}" destId="{0ED5B5DF-5966-4ED8-B15D-9C34311B1E95}" srcOrd="1" destOrd="0" presId="urn:microsoft.com/office/officeart/2005/8/layout/vList6"/>
    <dgm:cxn modelId="{9C89C049-C3C5-449F-8DBF-A4B23E9B1353}" type="presParOf" srcId="{CABF1411-7CC7-4472-B243-BB027F4216AF}" destId="{856828F4-10F0-4BFF-A773-694720E64ED4}" srcOrd="2" destOrd="0" presId="urn:microsoft.com/office/officeart/2005/8/layout/vList6"/>
    <dgm:cxn modelId="{2F4F5898-DF75-4106-A3E1-1E638476DB50}" type="presParOf" srcId="{856828F4-10F0-4BFF-A773-694720E64ED4}" destId="{C9C7544B-60D3-4C59-A3D0-CDD12E25473F}" srcOrd="0" destOrd="0" presId="urn:microsoft.com/office/officeart/2005/8/layout/vList6"/>
    <dgm:cxn modelId="{0BEA8D3B-1B34-4F91-9533-7B671645DE4D}" type="presParOf" srcId="{856828F4-10F0-4BFF-A773-694720E64ED4}" destId="{E677B4B9-E858-4D4A-B9B9-D3BA7037FB80}"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8F1220-CEB1-449F-8948-1B12DEAA358A}" type="doc">
      <dgm:prSet loTypeId="urn:microsoft.com/office/officeart/2005/8/layout/hList6" loCatId="list" qsTypeId="urn:microsoft.com/office/officeart/2005/8/quickstyle/simple1" qsCatId="simple" csTypeId="urn:microsoft.com/office/officeart/2005/8/colors/accent1_5" csCatId="accent1" phldr="1"/>
      <dgm:spPr/>
      <dgm:t>
        <a:bodyPr/>
        <a:lstStyle/>
        <a:p>
          <a:endParaRPr lang="en-US"/>
        </a:p>
      </dgm:t>
    </dgm:pt>
    <dgm:pt modelId="{9DF640FC-8F7D-4B5A-88C4-A1D10AF31CBC}">
      <dgm:prSet phldrT="[Text]" custT="1"/>
      <dgm:spPr/>
      <dgm:t>
        <a:bodyPr/>
        <a:lstStyle/>
        <a:p>
          <a:r>
            <a:rPr lang="en-US" sz="2000" b="1" dirty="0" smtClean="0">
              <a:latin typeface="Ubuntu"/>
            </a:rPr>
            <a:t>Quality assurance of a robust audit process</a:t>
          </a:r>
          <a:endParaRPr lang="en-US" sz="2000" b="1" dirty="0">
            <a:latin typeface="Ubuntu"/>
          </a:endParaRPr>
        </a:p>
      </dgm:t>
    </dgm:pt>
    <dgm:pt modelId="{9A492467-1AD8-4704-A27E-A8CD14BBDC5D}" type="parTrans" cxnId="{CE9E2E8A-42DD-486A-8593-2F6F73218B99}">
      <dgm:prSet/>
      <dgm:spPr/>
      <dgm:t>
        <a:bodyPr/>
        <a:lstStyle/>
        <a:p>
          <a:endParaRPr lang="en-US">
            <a:latin typeface="Ubuntu"/>
          </a:endParaRPr>
        </a:p>
      </dgm:t>
    </dgm:pt>
    <dgm:pt modelId="{4510BADB-1AF7-4D4D-A1E2-4A313910C2D5}" type="sibTrans" cxnId="{CE9E2E8A-42DD-486A-8593-2F6F73218B99}">
      <dgm:prSet/>
      <dgm:spPr/>
      <dgm:t>
        <a:bodyPr/>
        <a:lstStyle/>
        <a:p>
          <a:endParaRPr lang="en-US">
            <a:latin typeface="Ubuntu"/>
          </a:endParaRPr>
        </a:p>
      </dgm:t>
    </dgm:pt>
    <dgm:pt modelId="{2C8444EC-CCE1-42E4-AA74-0AEA91DD7778}" type="pres">
      <dgm:prSet presAssocID="{208F1220-CEB1-449F-8948-1B12DEAA358A}" presName="Name0" presStyleCnt="0">
        <dgm:presLayoutVars>
          <dgm:dir/>
          <dgm:resizeHandles val="exact"/>
        </dgm:presLayoutVars>
      </dgm:prSet>
      <dgm:spPr/>
      <dgm:t>
        <a:bodyPr/>
        <a:lstStyle/>
        <a:p>
          <a:endParaRPr lang="en-US"/>
        </a:p>
      </dgm:t>
    </dgm:pt>
    <dgm:pt modelId="{1B6F6C5B-3D40-4CD1-83B1-6DCA92C606CF}" type="pres">
      <dgm:prSet presAssocID="{9DF640FC-8F7D-4B5A-88C4-A1D10AF31CBC}" presName="node" presStyleLbl="node1" presStyleIdx="0" presStyleCnt="1" custScaleY="50330">
        <dgm:presLayoutVars>
          <dgm:bulletEnabled val="1"/>
        </dgm:presLayoutVars>
      </dgm:prSet>
      <dgm:spPr/>
      <dgm:t>
        <a:bodyPr/>
        <a:lstStyle/>
        <a:p>
          <a:endParaRPr lang="en-US"/>
        </a:p>
      </dgm:t>
    </dgm:pt>
  </dgm:ptLst>
  <dgm:cxnLst>
    <dgm:cxn modelId="{7C3E26E7-24B9-406A-A889-C1BF7C17CBB7}" type="presOf" srcId="{208F1220-CEB1-449F-8948-1B12DEAA358A}" destId="{2C8444EC-CCE1-42E4-AA74-0AEA91DD7778}" srcOrd="0" destOrd="0" presId="urn:microsoft.com/office/officeart/2005/8/layout/hList6"/>
    <dgm:cxn modelId="{04BA8624-B656-4B5A-BEAF-A9916C044885}" type="presOf" srcId="{9DF640FC-8F7D-4B5A-88C4-A1D10AF31CBC}" destId="{1B6F6C5B-3D40-4CD1-83B1-6DCA92C606CF}" srcOrd="0" destOrd="0" presId="urn:microsoft.com/office/officeart/2005/8/layout/hList6"/>
    <dgm:cxn modelId="{CE9E2E8A-42DD-486A-8593-2F6F73218B99}" srcId="{208F1220-CEB1-449F-8948-1B12DEAA358A}" destId="{9DF640FC-8F7D-4B5A-88C4-A1D10AF31CBC}" srcOrd="0" destOrd="0" parTransId="{9A492467-1AD8-4704-A27E-A8CD14BBDC5D}" sibTransId="{4510BADB-1AF7-4D4D-A1E2-4A313910C2D5}"/>
    <dgm:cxn modelId="{0EDFB2ED-F461-4DCF-A191-A1B53BE300B2}" type="presParOf" srcId="{2C8444EC-CCE1-42E4-AA74-0AEA91DD7778}" destId="{1B6F6C5B-3D40-4CD1-83B1-6DCA92C606CF}" srcOrd="0"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EAFFF0-9D76-463C-8730-142E0A2A9D22}">
      <dsp:nvSpPr>
        <dsp:cNvPr id="0" name=""/>
        <dsp:cNvSpPr/>
      </dsp:nvSpPr>
      <dsp:spPr>
        <a:xfrm>
          <a:off x="4295550" y="462"/>
          <a:ext cx="6010721" cy="1802451"/>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n-US" sz="2700" kern="1200" dirty="0" smtClean="0">
              <a:latin typeface="Ubuntu"/>
            </a:rPr>
            <a:t>Central repository of audits</a:t>
          </a:r>
          <a:endParaRPr lang="en-US" sz="2700" kern="1200" dirty="0">
            <a:latin typeface="Ubuntu"/>
          </a:endParaRPr>
        </a:p>
        <a:p>
          <a:pPr marL="228600" lvl="1" indent="-228600" algn="l" defTabSz="1200150">
            <a:lnSpc>
              <a:spcPct val="90000"/>
            </a:lnSpc>
            <a:spcBef>
              <a:spcPct val="0"/>
            </a:spcBef>
            <a:spcAft>
              <a:spcPct val="15000"/>
            </a:spcAft>
            <a:buChar char="••"/>
          </a:pPr>
          <a:r>
            <a:rPr lang="en-US" sz="2700" kern="1200" dirty="0" smtClean="0">
              <a:latin typeface="Ubuntu"/>
            </a:rPr>
            <a:t>Central system to track and report progress of actions</a:t>
          </a:r>
          <a:endParaRPr lang="en-US" sz="2700" kern="1200" dirty="0">
            <a:latin typeface="Ubuntu"/>
          </a:endParaRPr>
        </a:p>
      </dsp:txBody>
      <dsp:txXfrm>
        <a:off x="4295550" y="225768"/>
        <a:ext cx="5334802" cy="1351839"/>
      </dsp:txXfrm>
    </dsp:sp>
    <dsp:sp modelId="{E5D3BEF5-9C49-4ED0-9C9D-902C2E39DA97}">
      <dsp:nvSpPr>
        <dsp:cNvPr id="0" name=""/>
        <dsp:cNvSpPr/>
      </dsp:nvSpPr>
      <dsp:spPr>
        <a:xfrm>
          <a:off x="3575" y="462"/>
          <a:ext cx="4291975" cy="180245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latin typeface="Ubuntu"/>
            </a:rPr>
            <a:t>Central oversight of quality and totality</a:t>
          </a:r>
          <a:endParaRPr lang="en-US" sz="2800" kern="1200" dirty="0">
            <a:latin typeface="Ubuntu"/>
          </a:endParaRPr>
        </a:p>
      </dsp:txBody>
      <dsp:txXfrm>
        <a:off x="91563" y="88450"/>
        <a:ext cx="4115999" cy="1626475"/>
      </dsp:txXfrm>
    </dsp:sp>
    <dsp:sp modelId="{E677B4B9-E858-4D4A-B9B9-D3BA7037FB80}">
      <dsp:nvSpPr>
        <dsp:cNvPr id="0" name=""/>
        <dsp:cNvSpPr/>
      </dsp:nvSpPr>
      <dsp:spPr>
        <a:xfrm>
          <a:off x="4298596" y="1983159"/>
          <a:ext cx="6010721" cy="1802451"/>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n-US" sz="2700" kern="1200" dirty="0" smtClean="0">
              <a:latin typeface="Ubuntu"/>
            </a:rPr>
            <a:t>Develop risk-based approach</a:t>
          </a:r>
          <a:endParaRPr lang="en-US" sz="2700" kern="1200" dirty="0">
            <a:latin typeface="Ubuntu"/>
          </a:endParaRPr>
        </a:p>
        <a:p>
          <a:pPr marL="228600" lvl="1" indent="-228600" algn="l" defTabSz="1200150">
            <a:lnSpc>
              <a:spcPct val="90000"/>
            </a:lnSpc>
            <a:spcBef>
              <a:spcPct val="0"/>
            </a:spcBef>
            <a:spcAft>
              <a:spcPct val="15000"/>
            </a:spcAft>
            <a:buChar char="••"/>
          </a:pPr>
          <a:r>
            <a:rPr lang="en-US" sz="2700" kern="1200" dirty="0" smtClean="0">
              <a:latin typeface="Ubuntu"/>
            </a:rPr>
            <a:t>Collate themes arising from the programme and share with QSIC</a:t>
          </a:r>
          <a:endParaRPr lang="en-US" sz="2700" kern="1200" dirty="0">
            <a:latin typeface="Ubuntu"/>
          </a:endParaRPr>
        </a:p>
      </dsp:txBody>
      <dsp:txXfrm>
        <a:off x="4298596" y="2208465"/>
        <a:ext cx="5334802" cy="1351839"/>
      </dsp:txXfrm>
    </dsp:sp>
    <dsp:sp modelId="{C9C7544B-60D3-4C59-A3D0-CDD12E25473F}">
      <dsp:nvSpPr>
        <dsp:cNvPr id="0" name=""/>
        <dsp:cNvSpPr/>
      </dsp:nvSpPr>
      <dsp:spPr>
        <a:xfrm>
          <a:off x="529" y="1983159"/>
          <a:ext cx="4298066" cy="180245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latin typeface="Ubuntu"/>
            </a:rPr>
            <a:t>Risks, key themes and actions implemented</a:t>
          </a:r>
          <a:endParaRPr lang="en-US" sz="2800" kern="1200" dirty="0">
            <a:latin typeface="Ubuntu"/>
          </a:endParaRPr>
        </a:p>
      </dsp:txBody>
      <dsp:txXfrm>
        <a:off x="88517" y="2071147"/>
        <a:ext cx="4122090" cy="16264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F6C5B-3D40-4CD1-83B1-6DCA92C606CF}">
      <dsp:nvSpPr>
        <dsp:cNvPr id="0" name=""/>
        <dsp:cNvSpPr/>
      </dsp:nvSpPr>
      <dsp:spPr>
        <a:xfrm rot="16200000">
          <a:off x="-107245" y="1125121"/>
          <a:ext cx="2060974" cy="1844679"/>
        </a:xfrm>
        <a:prstGeom prst="flowChartManualOperation">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ctr" defTabSz="889000">
            <a:lnSpc>
              <a:spcPct val="90000"/>
            </a:lnSpc>
            <a:spcBef>
              <a:spcPct val="0"/>
            </a:spcBef>
            <a:spcAft>
              <a:spcPct val="35000"/>
            </a:spcAft>
          </a:pPr>
          <a:r>
            <a:rPr lang="en-US" sz="2000" b="1" kern="1200" dirty="0" smtClean="0">
              <a:latin typeface="Ubuntu"/>
            </a:rPr>
            <a:t>Quality assurance of a robust audit process</a:t>
          </a:r>
          <a:endParaRPr lang="en-US" sz="2000" b="1" kern="1200" dirty="0">
            <a:latin typeface="Ubuntu"/>
          </a:endParaRPr>
        </a:p>
      </dsp:txBody>
      <dsp:txXfrm rot="5400000">
        <a:off x="903" y="1429168"/>
        <a:ext cx="1844679" cy="1236584"/>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12/2/2022</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12/2/2022</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smtClean="0"/>
              <a:t>The programme is comprised</a:t>
            </a:r>
            <a:r>
              <a:rPr lang="en-GB" baseline="0" dirty="0" smtClean="0"/>
              <a:t> of quality and clinical audits.</a:t>
            </a:r>
          </a:p>
          <a:p>
            <a:pPr marL="171450" indent="-171450">
              <a:buFont typeface="Arial" panose="020B0604020202020204" pitchFamily="34" charset="0"/>
              <a:buChar char="•"/>
            </a:pPr>
            <a:r>
              <a:rPr lang="en-GB" baseline="0" dirty="0" smtClean="0"/>
              <a:t>Quality and clinical audit aims to improve quality and provide assurance by measuring existing practice against evidence-based standards. Essentially we use audit to assess how we are performing against known best practice. </a:t>
            </a:r>
          </a:p>
          <a:p>
            <a:pPr marL="171450" indent="-171450">
              <a:buFont typeface="Arial" panose="020B0604020202020204" pitchFamily="34" charset="0"/>
              <a:buChar char="•"/>
            </a:pPr>
            <a:r>
              <a:rPr lang="en-GB" baseline="0" dirty="0" smtClean="0"/>
              <a:t>Clinical </a:t>
            </a:r>
            <a:r>
              <a:rPr lang="en-GB" dirty="0" smtClean="0"/>
              <a:t>Audit is one of the seven pillars of</a:t>
            </a:r>
            <a:r>
              <a:rPr lang="en-GB" baseline="0" dirty="0" smtClean="0"/>
              <a:t> clinical governance. It is therefore vital we have a robust clinical audit programme that can provide assurance, sustain and improve standards, and improve the quality of our clinical services and functions within PHW</a:t>
            </a:r>
          </a:p>
          <a:p>
            <a:pPr marL="171450" indent="-171450">
              <a:buFont typeface="Arial" panose="020B0604020202020204" pitchFamily="34" charset="0"/>
              <a:buChar char="•"/>
            </a:pPr>
            <a:r>
              <a:rPr lang="en-GB" baseline="0" dirty="0" smtClean="0"/>
              <a:t>Audit overall is a useful improvement tool by demonstrating to us where things are going well and should be celebrated, and where things are going not so well and improvements can be made. Therefore quality audits can assess the quality of our programmes, functions and services by measuring the management, processes and outcomes of these against evidence-based standards</a:t>
            </a:r>
          </a:p>
          <a:p>
            <a:pPr marL="171450" indent="-171450">
              <a:buFont typeface="Arial" panose="020B0604020202020204" pitchFamily="34" charset="0"/>
              <a:buChar char="•"/>
            </a:pPr>
            <a:r>
              <a:rPr lang="en-GB" baseline="0" dirty="0" smtClean="0"/>
              <a:t>Each financial year an annual Quality and Clinical audit plan is compiled in collaboration with teams across the organisation. </a:t>
            </a:r>
          </a:p>
          <a:p>
            <a:pPr marL="171450" indent="-171450">
              <a:buFont typeface="Arial" panose="020B0604020202020204" pitchFamily="34" charset="0"/>
              <a:buChar char="•"/>
            </a:pPr>
            <a:r>
              <a:rPr lang="en-GB" baseline="0" dirty="0" smtClean="0"/>
              <a:t>It is comprised of National/externally driven audits in response to a statutory duty to participate in relevant national quality and clinical audits. These audits are undertaken and reported to external bodies. These include UK wide audits, such as the Association of Breast Surgery audit BTW contribute to, and Welsh audits such as that All Wales Audiology Audit that Newborn hearing screening contribute to. </a:t>
            </a:r>
          </a:p>
          <a:p>
            <a:pPr marL="171450" indent="-171450">
              <a:buFont typeface="Arial" panose="020B0604020202020204" pitchFamily="34" charset="0"/>
              <a:buChar char="•"/>
            </a:pPr>
            <a:r>
              <a:rPr lang="en-GB" baseline="0" dirty="0" smtClean="0"/>
              <a:t>Our programme of local audits are identified by programmes and divisions. These are reported internally and comprise of audits of quality and clinical / public health practice undertaken within Public Health Wales, and where appropriate should reflect nationally agreed best practice standards.</a:t>
            </a:r>
          </a:p>
          <a:p>
            <a:pPr marL="171450" indent="-171450">
              <a:buFont typeface="Arial" panose="020B0604020202020204" pitchFamily="34" charset="0"/>
              <a:buChar char="•"/>
            </a:pPr>
            <a:r>
              <a:rPr lang="en-GB" baseline="0" dirty="0" smtClean="0"/>
              <a:t>Governance for the audit programme includes:</a:t>
            </a:r>
          </a:p>
          <a:p>
            <a:pPr marL="628650" lvl="1" indent="-171450">
              <a:buFont typeface="Arial" panose="020B0604020202020204" pitchFamily="34" charset="0"/>
              <a:buChar char="•"/>
            </a:pPr>
            <a:r>
              <a:rPr lang="en-GB" baseline="0" dirty="0" smtClean="0"/>
              <a:t>Quality, Safety and Improvement Committee seeks assurance on the overall plan, it’s fitness for purpose and it’s delivery. QSIC also seeks detail on the outcomes and improvements made as a result of quality &amp; clinical audit.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Internal Audit provide assurance on the Quality and Clinical Audit Plan as part of a specific internal audit.</a:t>
            </a:r>
          </a:p>
          <a:p>
            <a:pPr marL="628650" lvl="1" indent="-171450">
              <a:buFont typeface="Arial" panose="020B0604020202020204" pitchFamily="34" charset="0"/>
              <a:buChar char="•"/>
            </a:pPr>
            <a:r>
              <a:rPr lang="en-GB" baseline="0" dirty="0" smtClean="0"/>
              <a:t>Quarterly updates are provided to the Quality Nursing and AHPs directorate clinical governance group, to update on progress on the audit plan and demonstrate outcomes and improvements. This allows triangulation of this information with other information streams</a:t>
            </a:r>
          </a:p>
          <a:p>
            <a:pPr marL="628650" lvl="1" indent="-171450">
              <a:buFont typeface="Arial" panose="020B0604020202020204" pitchFamily="34" charset="0"/>
              <a:buChar char="•"/>
            </a:pPr>
            <a:r>
              <a:rPr lang="en-GB" baseline="0" dirty="0" smtClean="0"/>
              <a:t>Audit contributes to the governance of programmes, services and functions by providing assurance of quality and safety, benchmarking against national standards, prioritising specific local concerns and driving improvements</a:t>
            </a:r>
          </a:p>
          <a:p>
            <a:pPr marL="171450" lvl="0" indent="-171450">
              <a:buFont typeface="Arial" panose="020B0604020202020204" pitchFamily="34" charset="0"/>
              <a:buChar char="•"/>
            </a:pPr>
            <a:r>
              <a:rPr lang="en-GB" baseline="0" dirty="0" smtClean="0"/>
              <a:t>Quality as an Organisational Strategy includes several important aspects of which audit supports the primary focus to improve. Audit supports planning improvement activity and the redesign of systems or processes or work based on the results. It along with other methodologies is part of a system to obtain information providing measurement and feedback into the system to inform planning for improvement ultimately leading to improved quality</a:t>
            </a:r>
          </a:p>
          <a:p>
            <a:pPr marL="171450" lvl="0" indent="-171450">
              <a:buFont typeface="Arial" panose="020B0604020202020204" pitchFamily="34" charset="0"/>
              <a:buChar char="•"/>
            </a:pPr>
            <a:r>
              <a:rPr lang="en-GB" baseline="0" dirty="0" smtClean="0"/>
              <a:t>Audit supports many of our long term strategic aims through providing evidence and assurance our programmes, services and functions are delivering excellence and performing to best practice standards. The strategy refresh offers an opportunity to promote the use of audit to support how we will deliver our strategic objectives</a:t>
            </a:r>
          </a:p>
          <a:p>
            <a:pPr marL="171450" lvl="0" indent="-171450">
              <a:buFont typeface="Arial" panose="020B0604020202020204" pitchFamily="34" charset="0"/>
              <a:buChar char="•"/>
            </a:pPr>
            <a:r>
              <a:rPr lang="en-GB" baseline="0" dirty="0" smtClean="0"/>
              <a:t>In 2021 Audit Wales reviewed quality governance arrangements in PHW, which included a review of the quality and clinical audit programme. This review made recommendations for the audit programme to improve the flows of assurance around quality and safety and the oversight and tracking of the audit programme. </a:t>
            </a:r>
          </a:p>
          <a:p>
            <a:pPr marL="171450" lvl="0" indent="-171450">
              <a:buFont typeface="Arial" panose="020B0604020202020204" pitchFamily="34" charset="0"/>
              <a:buChar char="•"/>
            </a:pPr>
            <a:r>
              <a:rPr lang="en-GB" baseline="0" dirty="0" smtClean="0"/>
              <a:t>Duty of Quality guidance is out for consultation at the moment, and the quality reporting framework is still in development. Will be a key driver in how we report audit as a quality measure, and an opportunity to promote the use of audit as an assurance and evidence mechanism for quality.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smtClean="0"/>
              <a:t>Our organisational approach has been improving iteratively year on year which I will outline in these slides, as well as demonstrate further continuous improvements we are planning. </a:t>
            </a:r>
          </a:p>
          <a:p>
            <a:pPr marL="171450" lvl="0" indent="-171450">
              <a:buFont typeface="Arial" panose="020B0604020202020204" pitchFamily="34" charset="0"/>
              <a:buChar char="•"/>
            </a:pPr>
            <a:endParaRPr lang="en-GB" baseline="0" dirty="0" smtClean="0"/>
          </a:p>
          <a:p>
            <a:pPr marL="171450" lvl="0" indent="-171450">
              <a:buFont typeface="Arial" panose="020B0604020202020204" pitchFamily="34" charset="0"/>
              <a:buChar char="•"/>
            </a:pPr>
            <a:endParaRPr lang="en-GB" baseline="0" dirty="0" smtClean="0"/>
          </a:p>
          <a:p>
            <a:pPr marL="171450" lvl="0" indent="-171450">
              <a:buFont typeface="Arial" panose="020B0604020202020204" pitchFamily="34" charset="0"/>
              <a:buChar char="•"/>
            </a:pPr>
            <a:endParaRPr lang="en-GB" baseline="0" dirty="0" smtClean="0"/>
          </a:p>
          <a:p>
            <a:pPr marL="171450" indent="-171450">
              <a:buFont typeface="Arial" panose="020B0604020202020204" pitchFamily="34" charset="0"/>
              <a:buChar char="•"/>
            </a:pPr>
            <a:endParaRPr lang="en-GB" baseline="0" dirty="0" smtClean="0"/>
          </a:p>
        </p:txBody>
      </p:sp>
      <p:sp>
        <p:nvSpPr>
          <p:cNvPr id="4" name="Slide Number Placeholder 3"/>
          <p:cNvSpPr>
            <a:spLocks noGrp="1"/>
          </p:cNvSpPr>
          <p:nvPr>
            <p:ph type="sldNum" sz="quarter" idx="10"/>
          </p:nvPr>
        </p:nvSpPr>
        <p:spPr/>
        <p:txBody>
          <a:bodyPr/>
          <a:lstStyle/>
          <a:p>
            <a:fld id="{5B721FB3-2FB1-D246-9430-EC4C2EC16AD8}" type="slidenum">
              <a:rPr lang="en-US" smtClean="0"/>
              <a:t>3</a:t>
            </a:fld>
            <a:endParaRPr lang="en-US"/>
          </a:p>
        </p:txBody>
      </p:sp>
    </p:spTree>
    <p:extLst>
      <p:ext uri="{BB962C8B-B14F-4D97-AF65-F5344CB8AC3E}">
        <p14:creationId xmlns:p14="http://schemas.microsoft.com/office/powerpoint/2010/main" val="4193462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Audit Wales report:</a:t>
            </a:r>
          </a:p>
          <a:p>
            <a:pPr marL="171450" indent="-171450">
              <a:buFont typeface="Arial" panose="020B0604020202020204" pitchFamily="34" charset="0"/>
              <a:buChar char="•"/>
            </a:pPr>
            <a:r>
              <a:rPr lang="en-GB" sz="1200" b="0" i="0" u="none" strike="noStrike" kern="1200" dirty="0" smtClean="0">
                <a:solidFill>
                  <a:schemeClr val="tx1"/>
                </a:solidFill>
                <a:effectLst/>
                <a:latin typeface="+mn-lt"/>
                <a:ea typeface="+mn-ea"/>
                <a:cs typeface="+mn-cs"/>
              </a:rPr>
              <a:t>Require</a:t>
            </a:r>
            <a:r>
              <a:rPr lang="en-GB" sz="1200" b="0" i="0" u="none" strike="noStrike" kern="1200" baseline="0" dirty="0" smtClean="0">
                <a:solidFill>
                  <a:schemeClr val="tx1"/>
                </a:solidFill>
                <a:effectLst/>
                <a:latin typeface="+mn-lt"/>
                <a:ea typeface="+mn-ea"/>
                <a:cs typeface="+mn-cs"/>
              </a:rPr>
              <a:t> better </a:t>
            </a:r>
            <a:r>
              <a:rPr lang="en-GB" sz="1200" b="0" i="0" u="none" strike="noStrike" kern="1200" dirty="0" smtClean="0">
                <a:solidFill>
                  <a:schemeClr val="tx1"/>
                </a:solidFill>
                <a:effectLst/>
                <a:latin typeface="+mn-lt"/>
                <a:ea typeface="+mn-ea"/>
                <a:cs typeface="+mn-cs"/>
              </a:rPr>
              <a:t>central oversight on the quality and totality of the</a:t>
            </a:r>
            <a:r>
              <a:rPr lang="en-GB" sz="1200" b="0" i="0" u="none" strike="noStrike" kern="1200" baseline="0" dirty="0" smtClean="0">
                <a:solidFill>
                  <a:schemeClr val="tx1"/>
                </a:solidFill>
                <a:effectLst/>
                <a:latin typeface="+mn-lt"/>
                <a:ea typeface="+mn-ea"/>
                <a:cs typeface="+mn-cs"/>
              </a:rPr>
              <a:t> quality &amp;</a:t>
            </a:r>
            <a:r>
              <a:rPr lang="en-GB" sz="1200" b="0" i="0" u="none" strike="noStrike" kern="1200" dirty="0" smtClean="0">
                <a:solidFill>
                  <a:schemeClr val="tx1"/>
                </a:solidFill>
                <a:effectLst/>
                <a:latin typeface="+mn-lt"/>
                <a:ea typeface="+mn-ea"/>
                <a:cs typeface="+mn-cs"/>
              </a:rPr>
              <a:t> clinical audit programme. </a:t>
            </a:r>
          </a:p>
          <a:p>
            <a:pPr marL="171450" indent="-171450">
              <a:buFont typeface="Arial" panose="020B0604020202020204" pitchFamily="34" charset="0"/>
              <a:buChar char="•"/>
            </a:pPr>
            <a:r>
              <a:rPr lang="en-GB" sz="1200" b="0" i="0" u="none" strike="noStrike" kern="1200" dirty="0" smtClean="0">
                <a:solidFill>
                  <a:schemeClr val="tx1"/>
                </a:solidFill>
                <a:effectLst/>
                <a:latin typeface="+mn-lt"/>
                <a:ea typeface="+mn-ea"/>
                <a:cs typeface="+mn-cs"/>
              </a:rPr>
              <a:t>No clear picture of how well the programme links to quality and safety risks, key themes arising from the programme, or whether actions to address recommendations have been implemented. </a:t>
            </a:r>
          </a:p>
          <a:p>
            <a:pPr marL="171450" indent="-171450">
              <a:buFont typeface="Arial" panose="020B0604020202020204" pitchFamily="34" charset="0"/>
              <a:buChar char="•"/>
            </a:pPr>
            <a:r>
              <a:rPr lang="en-GB" sz="1200" b="0" i="0" u="none" strike="noStrike" kern="1200" dirty="0" smtClean="0">
                <a:solidFill>
                  <a:schemeClr val="tx1"/>
                </a:solidFill>
                <a:effectLst/>
                <a:latin typeface="+mn-lt"/>
                <a:ea typeface="+mn-ea"/>
                <a:cs typeface="+mn-cs"/>
              </a:rPr>
              <a:t>Recommendations:</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a. Creating a central repository to store and share all quality and clinical audits</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b. Developing a system to track and report progress of implementing the recommendations of audit to QSIC.</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c. Developing a process to link the annual audit plan more clearly to operational, corporate, and strategic risk registers to demonstrate that audits are mapped to key quality and safety risks.</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d. Collating themes arising from the audit programme and share</a:t>
            </a:r>
            <a:r>
              <a:rPr lang="en-GB" sz="1200" b="0" i="0" u="none" strike="noStrike" kern="1200" baseline="0" dirty="0" smtClean="0">
                <a:solidFill>
                  <a:schemeClr val="tx1"/>
                </a:solidFill>
                <a:effectLst/>
                <a:latin typeface="+mn-lt"/>
                <a:ea typeface="+mn-ea"/>
                <a:cs typeface="+mn-cs"/>
              </a:rPr>
              <a:t> these</a:t>
            </a:r>
            <a:r>
              <a:rPr lang="en-GB" sz="1200" b="0" i="0" u="none" strike="noStrike" kern="1200" dirty="0" smtClean="0">
                <a:solidFill>
                  <a:schemeClr val="tx1"/>
                </a:solidFill>
                <a:effectLst/>
                <a:latin typeface="+mn-lt"/>
                <a:ea typeface="+mn-ea"/>
                <a:cs typeface="+mn-cs"/>
              </a:rPr>
              <a:t> with QSIC. Future audit plans should provide assurance that themes are being investigated.</a:t>
            </a:r>
            <a:r>
              <a:rPr lang="en-GB" dirty="0" smtClean="0"/>
              <a:t> </a:t>
            </a:r>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4</a:t>
            </a:fld>
            <a:endParaRPr lang="en-US"/>
          </a:p>
        </p:txBody>
      </p:sp>
    </p:spTree>
    <p:extLst>
      <p:ext uri="{BB962C8B-B14F-4D97-AF65-F5344CB8AC3E}">
        <p14:creationId xmlns:p14="http://schemas.microsoft.com/office/powerpoint/2010/main" val="421470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smtClean="0">
                <a:solidFill>
                  <a:schemeClr val="tx1"/>
                </a:solidFill>
                <a:effectLst/>
                <a:latin typeface="+mn-lt"/>
                <a:ea typeface="+mn-ea"/>
                <a:cs typeface="+mn-cs"/>
              </a:rPr>
              <a:t>Recommendations:</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1. Developing a system to track and report progress of implementing the recommendations of audit to QSIC.</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b="0" i="0" u="none" strike="noStrike" kern="1200" dirty="0" smtClean="0">
                <a:solidFill>
                  <a:schemeClr val="tx1"/>
                </a:solidFill>
                <a:effectLst/>
                <a:latin typeface="+mn-lt"/>
                <a:ea typeface="+mn-ea"/>
                <a:cs typeface="+mn-cs"/>
              </a:rPr>
              <a:t>This forms part of a robust audit process. We want to ensure</a:t>
            </a:r>
            <a:r>
              <a:rPr lang="en-GB" sz="1200" b="0" i="0" u="none" strike="noStrike" kern="1200" baseline="0" dirty="0" smtClean="0">
                <a:solidFill>
                  <a:schemeClr val="tx1"/>
                </a:solidFill>
                <a:effectLst/>
                <a:latin typeface="+mn-lt"/>
                <a:ea typeface="+mn-ea"/>
                <a:cs typeface="+mn-cs"/>
              </a:rPr>
              <a:t> all elements of the audit process are completed and we have quality assurance of this.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smtClean="0">
                <a:solidFill>
                  <a:schemeClr val="tx1"/>
                </a:solidFill>
                <a:effectLst/>
                <a:latin typeface="+mn-lt"/>
                <a:ea typeface="+mn-ea"/>
                <a:cs typeface="+mn-cs"/>
              </a:rPr>
              <a:t>Two related recommendations:</a:t>
            </a:r>
            <a:endParaRPr lang="en-GB" sz="1200" b="0" i="0" u="none" strike="noStrike"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smtClean="0">
                <a:solidFill>
                  <a:schemeClr val="tx1"/>
                </a:solidFill>
                <a:effectLst/>
                <a:latin typeface="+mn-lt"/>
                <a:ea typeface="+mn-ea"/>
                <a:cs typeface="+mn-cs"/>
              </a:rPr>
              <a:t>2. Creating a central repository to store and share all quality and clinical audits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smtClean="0">
                <a:solidFill>
                  <a:schemeClr val="tx1"/>
                </a:solidFill>
                <a:effectLst/>
                <a:latin typeface="+mn-lt"/>
                <a:ea typeface="+mn-ea"/>
                <a:cs typeface="+mn-cs"/>
              </a:rPr>
              <a:t>3. Collating themes arising from the audit programme and share</a:t>
            </a:r>
            <a:r>
              <a:rPr lang="en-GB" sz="1200" b="0" i="0" u="none" strike="noStrike" kern="1200" baseline="0" dirty="0" smtClean="0">
                <a:solidFill>
                  <a:schemeClr val="tx1"/>
                </a:solidFill>
                <a:effectLst/>
                <a:latin typeface="+mn-lt"/>
                <a:ea typeface="+mn-ea"/>
                <a:cs typeface="+mn-cs"/>
              </a:rPr>
              <a:t> these</a:t>
            </a:r>
            <a:r>
              <a:rPr lang="en-GB" sz="1200" b="0" i="0" u="none" strike="noStrike" kern="1200" dirty="0" smtClean="0">
                <a:solidFill>
                  <a:schemeClr val="tx1"/>
                </a:solidFill>
                <a:effectLst/>
                <a:latin typeface="+mn-lt"/>
                <a:ea typeface="+mn-ea"/>
                <a:cs typeface="+mn-cs"/>
              </a:rPr>
              <a:t> with QSIC. Future audit plans should provide assurance that themes are being investigated.</a:t>
            </a:r>
            <a:r>
              <a:rPr lang="en-GB"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smtClean="0">
                <a:solidFill>
                  <a:schemeClr val="tx1"/>
                </a:solidFill>
                <a:effectLst/>
                <a:latin typeface="+mn-lt"/>
                <a:ea typeface="+mn-ea"/>
                <a:cs typeface="+mn-cs"/>
              </a:rPr>
              <a:t>- We</a:t>
            </a:r>
            <a:r>
              <a:rPr lang="en-GB" sz="1200" b="0" i="0" u="none" strike="noStrike" kern="1200" baseline="0" dirty="0" smtClean="0">
                <a:solidFill>
                  <a:schemeClr val="tx1"/>
                </a:solidFill>
                <a:effectLst/>
                <a:latin typeface="+mn-lt"/>
                <a:ea typeface="+mn-ea"/>
                <a:cs typeface="+mn-cs"/>
              </a:rPr>
              <a:t> need to improve the analysis we do on the outcomes and improvements that arise from audit, and how this links to other information streams. This analysis contributes to the assurance we provide QSIC and, as relevant, to the Audit and Assurance Committee. We also need to be sharing insights from audits across the organisation.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smtClean="0">
                <a:solidFill>
                  <a:schemeClr val="tx1"/>
                </a:solidFill>
                <a:effectLst/>
                <a:latin typeface="+mn-lt"/>
                <a:ea typeface="+mn-ea"/>
                <a:cs typeface="+mn-cs"/>
              </a:rPr>
              <a:t>4. Developing a process to link the annual audit plan more clearly to operational, corporate, and strategic risk registers to demonstrate that audits are mapped to key quality and safety risks.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smtClean="0">
                <a:solidFill>
                  <a:schemeClr val="tx1"/>
                </a:solidFill>
                <a:effectLst/>
                <a:latin typeface="+mn-lt"/>
                <a:ea typeface="+mn-ea"/>
                <a:cs typeface="+mn-cs"/>
              </a:rPr>
              <a:t>- We need to ensure</a:t>
            </a:r>
            <a:r>
              <a:rPr lang="en-GB" sz="1200" b="0" i="0" u="none" strike="noStrike" kern="1200" baseline="0" dirty="0" smtClean="0">
                <a:solidFill>
                  <a:schemeClr val="tx1"/>
                </a:solidFill>
                <a:effectLst/>
                <a:latin typeface="+mn-lt"/>
                <a:ea typeface="+mn-ea"/>
                <a:cs typeface="+mn-cs"/>
              </a:rPr>
              <a:t> that l</a:t>
            </a:r>
            <a:r>
              <a:rPr lang="en-GB" sz="1200" b="0" i="0" u="none" strike="noStrike" kern="1200" dirty="0" smtClean="0">
                <a:solidFill>
                  <a:schemeClr val="tx1"/>
                </a:solidFill>
                <a:effectLst/>
                <a:latin typeface="+mn-lt"/>
                <a:ea typeface="+mn-ea"/>
                <a:cs typeface="+mn-cs"/>
              </a:rPr>
              <a:t>inking audits to risk registers needs to be more than a tick box</a:t>
            </a:r>
            <a:r>
              <a:rPr lang="en-GB" sz="1200" b="0" i="0" u="none" strike="noStrike" kern="1200" baseline="0" dirty="0" smtClean="0">
                <a:solidFill>
                  <a:schemeClr val="tx1"/>
                </a:solidFill>
                <a:effectLst/>
                <a:latin typeface="+mn-lt"/>
                <a:ea typeface="+mn-ea"/>
                <a:cs typeface="+mn-cs"/>
              </a:rPr>
              <a:t> exercise, but instead a risk-based approach should be used throughout the quality and clinical audit programme so that resources are used more effectively and prioritised based on risk.</a:t>
            </a:r>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5</a:t>
            </a:fld>
            <a:endParaRPr lang="en-US"/>
          </a:p>
        </p:txBody>
      </p:sp>
    </p:spTree>
    <p:extLst>
      <p:ext uri="{BB962C8B-B14F-4D97-AF65-F5344CB8AC3E}">
        <p14:creationId xmlns:p14="http://schemas.microsoft.com/office/powerpoint/2010/main" val="3530638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What we’ve done</a:t>
            </a:r>
          </a:p>
          <a:p>
            <a:pPr marL="171450" indent="-171450">
              <a:buFont typeface="Arial" panose="020B0604020202020204" pitchFamily="34" charset="0"/>
              <a:buChar char="•"/>
            </a:pPr>
            <a:r>
              <a:rPr lang="en-GB" dirty="0" smtClean="0"/>
              <a:t>New standardised report template ensures all aspects of</a:t>
            </a:r>
            <a:r>
              <a:rPr lang="en-GB" baseline="0" dirty="0" smtClean="0"/>
              <a:t> a quality audit are included and reported on</a:t>
            </a:r>
          </a:p>
          <a:p>
            <a:pPr marL="171450" indent="-171450">
              <a:buFont typeface="Arial" panose="020B0604020202020204" pitchFamily="34" charset="0"/>
              <a:buChar char="•"/>
            </a:pPr>
            <a:r>
              <a:rPr lang="en-GB" baseline="0" dirty="0" smtClean="0"/>
              <a:t>Action log implemented to keep a central overview of recommendations and ensure actions are implemented</a:t>
            </a:r>
            <a:endParaRPr lang="en-GB" dirty="0" smtClean="0"/>
          </a:p>
          <a:p>
            <a:r>
              <a:rPr lang="en-GB" dirty="0" smtClean="0"/>
              <a:t>Where </a:t>
            </a:r>
            <a:r>
              <a:rPr lang="en-GB" dirty="0" smtClean="0"/>
              <a:t>we’re going</a:t>
            </a:r>
          </a:p>
          <a:p>
            <a:r>
              <a:rPr lang="en-GB" dirty="0" smtClean="0"/>
              <a:t>Training</a:t>
            </a:r>
          </a:p>
          <a:p>
            <a:pPr marL="171450" indent="-171450">
              <a:buFont typeface="Arial" panose="020B0604020202020204" pitchFamily="34" charset="0"/>
              <a:buChar char="•"/>
            </a:pPr>
            <a:r>
              <a:rPr lang="en-GB" dirty="0" smtClean="0"/>
              <a:t>Currentl</a:t>
            </a:r>
            <a:r>
              <a:rPr lang="en-GB" baseline="0" dirty="0" smtClean="0"/>
              <a:t>y undertaking course on Training Skills. Piloted introductory training sessions with DESW staff </a:t>
            </a:r>
          </a:p>
          <a:p>
            <a:pPr marL="171450" indent="-171450">
              <a:buFont typeface="Arial" panose="020B0604020202020204" pitchFamily="34" charset="0"/>
              <a:buChar char="•"/>
            </a:pPr>
            <a:r>
              <a:rPr lang="en-GB" baseline="0" dirty="0" smtClean="0"/>
              <a:t>Next year: develop an intro to audit training that is available to all staff. Explore training materials e.g. videos, e-learning to make training accessible and sustainable. Involvement in audit supports CPD, which is a key component of clinical governance, and we want to really promote the value of being involved in audit to staff. </a:t>
            </a:r>
            <a:endParaRPr lang="en-GB" dirty="0" smtClean="0"/>
          </a:p>
          <a:p>
            <a:r>
              <a:rPr lang="en-GB" dirty="0" smtClean="0"/>
              <a:t>Digital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Long term solution</a:t>
            </a:r>
            <a:r>
              <a:rPr lang="en-GB" baseline="0" dirty="0" smtClean="0"/>
              <a:t> = digital software/cloud-based platform. Benefits = built in quality assurance thus making process more robust. Better reporting, action tracking and data analysis to theme results and evidence compliance and improvement. M</a:t>
            </a:r>
            <a:r>
              <a:rPr lang="en-GB" dirty="0" smtClean="0"/>
              <a:t>ore user-friendly audit process, avoid duplication and waste, </a:t>
            </a:r>
            <a:r>
              <a:rPr lang="en-GB" baseline="0" dirty="0" smtClean="0"/>
              <a:t>audits can be more mobile e.g. IPC audits.</a:t>
            </a:r>
            <a:endParaRPr lang="en-GB" dirty="0" smtClean="0"/>
          </a:p>
          <a:p>
            <a:pPr marL="171450" indent="-171450">
              <a:buFont typeface="Arial" panose="020B0604020202020204" pitchFamily="34" charset="0"/>
              <a:buChar char="•"/>
            </a:pPr>
            <a:r>
              <a:rPr lang="en-GB" dirty="0" smtClean="0"/>
              <a:t>Opportunities</a:t>
            </a:r>
            <a:r>
              <a:rPr lang="en-GB" baseline="0" dirty="0" smtClean="0"/>
              <a:t> e.g. NHS Wales info sharing. </a:t>
            </a:r>
          </a:p>
          <a:p>
            <a:pPr marL="171450" indent="-171450">
              <a:buFont typeface="Arial" panose="020B0604020202020204" pitchFamily="34" charset="0"/>
              <a:buChar char="•"/>
            </a:pPr>
            <a:r>
              <a:rPr lang="en-GB" baseline="0" dirty="0" smtClean="0"/>
              <a:t>Constraint: business case/investment needed, building capacity and capability to use. </a:t>
            </a:r>
          </a:p>
          <a:p>
            <a:pPr marL="171450" indent="-171450">
              <a:buFont typeface="Arial" panose="020B0604020202020204" pitchFamily="34" charset="0"/>
              <a:buChar char="•"/>
            </a:pPr>
            <a:r>
              <a:rPr lang="en-GB" baseline="0" dirty="0" smtClean="0"/>
              <a:t>Next 6 months: scope options, engage with org to build spec (what adds value)</a:t>
            </a:r>
          </a:p>
          <a:p>
            <a:pPr marL="171450" indent="-171450">
              <a:buFont typeface="Arial" panose="020B0604020202020204" pitchFamily="34" charset="0"/>
              <a:buChar char="•"/>
            </a:pPr>
            <a:r>
              <a:rPr lang="en-GB" baseline="0" dirty="0" smtClean="0"/>
              <a:t>In the interim we want to maximise what we can do with audit reporting and oversight with the resources we have available to us. Real-time dashboard to improve the oversight of audits and enhance audit reporting. Explore possibilities for automating audit reporting – constraint: too much change. Utilise scoping exercise for digital platform to ensure any changes add value. </a:t>
            </a:r>
          </a:p>
          <a:p>
            <a:pPr marL="171450" indent="-171450">
              <a:buFont typeface="Arial" panose="020B0604020202020204" pitchFamily="34" charset="0"/>
              <a:buChar char="•"/>
            </a:pPr>
            <a:r>
              <a:rPr lang="en-GB" dirty="0" smtClean="0"/>
              <a:t>Core audits: national agenda looking at clinical audit undertaken across HBs and Trusts</a:t>
            </a:r>
            <a:r>
              <a:rPr lang="en-GB" baseline="0" dirty="0" smtClean="0"/>
              <a:t> where they are standardising key audit questions in audits such as hand washing, bare below the elbow, PPE, clinical documentation. Task and Finish group set –up and they have just agreed the first set of core questions for hand washing and PPE, and bare below the elbow. This will mean an organisational change for PHW, as there will be guidelines on how often they should be reported. This will allow for benchmarking across organisations.</a:t>
            </a:r>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6</a:t>
            </a:fld>
            <a:endParaRPr lang="en-US"/>
          </a:p>
        </p:txBody>
      </p:sp>
    </p:spTree>
    <p:extLst>
      <p:ext uri="{BB962C8B-B14F-4D97-AF65-F5344CB8AC3E}">
        <p14:creationId xmlns:p14="http://schemas.microsoft.com/office/powerpoint/2010/main" val="654372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smtClean="0"/>
              <a:t>What we’ve done</a:t>
            </a:r>
          </a:p>
          <a:p>
            <a:pPr marL="171450" indent="-171450">
              <a:buFont typeface="Arial" panose="020B0604020202020204" pitchFamily="34" charset="0"/>
              <a:buChar char="•"/>
            </a:pPr>
            <a:r>
              <a:rPr lang="en-GB" dirty="0" smtClean="0"/>
              <a:t>When</a:t>
            </a:r>
            <a:r>
              <a:rPr lang="en-GB" baseline="0" dirty="0" smtClean="0"/>
              <a:t> sharing the results of audits to the wider organisation, this needs to be done in a way that people can quickly access the information that is relevant to them and will add value to their own work. To facilitate this, we have developed a one-page overview template, so the main findings, improvements and recommendations from audits can be shared easily. </a:t>
            </a:r>
            <a:r>
              <a:rPr lang="en-GB" dirty="0" smtClean="0"/>
              <a:t>Will demonstrate poster</a:t>
            </a:r>
            <a:r>
              <a:rPr lang="en-GB" baseline="0" dirty="0" smtClean="0"/>
              <a:t> at end. The QNAHPs directorate intranet pages on SharePoint are going to be used as an interim repository for these. </a:t>
            </a:r>
          </a:p>
          <a:p>
            <a:pPr marL="171450" indent="-171450">
              <a:buFont typeface="Arial" panose="020B0604020202020204" pitchFamily="34" charset="0"/>
              <a:buChar char="•"/>
            </a:pPr>
            <a:r>
              <a:rPr lang="en-GB" baseline="0" dirty="0" smtClean="0"/>
              <a:t>Developed thematic analysis, which themed audits around the type of audit, Health and Care Standards, and the IHI 6 domains of quality.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aseline="0" dirty="0" smtClean="0"/>
              <a:t>Where we’re going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smtClean="0"/>
              <a:t>Long term repository: Liaised with I&amp;I Hub – advised that the Hub is unable to support sharing audit results at this time due to capacity and an central focus on innovation and improvement. Will look to scope options for a repository. Risk: ‘too many clicks’ to get to the content, too many places where learning may be shared</a:t>
            </a:r>
          </a:p>
          <a:p>
            <a:pPr marL="171450" indent="-171450">
              <a:buFont typeface="Arial" panose="020B0604020202020204" pitchFamily="34" charset="0"/>
              <a:buChar char="•"/>
            </a:pPr>
            <a:r>
              <a:rPr lang="en-GB" baseline="0" dirty="0" smtClean="0"/>
              <a:t>Repository is only part of the solution, as we need to make people aware of what is there and how sharing learning from audits adds value. Explore options to proactively share this information. Opportunities: Promoted Clinical Audit Awareness Week in June 2022 with uptake across the organisation of national webinars– in 2023, opportunity to share PHW audit case studies and learning. New ways of sharing information e.g. Yammer. New quality reporting framework as part of the Duty of Quality is an opportunity to consider how we report and share information.</a:t>
            </a:r>
          </a:p>
          <a:p>
            <a:pPr marL="171450" indent="-171450">
              <a:buFont typeface="Arial" panose="020B0604020202020204" pitchFamily="34" charset="0"/>
              <a:buChar char="•"/>
            </a:pPr>
            <a:r>
              <a:rPr lang="en-GB" baseline="0" dirty="0" smtClean="0"/>
              <a:t>As mentioned on the previous slide, our plans to enhance reporting with a dashboard would also provide opportunities to improve how we share information and good practice. We are looking to develop the thematic analysis that is produced at the end of the year and triangulate this with other data streams to provide greater detail on the outcomes and improvements made from audit and how this links to other trends e.g. putting things right. Further to this, we are aware of quality and clinical audits taking place in the organisation, such as IP&amp;C audits and vertical and horizontal audits undertaken in Microbiology as part of their UKAS assessment, and currently receive a synopsis of this audit activity for our year-end report. Going forward, we will look at ways of capturing greater information about these areas of audit that can contribute to our overall assurance and thematic analysis of quality and clinical audit. </a:t>
            </a:r>
          </a:p>
          <a:p>
            <a:pPr marL="171450" indent="-171450">
              <a:buFont typeface="Arial" panose="020B0604020202020204" pitchFamily="34" charset="0"/>
              <a:buChar char="•"/>
            </a:pPr>
            <a:r>
              <a:rPr lang="en-GB" baseline="0" dirty="0" smtClean="0"/>
              <a:t>These improvements will ultimately feed into the Quality as an Organisational Strategy system, as a key mechanism for providing measurement and feedback into the system to inform planning for improvement and ultimately leading to improved quality. </a:t>
            </a:r>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7</a:t>
            </a:fld>
            <a:endParaRPr lang="en-US"/>
          </a:p>
        </p:txBody>
      </p:sp>
    </p:spTree>
    <p:extLst>
      <p:ext uri="{BB962C8B-B14F-4D97-AF65-F5344CB8AC3E}">
        <p14:creationId xmlns:p14="http://schemas.microsoft.com/office/powerpoint/2010/main" val="36557637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smtClean="0">
                <a:solidFill>
                  <a:srgbClr val="324F82"/>
                </a:solidFill>
                <a:latin typeface="Ubuntu" charset="0"/>
                <a:ea typeface="Ubuntu" charset="0"/>
                <a:cs typeface="Ubuntu" charset="0"/>
              </a:rPr>
              <a:t>Prioritisation system:</a:t>
            </a:r>
            <a:r>
              <a:rPr lang="en-GB" sz="1200" baseline="0" dirty="0" smtClean="0">
                <a:solidFill>
                  <a:srgbClr val="324F82"/>
                </a:solidFill>
                <a:latin typeface="Ubuntu" charset="0"/>
                <a:ea typeface="Ubuntu" charset="0"/>
                <a:cs typeface="Ubuntu" charset="0"/>
              </a:rPr>
              <a:t> encourage staff to use risk to guide prioritisation of audits using information such as complaints, incidents, procedural changes etc. to assess the priority for each audit</a:t>
            </a:r>
            <a:endParaRPr lang="en-GB" sz="1200" dirty="0" smtClean="0">
              <a:solidFill>
                <a:srgbClr val="324F82"/>
              </a:solidFill>
              <a:latin typeface="Ubuntu" charset="0"/>
              <a:ea typeface="Ubuntu" charset="0"/>
              <a:cs typeface="Ubuntu"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smtClean="0">
                <a:solidFill>
                  <a:srgbClr val="324F82"/>
                </a:solidFill>
                <a:latin typeface="Ubuntu" charset="0"/>
                <a:ea typeface="Ubuntu" charset="0"/>
                <a:cs typeface="Ubuntu" charset="0"/>
              </a:rPr>
              <a:t>Matrix working with Risk Team to link quality and clinical audit to the organisational approach to risk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smtClean="0">
                <a:solidFill>
                  <a:srgbClr val="324F82"/>
                </a:solidFill>
                <a:latin typeface="Ubuntu" charset="0"/>
                <a:ea typeface="Ubuntu" charset="0"/>
                <a:cs typeface="Ubuntu" charset="0"/>
              </a:rPr>
              <a:t>Internal audit: may be</a:t>
            </a:r>
            <a:r>
              <a:rPr lang="en-GB" sz="1200" baseline="0" dirty="0" smtClean="0">
                <a:solidFill>
                  <a:srgbClr val="324F82"/>
                </a:solidFill>
                <a:latin typeface="Ubuntu" charset="0"/>
                <a:ea typeface="Ubuntu" charset="0"/>
                <a:cs typeface="Ubuntu" charset="0"/>
              </a:rPr>
              <a:t> opportunities to recommend Q&amp;C audits for risks not audited in the Internal Audit annual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aseline="0" dirty="0" smtClean="0">
                <a:solidFill>
                  <a:srgbClr val="324F82"/>
                </a:solidFill>
                <a:latin typeface="Ubuntu" charset="0"/>
                <a:ea typeface="Ubuntu" charset="0"/>
                <a:cs typeface="Ubuntu" charset="0"/>
              </a:rPr>
              <a:t>Continue to promote a prioritisation system that prioritises audits based on local, corporate and strategic risks, as well as organisational strategic aims and national priorities such as NICE and national audits. This again links to our triangulation with other data streams and to QOS, as we can use information obtained from audit results in conjunction with other data streams to help us understand where key risks lie and inform improvement work and the redesign of systems, processes or work. </a:t>
            </a:r>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8</a:t>
            </a:fld>
            <a:endParaRPr lang="en-US"/>
          </a:p>
        </p:txBody>
      </p:sp>
    </p:spTree>
    <p:extLst>
      <p:ext uri="{BB962C8B-B14F-4D97-AF65-F5344CB8AC3E}">
        <p14:creationId xmlns:p14="http://schemas.microsoft.com/office/powerpoint/2010/main" val="4205686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smtClean="0"/>
              <a:t>H&amp;CS – 2 x WHO CC audits added to the audit plan. Not identified as audit, but upon discussion deemed the</a:t>
            </a:r>
            <a:r>
              <a:rPr lang="en-GB" baseline="0" dirty="0" smtClean="0"/>
              <a:t> projects to fit the criteria for audit. Initial discussion with some Micro staff indicates audits are being registered with the HB, and not in the PHW Q&amp;C audit plan. Need to remove reporting duplication. Liaising with HBs to uncover how information can be shared easily. </a:t>
            </a:r>
          </a:p>
          <a:p>
            <a:pPr marL="171450" indent="-171450">
              <a:buFont typeface="Arial" panose="020B0604020202020204" pitchFamily="34" charset="0"/>
              <a:buChar char="•"/>
            </a:pPr>
            <a:r>
              <a:rPr lang="en-GB" dirty="0" smtClean="0"/>
              <a:t>We have identified that there are areas</a:t>
            </a:r>
            <a:r>
              <a:rPr lang="en-GB" baseline="0" dirty="0" smtClean="0"/>
              <a:t> of reporting duplication in Microbiology for clinical audits, whereby teams are reporting audits to the HB audit team, but then not necessarily reporting them to ourselves. To remove this reporting duplication which we anticipate is a barrier to teams reporting to us, we have begun conversations with HBs, to explore how we can easily share information. </a:t>
            </a:r>
            <a:endParaRPr lang="en-GB" dirty="0" smtClean="0"/>
          </a:p>
          <a:p>
            <a:pPr marL="171450" indent="-171450">
              <a:buFont typeface="Arial" panose="020B0604020202020204" pitchFamily="34" charset="0"/>
              <a:buChar char="•"/>
            </a:pPr>
            <a:endParaRPr lang="en-GB" dirty="0" smtClean="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9</a:t>
            </a:fld>
            <a:endParaRPr lang="en-US"/>
          </a:p>
        </p:txBody>
      </p:sp>
    </p:spTree>
    <p:extLst>
      <p:ext uri="{BB962C8B-B14F-4D97-AF65-F5344CB8AC3E}">
        <p14:creationId xmlns:p14="http://schemas.microsoft.com/office/powerpoint/2010/main" val="27949338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smtClean="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10</a:t>
            </a:fld>
            <a:endParaRPr lang="en-US"/>
          </a:p>
        </p:txBody>
      </p:sp>
    </p:spTree>
    <p:extLst>
      <p:ext uri="{BB962C8B-B14F-4D97-AF65-F5344CB8AC3E}">
        <p14:creationId xmlns:p14="http://schemas.microsoft.com/office/powerpoint/2010/main" val="38617752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smtClean="0"/>
              <a:t>Plan</a:t>
            </a:r>
            <a:r>
              <a:rPr lang="en-GB" baseline="0" dirty="0" smtClean="0"/>
              <a:t> to engage with teams across the organisation to uncover if there is audit taking place, and highlight the benefits and value of undertaking audit.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smtClean="0"/>
              <a:t>The H&amp;CS are changing as part of the Duty of Quality, and we will consider the reporting requirements once these are published. This again is an opportunity to promote the use of audit to measure and demonstrate quality and as well as make improvements. </a:t>
            </a:r>
          </a:p>
          <a:p>
            <a:pPr marL="171450" indent="-171450">
              <a:buFont typeface="Arial" panose="020B0604020202020204" pitchFamily="34" charset="0"/>
              <a:buChar char="•"/>
            </a:pPr>
            <a:r>
              <a:rPr lang="en-GB" baseline="0" dirty="0" smtClean="0"/>
              <a:t>As the Internal Audit plan is developed for 2023-24, there may be opportunities for quality and clinical audit</a:t>
            </a:r>
          </a:p>
          <a:p>
            <a:pPr marL="171450" indent="-171450">
              <a:buFont typeface="Arial" panose="020B0604020202020204" pitchFamily="34" charset="0"/>
              <a:buChar char="•"/>
            </a:pPr>
            <a:endParaRPr lang="en-GB" dirty="0" smtClean="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11</a:t>
            </a:fld>
            <a:endParaRPr lang="en-US"/>
          </a:p>
        </p:txBody>
      </p:sp>
    </p:spTree>
    <p:extLst>
      <p:ext uri="{BB962C8B-B14F-4D97-AF65-F5344CB8AC3E}">
        <p14:creationId xmlns:p14="http://schemas.microsoft.com/office/powerpoint/2010/main" val="3510866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a:t>
            </a:r>
            <a:endParaRPr lang="en-US" dirty="0"/>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2 Column Comparison Slide Heading</a:t>
            </a:r>
            <a:endParaRPr lang="en-US" dirty="0"/>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2 Column Comparison Slide Heading</a:t>
            </a:r>
            <a:endParaRPr lang="en-US" dirty="0"/>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smtClean="0"/>
              <a:t>6 Icons &amp; Text Slide Heading</a:t>
            </a:r>
            <a:endParaRPr lang="en-US" dirty="0"/>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smtClean="0"/>
              <a:t>6 Icons &amp; Text Slide Heading</a:t>
            </a:r>
            <a:endParaRPr lang="en-US" dirty="0"/>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3 Column Text &amp; Image Slide Heading</a:t>
            </a:r>
            <a:endParaRPr lang="en-US" dirty="0"/>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smtClean="0"/>
              <a:t>Split Image Slide Heading</a:t>
            </a:r>
            <a:endParaRPr lang="en-US" dirty="0"/>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smtClean="0"/>
              <a:t>Split Image Slide Heading</a:t>
            </a:r>
            <a:endParaRPr lang="en-US" dirty="0"/>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 </a:t>
            </a:r>
            <a:br>
              <a:rPr lang="en-US" dirty="0" smtClean="0"/>
            </a:br>
            <a:r>
              <a:rPr lang="en-US" dirty="0" smtClean="0"/>
              <a:t>Two Lines Template</a:t>
            </a:r>
            <a:endParaRPr lang="en-US" dirty="0"/>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Chapter/Slide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Icon Chapter Slide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smtClean="0">
                <a:solidFill>
                  <a:schemeClr val="bg1"/>
                </a:solidFill>
                <a:latin typeface="Ubuntu" charset="0"/>
                <a:ea typeface="Ubuntu" charset="0"/>
                <a:cs typeface="Ubuntu" charset="0"/>
              </a:rPr>
              <a:t>Thank</a:t>
            </a:r>
            <a:r>
              <a:rPr lang="en-US" sz="4400" b="1" i="0" baseline="0" dirty="0" smtClean="0">
                <a:solidFill>
                  <a:schemeClr val="bg1"/>
                </a:solidFill>
                <a:latin typeface="Ubuntu" charset="0"/>
                <a:ea typeface="Ubuntu" charset="0"/>
                <a:cs typeface="Ubuntu" charset="0"/>
              </a:rPr>
              <a:t> you for listening.</a:t>
            </a:r>
          </a:p>
          <a:p>
            <a:pPr algn="ctr"/>
            <a:r>
              <a:rPr lang="en-US" sz="4400" b="1" i="0" baseline="0" dirty="0" smtClean="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smtClean="0"/>
              <a:t>Click the icon to start building your chart</a:t>
            </a:r>
            <a:endParaRPr lang="en-US" dirty="0"/>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Chart Slide Heading</a:t>
            </a:r>
            <a:endParaRPr lang="en-US" dirty="0"/>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1 Column Text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1182999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1 Column Text Slide Heading</a:t>
            </a:r>
            <a:endParaRPr lang="en-US" dirty="0"/>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2 Column Text Slide Heading</a:t>
            </a:r>
            <a:endParaRPr lang="en-US" dirty="0"/>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2 Column Text Slide Heading</a:t>
            </a:r>
            <a:endParaRPr lang="en-US" dirty="0"/>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Text Slide Heading</a:t>
            </a:r>
            <a:endParaRPr lang="en-US" dirty="0"/>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Pull Out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Text &amp; Image Slide Heading</a:t>
            </a:r>
            <a:endParaRPr lang="en-US" dirty="0"/>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p:txBody>
          <a:bodyPr/>
          <a:lstStyle/>
          <a:p>
            <a:r>
              <a:rPr lang="en-GB" dirty="0" smtClean="0"/>
              <a:t>December 2022</a:t>
            </a:r>
            <a:endParaRPr lang="en-GB" dirty="0"/>
          </a:p>
        </p:txBody>
      </p:sp>
      <p:sp>
        <p:nvSpPr>
          <p:cNvPr id="3" name="Text Placeholder 2"/>
          <p:cNvSpPr>
            <a:spLocks noGrp="1"/>
          </p:cNvSpPr>
          <p:nvPr>
            <p:ph type="body" sz="quarter" idx="15"/>
          </p:nvPr>
        </p:nvSpPr>
        <p:spPr/>
        <p:txBody>
          <a:bodyPr/>
          <a:lstStyle/>
          <a:p>
            <a:r>
              <a:rPr lang="en-GB" dirty="0" smtClean="0"/>
              <a:t>Presented by: Jessica Taylor, Quality and Clinical Audit Officer</a:t>
            </a:r>
            <a:endParaRPr lang="en-GB" dirty="0"/>
          </a:p>
        </p:txBody>
      </p:sp>
      <p:sp>
        <p:nvSpPr>
          <p:cNvPr id="4" name="Title 3"/>
          <p:cNvSpPr>
            <a:spLocks noGrp="1"/>
          </p:cNvSpPr>
          <p:nvPr>
            <p:ph type="title"/>
          </p:nvPr>
        </p:nvSpPr>
        <p:spPr>
          <a:xfrm>
            <a:off x="718457" y="721772"/>
            <a:ext cx="10492882" cy="1661993"/>
          </a:xfrm>
        </p:spPr>
        <p:txBody>
          <a:bodyPr/>
          <a:lstStyle/>
          <a:p>
            <a:r>
              <a:rPr lang="en-GB" dirty="0" smtClean="0"/>
              <a:t>Quality and Clinical Audit</a:t>
            </a:r>
            <a:br>
              <a:rPr lang="en-GB" dirty="0" smtClean="0"/>
            </a:br>
            <a:r>
              <a:rPr lang="en-GB" dirty="0" smtClean="0"/>
              <a:t>Deep Dive</a:t>
            </a:r>
            <a:endParaRPr lang="en-GB" dirty="0"/>
          </a:p>
        </p:txBody>
      </p:sp>
    </p:spTree>
    <p:extLst>
      <p:ext uri="{BB962C8B-B14F-4D97-AF65-F5344CB8AC3E}">
        <p14:creationId xmlns:p14="http://schemas.microsoft.com/office/powerpoint/2010/main" val="23535444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7"/>
          <p:cNvSpPr/>
          <p:nvPr/>
        </p:nvSpPr>
        <p:spPr>
          <a:xfrm>
            <a:off x="715963" y="2307719"/>
            <a:ext cx="1846484" cy="206097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rgbClr val="8AA4D2">
              <a:alpha val="89804"/>
            </a:srgbClr>
          </a:solidFill>
        </p:spPr>
        <p:style>
          <a:lnRef idx="2">
            <a:schemeClr val="lt1">
              <a:hueOff val="0"/>
              <a:satOff val="0"/>
              <a:lumOff val="0"/>
              <a:alphaOff val="0"/>
            </a:schemeClr>
          </a:lnRef>
          <a:fillRef idx="1">
            <a:schemeClr val="accent1">
              <a:alpha val="90000"/>
              <a:hueOff val="0"/>
              <a:satOff val="0"/>
              <a:lumOff val="0"/>
              <a:alphaOff val="0"/>
            </a:schemeClr>
          </a:fillRef>
          <a:effectRef idx="0">
            <a:schemeClr val="accent1">
              <a:alpha val="90000"/>
              <a:hueOff val="0"/>
              <a:satOff val="0"/>
              <a:lumOff val="0"/>
              <a:alphaOff val="0"/>
            </a:schemeClr>
          </a:effectRef>
          <a:fontRef idx="minor">
            <a:schemeClr val="lt1"/>
          </a:fontRef>
        </p:style>
        <p:txBody>
          <a:bodyPr spcFirstLastPara="0" vert="horz" wrap="square" lIns="107950" tIns="412195" rIns="109141" bIns="412196" numCol="1" spcCol="1270" anchor="ctr" anchorCtr="0">
            <a:noAutofit/>
          </a:bodyPr>
          <a:lstStyle/>
          <a:p>
            <a:pPr lvl="0" algn="ctr" defTabSz="755650">
              <a:lnSpc>
                <a:spcPct val="90000"/>
              </a:lnSpc>
              <a:spcBef>
                <a:spcPct val="0"/>
              </a:spcBef>
              <a:spcAft>
                <a:spcPct val="35000"/>
              </a:spcAft>
            </a:pPr>
            <a:r>
              <a:rPr lang="en-US" sz="2000" b="1" dirty="0" smtClean="0">
                <a:latin typeface="Ubuntu"/>
              </a:rPr>
              <a:t>Increased directorate coverage</a:t>
            </a:r>
            <a:endParaRPr lang="en-US" sz="2000" b="1" kern="1200" dirty="0">
              <a:latin typeface="Ubuntu"/>
            </a:endParaRPr>
          </a:p>
        </p:txBody>
      </p:sp>
      <p:sp>
        <p:nvSpPr>
          <p:cNvPr id="2" name="Content Placeholder 1"/>
          <p:cNvSpPr>
            <a:spLocks noGrp="1"/>
          </p:cNvSpPr>
          <p:nvPr>
            <p:ph sz="quarter" idx="10"/>
          </p:nvPr>
        </p:nvSpPr>
        <p:spPr>
          <a:xfrm>
            <a:off x="348491" y="6294968"/>
            <a:ext cx="3597275" cy="221599"/>
          </a:xfrm>
        </p:spPr>
        <p:txBody>
          <a:bodyPr/>
          <a:lstStyle/>
          <a:p>
            <a:r>
              <a:rPr lang="en-GB" dirty="0"/>
              <a:t>Quality and Clinical </a:t>
            </a:r>
            <a:r>
              <a:rPr lang="en-GB" dirty="0" smtClean="0"/>
              <a:t>Audit Deep </a:t>
            </a:r>
            <a:r>
              <a:rPr lang="en-GB" dirty="0"/>
              <a:t>Dive</a:t>
            </a:r>
          </a:p>
        </p:txBody>
      </p:sp>
      <p:sp>
        <p:nvSpPr>
          <p:cNvPr id="9" name="TextBox 8"/>
          <p:cNvSpPr txBox="1"/>
          <p:nvPr/>
        </p:nvSpPr>
        <p:spPr>
          <a:xfrm>
            <a:off x="0" y="6535817"/>
            <a:ext cx="202131" cy="276999"/>
          </a:xfrm>
          <a:prstGeom prst="rect">
            <a:avLst/>
          </a:prstGeom>
          <a:noFill/>
        </p:spPr>
        <p:txBody>
          <a:bodyPr wrap="square" rtlCol="0">
            <a:spAutoFit/>
          </a:bodyPr>
          <a:lstStyle/>
          <a:p>
            <a:r>
              <a:rPr lang="en-GB" sz="1200" b="0" i="0" dirty="0" smtClean="0">
                <a:solidFill>
                  <a:schemeClr val="bg1"/>
                </a:solidFill>
                <a:latin typeface="Ubuntu" charset="0"/>
                <a:ea typeface="Ubuntu" charset="0"/>
                <a:cs typeface="Ubuntu" charset="0"/>
              </a:rPr>
              <a:t>8</a:t>
            </a:r>
            <a:endParaRPr lang="en-GB" sz="1200" b="0" i="0" dirty="0" smtClean="0">
              <a:solidFill>
                <a:schemeClr val="bg1"/>
              </a:solidFill>
              <a:latin typeface="Ubuntu" charset="0"/>
              <a:ea typeface="Ubuntu" charset="0"/>
              <a:cs typeface="Ubuntu" charset="0"/>
            </a:endParaRPr>
          </a:p>
        </p:txBody>
      </p:sp>
      <p:graphicFrame>
        <p:nvGraphicFramePr>
          <p:cNvPr id="10" name="Content Placeholder 4"/>
          <p:cNvGraphicFramePr>
            <a:graphicFrameLocks noGrp="1"/>
          </p:cNvGraphicFramePr>
          <p:nvPr>
            <p:ph sz="quarter" idx="10"/>
            <p:extLst>
              <p:ext uri="{D42A27DB-BD31-4B8C-83A1-F6EECF244321}">
                <p14:modId xmlns:p14="http://schemas.microsoft.com/office/powerpoint/2010/main" val="260418516"/>
              </p:ext>
            </p:extLst>
          </p:nvPr>
        </p:nvGraphicFramePr>
        <p:xfrm>
          <a:off x="3164876" y="1960774"/>
          <a:ext cx="3801611" cy="2407920"/>
        </p:xfrm>
        <a:graphic>
          <a:graphicData uri="http://schemas.openxmlformats.org/drawingml/2006/table">
            <a:tbl>
              <a:tblPr firstRow="1" bandRow="1">
                <a:tableStyleId>{5C22544A-7EE6-4342-B048-85BDC9FD1C3A}</a:tableStyleId>
              </a:tblPr>
              <a:tblGrid>
                <a:gridCol w="1434488">
                  <a:extLst>
                    <a:ext uri="{9D8B030D-6E8A-4147-A177-3AD203B41FA5}">
                      <a16:colId xmlns:a16="http://schemas.microsoft.com/office/drawing/2014/main" val="2795128782"/>
                    </a:ext>
                  </a:extLst>
                </a:gridCol>
                <a:gridCol w="2367123">
                  <a:extLst>
                    <a:ext uri="{9D8B030D-6E8A-4147-A177-3AD203B41FA5}">
                      <a16:colId xmlns:a16="http://schemas.microsoft.com/office/drawing/2014/main" val="3810448040"/>
                    </a:ext>
                  </a:extLst>
                </a:gridCol>
              </a:tblGrid>
              <a:tr h="546716">
                <a:tc>
                  <a:txBody>
                    <a:bodyPr/>
                    <a:lstStyle/>
                    <a:p>
                      <a:r>
                        <a:rPr lang="en-GB" sz="1800" b="0" dirty="0" smtClean="0">
                          <a:latin typeface="Ubuntu"/>
                        </a:rPr>
                        <a:t>Year</a:t>
                      </a:r>
                      <a:endParaRPr lang="en-GB" sz="1800" b="0" dirty="0">
                        <a:latin typeface="Ubuntu"/>
                      </a:endParaRPr>
                    </a:p>
                  </a:txBody>
                  <a:tcPr/>
                </a:tc>
                <a:tc>
                  <a:txBody>
                    <a:bodyPr/>
                    <a:lstStyle/>
                    <a:p>
                      <a:r>
                        <a:rPr lang="en-GB" sz="1600" b="0" dirty="0" smtClean="0">
                          <a:latin typeface="Ubuntu"/>
                        </a:rPr>
                        <a:t>No. of Q&amp;C audits in</a:t>
                      </a:r>
                      <a:r>
                        <a:rPr lang="en-GB" sz="1600" b="0" baseline="0" dirty="0" smtClean="0">
                          <a:latin typeface="Ubuntu"/>
                        </a:rPr>
                        <a:t> plan at start of year</a:t>
                      </a:r>
                      <a:endParaRPr lang="en-GB" sz="1600" b="0" dirty="0">
                        <a:latin typeface="Ubuntu"/>
                      </a:endParaRPr>
                    </a:p>
                  </a:txBody>
                  <a:tcPr/>
                </a:tc>
                <a:extLst>
                  <a:ext uri="{0D108BD9-81ED-4DB2-BD59-A6C34878D82A}">
                    <a16:rowId xmlns:a16="http://schemas.microsoft.com/office/drawing/2014/main" val="2662979684"/>
                  </a:ext>
                </a:extLst>
              </a:tr>
              <a:tr h="364478">
                <a:tc>
                  <a:txBody>
                    <a:bodyPr/>
                    <a:lstStyle/>
                    <a:p>
                      <a:r>
                        <a:rPr lang="en-GB" sz="1800" dirty="0" smtClean="0">
                          <a:latin typeface="Ubuntu"/>
                        </a:rPr>
                        <a:t>2018-19</a:t>
                      </a:r>
                      <a:endParaRPr lang="en-GB" sz="1800" dirty="0">
                        <a:latin typeface="Ubuntu"/>
                      </a:endParaRPr>
                    </a:p>
                  </a:txBody>
                  <a:tcPr/>
                </a:tc>
                <a:tc>
                  <a:txBody>
                    <a:bodyPr/>
                    <a:lstStyle/>
                    <a:p>
                      <a:r>
                        <a:rPr lang="en-GB" sz="1800" dirty="0" smtClean="0">
                          <a:latin typeface="Ubuntu"/>
                        </a:rPr>
                        <a:t>14</a:t>
                      </a:r>
                      <a:endParaRPr lang="en-GB" sz="1800" dirty="0">
                        <a:latin typeface="Ubuntu"/>
                      </a:endParaRPr>
                    </a:p>
                  </a:txBody>
                  <a:tcPr/>
                </a:tc>
                <a:extLst>
                  <a:ext uri="{0D108BD9-81ED-4DB2-BD59-A6C34878D82A}">
                    <a16:rowId xmlns:a16="http://schemas.microsoft.com/office/drawing/2014/main" val="3285706022"/>
                  </a:ext>
                </a:extLst>
              </a:tr>
              <a:tr h="364478">
                <a:tc>
                  <a:txBody>
                    <a:bodyPr/>
                    <a:lstStyle/>
                    <a:p>
                      <a:r>
                        <a:rPr lang="en-GB" sz="1800" dirty="0" smtClean="0">
                          <a:latin typeface="Ubuntu"/>
                        </a:rPr>
                        <a:t>2019-20</a:t>
                      </a:r>
                      <a:endParaRPr lang="en-GB" sz="1800" dirty="0">
                        <a:latin typeface="Ubuntu"/>
                      </a:endParaRPr>
                    </a:p>
                  </a:txBody>
                  <a:tcPr/>
                </a:tc>
                <a:tc>
                  <a:txBody>
                    <a:bodyPr/>
                    <a:lstStyle/>
                    <a:p>
                      <a:r>
                        <a:rPr lang="en-GB" sz="1800" dirty="0" smtClean="0">
                          <a:latin typeface="Ubuntu"/>
                        </a:rPr>
                        <a:t>21</a:t>
                      </a:r>
                      <a:endParaRPr lang="en-GB" sz="1800" dirty="0">
                        <a:latin typeface="Ubuntu"/>
                      </a:endParaRPr>
                    </a:p>
                  </a:txBody>
                  <a:tcPr/>
                </a:tc>
                <a:extLst>
                  <a:ext uri="{0D108BD9-81ED-4DB2-BD59-A6C34878D82A}">
                    <a16:rowId xmlns:a16="http://schemas.microsoft.com/office/drawing/2014/main" val="192411817"/>
                  </a:ext>
                </a:extLst>
              </a:tr>
              <a:tr h="364478">
                <a:tc>
                  <a:txBody>
                    <a:bodyPr/>
                    <a:lstStyle/>
                    <a:p>
                      <a:r>
                        <a:rPr lang="en-GB" sz="1800" dirty="0" smtClean="0">
                          <a:latin typeface="Ubuntu"/>
                        </a:rPr>
                        <a:t>2020-21</a:t>
                      </a:r>
                      <a:endParaRPr lang="en-GB" sz="1800" dirty="0">
                        <a:latin typeface="Ubuntu"/>
                      </a:endParaRPr>
                    </a:p>
                  </a:txBody>
                  <a:tcPr/>
                </a:tc>
                <a:tc>
                  <a:txBody>
                    <a:bodyPr/>
                    <a:lstStyle/>
                    <a:p>
                      <a:r>
                        <a:rPr lang="en-GB" sz="1800" dirty="0" smtClean="0">
                          <a:latin typeface="Ubuntu"/>
                        </a:rPr>
                        <a:t>21</a:t>
                      </a:r>
                      <a:endParaRPr lang="en-GB" sz="1800" dirty="0">
                        <a:latin typeface="Ubuntu"/>
                      </a:endParaRPr>
                    </a:p>
                  </a:txBody>
                  <a:tcPr/>
                </a:tc>
                <a:extLst>
                  <a:ext uri="{0D108BD9-81ED-4DB2-BD59-A6C34878D82A}">
                    <a16:rowId xmlns:a16="http://schemas.microsoft.com/office/drawing/2014/main" val="4030416658"/>
                  </a:ext>
                </a:extLst>
              </a:tr>
              <a:tr h="364478">
                <a:tc>
                  <a:txBody>
                    <a:bodyPr/>
                    <a:lstStyle/>
                    <a:p>
                      <a:r>
                        <a:rPr lang="en-GB" sz="1800" dirty="0" smtClean="0">
                          <a:latin typeface="Ubuntu"/>
                        </a:rPr>
                        <a:t>2021-22</a:t>
                      </a:r>
                      <a:endParaRPr lang="en-GB" sz="1800" dirty="0">
                        <a:latin typeface="Ubuntu"/>
                      </a:endParaRPr>
                    </a:p>
                  </a:txBody>
                  <a:tcPr/>
                </a:tc>
                <a:tc>
                  <a:txBody>
                    <a:bodyPr/>
                    <a:lstStyle/>
                    <a:p>
                      <a:r>
                        <a:rPr lang="en-GB" sz="1800" dirty="0" smtClean="0">
                          <a:latin typeface="Ubuntu"/>
                        </a:rPr>
                        <a:t>31</a:t>
                      </a:r>
                      <a:endParaRPr lang="en-GB" sz="1800" dirty="0">
                        <a:latin typeface="Ubuntu"/>
                      </a:endParaRPr>
                    </a:p>
                  </a:txBody>
                  <a:tcPr/>
                </a:tc>
                <a:extLst>
                  <a:ext uri="{0D108BD9-81ED-4DB2-BD59-A6C34878D82A}">
                    <a16:rowId xmlns:a16="http://schemas.microsoft.com/office/drawing/2014/main" val="662497056"/>
                  </a:ext>
                </a:extLst>
              </a:tr>
              <a:tr h="364478">
                <a:tc>
                  <a:txBody>
                    <a:bodyPr/>
                    <a:lstStyle/>
                    <a:p>
                      <a:r>
                        <a:rPr lang="en-GB" sz="1800" dirty="0" smtClean="0">
                          <a:latin typeface="Ubuntu"/>
                        </a:rPr>
                        <a:t>2022-23</a:t>
                      </a:r>
                      <a:endParaRPr lang="en-GB" sz="1800" dirty="0">
                        <a:latin typeface="Ubuntu"/>
                      </a:endParaRPr>
                    </a:p>
                  </a:txBody>
                  <a:tcPr/>
                </a:tc>
                <a:tc>
                  <a:txBody>
                    <a:bodyPr/>
                    <a:lstStyle/>
                    <a:p>
                      <a:r>
                        <a:rPr lang="en-GB" sz="1800" dirty="0" smtClean="0">
                          <a:latin typeface="Ubuntu"/>
                        </a:rPr>
                        <a:t>40</a:t>
                      </a:r>
                      <a:endParaRPr lang="en-GB" sz="1800" dirty="0">
                        <a:latin typeface="Ubuntu"/>
                      </a:endParaRPr>
                    </a:p>
                  </a:txBody>
                  <a:tcPr/>
                </a:tc>
                <a:extLst>
                  <a:ext uri="{0D108BD9-81ED-4DB2-BD59-A6C34878D82A}">
                    <a16:rowId xmlns:a16="http://schemas.microsoft.com/office/drawing/2014/main" val="2396450639"/>
                  </a:ext>
                </a:extLst>
              </a:tr>
            </a:tbl>
          </a:graphicData>
        </a:graphic>
      </p:graphicFrame>
      <p:graphicFrame>
        <p:nvGraphicFramePr>
          <p:cNvPr id="11" name="Chart 10"/>
          <p:cNvGraphicFramePr>
            <a:graphicFrameLocks/>
          </p:cNvGraphicFramePr>
          <p:nvPr>
            <p:extLst>
              <p:ext uri="{D42A27DB-BD31-4B8C-83A1-F6EECF244321}">
                <p14:modId xmlns:p14="http://schemas.microsoft.com/office/powerpoint/2010/main" val="2350989602"/>
              </p:ext>
            </p:extLst>
          </p:nvPr>
        </p:nvGraphicFramePr>
        <p:xfrm>
          <a:off x="7124920" y="253791"/>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a:graphicFrameLocks/>
          </p:cNvGraphicFramePr>
          <p:nvPr>
            <p:extLst>
              <p:ext uri="{D42A27DB-BD31-4B8C-83A1-F6EECF244321}">
                <p14:modId xmlns:p14="http://schemas.microsoft.com/office/powerpoint/2010/main" val="1240398926"/>
              </p:ext>
            </p:extLst>
          </p:nvPr>
        </p:nvGraphicFramePr>
        <p:xfrm>
          <a:off x="7341896" y="3258879"/>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13" name="Text Placeholder 3"/>
          <p:cNvSpPr>
            <a:spLocks noGrp="1"/>
          </p:cNvSpPr>
          <p:nvPr>
            <p:ph type="body" sz="quarter" idx="15"/>
          </p:nvPr>
        </p:nvSpPr>
        <p:spPr>
          <a:xfrm>
            <a:off x="715963" y="716218"/>
            <a:ext cx="10760075" cy="393542"/>
          </a:xfrm>
        </p:spPr>
        <p:txBody>
          <a:bodyPr/>
          <a:lstStyle/>
          <a:p>
            <a:r>
              <a:rPr lang="en-GB" dirty="0" smtClean="0"/>
              <a:t>Key Improvement </a:t>
            </a:r>
            <a:r>
              <a:rPr lang="en-GB" dirty="0"/>
              <a:t>A</a:t>
            </a:r>
            <a:r>
              <a:rPr lang="en-GB" dirty="0" smtClean="0"/>
              <a:t>ims</a:t>
            </a:r>
            <a:endParaRPr lang="en-GB" dirty="0"/>
          </a:p>
        </p:txBody>
      </p:sp>
    </p:spTree>
    <p:extLst>
      <p:ext uri="{BB962C8B-B14F-4D97-AF65-F5344CB8AC3E}">
        <p14:creationId xmlns:p14="http://schemas.microsoft.com/office/powerpoint/2010/main" val="1479708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Graphic spid="12"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7"/>
          <p:cNvSpPr/>
          <p:nvPr/>
        </p:nvSpPr>
        <p:spPr>
          <a:xfrm>
            <a:off x="715963" y="2307719"/>
            <a:ext cx="1846484" cy="206097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rgbClr val="8AA4D2">
              <a:alpha val="89804"/>
            </a:srgbClr>
          </a:solidFill>
        </p:spPr>
        <p:style>
          <a:lnRef idx="2">
            <a:schemeClr val="lt1">
              <a:hueOff val="0"/>
              <a:satOff val="0"/>
              <a:lumOff val="0"/>
              <a:alphaOff val="0"/>
            </a:schemeClr>
          </a:lnRef>
          <a:fillRef idx="1">
            <a:schemeClr val="accent1">
              <a:alpha val="90000"/>
              <a:hueOff val="0"/>
              <a:satOff val="0"/>
              <a:lumOff val="0"/>
              <a:alphaOff val="0"/>
            </a:schemeClr>
          </a:fillRef>
          <a:effectRef idx="0">
            <a:schemeClr val="accent1">
              <a:alpha val="90000"/>
              <a:hueOff val="0"/>
              <a:satOff val="0"/>
              <a:lumOff val="0"/>
              <a:alphaOff val="0"/>
            </a:schemeClr>
          </a:effectRef>
          <a:fontRef idx="minor">
            <a:schemeClr val="lt1"/>
          </a:fontRef>
        </p:style>
        <p:txBody>
          <a:bodyPr spcFirstLastPara="0" vert="horz" wrap="square" lIns="107950" tIns="412195" rIns="109141" bIns="412196" numCol="1" spcCol="1270" anchor="ctr" anchorCtr="0">
            <a:noAutofit/>
          </a:bodyPr>
          <a:lstStyle/>
          <a:p>
            <a:pPr lvl="0" algn="ctr" defTabSz="755650">
              <a:lnSpc>
                <a:spcPct val="90000"/>
              </a:lnSpc>
              <a:spcBef>
                <a:spcPct val="0"/>
              </a:spcBef>
              <a:spcAft>
                <a:spcPct val="35000"/>
              </a:spcAft>
            </a:pPr>
            <a:r>
              <a:rPr lang="en-US" sz="2000" b="1" dirty="0" smtClean="0">
                <a:latin typeface="Ubuntu"/>
              </a:rPr>
              <a:t>Increased directorate coverage</a:t>
            </a:r>
            <a:endParaRPr lang="en-US" sz="2000" b="1" kern="1200" dirty="0">
              <a:latin typeface="Ubuntu"/>
            </a:endParaRPr>
          </a:p>
        </p:txBody>
      </p:sp>
      <p:sp>
        <p:nvSpPr>
          <p:cNvPr id="3" name="TextBox 2"/>
          <p:cNvSpPr txBox="1"/>
          <p:nvPr/>
        </p:nvSpPr>
        <p:spPr>
          <a:xfrm>
            <a:off x="7410895" y="1479872"/>
            <a:ext cx="4476307" cy="707886"/>
          </a:xfrm>
          <a:prstGeom prst="rect">
            <a:avLst/>
          </a:prstGeom>
          <a:noFill/>
        </p:spPr>
        <p:txBody>
          <a:bodyPr wrap="square" rtlCol="0">
            <a:spAutoFit/>
          </a:bodyPr>
          <a:lstStyle/>
          <a:p>
            <a:r>
              <a:rPr lang="en-GB" sz="2000" b="1" dirty="0" smtClean="0">
                <a:latin typeface="Ubuntu" charset="0"/>
                <a:ea typeface="Ubuntu" charset="0"/>
                <a:cs typeface="Ubuntu" charset="0"/>
              </a:rPr>
              <a:t>Where we’re going</a:t>
            </a:r>
          </a:p>
          <a:p>
            <a:endParaRPr lang="en-GB" sz="2000" b="1" dirty="0" smtClean="0">
              <a:latin typeface="Ubuntu" charset="0"/>
              <a:ea typeface="Ubuntu" charset="0"/>
              <a:cs typeface="Ubuntu" charset="0"/>
            </a:endParaRPr>
          </a:p>
        </p:txBody>
      </p:sp>
      <p:sp>
        <p:nvSpPr>
          <p:cNvPr id="6" name="TextBox 5"/>
          <p:cNvSpPr txBox="1"/>
          <p:nvPr/>
        </p:nvSpPr>
        <p:spPr>
          <a:xfrm>
            <a:off x="2934588" y="1479872"/>
            <a:ext cx="4476307" cy="4401205"/>
          </a:xfrm>
          <a:prstGeom prst="rect">
            <a:avLst/>
          </a:prstGeom>
          <a:noFill/>
        </p:spPr>
        <p:txBody>
          <a:bodyPr wrap="square" rtlCol="0">
            <a:spAutoFit/>
          </a:bodyPr>
          <a:lstStyle/>
          <a:p>
            <a:r>
              <a:rPr lang="en-GB" sz="2000" b="1" dirty="0" smtClean="0">
                <a:latin typeface="Ubuntu" charset="0"/>
                <a:ea typeface="Ubuntu" charset="0"/>
                <a:cs typeface="Ubuntu" charset="0"/>
              </a:rPr>
              <a:t>What we’ve done</a:t>
            </a:r>
          </a:p>
          <a:p>
            <a:endParaRPr lang="en-GB" sz="2000" b="1" dirty="0" smtClean="0">
              <a:latin typeface="Ubuntu" charset="0"/>
              <a:ea typeface="Ubuntu" charset="0"/>
              <a:cs typeface="Ubuntu" charset="0"/>
            </a:endParaRPr>
          </a:p>
          <a:p>
            <a:pPr marL="342900" indent="-342900">
              <a:buFont typeface="Arial" panose="020B0604020202020204" pitchFamily="34" charset="0"/>
              <a:buChar char="•"/>
            </a:pPr>
            <a:r>
              <a:rPr lang="en-GB" sz="2000" dirty="0">
                <a:solidFill>
                  <a:srgbClr val="324F82"/>
                </a:solidFill>
                <a:latin typeface="Ubuntu" charset="0"/>
                <a:ea typeface="Ubuntu" charset="0"/>
                <a:cs typeface="Ubuntu" charset="0"/>
              </a:rPr>
              <a:t>Utilised Health and Care Standards report 2021-22 to identify audit projects</a:t>
            </a:r>
          </a:p>
          <a:p>
            <a:pPr marL="342900" indent="-342900">
              <a:buFont typeface="Arial" panose="020B0604020202020204" pitchFamily="34" charset="0"/>
              <a:buChar char="•"/>
            </a:pPr>
            <a:endParaRPr lang="en-GB" sz="2000" dirty="0">
              <a:solidFill>
                <a:srgbClr val="324F82"/>
              </a:solidFill>
              <a:latin typeface="Ubuntu" charset="0"/>
              <a:ea typeface="Ubuntu" charset="0"/>
              <a:cs typeface="Ubuntu" charset="0"/>
            </a:endParaRPr>
          </a:p>
          <a:p>
            <a:pPr marL="342900" indent="-342900">
              <a:buFont typeface="Arial" panose="020B0604020202020204" pitchFamily="34" charset="0"/>
              <a:buChar char="•"/>
            </a:pPr>
            <a:r>
              <a:rPr lang="en-GB" sz="2000" dirty="0">
                <a:solidFill>
                  <a:srgbClr val="324F82"/>
                </a:solidFill>
                <a:latin typeface="Ubuntu" charset="0"/>
                <a:ea typeface="Ubuntu" charset="0"/>
                <a:cs typeface="Ubuntu" charset="0"/>
              </a:rPr>
              <a:t>Exploring information sharing solutions with Health Boards for Microbiology audits</a:t>
            </a:r>
          </a:p>
          <a:p>
            <a:pPr marL="342900" indent="-342900">
              <a:buFont typeface="Arial" panose="020B0604020202020204" pitchFamily="34" charset="0"/>
              <a:buChar char="•"/>
            </a:pPr>
            <a:endParaRPr lang="en-GB" sz="2000" dirty="0">
              <a:solidFill>
                <a:srgbClr val="324F82"/>
              </a:solidFill>
              <a:latin typeface="Ubuntu" charset="0"/>
              <a:ea typeface="Ubuntu" charset="0"/>
              <a:cs typeface="Ubuntu" charset="0"/>
            </a:endParaRPr>
          </a:p>
          <a:p>
            <a:pPr marL="342900" indent="-342900">
              <a:buFont typeface="Arial" panose="020B0604020202020204" pitchFamily="34" charset="0"/>
              <a:buChar char="•"/>
            </a:pPr>
            <a:r>
              <a:rPr lang="en-GB" sz="2000" dirty="0">
                <a:solidFill>
                  <a:srgbClr val="324F82"/>
                </a:solidFill>
                <a:latin typeface="Ubuntu" charset="0"/>
                <a:ea typeface="Ubuntu" charset="0"/>
                <a:cs typeface="Ubuntu" charset="0"/>
              </a:rPr>
              <a:t>Worked closely with the Board Business unit to align other audit activity with the Quality/Clinical audit plan</a:t>
            </a:r>
            <a:endParaRPr lang="en-GB" sz="2000" dirty="0">
              <a:solidFill>
                <a:srgbClr val="324F82"/>
              </a:solidFill>
              <a:latin typeface="Ubuntu" charset="0"/>
              <a:ea typeface="Ubuntu" charset="0"/>
              <a:cs typeface="Ubuntu" charset="0"/>
            </a:endParaRPr>
          </a:p>
        </p:txBody>
      </p:sp>
      <p:sp>
        <p:nvSpPr>
          <p:cNvPr id="7" name="TextBox 6"/>
          <p:cNvSpPr txBox="1"/>
          <p:nvPr/>
        </p:nvSpPr>
        <p:spPr>
          <a:xfrm>
            <a:off x="7410895" y="1479872"/>
            <a:ext cx="4476307" cy="4401205"/>
          </a:xfrm>
          <a:prstGeom prst="rect">
            <a:avLst/>
          </a:prstGeom>
          <a:noFill/>
        </p:spPr>
        <p:txBody>
          <a:bodyPr wrap="square" rtlCol="0">
            <a:spAutoFit/>
          </a:bodyPr>
          <a:lstStyle/>
          <a:p>
            <a:r>
              <a:rPr lang="en-GB" sz="2000" b="1" dirty="0" smtClean="0">
                <a:latin typeface="Ubuntu" charset="0"/>
                <a:ea typeface="Ubuntu" charset="0"/>
                <a:cs typeface="Ubuntu" charset="0"/>
              </a:rPr>
              <a:t>Where we’re going</a:t>
            </a:r>
          </a:p>
          <a:p>
            <a:endParaRPr lang="en-GB" sz="2000" b="1" dirty="0" smtClean="0">
              <a:latin typeface="Ubuntu" charset="0"/>
              <a:ea typeface="Ubuntu" charset="0"/>
              <a:cs typeface="Ubuntu" charset="0"/>
            </a:endParaRPr>
          </a:p>
          <a:p>
            <a:pPr marL="457200" indent="-457200">
              <a:buFont typeface="Arial" panose="020B0604020202020204" pitchFamily="34" charset="0"/>
              <a:buChar char="•"/>
            </a:pPr>
            <a:r>
              <a:rPr lang="en-GB" sz="2000" dirty="0" smtClean="0">
                <a:solidFill>
                  <a:srgbClr val="324F82"/>
                </a:solidFill>
                <a:latin typeface="Ubuntu" charset="0"/>
                <a:ea typeface="Ubuntu" charset="0"/>
                <a:cs typeface="Ubuntu" charset="0"/>
              </a:rPr>
              <a:t>Align to the Quality and Engagement Act in relation to Quality </a:t>
            </a:r>
            <a:r>
              <a:rPr lang="en-GB" sz="2000" dirty="0" smtClean="0">
                <a:solidFill>
                  <a:srgbClr val="324F82"/>
                </a:solidFill>
                <a:latin typeface="Ubuntu" charset="0"/>
                <a:ea typeface="Ubuntu" charset="0"/>
                <a:cs typeface="Ubuntu" charset="0"/>
              </a:rPr>
              <a:t>standards</a:t>
            </a:r>
            <a:endParaRPr lang="en-GB" sz="2000" dirty="0" smtClean="0">
              <a:solidFill>
                <a:srgbClr val="324F82"/>
              </a:solidFill>
              <a:latin typeface="Ubuntu" charset="0"/>
              <a:ea typeface="Ubuntu" charset="0"/>
              <a:cs typeface="Ubuntu" charset="0"/>
            </a:endParaRPr>
          </a:p>
          <a:p>
            <a:pPr marL="457200" indent="-457200">
              <a:buFont typeface="Arial" panose="020B0604020202020204" pitchFamily="34" charset="0"/>
              <a:buChar char="•"/>
            </a:pPr>
            <a:endParaRPr lang="en-GB" sz="2000" dirty="0">
              <a:solidFill>
                <a:srgbClr val="324F82"/>
              </a:solidFill>
              <a:latin typeface="Ubuntu" charset="0"/>
              <a:ea typeface="Ubuntu" charset="0"/>
              <a:cs typeface="Ubuntu" charset="0"/>
            </a:endParaRPr>
          </a:p>
          <a:p>
            <a:pPr marL="457200" indent="-457200">
              <a:buFont typeface="Arial" panose="020B0604020202020204" pitchFamily="34" charset="0"/>
              <a:buChar char="•"/>
            </a:pPr>
            <a:endParaRPr lang="en-GB" sz="2000" dirty="0">
              <a:solidFill>
                <a:srgbClr val="324F82"/>
              </a:solidFill>
              <a:latin typeface="Ubuntu" charset="0"/>
              <a:ea typeface="Ubuntu" charset="0"/>
              <a:cs typeface="Ubuntu" charset="0"/>
            </a:endParaRPr>
          </a:p>
          <a:p>
            <a:pPr marL="457200" indent="-457200">
              <a:buFont typeface="Arial" panose="020B0604020202020204" pitchFamily="34" charset="0"/>
              <a:buChar char="•"/>
            </a:pPr>
            <a:r>
              <a:rPr lang="en-GB" sz="2000" dirty="0" smtClean="0">
                <a:solidFill>
                  <a:srgbClr val="324F82"/>
                </a:solidFill>
                <a:latin typeface="Ubuntu" charset="0"/>
                <a:ea typeface="Ubuntu" charset="0"/>
                <a:cs typeface="Ubuntu" charset="0"/>
              </a:rPr>
              <a:t>Work with Engagement &amp; Collaboration team to develop an engagement plan for 2023-24 </a:t>
            </a:r>
          </a:p>
          <a:p>
            <a:pPr marL="457200" indent="-457200">
              <a:buFont typeface="Arial" panose="020B0604020202020204" pitchFamily="34" charset="0"/>
              <a:buChar char="•"/>
            </a:pPr>
            <a:endParaRPr lang="en-GB" sz="2000" dirty="0">
              <a:solidFill>
                <a:srgbClr val="324F82"/>
              </a:solidFill>
              <a:latin typeface="Ubuntu" charset="0"/>
              <a:ea typeface="Ubuntu" charset="0"/>
              <a:cs typeface="Ubuntu" charset="0"/>
            </a:endParaRPr>
          </a:p>
          <a:p>
            <a:pPr marL="457200" indent="-457200">
              <a:buFont typeface="Arial" panose="020B0604020202020204" pitchFamily="34" charset="0"/>
              <a:buChar char="•"/>
            </a:pPr>
            <a:r>
              <a:rPr lang="en-GB" sz="2000" dirty="0" smtClean="0">
                <a:solidFill>
                  <a:srgbClr val="324F82"/>
                </a:solidFill>
                <a:latin typeface="Ubuntu" charset="0"/>
                <a:ea typeface="Ubuntu" charset="0"/>
                <a:cs typeface="Ubuntu" charset="0"/>
              </a:rPr>
              <a:t>Identify opportunities through ongoing engagement with Internal Audit</a:t>
            </a:r>
          </a:p>
        </p:txBody>
      </p:sp>
      <p:sp>
        <p:nvSpPr>
          <p:cNvPr id="2" name="Content Placeholder 1"/>
          <p:cNvSpPr>
            <a:spLocks noGrp="1"/>
          </p:cNvSpPr>
          <p:nvPr>
            <p:ph sz="quarter" idx="10"/>
          </p:nvPr>
        </p:nvSpPr>
        <p:spPr>
          <a:xfrm>
            <a:off x="348491" y="6294968"/>
            <a:ext cx="3597275" cy="221599"/>
          </a:xfrm>
        </p:spPr>
        <p:txBody>
          <a:bodyPr/>
          <a:lstStyle/>
          <a:p>
            <a:r>
              <a:rPr lang="en-GB" dirty="0"/>
              <a:t>Quality and Clinical </a:t>
            </a:r>
            <a:r>
              <a:rPr lang="en-GB" dirty="0" smtClean="0"/>
              <a:t>Audit Deep </a:t>
            </a:r>
            <a:r>
              <a:rPr lang="en-GB" dirty="0"/>
              <a:t>Dive</a:t>
            </a:r>
          </a:p>
        </p:txBody>
      </p:sp>
      <p:sp>
        <p:nvSpPr>
          <p:cNvPr id="9" name="TextBox 8"/>
          <p:cNvSpPr txBox="1"/>
          <p:nvPr/>
        </p:nvSpPr>
        <p:spPr>
          <a:xfrm>
            <a:off x="0" y="6535817"/>
            <a:ext cx="202131" cy="276999"/>
          </a:xfrm>
          <a:prstGeom prst="rect">
            <a:avLst/>
          </a:prstGeom>
          <a:noFill/>
        </p:spPr>
        <p:txBody>
          <a:bodyPr wrap="square" rtlCol="0">
            <a:spAutoFit/>
          </a:bodyPr>
          <a:lstStyle/>
          <a:p>
            <a:r>
              <a:rPr lang="en-GB" sz="1200" b="0" i="0" dirty="0" smtClean="0">
                <a:solidFill>
                  <a:schemeClr val="bg1"/>
                </a:solidFill>
                <a:latin typeface="Ubuntu" charset="0"/>
                <a:ea typeface="Ubuntu" charset="0"/>
                <a:cs typeface="Ubuntu" charset="0"/>
              </a:rPr>
              <a:t>9</a:t>
            </a:r>
            <a:endParaRPr lang="en-GB" sz="1200" b="0" i="0" dirty="0" smtClean="0">
              <a:solidFill>
                <a:schemeClr val="bg1"/>
              </a:solidFill>
              <a:latin typeface="Ubuntu" charset="0"/>
              <a:ea typeface="Ubuntu" charset="0"/>
              <a:cs typeface="Ubuntu" charset="0"/>
            </a:endParaRPr>
          </a:p>
        </p:txBody>
      </p:sp>
      <p:sp>
        <p:nvSpPr>
          <p:cNvPr id="10" name="Text Placeholder 3"/>
          <p:cNvSpPr>
            <a:spLocks noGrp="1"/>
          </p:cNvSpPr>
          <p:nvPr>
            <p:ph type="body" sz="quarter" idx="15"/>
          </p:nvPr>
        </p:nvSpPr>
        <p:spPr>
          <a:xfrm>
            <a:off x="715963" y="716218"/>
            <a:ext cx="10760075" cy="393542"/>
          </a:xfrm>
        </p:spPr>
        <p:txBody>
          <a:bodyPr/>
          <a:lstStyle/>
          <a:p>
            <a:r>
              <a:rPr lang="en-GB" dirty="0" smtClean="0"/>
              <a:t>Key Improvement </a:t>
            </a:r>
            <a:r>
              <a:rPr lang="en-GB" dirty="0"/>
              <a:t>A</a:t>
            </a:r>
            <a:r>
              <a:rPr lang="en-GB" dirty="0" smtClean="0"/>
              <a:t>ims</a:t>
            </a:r>
            <a:endParaRPr lang="en-GB" dirty="0"/>
          </a:p>
        </p:txBody>
      </p:sp>
    </p:spTree>
    <p:extLst>
      <p:ext uri="{BB962C8B-B14F-4D97-AF65-F5344CB8AC3E}">
        <p14:creationId xmlns:p14="http://schemas.microsoft.com/office/powerpoint/2010/main" val="39525821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3696102" y="0"/>
            <a:ext cx="4783756" cy="6766307"/>
          </a:xfrm>
        </p:spPr>
      </p:pic>
      <p:sp>
        <p:nvSpPr>
          <p:cNvPr id="3" name="Content Placeholder 1"/>
          <p:cNvSpPr>
            <a:spLocks noGrp="1"/>
          </p:cNvSpPr>
          <p:nvPr>
            <p:ph sz="quarter" idx="10"/>
          </p:nvPr>
        </p:nvSpPr>
        <p:spPr>
          <a:xfrm>
            <a:off x="348491" y="6294968"/>
            <a:ext cx="3597275" cy="443198"/>
          </a:xfrm>
        </p:spPr>
        <p:txBody>
          <a:bodyPr/>
          <a:lstStyle/>
          <a:p>
            <a:r>
              <a:rPr lang="en-GB" dirty="0"/>
              <a:t>Quality and Clinical </a:t>
            </a:r>
            <a:r>
              <a:rPr lang="en-GB" dirty="0" smtClean="0"/>
              <a:t>Audit </a:t>
            </a:r>
            <a:br>
              <a:rPr lang="en-GB" dirty="0" smtClean="0"/>
            </a:br>
            <a:r>
              <a:rPr lang="en-GB" dirty="0" smtClean="0"/>
              <a:t>Deep Dive</a:t>
            </a:r>
            <a:endParaRPr lang="en-GB" dirty="0"/>
          </a:p>
        </p:txBody>
      </p:sp>
      <p:sp>
        <p:nvSpPr>
          <p:cNvPr id="4" name="TextBox 3"/>
          <p:cNvSpPr txBox="1"/>
          <p:nvPr/>
        </p:nvSpPr>
        <p:spPr>
          <a:xfrm>
            <a:off x="-111760" y="6581001"/>
            <a:ext cx="460251" cy="276999"/>
          </a:xfrm>
          <a:prstGeom prst="rect">
            <a:avLst/>
          </a:prstGeom>
          <a:noFill/>
        </p:spPr>
        <p:txBody>
          <a:bodyPr wrap="square" rtlCol="0">
            <a:spAutoFit/>
          </a:bodyPr>
          <a:lstStyle/>
          <a:p>
            <a:r>
              <a:rPr lang="en-GB" sz="1200" b="0" i="0" dirty="0" smtClean="0">
                <a:solidFill>
                  <a:schemeClr val="bg1"/>
                </a:solidFill>
                <a:latin typeface="Ubuntu" charset="0"/>
                <a:ea typeface="Ubuntu" charset="0"/>
                <a:cs typeface="Ubuntu" charset="0"/>
              </a:rPr>
              <a:t>10</a:t>
            </a:r>
            <a:endParaRPr lang="en-GB" sz="12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38747145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3667465" y="0"/>
            <a:ext cx="4783935" cy="6766560"/>
          </a:xfrm>
        </p:spPr>
      </p:pic>
      <p:sp>
        <p:nvSpPr>
          <p:cNvPr id="3" name="Content Placeholder 1"/>
          <p:cNvSpPr>
            <a:spLocks noGrp="1"/>
          </p:cNvSpPr>
          <p:nvPr>
            <p:ph sz="quarter" idx="10"/>
          </p:nvPr>
        </p:nvSpPr>
        <p:spPr>
          <a:xfrm>
            <a:off x="348491" y="6294968"/>
            <a:ext cx="3597275" cy="443198"/>
          </a:xfrm>
        </p:spPr>
        <p:txBody>
          <a:bodyPr/>
          <a:lstStyle/>
          <a:p>
            <a:r>
              <a:rPr lang="en-GB" dirty="0"/>
              <a:t>Quality and Clinical Audit</a:t>
            </a:r>
            <a:br>
              <a:rPr lang="en-GB" dirty="0"/>
            </a:br>
            <a:r>
              <a:rPr lang="en-GB" dirty="0"/>
              <a:t>Deep Dive</a:t>
            </a:r>
          </a:p>
        </p:txBody>
      </p:sp>
      <p:sp>
        <p:nvSpPr>
          <p:cNvPr id="5" name="TextBox 4"/>
          <p:cNvSpPr txBox="1"/>
          <p:nvPr/>
        </p:nvSpPr>
        <p:spPr>
          <a:xfrm>
            <a:off x="-111760" y="6581001"/>
            <a:ext cx="460251" cy="276999"/>
          </a:xfrm>
          <a:prstGeom prst="rect">
            <a:avLst/>
          </a:prstGeom>
          <a:noFill/>
        </p:spPr>
        <p:txBody>
          <a:bodyPr wrap="square" rtlCol="0">
            <a:spAutoFit/>
          </a:bodyPr>
          <a:lstStyle/>
          <a:p>
            <a:r>
              <a:rPr lang="en-GB" sz="1200" b="0" i="0" dirty="0" smtClean="0">
                <a:solidFill>
                  <a:schemeClr val="bg1"/>
                </a:solidFill>
                <a:latin typeface="Ubuntu" charset="0"/>
                <a:ea typeface="Ubuntu" charset="0"/>
                <a:cs typeface="Ubuntu" charset="0"/>
              </a:rPr>
              <a:t>11</a:t>
            </a:r>
            <a:endParaRPr lang="en-GB" sz="12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38898111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74825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quarter" idx="21"/>
          </p:nvPr>
        </p:nvSpPr>
        <p:spPr>
          <a:xfrm>
            <a:off x="1955389" y="1564803"/>
            <a:ext cx="3521072" cy="369332"/>
          </a:xfrm>
        </p:spPr>
        <p:txBody>
          <a:bodyPr/>
          <a:lstStyle/>
          <a:p>
            <a:r>
              <a:rPr lang="en-GB" sz="2400" b="0" dirty="0" smtClean="0">
                <a:latin typeface="Ubuntu"/>
              </a:rPr>
              <a:t>1. Background</a:t>
            </a:r>
            <a:endParaRPr lang="en-GB" sz="2400" b="0" dirty="0">
              <a:latin typeface="Ubuntu"/>
            </a:endParaRPr>
          </a:p>
        </p:txBody>
      </p:sp>
      <p:sp>
        <p:nvSpPr>
          <p:cNvPr id="6" name="Content Placeholder 5"/>
          <p:cNvSpPr>
            <a:spLocks noGrp="1"/>
          </p:cNvSpPr>
          <p:nvPr>
            <p:ph sz="quarter" idx="10"/>
          </p:nvPr>
        </p:nvSpPr>
        <p:spPr>
          <a:xfrm>
            <a:off x="348491" y="6294968"/>
            <a:ext cx="3597275" cy="221599"/>
          </a:xfrm>
        </p:spPr>
        <p:txBody>
          <a:bodyPr/>
          <a:lstStyle/>
          <a:p>
            <a:r>
              <a:rPr lang="en-GB" dirty="0"/>
              <a:t>Quality and Clinical </a:t>
            </a:r>
            <a:r>
              <a:rPr lang="en-GB" dirty="0" smtClean="0"/>
              <a:t>Audit Deep </a:t>
            </a:r>
            <a:r>
              <a:rPr lang="en-GB" dirty="0"/>
              <a:t>Dive</a:t>
            </a:r>
          </a:p>
        </p:txBody>
      </p:sp>
      <p:sp>
        <p:nvSpPr>
          <p:cNvPr id="12" name="Content Placeholder 11"/>
          <p:cNvSpPr>
            <a:spLocks noGrp="1"/>
          </p:cNvSpPr>
          <p:nvPr>
            <p:ph sz="quarter" idx="27"/>
          </p:nvPr>
        </p:nvSpPr>
        <p:spPr>
          <a:xfrm>
            <a:off x="1955389" y="3905577"/>
            <a:ext cx="3521072" cy="369332"/>
          </a:xfrm>
        </p:spPr>
        <p:txBody>
          <a:bodyPr/>
          <a:lstStyle/>
          <a:p>
            <a:r>
              <a:rPr lang="en-GB" sz="2400" b="0" dirty="0" smtClean="0">
                <a:latin typeface="Ubuntu"/>
              </a:rPr>
              <a:t>2. Drivers</a:t>
            </a:r>
            <a:endParaRPr lang="en-GB" sz="2400" b="0" dirty="0">
              <a:latin typeface="Ubuntu"/>
            </a:endParaRPr>
          </a:p>
        </p:txBody>
      </p:sp>
      <p:sp>
        <p:nvSpPr>
          <p:cNvPr id="16" name="Content Placeholder 15"/>
          <p:cNvSpPr>
            <a:spLocks noGrp="1"/>
          </p:cNvSpPr>
          <p:nvPr>
            <p:ph sz="quarter" idx="31"/>
          </p:nvPr>
        </p:nvSpPr>
        <p:spPr>
          <a:xfrm>
            <a:off x="1955389" y="4274909"/>
            <a:ext cx="3521072" cy="1661993"/>
          </a:xfrm>
        </p:spPr>
        <p:txBody>
          <a:bodyPr/>
          <a:lstStyle/>
          <a:p>
            <a:pPr>
              <a:spcBef>
                <a:spcPts val="0"/>
              </a:spcBef>
            </a:pPr>
            <a:r>
              <a:rPr lang="en-GB" sz="1800" dirty="0" smtClean="0">
                <a:latin typeface="Ubuntu"/>
              </a:rPr>
              <a:t>Quality and Improvement Strategy</a:t>
            </a:r>
          </a:p>
          <a:p>
            <a:pPr>
              <a:spcBef>
                <a:spcPts val="0"/>
              </a:spcBef>
            </a:pPr>
            <a:r>
              <a:rPr lang="en-GB" sz="1800" dirty="0" smtClean="0">
                <a:latin typeface="Ubuntu"/>
              </a:rPr>
              <a:t>Quality as an Organisational Strategy</a:t>
            </a:r>
          </a:p>
          <a:p>
            <a:pPr>
              <a:spcBef>
                <a:spcPts val="0"/>
              </a:spcBef>
            </a:pPr>
            <a:r>
              <a:rPr lang="en-GB" sz="1800" dirty="0" smtClean="0">
                <a:latin typeface="Ubuntu"/>
              </a:rPr>
              <a:t>Integrated Governance Model </a:t>
            </a:r>
          </a:p>
          <a:p>
            <a:pPr>
              <a:spcBef>
                <a:spcPts val="0"/>
              </a:spcBef>
            </a:pPr>
            <a:r>
              <a:rPr lang="en-GB" sz="1800" dirty="0">
                <a:latin typeface="Ubuntu"/>
              </a:rPr>
              <a:t>Audit Wales </a:t>
            </a:r>
            <a:r>
              <a:rPr lang="en-GB" sz="1800" dirty="0" smtClean="0">
                <a:latin typeface="Ubuntu"/>
              </a:rPr>
              <a:t>report</a:t>
            </a:r>
            <a:endParaRPr lang="en-GB" sz="1800" dirty="0">
              <a:latin typeface="Ubuntu"/>
            </a:endParaRPr>
          </a:p>
        </p:txBody>
      </p:sp>
      <p:sp>
        <p:nvSpPr>
          <p:cNvPr id="19" name="Content Placeholder 18"/>
          <p:cNvSpPr>
            <a:spLocks noGrp="1"/>
          </p:cNvSpPr>
          <p:nvPr>
            <p:ph sz="quarter" idx="34"/>
          </p:nvPr>
        </p:nvSpPr>
        <p:spPr>
          <a:xfrm>
            <a:off x="1955389" y="1991486"/>
            <a:ext cx="3521072" cy="1661993"/>
          </a:xfrm>
        </p:spPr>
        <p:txBody>
          <a:bodyPr/>
          <a:lstStyle/>
          <a:p>
            <a:pPr>
              <a:spcBef>
                <a:spcPts val="0"/>
              </a:spcBef>
            </a:pPr>
            <a:r>
              <a:rPr lang="en-GB" sz="1800" dirty="0">
                <a:latin typeface="Ubuntu"/>
              </a:rPr>
              <a:t>Clinical governance and improvement</a:t>
            </a:r>
          </a:p>
          <a:p>
            <a:pPr>
              <a:spcBef>
                <a:spcPts val="0"/>
              </a:spcBef>
            </a:pPr>
            <a:r>
              <a:rPr lang="en-GB" sz="1800" dirty="0">
                <a:latin typeface="Ubuntu"/>
              </a:rPr>
              <a:t>Annual audit plan</a:t>
            </a:r>
          </a:p>
          <a:p>
            <a:pPr>
              <a:spcBef>
                <a:spcPts val="0"/>
              </a:spcBef>
            </a:pPr>
            <a:r>
              <a:rPr lang="en-GB" sz="1800" dirty="0">
                <a:latin typeface="Ubuntu"/>
              </a:rPr>
              <a:t>Governance</a:t>
            </a:r>
          </a:p>
          <a:p>
            <a:pPr>
              <a:spcBef>
                <a:spcPts val="0"/>
              </a:spcBef>
            </a:pPr>
            <a:r>
              <a:rPr lang="en-GB" sz="1800" dirty="0">
                <a:latin typeface="Ubuntu"/>
              </a:rPr>
              <a:t>Strategy and QOS</a:t>
            </a:r>
          </a:p>
          <a:p>
            <a:pPr>
              <a:spcBef>
                <a:spcPts val="0"/>
              </a:spcBef>
            </a:pPr>
            <a:r>
              <a:rPr lang="en-GB" sz="1800" dirty="0">
                <a:latin typeface="Ubuntu"/>
              </a:rPr>
              <a:t>Audit </a:t>
            </a:r>
            <a:r>
              <a:rPr lang="en-GB" sz="1800" dirty="0" smtClean="0">
                <a:latin typeface="Ubuntu"/>
              </a:rPr>
              <a:t>Wales</a:t>
            </a:r>
            <a:endParaRPr lang="en-GB" sz="1800" dirty="0">
              <a:latin typeface="Ubuntu"/>
            </a:endParaRPr>
          </a:p>
        </p:txBody>
      </p:sp>
      <p:sp>
        <p:nvSpPr>
          <p:cNvPr id="22" name="Content Placeholder 21"/>
          <p:cNvSpPr>
            <a:spLocks noGrp="1"/>
          </p:cNvSpPr>
          <p:nvPr>
            <p:ph sz="quarter" idx="37"/>
          </p:nvPr>
        </p:nvSpPr>
        <p:spPr>
          <a:xfrm>
            <a:off x="7822790" y="1973679"/>
            <a:ext cx="3521072" cy="830997"/>
          </a:xfrm>
        </p:spPr>
        <p:txBody>
          <a:bodyPr/>
          <a:lstStyle/>
          <a:p>
            <a:pPr>
              <a:spcBef>
                <a:spcPts val="0"/>
              </a:spcBef>
            </a:pPr>
            <a:r>
              <a:rPr lang="en-GB" sz="1800" dirty="0" smtClean="0">
                <a:latin typeface="Ubuntu"/>
              </a:rPr>
              <a:t>Our 4 main aims</a:t>
            </a:r>
          </a:p>
          <a:p>
            <a:pPr>
              <a:spcBef>
                <a:spcPts val="0"/>
              </a:spcBef>
            </a:pPr>
            <a:r>
              <a:rPr lang="en-GB" sz="1800" dirty="0" smtClean="0">
                <a:latin typeface="Ubuntu"/>
              </a:rPr>
              <a:t>What we have done so far</a:t>
            </a:r>
          </a:p>
          <a:p>
            <a:pPr>
              <a:spcBef>
                <a:spcPts val="0"/>
              </a:spcBef>
            </a:pPr>
            <a:r>
              <a:rPr lang="en-GB" sz="1800" dirty="0" smtClean="0">
                <a:latin typeface="Ubuntu"/>
              </a:rPr>
              <a:t>Where we are going next</a:t>
            </a:r>
          </a:p>
        </p:txBody>
      </p:sp>
      <p:sp>
        <p:nvSpPr>
          <p:cNvPr id="25" name="Text Placeholder 24"/>
          <p:cNvSpPr>
            <a:spLocks noGrp="1"/>
          </p:cNvSpPr>
          <p:nvPr>
            <p:ph type="body" sz="quarter" idx="40"/>
          </p:nvPr>
        </p:nvSpPr>
        <p:spPr/>
        <p:txBody>
          <a:bodyPr/>
          <a:lstStyle/>
          <a:p>
            <a:pPr algn="l"/>
            <a:r>
              <a:rPr lang="en-GB" dirty="0" smtClean="0"/>
              <a:t>Content</a:t>
            </a:r>
            <a:endParaRPr lang="en-GB" dirty="0"/>
          </a:p>
        </p:txBody>
      </p:sp>
      <p:sp>
        <p:nvSpPr>
          <p:cNvPr id="2" name="Content Placeholder 1"/>
          <p:cNvSpPr>
            <a:spLocks noGrp="1"/>
          </p:cNvSpPr>
          <p:nvPr>
            <p:ph sz="quarter" idx="30"/>
          </p:nvPr>
        </p:nvSpPr>
        <p:spPr>
          <a:xfrm>
            <a:off x="7822790" y="1564803"/>
            <a:ext cx="3521072" cy="369332"/>
          </a:xfrm>
        </p:spPr>
        <p:txBody>
          <a:bodyPr/>
          <a:lstStyle/>
          <a:p>
            <a:r>
              <a:rPr lang="en-GB" sz="2400" b="0" dirty="0" smtClean="0">
                <a:latin typeface="Ubuntu"/>
              </a:rPr>
              <a:t>3. Key improvement aims</a:t>
            </a:r>
            <a:endParaRPr lang="en-GB" sz="2400" b="0" dirty="0">
              <a:latin typeface="Ubuntu"/>
            </a:endParaRPr>
          </a:p>
        </p:txBody>
      </p:sp>
      <p:sp>
        <p:nvSpPr>
          <p:cNvPr id="15" name="Donut 24">
            <a:extLst>
              <a:ext uri="{FF2B5EF4-FFF2-40B4-BE49-F238E27FC236}">
                <a16:creationId xmlns:a16="http://schemas.microsoft.com/office/drawing/2014/main" id="{2358F6B7-5407-478C-BBCE-24DB33354B70}"/>
              </a:ext>
            </a:extLst>
          </p:cNvPr>
          <p:cNvSpPr/>
          <p:nvPr/>
        </p:nvSpPr>
        <p:spPr>
          <a:xfrm>
            <a:off x="6806243" y="1841170"/>
            <a:ext cx="617508" cy="622535"/>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rgbClr val="597D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7" name="Rectangle 30">
            <a:extLst>
              <a:ext uri="{FF2B5EF4-FFF2-40B4-BE49-F238E27FC236}">
                <a16:creationId xmlns:a16="http://schemas.microsoft.com/office/drawing/2014/main" id="{3BFEE74E-183A-4C32-9BDF-AC2573B061E0}"/>
              </a:ext>
            </a:extLst>
          </p:cNvPr>
          <p:cNvSpPr/>
          <p:nvPr/>
        </p:nvSpPr>
        <p:spPr>
          <a:xfrm>
            <a:off x="938843" y="1841170"/>
            <a:ext cx="617508" cy="648395"/>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rgbClr val="597DB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8" name="Rounded Rectangle 25">
            <a:extLst>
              <a:ext uri="{FF2B5EF4-FFF2-40B4-BE49-F238E27FC236}">
                <a16:creationId xmlns:a16="http://schemas.microsoft.com/office/drawing/2014/main" id="{52251A18-A73B-4A26-9FEC-6B831E23205B}"/>
              </a:ext>
            </a:extLst>
          </p:cNvPr>
          <p:cNvSpPr/>
          <p:nvPr/>
        </p:nvSpPr>
        <p:spPr>
          <a:xfrm>
            <a:off x="938843" y="3905939"/>
            <a:ext cx="617509" cy="457100"/>
          </a:xfrm>
          <a:custGeom>
            <a:avLst/>
            <a:gdLst/>
            <a:ahLst/>
            <a:cxnLst/>
            <a:rect l="l" t="t" r="r" b="b"/>
            <a:pathLst>
              <a:path w="3248842" h="2380886">
                <a:moveTo>
                  <a:pt x="1194785" y="1472263"/>
                </a:moveTo>
                <a:cubicBezTo>
                  <a:pt x="1150014" y="1472263"/>
                  <a:pt x="1113720" y="1508557"/>
                  <a:pt x="1113720" y="1553328"/>
                </a:cubicBezTo>
                <a:lnTo>
                  <a:pt x="1113720" y="1600880"/>
                </a:lnTo>
                <a:cubicBezTo>
                  <a:pt x="1113720" y="1645651"/>
                  <a:pt x="1150014" y="1681945"/>
                  <a:pt x="1194785" y="1681945"/>
                </a:cubicBezTo>
                <a:lnTo>
                  <a:pt x="2067186" y="1681945"/>
                </a:lnTo>
                <a:cubicBezTo>
                  <a:pt x="2111957" y="1681945"/>
                  <a:pt x="2148251" y="1645651"/>
                  <a:pt x="2148251" y="1600880"/>
                </a:cubicBezTo>
                <a:lnTo>
                  <a:pt x="2148251" y="1553328"/>
                </a:lnTo>
                <a:cubicBezTo>
                  <a:pt x="2148251" y="1508557"/>
                  <a:pt x="2111957" y="1472263"/>
                  <a:pt x="2067186" y="1472263"/>
                </a:cubicBezTo>
                <a:close/>
                <a:moveTo>
                  <a:pt x="2582402" y="986449"/>
                </a:moveTo>
                <a:cubicBezTo>
                  <a:pt x="2477247" y="986449"/>
                  <a:pt x="2392002" y="1071694"/>
                  <a:pt x="2392002" y="1176848"/>
                </a:cubicBezTo>
                <a:cubicBezTo>
                  <a:pt x="2392002" y="1282003"/>
                  <a:pt x="2477247" y="1367248"/>
                  <a:pt x="2582402" y="1367248"/>
                </a:cubicBezTo>
                <a:cubicBezTo>
                  <a:pt x="2687557" y="1367248"/>
                  <a:pt x="2772801" y="1282003"/>
                  <a:pt x="2772801" y="1176848"/>
                </a:cubicBezTo>
                <a:cubicBezTo>
                  <a:pt x="2772801" y="1071694"/>
                  <a:pt x="2687557" y="986449"/>
                  <a:pt x="2582402" y="986449"/>
                </a:cubicBezTo>
                <a:close/>
                <a:moveTo>
                  <a:pt x="679570" y="986449"/>
                </a:moveTo>
                <a:cubicBezTo>
                  <a:pt x="574415" y="986449"/>
                  <a:pt x="489171" y="1071694"/>
                  <a:pt x="489171" y="1176848"/>
                </a:cubicBezTo>
                <a:cubicBezTo>
                  <a:pt x="489171" y="1282003"/>
                  <a:pt x="574415" y="1367248"/>
                  <a:pt x="679570" y="1367248"/>
                </a:cubicBezTo>
                <a:cubicBezTo>
                  <a:pt x="784725" y="1367248"/>
                  <a:pt x="869970" y="1282003"/>
                  <a:pt x="869970" y="1176848"/>
                </a:cubicBezTo>
                <a:cubicBezTo>
                  <a:pt x="869970" y="1071694"/>
                  <a:pt x="784725" y="986449"/>
                  <a:pt x="679570" y="986449"/>
                </a:cubicBezTo>
                <a:close/>
                <a:moveTo>
                  <a:pt x="867954" y="155801"/>
                </a:moveTo>
                <a:lnTo>
                  <a:pt x="726849" y="858549"/>
                </a:lnTo>
                <a:lnTo>
                  <a:pt x="2535122" y="858549"/>
                </a:lnTo>
                <a:lnTo>
                  <a:pt x="2394017" y="155801"/>
                </a:lnTo>
                <a:close/>
                <a:moveTo>
                  <a:pt x="677268" y="0"/>
                </a:moveTo>
                <a:lnTo>
                  <a:pt x="2584703" y="0"/>
                </a:lnTo>
                <a:lnTo>
                  <a:pt x="2736658" y="607820"/>
                </a:lnTo>
                <a:cubicBezTo>
                  <a:pt x="2766265" y="579906"/>
                  <a:pt x="2806392" y="564164"/>
                  <a:pt x="2850195" y="564164"/>
                </a:cubicBezTo>
                <a:lnTo>
                  <a:pt x="3069929" y="564164"/>
                </a:lnTo>
                <a:cubicBezTo>
                  <a:pt x="3168740" y="564164"/>
                  <a:pt x="3248842" y="644266"/>
                  <a:pt x="3248842" y="743077"/>
                </a:cubicBezTo>
                <a:lnTo>
                  <a:pt x="3248842" y="792706"/>
                </a:lnTo>
                <a:cubicBezTo>
                  <a:pt x="3248842" y="891517"/>
                  <a:pt x="3168740" y="971619"/>
                  <a:pt x="3069929" y="971619"/>
                </a:cubicBezTo>
                <a:lnTo>
                  <a:pt x="3054536" y="971619"/>
                </a:lnTo>
                <a:cubicBezTo>
                  <a:pt x="3060628" y="989042"/>
                  <a:pt x="3063411" y="1007758"/>
                  <a:pt x="3063411" y="1027125"/>
                </a:cubicBezTo>
                <a:lnTo>
                  <a:pt x="3063411" y="2015961"/>
                </a:lnTo>
                <a:lnTo>
                  <a:pt x="2889080" y="2015961"/>
                </a:lnTo>
                <a:lnTo>
                  <a:pt x="2889080" y="2260325"/>
                </a:lnTo>
                <a:cubicBezTo>
                  <a:pt x="2889080" y="2326909"/>
                  <a:pt x="2835102" y="2380886"/>
                  <a:pt x="2768518" y="2380886"/>
                </a:cubicBezTo>
                <a:lnTo>
                  <a:pt x="2286284" y="2380886"/>
                </a:lnTo>
                <a:cubicBezTo>
                  <a:pt x="2219700" y="2380886"/>
                  <a:pt x="2165723" y="2326909"/>
                  <a:pt x="2165723" y="2260325"/>
                </a:cubicBezTo>
                <a:lnTo>
                  <a:pt x="2165723" y="2015961"/>
                </a:lnTo>
                <a:lnTo>
                  <a:pt x="1096248" y="2015961"/>
                </a:lnTo>
                <a:lnTo>
                  <a:pt x="1096248" y="2260325"/>
                </a:lnTo>
                <a:cubicBezTo>
                  <a:pt x="1096248" y="2326909"/>
                  <a:pt x="1042270" y="2380886"/>
                  <a:pt x="975686" y="2380886"/>
                </a:cubicBezTo>
                <a:lnTo>
                  <a:pt x="493453" y="2380886"/>
                </a:lnTo>
                <a:cubicBezTo>
                  <a:pt x="426869" y="2380886"/>
                  <a:pt x="372891" y="2326909"/>
                  <a:pt x="372891" y="2260325"/>
                </a:cubicBezTo>
                <a:lnTo>
                  <a:pt x="372891" y="2015961"/>
                </a:lnTo>
                <a:lnTo>
                  <a:pt x="198560" y="2015961"/>
                </a:lnTo>
                <a:lnTo>
                  <a:pt x="198560" y="1027125"/>
                </a:lnTo>
                <a:cubicBezTo>
                  <a:pt x="198560" y="1007758"/>
                  <a:pt x="201343" y="989042"/>
                  <a:pt x="207435" y="971619"/>
                </a:cubicBezTo>
                <a:lnTo>
                  <a:pt x="178913" y="971619"/>
                </a:lnTo>
                <a:cubicBezTo>
                  <a:pt x="80102" y="971619"/>
                  <a:pt x="0" y="891517"/>
                  <a:pt x="0" y="792706"/>
                </a:cubicBezTo>
                <a:lnTo>
                  <a:pt x="0" y="743077"/>
                </a:lnTo>
                <a:cubicBezTo>
                  <a:pt x="0" y="644266"/>
                  <a:pt x="80102" y="564164"/>
                  <a:pt x="178913" y="564164"/>
                </a:cubicBezTo>
                <a:lnTo>
                  <a:pt x="398647" y="564164"/>
                </a:lnTo>
                <a:cubicBezTo>
                  <a:pt x="447310" y="564164"/>
                  <a:pt x="491436" y="583593"/>
                  <a:pt x="523419" y="615395"/>
                </a:cubicBezTo>
                <a:close/>
              </a:path>
            </a:pathLst>
          </a:custGeom>
          <a:solidFill>
            <a:srgbClr val="597DB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1" name="Content Placeholder 1"/>
          <p:cNvSpPr>
            <a:spLocks noGrp="1"/>
          </p:cNvSpPr>
          <p:nvPr>
            <p:ph sz="quarter" idx="30"/>
          </p:nvPr>
        </p:nvSpPr>
        <p:spPr>
          <a:xfrm>
            <a:off x="7822790" y="3907013"/>
            <a:ext cx="3521072" cy="369332"/>
          </a:xfrm>
        </p:spPr>
        <p:txBody>
          <a:bodyPr/>
          <a:lstStyle/>
          <a:p>
            <a:r>
              <a:rPr lang="en-GB" sz="2400" b="0" dirty="0">
                <a:latin typeface="Ubuntu"/>
              </a:rPr>
              <a:t>4</a:t>
            </a:r>
            <a:r>
              <a:rPr lang="en-GB" sz="2400" b="0" dirty="0" smtClean="0">
                <a:latin typeface="Ubuntu"/>
              </a:rPr>
              <a:t>. Audit case studies</a:t>
            </a:r>
            <a:endParaRPr lang="en-GB" sz="2400" b="0" dirty="0">
              <a:latin typeface="Ubuntu"/>
            </a:endParaRPr>
          </a:p>
        </p:txBody>
      </p:sp>
      <p:sp>
        <p:nvSpPr>
          <p:cNvPr id="23" name="Rectangle 9">
            <a:extLst>
              <a:ext uri="{FF2B5EF4-FFF2-40B4-BE49-F238E27FC236}">
                <a16:creationId xmlns:a16="http://schemas.microsoft.com/office/drawing/2014/main" id="{444E6227-4972-4DE6-BEB0-C3FC42991182}"/>
              </a:ext>
            </a:extLst>
          </p:cNvPr>
          <p:cNvSpPr/>
          <p:nvPr/>
        </p:nvSpPr>
        <p:spPr>
          <a:xfrm>
            <a:off x="6806244" y="3907013"/>
            <a:ext cx="617508" cy="493633"/>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rgbClr val="597D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Tree>
    <p:extLst>
      <p:ext uri="{BB962C8B-B14F-4D97-AF65-F5344CB8AC3E}">
        <p14:creationId xmlns:p14="http://schemas.microsoft.com/office/powerpoint/2010/main" val="31202632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348491" y="6294968"/>
            <a:ext cx="3597275" cy="221599"/>
          </a:xfrm>
        </p:spPr>
        <p:txBody>
          <a:bodyPr/>
          <a:lstStyle/>
          <a:p>
            <a:r>
              <a:rPr lang="en-GB" dirty="0"/>
              <a:t>Quality and Clinical </a:t>
            </a:r>
            <a:r>
              <a:rPr lang="en-GB" dirty="0" smtClean="0"/>
              <a:t>Audit Deep </a:t>
            </a:r>
            <a:r>
              <a:rPr lang="en-GB" dirty="0"/>
              <a:t>Dive</a:t>
            </a:r>
          </a:p>
        </p:txBody>
      </p:sp>
      <p:sp>
        <p:nvSpPr>
          <p:cNvPr id="3" name="Content Placeholder 2"/>
          <p:cNvSpPr>
            <a:spLocks noGrp="1"/>
          </p:cNvSpPr>
          <p:nvPr>
            <p:ph sz="quarter" idx="14"/>
          </p:nvPr>
        </p:nvSpPr>
        <p:spPr>
          <a:xfrm>
            <a:off x="715963" y="1656522"/>
            <a:ext cx="10760075" cy="2795637"/>
          </a:xfrm>
        </p:spPr>
        <p:txBody>
          <a:bodyPr/>
          <a:lstStyle/>
          <a:p>
            <a:r>
              <a:rPr lang="en-GB" sz="2000" dirty="0" smtClean="0">
                <a:latin typeface="Ubuntu"/>
              </a:rPr>
              <a:t>Clinical governance and improvement</a:t>
            </a:r>
          </a:p>
          <a:p>
            <a:r>
              <a:rPr lang="en-GB" sz="2000" dirty="0" smtClean="0">
                <a:latin typeface="Ubuntu"/>
              </a:rPr>
              <a:t>Annual audit plan</a:t>
            </a:r>
          </a:p>
          <a:p>
            <a:r>
              <a:rPr lang="en-GB" sz="2000" dirty="0" smtClean="0">
                <a:latin typeface="Ubuntu"/>
              </a:rPr>
              <a:t>Governance</a:t>
            </a:r>
          </a:p>
          <a:p>
            <a:r>
              <a:rPr lang="en-GB" sz="2000" dirty="0" smtClean="0">
                <a:latin typeface="Ubuntu"/>
              </a:rPr>
              <a:t>Quality and Improvement Strategy and Quality as an Organisational Strategy</a:t>
            </a:r>
          </a:p>
          <a:p>
            <a:r>
              <a:rPr lang="en-GB" sz="2000" dirty="0" smtClean="0">
                <a:latin typeface="Ubuntu"/>
              </a:rPr>
              <a:t>Quality, Safety and Improvement Committee and Audit, Assurance and Governance Committee feedback</a:t>
            </a:r>
          </a:p>
          <a:p>
            <a:r>
              <a:rPr lang="en-GB" sz="2000" dirty="0" smtClean="0">
                <a:latin typeface="Ubuntu"/>
              </a:rPr>
              <a:t>Audit Wales</a:t>
            </a:r>
            <a:endParaRPr lang="en-GB" sz="2000" dirty="0">
              <a:latin typeface="Ubuntu"/>
            </a:endParaRPr>
          </a:p>
        </p:txBody>
      </p:sp>
      <p:sp>
        <p:nvSpPr>
          <p:cNvPr id="4" name="Text Placeholder 3"/>
          <p:cNvSpPr>
            <a:spLocks noGrp="1"/>
          </p:cNvSpPr>
          <p:nvPr>
            <p:ph type="body" sz="quarter" idx="15"/>
          </p:nvPr>
        </p:nvSpPr>
        <p:spPr/>
        <p:txBody>
          <a:bodyPr/>
          <a:lstStyle/>
          <a:p>
            <a:r>
              <a:rPr lang="en-GB" dirty="0" smtClean="0"/>
              <a:t>Background</a:t>
            </a:r>
            <a:endParaRPr lang="en-GB" dirty="0"/>
          </a:p>
        </p:txBody>
      </p:sp>
      <p:sp>
        <p:nvSpPr>
          <p:cNvPr id="5" name="TextBox 4"/>
          <p:cNvSpPr txBox="1"/>
          <p:nvPr/>
        </p:nvSpPr>
        <p:spPr>
          <a:xfrm>
            <a:off x="0" y="6535817"/>
            <a:ext cx="202131" cy="276999"/>
          </a:xfrm>
          <a:prstGeom prst="rect">
            <a:avLst/>
          </a:prstGeom>
          <a:noFill/>
        </p:spPr>
        <p:txBody>
          <a:bodyPr wrap="square" rtlCol="0">
            <a:spAutoFit/>
          </a:bodyPr>
          <a:lstStyle/>
          <a:p>
            <a:r>
              <a:rPr lang="en-GB" sz="1200" b="0" i="0" dirty="0" smtClean="0">
                <a:solidFill>
                  <a:schemeClr val="bg1"/>
                </a:solidFill>
                <a:latin typeface="Ubuntu" charset="0"/>
                <a:ea typeface="Ubuntu" charset="0"/>
                <a:cs typeface="Ubuntu" charset="0"/>
              </a:rPr>
              <a:t>1</a:t>
            </a:r>
          </a:p>
        </p:txBody>
      </p:sp>
    </p:spTree>
    <p:extLst>
      <p:ext uri="{BB962C8B-B14F-4D97-AF65-F5344CB8AC3E}">
        <p14:creationId xmlns:p14="http://schemas.microsoft.com/office/powerpoint/2010/main" val="3580384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t>Audit Wales Report: Drivers for change</a:t>
            </a:r>
            <a:endParaRPr lang="en-GB" dirty="0"/>
          </a:p>
        </p:txBody>
      </p:sp>
      <p:graphicFrame>
        <p:nvGraphicFramePr>
          <p:cNvPr id="8" name="Diagram 7"/>
          <p:cNvGraphicFramePr/>
          <p:nvPr>
            <p:extLst>
              <p:ext uri="{D42A27DB-BD31-4B8C-83A1-F6EECF244321}">
                <p14:modId xmlns:p14="http://schemas.microsoft.com/office/powerpoint/2010/main" val="3025659295"/>
              </p:ext>
            </p:extLst>
          </p:nvPr>
        </p:nvGraphicFramePr>
        <p:xfrm>
          <a:off x="715962" y="1541301"/>
          <a:ext cx="10309847" cy="37860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ontent Placeholder 8"/>
          <p:cNvSpPr>
            <a:spLocks noGrp="1"/>
          </p:cNvSpPr>
          <p:nvPr>
            <p:ph sz="quarter" idx="10"/>
          </p:nvPr>
        </p:nvSpPr>
        <p:spPr>
          <a:xfrm>
            <a:off x="348491" y="6294968"/>
            <a:ext cx="3597275" cy="221599"/>
          </a:xfrm>
        </p:spPr>
        <p:txBody>
          <a:bodyPr/>
          <a:lstStyle/>
          <a:p>
            <a:r>
              <a:rPr lang="en-GB" dirty="0"/>
              <a:t>Quality and Clinical </a:t>
            </a:r>
            <a:r>
              <a:rPr lang="en-GB" dirty="0" smtClean="0"/>
              <a:t>Audit Deep </a:t>
            </a:r>
            <a:r>
              <a:rPr lang="en-GB" dirty="0"/>
              <a:t>Dive</a:t>
            </a:r>
          </a:p>
        </p:txBody>
      </p:sp>
      <p:sp>
        <p:nvSpPr>
          <p:cNvPr id="5" name="TextBox 4"/>
          <p:cNvSpPr txBox="1"/>
          <p:nvPr/>
        </p:nvSpPr>
        <p:spPr>
          <a:xfrm>
            <a:off x="0" y="6535817"/>
            <a:ext cx="202131" cy="276999"/>
          </a:xfrm>
          <a:prstGeom prst="rect">
            <a:avLst/>
          </a:prstGeom>
          <a:noFill/>
        </p:spPr>
        <p:txBody>
          <a:bodyPr wrap="square" rtlCol="0">
            <a:spAutoFit/>
          </a:bodyPr>
          <a:lstStyle/>
          <a:p>
            <a:r>
              <a:rPr lang="en-GB" sz="1200" dirty="0">
                <a:solidFill>
                  <a:schemeClr val="bg1"/>
                </a:solidFill>
                <a:latin typeface="Ubuntu" charset="0"/>
                <a:ea typeface="Ubuntu" charset="0"/>
                <a:cs typeface="Ubuntu" charset="0"/>
              </a:rPr>
              <a:t>2</a:t>
            </a:r>
            <a:endParaRPr lang="en-GB" sz="12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2192523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t>Key Improvement </a:t>
            </a:r>
            <a:r>
              <a:rPr lang="en-GB" dirty="0"/>
              <a:t>A</a:t>
            </a:r>
            <a:r>
              <a:rPr lang="en-GB" dirty="0" smtClean="0"/>
              <a:t>ims</a:t>
            </a:r>
            <a:endParaRPr lang="en-GB" dirty="0"/>
          </a:p>
        </p:txBody>
      </p:sp>
      <p:grpSp>
        <p:nvGrpSpPr>
          <p:cNvPr id="3" name="Group 2"/>
          <p:cNvGrpSpPr/>
          <p:nvPr/>
        </p:nvGrpSpPr>
        <p:grpSpPr>
          <a:xfrm>
            <a:off x="718557" y="1563755"/>
            <a:ext cx="10754887" cy="4094923"/>
            <a:chOff x="718557" y="1563755"/>
            <a:chExt cx="10754887" cy="4094923"/>
          </a:xfrm>
        </p:grpSpPr>
        <p:sp>
          <p:nvSpPr>
            <p:cNvPr id="5" name="Freeform 4"/>
            <p:cNvSpPr/>
            <p:nvPr/>
          </p:nvSpPr>
          <p:spPr>
            <a:xfrm rot="21600000">
              <a:off x="718557" y="1563755"/>
              <a:ext cx="2545536" cy="4094923"/>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p:spPr>
          <p:style>
            <a:lnRef idx="2">
              <a:schemeClr val="lt1">
                <a:hueOff val="0"/>
                <a:satOff val="0"/>
                <a:lumOff val="0"/>
                <a:alphaOff val="0"/>
              </a:schemeClr>
            </a:lnRef>
            <a:fillRef idx="1">
              <a:schemeClr val="accent1">
                <a:alpha val="90000"/>
                <a:hueOff val="0"/>
                <a:satOff val="0"/>
                <a:lumOff val="0"/>
                <a:alphaOff val="0"/>
              </a:schemeClr>
            </a:fillRef>
            <a:effectRef idx="0">
              <a:schemeClr val="accent1">
                <a:alpha val="90000"/>
                <a:hueOff val="0"/>
                <a:satOff val="0"/>
                <a:lumOff val="0"/>
                <a:alphaOff val="0"/>
              </a:schemeClr>
            </a:effectRef>
            <a:fontRef idx="minor">
              <a:schemeClr val="lt1"/>
            </a:fontRef>
          </p:style>
          <p:txBody>
            <a:bodyPr spcFirstLastPara="0" vert="horz" wrap="square" lIns="171451" tIns="818984" rIns="170587" bIns="818985" numCol="1" spcCol="1270" anchor="ctr" anchorCtr="0">
              <a:noAutofit/>
            </a:bodyPr>
            <a:lstStyle/>
            <a:p>
              <a:pPr lvl="0" algn="ctr" defTabSz="1200150">
                <a:lnSpc>
                  <a:spcPct val="90000"/>
                </a:lnSpc>
                <a:spcBef>
                  <a:spcPct val="0"/>
                </a:spcBef>
                <a:spcAft>
                  <a:spcPct val="35000"/>
                </a:spcAft>
              </a:pPr>
              <a:r>
                <a:rPr lang="en-US" sz="2700" b="1" kern="1200" dirty="0" smtClean="0">
                  <a:latin typeface="Ubuntu"/>
                </a:rPr>
                <a:t>Quality assurance of a robust audit process</a:t>
              </a:r>
              <a:endParaRPr lang="en-US" sz="2700" b="1" kern="1200" dirty="0">
                <a:latin typeface="Ubuntu"/>
              </a:endParaRPr>
            </a:p>
          </p:txBody>
        </p:sp>
        <p:sp>
          <p:nvSpPr>
            <p:cNvPr id="6" name="Freeform 5"/>
            <p:cNvSpPr/>
            <p:nvPr/>
          </p:nvSpPr>
          <p:spPr>
            <a:xfrm rot="21600000">
              <a:off x="3455007" y="1563755"/>
              <a:ext cx="2545536" cy="4094923"/>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chemeClr val="accent3">
                <a:alpha val="76667"/>
              </a:schemeClr>
            </a:solidFill>
          </p:spPr>
          <p:style>
            <a:lnRef idx="2">
              <a:schemeClr val="lt1">
                <a:hueOff val="0"/>
                <a:satOff val="0"/>
                <a:lumOff val="0"/>
                <a:alphaOff val="0"/>
              </a:schemeClr>
            </a:lnRef>
            <a:fillRef idx="1">
              <a:schemeClr val="accent1">
                <a:alpha val="90000"/>
                <a:hueOff val="0"/>
                <a:satOff val="0"/>
                <a:lumOff val="0"/>
                <a:alphaOff val="-13333"/>
              </a:schemeClr>
            </a:fillRef>
            <a:effectRef idx="0">
              <a:schemeClr val="accent1">
                <a:alpha val="90000"/>
                <a:hueOff val="0"/>
                <a:satOff val="0"/>
                <a:lumOff val="0"/>
                <a:alphaOff val="-13333"/>
              </a:schemeClr>
            </a:effectRef>
            <a:fontRef idx="minor">
              <a:schemeClr val="lt1"/>
            </a:fontRef>
          </p:style>
          <p:txBody>
            <a:bodyPr spcFirstLastPara="0" vert="horz" wrap="square" lIns="171451" tIns="818984" rIns="170587" bIns="818985" numCol="1" spcCol="1270" anchor="ctr" anchorCtr="0">
              <a:noAutofit/>
            </a:bodyPr>
            <a:lstStyle/>
            <a:p>
              <a:pPr lvl="0" algn="ctr" defTabSz="1200150">
                <a:lnSpc>
                  <a:spcPct val="90000"/>
                </a:lnSpc>
                <a:spcBef>
                  <a:spcPct val="0"/>
                </a:spcBef>
                <a:spcAft>
                  <a:spcPct val="35000"/>
                </a:spcAft>
              </a:pPr>
              <a:r>
                <a:rPr lang="en-US" sz="2700" b="1" kern="1200" dirty="0" smtClean="0">
                  <a:latin typeface="Ubuntu"/>
                </a:rPr>
                <a:t>Learning from audits</a:t>
              </a:r>
              <a:endParaRPr lang="en-US" sz="2700" b="1" kern="1200" dirty="0">
                <a:latin typeface="Ubuntu"/>
              </a:endParaRPr>
            </a:p>
          </p:txBody>
        </p:sp>
        <p:sp>
          <p:nvSpPr>
            <p:cNvPr id="8" name="Freeform 7"/>
            <p:cNvSpPr/>
            <p:nvPr/>
          </p:nvSpPr>
          <p:spPr>
            <a:xfrm rot="21600000">
              <a:off x="6191457" y="1563755"/>
              <a:ext cx="2545536" cy="4094923"/>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chemeClr val="accent5">
                <a:alpha val="63333"/>
              </a:schemeClr>
            </a:solidFill>
          </p:spPr>
          <p:style>
            <a:lnRef idx="2">
              <a:schemeClr val="lt1">
                <a:hueOff val="0"/>
                <a:satOff val="0"/>
                <a:lumOff val="0"/>
                <a:alphaOff val="0"/>
              </a:schemeClr>
            </a:lnRef>
            <a:fillRef idx="1">
              <a:schemeClr val="accent1">
                <a:alpha val="90000"/>
                <a:hueOff val="0"/>
                <a:satOff val="0"/>
                <a:lumOff val="0"/>
                <a:alphaOff val="-26667"/>
              </a:schemeClr>
            </a:fillRef>
            <a:effectRef idx="0">
              <a:schemeClr val="accent1">
                <a:alpha val="90000"/>
                <a:hueOff val="0"/>
                <a:satOff val="0"/>
                <a:lumOff val="0"/>
                <a:alphaOff val="-26667"/>
              </a:schemeClr>
            </a:effectRef>
            <a:fontRef idx="minor">
              <a:schemeClr val="lt1"/>
            </a:fontRef>
          </p:style>
          <p:txBody>
            <a:bodyPr spcFirstLastPara="0" vert="horz" wrap="square" lIns="171451" tIns="818984" rIns="170587" bIns="818985" numCol="1" spcCol="1270" anchor="ctr" anchorCtr="0">
              <a:noAutofit/>
            </a:bodyPr>
            <a:lstStyle/>
            <a:p>
              <a:pPr lvl="0" algn="ctr" defTabSz="1200150">
                <a:lnSpc>
                  <a:spcPct val="90000"/>
                </a:lnSpc>
                <a:spcBef>
                  <a:spcPct val="0"/>
                </a:spcBef>
                <a:spcAft>
                  <a:spcPct val="35000"/>
                </a:spcAft>
              </a:pPr>
              <a:r>
                <a:rPr lang="en-US" sz="2700" b="1" kern="1200" dirty="0" smtClean="0">
                  <a:latin typeface="Ubuntu"/>
                </a:rPr>
                <a:t>Risk-based approach</a:t>
              </a:r>
              <a:endParaRPr lang="en-US" sz="2700" b="1" kern="1200" dirty="0">
                <a:latin typeface="Ubuntu"/>
              </a:endParaRPr>
            </a:p>
          </p:txBody>
        </p:sp>
        <p:sp>
          <p:nvSpPr>
            <p:cNvPr id="9" name="Freeform 8"/>
            <p:cNvSpPr/>
            <p:nvPr/>
          </p:nvSpPr>
          <p:spPr>
            <a:xfrm rot="21600000">
              <a:off x="8927908" y="1563755"/>
              <a:ext cx="2545536" cy="4094923"/>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p:spPr>
          <p:style>
            <a:lnRef idx="2">
              <a:schemeClr val="lt1">
                <a:hueOff val="0"/>
                <a:satOff val="0"/>
                <a:lumOff val="0"/>
                <a:alphaOff val="0"/>
              </a:schemeClr>
            </a:lnRef>
            <a:fillRef idx="1">
              <a:schemeClr val="accent1">
                <a:alpha val="90000"/>
                <a:hueOff val="0"/>
                <a:satOff val="0"/>
                <a:lumOff val="0"/>
                <a:alphaOff val="-40000"/>
              </a:schemeClr>
            </a:fillRef>
            <a:effectRef idx="0">
              <a:schemeClr val="accent1">
                <a:alpha val="90000"/>
                <a:hueOff val="0"/>
                <a:satOff val="0"/>
                <a:lumOff val="0"/>
                <a:alphaOff val="-40000"/>
              </a:schemeClr>
            </a:effectRef>
            <a:fontRef idx="minor">
              <a:schemeClr val="lt1"/>
            </a:fontRef>
          </p:style>
          <p:txBody>
            <a:bodyPr spcFirstLastPara="0" vert="horz" wrap="square" lIns="171451" tIns="818984" rIns="170587" bIns="818985" numCol="1" spcCol="1270" anchor="ctr" anchorCtr="0">
              <a:noAutofit/>
            </a:bodyPr>
            <a:lstStyle/>
            <a:p>
              <a:pPr lvl="0" algn="ctr" defTabSz="1200150">
                <a:lnSpc>
                  <a:spcPct val="90000"/>
                </a:lnSpc>
                <a:spcBef>
                  <a:spcPct val="0"/>
                </a:spcBef>
                <a:spcAft>
                  <a:spcPct val="35000"/>
                </a:spcAft>
              </a:pPr>
              <a:r>
                <a:rPr lang="en-US" sz="2700" b="1" kern="1200" dirty="0" smtClean="0">
                  <a:latin typeface="Ubuntu"/>
                </a:rPr>
                <a:t>Increased directorate coverage</a:t>
              </a:r>
              <a:endParaRPr lang="en-US" sz="2700" b="1" kern="1200" dirty="0">
                <a:latin typeface="Ubuntu"/>
              </a:endParaRPr>
            </a:p>
          </p:txBody>
        </p:sp>
      </p:grpSp>
      <p:sp>
        <p:nvSpPr>
          <p:cNvPr id="2" name="Content Placeholder 1"/>
          <p:cNvSpPr>
            <a:spLocks noGrp="1"/>
          </p:cNvSpPr>
          <p:nvPr>
            <p:ph sz="quarter" idx="10"/>
          </p:nvPr>
        </p:nvSpPr>
        <p:spPr>
          <a:xfrm>
            <a:off x="348491" y="6294968"/>
            <a:ext cx="3597275" cy="221599"/>
          </a:xfrm>
        </p:spPr>
        <p:txBody>
          <a:bodyPr/>
          <a:lstStyle/>
          <a:p>
            <a:r>
              <a:rPr lang="en-GB" dirty="0"/>
              <a:t>Quality and Clinical </a:t>
            </a:r>
            <a:r>
              <a:rPr lang="en-GB" dirty="0" smtClean="0"/>
              <a:t>Audit Deep </a:t>
            </a:r>
            <a:r>
              <a:rPr lang="en-GB" dirty="0"/>
              <a:t>Dive</a:t>
            </a:r>
          </a:p>
        </p:txBody>
      </p:sp>
      <p:sp>
        <p:nvSpPr>
          <p:cNvPr id="10" name="TextBox 9"/>
          <p:cNvSpPr txBox="1"/>
          <p:nvPr/>
        </p:nvSpPr>
        <p:spPr>
          <a:xfrm>
            <a:off x="0" y="6535817"/>
            <a:ext cx="202131" cy="276999"/>
          </a:xfrm>
          <a:prstGeom prst="rect">
            <a:avLst/>
          </a:prstGeom>
          <a:noFill/>
        </p:spPr>
        <p:txBody>
          <a:bodyPr wrap="square" rtlCol="0">
            <a:spAutoFit/>
          </a:bodyPr>
          <a:lstStyle/>
          <a:p>
            <a:r>
              <a:rPr lang="en-GB" sz="1200" dirty="0">
                <a:solidFill>
                  <a:schemeClr val="bg1"/>
                </a:solidFill>
                <a:latin typeface="Ubuntu" charset="0"/>
                <a:ea typeface="Ubuntu" charset="0"/>
                <a:cs typeface="Ubuntu" charset="0"/>
              </a:rPr>
              <a:t>3</a:t>
            </a:r>
            <a:endParaRPr lang="en-GB" sz="12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42855336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t>Key Improvement </a:t>
            </a:r>
            <a:r>
              <a:rPr lang="en-GB" dirty="0"/>
              <a:t>A</a:t>
            </a:r>
            <a:r>
              <a:rPr lang="en-GB" dirty="0" smtClean="0"/>
              <a:t>ims</a:t>
            </a:r>
            <a:endParaRPr lang="en-GB" dirty="0"/>
          </a:p>
        </p:txBody>
      </p:sp>
      <p:graphicFrame>
        <p:nvGraphicFramePr>
          <p:cNvPr id="7" name="Diagram 6"/>
          <p:cNvGraphicFramePr/>
          <p:nvPr>
            <p:extLst>
              <p:ext uri="{D42A27DB-BD31-4B8C-83A1-F6EECF244321}">
                <p14:modId xmlns:p14="http://schemas.microsoft.com/office/powerpoint/2010/main" val="2330020702"/>
              </p:ext>
            </p:extLst>
          </p:nvPr>
        </p:nvGraphicFramePr>
        <p:xfrm>
          <a:off x="715963" y="1290746"/>
          <a:ext cx="1846483" cy="40949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ontent Placeholder 1"/>
          <p:cNvSpPr>
            <a:spLocks noGrp="1"/>
          </p:cNvSpPr>
          <p:nvPr>
            <p:ph sz="quarter" idx="10"/>
          </p:nvPr>
        </p:nvSpPr>
        <p:spPr>
          <a:xfrm>
            <a:off x="348491" y="6294968"/>
            <a:ext cx="3597275" cy="221599"/>
          </a:xfrm>
        </p:spPr>
        <p:txBody>
          <a:bodyPr/>
          <a:lstStyle/>
          <a:p>
            <a:r>
              <a:rPr lang="en-GB" dirty="0"/>
              <a:t>Quality and Clinical </a:t>
            </a:r>
            <a:r>
              <a:rPr lang="en-GB" dirty="0" smtClean="0"/>
              <a:t>Audit Deep </a:t>
            </a:r>
            <a:r>
              <a:rPr lang="en-GB" dirty="0"/>
              <a:t>Dive</a:t>
            </a:r>
          </a:p>
        </p:txBody>
      </p:sp>
      <p:sp>
        <p:nvSpPr>
          <p:cNvPr id="3" name="TextBox 2"/>
          <p:cNvSpPr txBox="1"/>
          <p:nvPr/>
        </p:nvSpPr>
        <p:spPr>
          <a:xfrm>
            <a:off x="7410895" y="1479872"/>
            <a:ext cx="4476307" cy="4062651"/>
          </a:xfrm>
          <a:prstGeom prst="rect">
            <a:avLst/>
          </a:prstGeom>
          <a:noFill/>
        </p:spPr>
        <p:txBody>
          <a:bodyPr wrap="square" rtlCol="0">
            <a:spAutoFit/>
          </a:bodyPr>
          <a:lstStyle/>
          <a:p>
            <a:r>
              <a:rPr lang="en-GB" sz="2000" b="1" dirty="0" smtClean="0">
                <a:latin typeface="Ubuntu" charset="0"/>
                <a:ea typeface="Ubuntu" charset="0"/>
                <a:cs typeface="Ubuntu" charset="0"/>
              </a:rPr>
              <a:t>Where we’re going</a:t>
            </a:r>
          </a:p>
          <a:p>
            <a:endParaRPr lang="en-GB" b="1" dirty="0" smtClean="0">
              <a:latin typeface="Ubuntu" charset="0"/>
              <a:ea typeface="Ubuntu" charset="0"/>
              <a:cs typeface="Ubuntu" charset="0"/>
            </a:endParaRPr>
          </a:p>
          <a:p>
            <a:pPr marL="457200" indent="-457200">
              <a:buFont typeface="Arial" panose="020B0604020202020204" pitchFamily="34" charset="0"/>
              <a:buChar char="•"/>
            </a:pPr>
            <a:r>
              <a:rPr lang="en-GB" sz="2000" dirty="0" smtClean="0">
                <a:solidFill>
                  <a:srgbClr val="324F82"/>
                </a:solidFill>
                <a:latin typeface="Ubuntu" charset="0"/>
                <a:ea typeface="Ubuntu" charset="0"/>
                <a:cs typeface="Ubuntu" charset="0"/>
              </a:rPr>
              <a:t>Expand audit training offer to staff to increase capability in completing good quality audits</a:t>
            </a:r>
          </a:p>
          <a:p>
            <a:endParaRPr lang="en-GB" sz="2000" dirty="0" smtClean="0">
              <a:solidFill>
                <a:srgbClr val="324F82"/>
              </a:solidFill>
              <a:latin typeface="Ubuntu" charset="0"/>
              <a:ea typeface="Ubuntu" charset="0"/>
              <a:cs typeface="Ubuntu" charset="0"/>
            </a:endParaRPr>
          </a:p>
          <a:p>
            <a:pPr marL="457200" indent="-457200">
              <a:buFont typeface="Arial" panose="020B0604020202020204" pitchFamily="34" charset="0"/>
              <a:buChar char="•"/>
            </a:pPr>
            <a:r>
              <a:rPr lang="en-GB" sz="2000" dirty="0" smtClean="0">
                <a:solidFill>
                  <a:srgbClr val="324F82"/>
                </a:solidFill>
                <a:latin typeface="Ubuntu" charset="0"/>
                <a:ea typeface="Ubuntu" charset="0"/>
                <a:cs typeface="Ubuntu" charset="0"/>
              </a:rPr>
              <a:t>Digitalisation of audit process to make it more robust, user-friendly and improve reporting and data analysis. Improved oversight and reporting via dashboard</a:t>
            </a:r>
          </a:p>
          <a:p>
            <a:pPr marL="457200" indent="-457200">
              <a:buFont typeface="Arial" panose="020B0604020202020204" pitchFamily="34" charset="0"/>
              <a:buChar char="•"/>
            </a:pPr>
            <a:endParaRPr lang="en-GB" sz="2000" dirty="0">
              <a:solidFill>
                <a:srgbClr val="324F82"/>
              </a:solidFill>
              <a:latin typeface="Ubuntu" charset="0"/>
              <a:ea typeface="Ubuntu" charset="0"/>
              <a:cs typeface="Ubuntu" charset="0"/>
            </a:endParaRPr>
          </a:p>
          <a:p>
            <a:pPr marL="457200" indent="-457200">
              <a:buFont typeface="Arial" panose="020B0604020202020204" pitchFamily="34" charset="0"/>
              <a:buChar char="•"/>
            </a:pPr>
            <a:r>
              <a:rPr lang="en-GB" sz="2000" dirty="0" smtClean="0">
                <a:solidFill>
                  <a:srgbClr val="324F82"/>
                </a:solidFill>
                <a:latin typeface="Ubuntu" charset="0"/>
                <a:ea typeface="Ubuntu" charset="0"/>
                <a:cs typeface="Ubuntu" charset="0"/>
              </a:rPr>
              <a:t>National agenda for core audits</a:t>
            </a:r>
            <a:endParaRPr lang="en-GB" sz="2000" dirty="0" smtClean="0">
              <a:latin typeface="Ubuntu" charset="0"/>
              <a:ea typeface="Ubuntu" charset="0"/>
              <a:cs typeface="Ubuntu" charset="0"/>
            </a:endParaRPr>
          </a:p>
        </p:txBody>
      </p:sp>
      <p:sp>
        <p:nvSpPr>
          <p:cNvPr id="6" name="TextBox 5"/>
          <p:cNvSpPr txBox="1"/>
          <p:nvPr/>
        </p:nvSpPr>
        <p:spPr>
          <a:xfrm>
            <a:off x="2934588" y="1479872"/>
            <a:ext cx="4476307" cy="3785652"/>
          </a:xfrm>
          <a:prstGeom prst="rect">
            <a:avLst/>
          </a:prstGeom>
          <a:noFill/>
        </p:spPr>
        <p:txBody>
          <a:bodyPr wrap="square" rtlCol="0">
            <a:spAutoFit/>
          </a:bodyPr>
          <a:lstStyle/>
          <a:p>
            <a:r>
              <a:rPr lang="en-GB" sz="2000" b="1" dirty="0" smtClean="0">
                <a:latin typeface="Ubuntu" charset="0"/>
                <a:ea typeface="Ubuntu" charset="0"/>
                <a:cs typeface="Ubuntu" charset="0"/>
              </a:rPr>
              <a:t>What we’ve done</a:t>
            </a:r>
          </a:p>
          <a:p>
            <a:endParaRPr lang="en-GB" sz="2000" b="1" dirty="0" smtClean="0">
              <a:latin typeface="Ubuntu" charset="0"/>
              <a:ea typeface="Ubuntu" charset="0"/>
              <a:cs typeface="Ubuntu" charset="0"/>
            </a:endParaRPr>
          </a:p>
          <a:p>
            <a:pPr marL="342900" indent="-342900">
              <a:buFont typeface="Arial" panose="020B0604020202020204" pitchFamily="34" charset="0"/>
              <a:buChar char="•"/>
            </a:pPr>
            <a:r>
              <a:rPr lang="en-GB" sz="2000" dirty="0" smtClean="0">
                <a:solidFill>
                  <a:srgbClr val="324F82"/>
                </a:solidFill>
                <a:latin typeface="Ubuntu" charset="0"/>
                <a:ea typeface="Ubuntu" charset="0"/>
                <a:cs typeface="Ubuntu" charset="0"/>
              </a:rPr>
              <a:t>Introduced </a:t>
            </a:r>
            <a:r>
              <a:rPr lang="en-GB" sz="2000" dirty="0">
                <a:solidFill>
                  <a:srgbClr val="324F82"/>
                </a:solidFill>
                <a:latin typeface="Ubuntu" charset="0"/>
                <a:ea typeface="Ubuntu" charset="0"/>
                <a:cs typeface="Ubuntu" charset="0"/>
              </a:rPr>
              <a:t>standardised audit report </a:t>
            </a:r>
            <a:r>
              <a:rPr lang="en-GB" sz="2000" dirty="0" smtClean="0">
                <a:solidFill>
                  <a:srgbClr val="324F82"/>
                </a:solidFill>
                <a:latin typeface="Ubuntu" charset="0"/>
                <a:ea typeface="Ubuntu" charset="0"/>
                <a:cs typeface="Ubuntu" charset="0"/>
              </a:rPr>
              <a:t>template in Apr 22 </a:t>
            </a:r>
            <a:endParaRPr lang="en-GB" sz="2000" dirty="0" smtClean="0">
              <a:solidFill>
                <a:srgbClr val="324F82"/>
              </a:solidFill>
              <a:latin typeface="Ubuntu" charset="0"/>
              <a:ea typeface="Ubuntu" charset="0"/>
              <a:cs typeface="Ubuntu" charset="0"/>
            </a:endParaRPr>
          </a:p>
          <a:p>
            <a:pPr marL="342900" indent="-342900">
              <a:buFont typeface="Arial" panose="020B0604020202020204" pitchFamily="34" charset="0"/>
              <a:buChar char="•"/>
            </a:pPr>
            <a:endParaRPr lang="en-GB" sz="2000" dirty="0" smtClean="0">
              <a:solidFill>
                <a:srgbClr val="324F82"/>
              </a:solidFill>
              <a:latin typeface="Ubuntu" charset="0"/>
              <a:ea typeface="Ubuntu" charset="0"/>
              <a:cs typeface="Ubuntu" charset="0"/>
            </a:endParaRPr>
          </a:p>
          <a:p>
            <a:pPr marL="342900" indent="-342900">
              <a:buFont typeface="Arial" panose="020B0604020202020204" pitchFamily="34" charset="0"/>
              <a:buChar char="•"/>
            </a:pPr>
            <a:r>
              <a:rPr lang="en-GB" sz="2000" dirty="0" smtClean="0">
                <a:solidFill>
                  <a:srgbClr val="324F82"/>
                </a:solidFill>
                <a:latin typeface="Ubuntu" charset="0"/>
                <a:ea typeface="Ubuntu" charset="0"/>
                <a:cs typeface="Ubuntu" charset="0"/>
              </a:rPr>
              <a:t>Developed </a:t>
            </a:r>
            <a:r>
              <a:rPr lang="en-GB" sz="2000" dirty="0">
                <a:solidFill>
                  <a:srgbClr val="324F82"/>
                </a:solidFill>
                <a:latin typeface="Ubuntu" charset="0"/>
                <a:ea typeface="Ubuntu" charset="0"/>
                <a:cs typeface="Ubuntu" charset="0"/>
              </a:rPr>
              <a:t>an action log system to track and report progress implementing the recommendations of </a:t>
            </a:r>
            <a:r>
              <a:rPr lang="en-GB" sz="2000" dirty="0" smtClean="0">
                <a:solidFill>
                  <a:srgbClr val="324F82"/>
                </a:solidFill>
                <a:latin typeface="Ubuntu" charset="0"/>
                <a:ea typeface="Ubuntu" charset="0"/>
                <a:cs typeface="Ubuntu" charset="0"/>
              </a:rPr>
              <a:t>audit</a:t>
            </a:r>
          </a:p>
          <a:p>
            <a:pPr marL="342900" indent="-342900">
              <a:buFont typeface="Arial" panose="020B0604020202020204" pitchFamily="34" charset="0"/>
              <a:buChar char="•"/>
            </a:pPr>
            <a:endParaRPr lang="en-GB" sz="2000" dirty="0" smtClean="0">
              <a:solidFill>
                <a:srgbClr val="324F82"/>
              </a:solidFill>
              <a:latin typeface="Ubuntu" charset="0"/>
              <a:ea typeface="Ubuntu" charset="0"/>
              <a:cs typeface="Ubuntu" charset="0"/>
            </a:endParaRPr>
          </a:p>
          <a:p>
            <a:pPr marL="342900" indent="-342900">
              <a:buFont typeface="Arial" panose="020B0604020202020204" pitchFamily="34" charset="0"/>
              <a:buChar char="•"/>
            </a:pPr>
            <a:r>
              <a:rPr lang="en-GB" sz="2000" dirty="0" smtClean="0">
                <a:solidFill>
                  <a:srgbClr val="324F82"/>
                </a:solidFill>
                <a:latin typeface="Ubuntu" charset="0"/>
                <a:ea typeface="Ubuntu" charset="0"/>
                <a:cs typeface="Ubuntu" charset="0"/>
              </a:rPr>
              <a:t>Updated </a:t>
            </a:r>
            <a:r>
              <a:rPr lang="en-GB" sz="2000" dirty="0" smtClean="0">
                <a:solidFill>
                  <a:srgbClr val="324F82"/>
                </a:solidFill>
                <a:latin typeface="Ubuntu" charset="0"/>
                <a:ea typeface="Ubuntu" charset="0"/>
                <a:cs typeface="Ubuntu" charset="0"/>
              </a:rPr>
              <a:t>organisational Procedure to make process clearer</a:t>
            </a:r>
            <a:r>
              <a:rPr lang="en-GB" sz="2000" dirty="0">
                <a:latin typeface="Ubuntu" charset="0"/>
                <a:ea typeface="Ubuntu" charset="0"/>
                <a:cs typeface="Ubuntu" charset="0"/>
              </a:rPr>
              <a:t>	</a:t>
            </a:r>
            <a:endParaRPr lang="en-GB" sz="2000" dirty="0" smtClean="0">
              <a:latin typeface="Ubuntu" charset="0"/>
              <a:ea typeface="Ubuntu" charset="0"/>
              <a:cs typeface="Ubuntu" charset="0"/>
            </a:endParaRPr>
          </a:p>
        </p:txBody>
      </p:sp>
      <p:sp>
        <p:nvSpPr>
          <p:cNvPr id="8" name="TextBox 7"/>
          <p:cNvSpPr txBox="1"/>
          <p:nvPr/>
        </p:nvSpPr>
        <p:spPr>
          <a:xfrm>
            <a:off x="0" y="6535817"/>
            <a:ext cx="202131" cy="276999"/>
          </a:xfrm>
          <a:prstGeom prst="rect">
            <a:avLst/>
          </a:prstGeom>
          <a:noFill/>
        </p:spPr>
        <p:txBody>
          <a:bodyPr wrap="square" rtlCol="0">
            <a:spAutoFit/>
          </a:bodyPr>
          <a:lstStyle/>
          <a:p>
            <a:r>
              <a:rPr lang="en-GB" sz="1200" b="0" i="0" dirty="0" smtClean="0">
                <a:solidFill>
                  <a:schemeClr val="bg1"/>
                </a:solidFill>
                <a:latin typeface="Ubuntu" charset="0"/>
                <a:ea typeface="Ubuntu" charset="0"/>
                <a:cs typeface="Ubuntu" charset="0"/>
              </a:rPr>
              <a:t>4</a:t>
            </a:r>
          </a:p>
        </p:txBody>
      </p:sp>
    </p:spTree>
    <p:extLst>
      <p:ext uri="{BB962C8B-B14F-4D97-AF65-F5344CB8AC3E}">
        <p14:creationId xmlns:p14="http://schemas.microsoft.com/office/powerpoint/2010/main" val="20806971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t>Key Improvement </a:t>
            </a:r>
            <a:r>
              <a:rPr lang="en-GB" dirty="0"/>
              <a:t>A</a:t>
            </a:r>
            <a:r>
              <a:rPr lang="en-GB" dirty="0" smtClean="0"/>
              <a:t>ims</a:t>
            </a:r>
            <a:endParaRPr lang="en-GB" dirty="0"/>
          </a:p>
        </p:txBody>
      </p:sp>
      <p:sp>
        <p:nvSpPr>
          <p:cNvPr id="8" name="Freeform 7"/>
          <p:cNvSpPr/>
          <p:nvPr/>
        </p:nvSpPr>
        <p:spPr>
          <a:xfrm>
            <a:off x="715963" y="2307719"/>
            <a:ext cx="1846484" cy="206097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chemeClr val="accent3">
              <a:alpha val="89804"/>
            </a:schemeClr>
          </a:solidFill>
        </p:spPr>
        <p:style>
          <a:lnRef idx="2">
            <a:schemeClr val="lt1">
              <a:hueOff val="0"/>
              <a:satOff val="0"/>
              <a:lumOff val="0"/>
              <a:alphaOff val="0"/>
            </a:schemeClr>
          </a:lnRef>
          <a:fillRef idx="1">
            <a:schemeClr val="accent1">
              <a:alpha val="90000"/>
              <a:hueOff val="0"/>
              <a:satOff val="0"/>
              <a:lumOff val="0"/>
              <a:alphaOff val="0"/>
            </a:schemeClr>
          </a:fillRef>
          <a:effectRef idx="0">
            <a:schemeClr val="accent1">
              <a:alpha val="90000"/>
              <a:hueOff val="0"/>
              <a:satOff val="0"/>
              <a:lumOff val="0"/>
              <a:alphaOff val="0"/>
            </a:schemeClr>
          </a:effectRef>
          <a:fontRef idx="minor">
            <a:schemeClr val="lt1"/>
          </a:fontRef>
        </p:style>
        <p:txBody>
          <a:bodyPr spcFirstLastPara="0" vert="horz" wrap="square" lIns="107950" tIns="412195" rIns="109141" bIns="412196" numCol="1" spcCol="1270" anchor="ctr" anchorCtr="0">
            <a:noAutofit/>
          </a:bodyPr>
          <a:lstStyle/>
          <a:p>
            <a:pPr lvl="0" algn="ctr" defTabSz="755650">
              <a:lnSpc>
                <a:spcPct val="90000"/>
              </a:lnSpc>
              <a:spcBef>
                <a:spcPct val="0"/>
              </a:spcBef>
              <a:spcAft>
                <a:spcPct val="35000"/>
              </a:spcAft>
            </a:pPr>
            <a:r>
              <a:rPr lang="en-US" sz="2000" b="1" kern="1200" dirty="0" smtClean="0">
                <a:latin typeface="Ubuntu"/>
              </a:rPr>
              <a:t>Learning from audit</a:t>
            </a:r>
            <a:endParaRPr lang="en-US" sz="2000" b="1" kern="1200" dirty="0">
              <a:latin typeface="Ubuntu"/>
            </a:endParaRPr>
          </a:p>
        </p:txBody>
      </p:sp>
      <p:sp>
        <p:nvSpPr>
          <p:cNvPr id="2" name="Content Placeholder 1"/>
          <p:cNvSpPr>
            <a:spLocks noGrp="1"/>
          </p:cNvSpPr>
          <p:nvPr>
            <p:ph sz="quarter" idx="10"/>
          </p:nvPr>
        </p:nvSpPr>
        <p:spPr>
          <a:xfrm>
            <a:off x="348491" y="6294968"/>
            <a:ext cx="3597275" cy="221599"/>
          </a:xfrm>
        </p:spPr>
        <p:txBody>
          <a:bodyPr/>
          <a:lstStyle/>
          <a:p>
            <a:r>
              <a:rPr lang="en-GB" dirty="0"/>
              <a:t>Quality and Clinical </a:t>
            </a:r>
            <a:r>
              <a:rPr lang="en-GB" dirty="0" smtClean="0"/>
              <a:t>Audit Deep </a:t>
            </a:r>
            <a:r>
              <a:rPr lang="en-GB" dirty="0"/>
              <a:t>Dive</a:t>
            </a:r>
          </a:p>
        </p:txBody>
      </p:sp>
      <p:sp>
        <p:nvSpPr>
          <p:cNvPr id="3" name="TextBox 2"/>
          <p:cNvSpPr txBox="1"/>
          <p:nvPr/>
        </p:nvSpPr>
        <p:spPr>
          <a:xfrm>
            <a:off x="7410895" y="1479872"/>
            <a:ext cx="4476307" cy="4401205"/>
          </a:xfrm>
          <a:prstGeom prst="rect">
            <a:avLst/>
          </a:prstGeom>
          <a:noFill/>
        </p:spPr>
        <p:txBody>
          <a:bodyPr wrap="square" rtlCol="0">
            <a:spAutoFit/>
          </a:bodyPr>
          <a:lstStyle/>
          <a:p>
            <a:r>
              <a:rPr lang="en-GB" sz="2000" b="1" dirty="0" smtClean="0">
                <a:latin typeface="Ubuntu" charset="0"/>
                <a:ea typeface="Ubuntu" charset="0"/>
                <a:cs typeface="Ubuntu" charset="0"/>
              </a:rPr>
              <a:t>Where we’re going</a:t>
            </a:r>
          </a:p>
          <a:p>
            <a:endParaRPr lang="en-GB" sz="2000" b="1" dirty="0" smtClean="0">
              <a:latin typeface="Ubuntu" charset="0"/>
              <a:ea typeface="Ubuntu" charset="0"/>
              <a:cs typeface="Ubuntu" charset="0"/>
            </a:endParaRPr>
          </a:p>
          <a:p>
            <a:pPr marL="457200" indent="-457200">
              <a:buFont typeface="Arial" panose="020B0604020202020204" pitchFamily="34" charset="0"/>
              <a:buChar char="•"/>
            </a:pPr>
            <a:r>
              <a:rPr lang="en-GB" sz="2000" dirty="0" smtClean="0">
                <a:solidFill>
                  <a:srgbClr val="324F82"/>
                </a:solidFill>
                <a:latin typeface="Ubuntu" charset="0"/>
                <a:ea typeface="Ubuntu" charset="0"/>
                <a:cs typeface="Ubuntu" charset="0"/>
              </a:rPr>
              <a:t>Scope options for long term repository </a:t>
            </a:r>
            <a:r>
              <a:rPr lang="en-GB" sz="2000" dirty="0" smtClean="0">
                <a:solidFill>
                  <a:srgbClr val="324F82"/>
                </a:solidFill>
                <a:latin typeface="Ubuntu" charset="0"/>
                <a:ea typeface="Ubuntu" charset="0"/>
                <a:cs typeface="Ubuntu" charset="0"/>
              </a:rPr>
              <a:t>and </a:t>
            </a:r>
            <a:r>
              <a:rPr lang="en-GB" sz="2000" dirty="0" smtClean="0">
                <a:solidFill>
                  <a:srgbClr val="324F82"/>
                </a:solidFill>
                <a:latin typeface="Ubuntu" charset="0"/>
                <a:ea typeface="Ubuntu" charset="0"/>
                <a:cs typeface="Ubuntu" charset="0"/>
              </a:rPr>
              <a:t>options to proactively share audit </a:t>
            </a:r>
            <a:r>
              <a:rPr lang="en-GB" sz="2000" dirty="0" smtClean="0">
                <a:solidFill>
                  <a:srgbClr val="324F82"/>
                </a:solidFill>
                <a:latin typeface="Ubuntu" charset="0"/>
                <a:ea typeface="Ubuntu" charset="0"/>
                <a:cs typeface="Ubuntu" charset="0"/>
              </a:rPr>
              <a:t>learning</a:t>
            </a:r>
            <a:endParaRPr lang="en-GB" sz="2000" dirty="0">
              <a:solidFill>
                <a:srgbClr val="324F82"/>
              </a:solidFill>
              <a:latin typeface="Ubuntu" charset="0"/>
              <a:ea typeface="Ubuntu" charset="0"/>
              <a:cs typeface="Ubuntu" charset="0"/>
            </a:endParaRPr>
          </a:p>
          <a:p>
            <a:pPr marL="457200" indent="-457200">
              <a:buFont typeface="Arial" panose="020B0604020202020204" pitchFamily="34" charset="0"/>
              <a:buChar char="•"/>
            </a:pPr>
            <a:r>
              <a:rPr lang="en-GB" sz="2000" dirty="0" smtClean="0">
                <a:solidFill>
                  <a:srgbClr val="324F82"/>
                </a:solidFill>
                <a:latin typeface="Ubuntu" charset="0"/>
                <a:ea typeface="Ubuntu" charset="0"/>
                <a:cs typeface="Ubuntu" charset="0"/>
              </a:rPr>
              <a:t>Continue to develop thematic analysis and further data analysis of audit results. Triangulating audit findings with other data </a:t>
            </a:r>
            <a:r>
              <a:rPr lang="en-GB" sz="2000" dirty="0" smtClean="0">
                <a:solidFill>
                  <a:srgbClr val="324F82"/>
                </a:solidFill>
                <a:latin typeface="Ubuntu" charset="0"/>
                <a:ea typeface="Ubuntu" charset="0"/>
                <a:cs typeface="Ubuntu" charset="0"/>
              </a:rPr>
              <a:t>streams</a:t>
            </a:r>
          </a:p>
          <a:p>
            <a:pPr marL="457200" indent="-457200">
              <a:buFont typeface="Arial" panose="020B0604020202020204" pitchFamily="34" charset="0"/>
              <a:buChar char="•"/>
            </a:pPr>
            <a:r>
              <a:rPr lang="en-GB" sz="2000" dirty="0">
                <a:solidFill>
                  <a:srgbClr val="324F82"/>
                </a:solidFill>
                <a:latin typeface="Ubuntu" charset="0"/>
                <a:ea typeface="Ubuntu" charset="0"/>
                <a:cs typeface="Ubuntu" charset="0"/>
              </a:rPr>
              <a:t>Consider how we can present Audit activity in Microbiology in the organisational </a:t>
            </a:r>
            <a:r>
              <a:rPr lang="en-GB" sz="2000" dirty="0" smtClean="0">
                <a:solidFill>
                  <a:srgbClr val="324F82"/>
                </a:solidFill>
                <a:latin typeface="Ubuntu" charset="0"/>
                <a:ea typeface="Ubuntu" charset="0"/>
                <a:cs typeface="Ubuntu" charset="0"/>
              </a:rPr>
              <a:t>plan</a:t>
            </a:r>
            <a:endParaRPr lang="en-GB" sz="2000" dirty="0" smtClean="0">
              <a:solidFill>
                <a:srgbClr val="324F82"/>
              </a:solidFill>
              <a:latin typeface="Ubuntu" charset="0"/>
              <a:ea typeface="Ubuntu" charset="0"/>
              <a:cs typeface="Ubuntu" charset="0"/>
            </a:endParaRPr>
          </a:p>
          <a:p>
            <a:pPr marL="457200" indent="-457200">
              <a:buFont typeface="Arial" panose="020B0604020202020204" pitchFamily="34" charset="0"/>
              <a:buChar char="•"/>
            </a:pPr>
            <a:endParaRPr lang="en-GB" sz="2000" dirty="0" smtClean="0">
              <a:latin typeface="Ubuntu" charset="0"/>
              <a:ea typeface="Ubuntu" charset="0"/>
              <a:cs typeface="Ubuntu" charset="0"/>
            </a:endParaRPr>
          </a:p>
        </p:txBody>
      </p:sp>
      <p:sp>
        <p:nvSpPr>
          <p:cNvPr id="6" name="TextBox 5"/>
          <p:cNvSpPr txBox="1"/>
          <p:nvPr/>
        </p:nvSpPr>
        <p:spPr>
          <a:xfrm>
            <a:off x="2934588" y="1479872"/>
            <a:ext cx="4476307" cy="4093428"/>
          </a:xfrm>
          <a:prstGeom prst="rect">
            <a:avLst/>
          </a:prstGeom>
          <a:noFill/>
        </p:spPr>
        <p:txBody>
          <a:bodyPr wrap="square" rtlCol="0">
            <a:spAutoFit/>
          </a:bodyPr>
          <a:lstStyle/>
          <a:p>
            <a:r>
              <a:rPr lang="en-GB" sz="2000" b="1" dirty="0" smtClean="0">
                <a:latin typeface="Ubuntu" charset="0"/>
                <a:ea typeface="Ubuntu" charset="0"/>
                <a:cs typeface="Ubuntu" charset="0"/>
              </a:rPr>
              <a:t>What we’ve done</a:t>
            </a:r>
          </a:p>
          <a:p>
            <a:endParaRPr lang="en-GB" sz="2000" b="1" dirty="0" smtClean="0">
              <a:latin typeface="Ubuntu" charset="0"/>
              <a:ea typeface="Ubuntu" charset="0"/>
              <a:cs typeface="Ubuntu" charset="0"/>
            </a:endParaRPr>
          </a:p>
          <a:p>
            <a:pPr marL="342900" indent="-342900">
              <a:buFont typeface="Arial" panose="020B0604020202020204" pitchFamily="34" charset="0"/>
              <a:buChar char="•"/>
            </a:pPr>
            <a:r>
              <a:rPr lang="en-GB" sz="2000" dirty="0" smtClean="0">
                <a:solidFill>
                  <a:srgbClr val="324F82"/>
                </a:solidFill>
                <a:latin typeface="Ubuntu" charset="0"/>
                <a:ea typeface="Ubuntu" charset="0"/>
                <a:cs typeface="Ubuntu" charset="0"/>
              </a:rPr>
              <a:t>Developed a one-page overview template to share key audit findings </a:t>
            </a:r>
          </a:p>
          <a:p>
            <a:pPr marL="342900" indent="-342900">
              <a:buFont typeface="Arial" panose="020B0604020202020204" pitchFamily="34" charset="0"/>
              <a:buChar char="•"/>
            </a:pPr>
            <a:endParaRPr lang="en-GB" sz="2000" dirty="0">
              <a:solidFill>
                <a:srgbClr val="324F82"/>
              </a:solidFill>
              <a:latin typeface="Ubuntu" charset="0"/>
              <a:ea typeface="Ubuntu" charset="0"/>
              <a:cs typeface="Ubuntu" charset="0"/>
            </a:endParaRPr>
          </a:p>
          <a:p>
            <a:pPr marL="342900" indent="-342900">
              <a:buFont typeface="Arial" panose="020B0604020202020204" pitchFamily="34" charset="0"/>
              <a:buChar char="•"/>
            </a:pPr>
            <a:r>
              <a:rPr lang="en-GB" sz="2000" dirty="0" smtClean="0">
                <a:solidFill>
                  <a:srgbClr val="324F82"/>
                </a:solidFill>
                <a:latin typeface="Ubuntu" charset="0"/>
                <a:ea typeface="Ubuntu" charset="0"/>
                <a:cs typeface="Ubuntu" charset="0"/>
              </a:rPr>
              <a:t>Utilise Directorate intranet pages as an interim repository for sharing audit results</a:t>
            </a:r>
          </a:p>
          <a:p>
            <a:pPr marL="342900" indent="-342900">
              <a:buFont typeface="Arial" panose="020B0604020202020204" pitchFamily="34" charset="0"/>
              <a:buChar char="•"/>
            </a:pPr>
            <a:endParaRPr lang="en-GB" sz="2000" dirty="0">
              <a:solidFill>
                <a:srgbClr val="324F82"/>
              </a:solidFill>
              <a:latin typeface="Ubuntu" charset="0"/>
              <a:ea typeface="Ubuntu" charset="0"/>
              <a:cs typeface="Ubuntu" charset="0"/>
            </a:endParaRPr>
          </a:p>
          <a:p>
            <a:pPr marL="342900" indent="-342900">
              <a:buFont typeface="Arial" panose="020B0604020202020204" pitchFamily="34" charset="0"/>
              <a:buChar char="•"/>
            </a:pPr>
            <a:r>
              <a:rPr lang="en-GB" sz="2000" dirty="0" smtClean="0">
                <a:solidFill>
                  <a:srgbClr val="324F82"/>
                </a:solidFill>
                <a:latin typeface="Ubuntu" charset="0"/>
                <a:ea typeface="Ubuntu" charset="0"/>
                <a:cs typeface="Ubuntu" charset="0"/>
              </a:rPr>
              <a:t>Developed thematic analysis of audit results in 2021-22 year-end report</a:t>
            </a:r>
          </a:p>
        </p:txBody>
      </p:sp>
      <p:sp>
        <p:nvSpPr>
          <p:cNvPr id="9" name="TextBox 8"/>
          <p:cNvSpPr txBox="1"/>
          <p:nvPr/>
        </p:nvSpPr>
        <p:spPr>
          <a:xfrm>
            <a:off x="0" y="6535817"/>
            <a:ext cx="202131" cy="276999"/>
          </a:xfrm>
          <a:prstGeom prst="rect">
            <a:avLst/>
          </a:prstGeom>
          <a:noFill/>
        </p:spPr>
        <p:txBody>
          <a:bodyPr wrap="square" rtlCol="0">
            <a:spAutoFit/>
          </a:bodyPr>
          <a:lstStyle/>
          <a:p>
            <a:r>
              <a:rPr lang="en-GB" sz="1200" b="0" i="0" dirty="0" smtClean="0">
                <a:solidFill>
                  <a:schemeClr val="bg1"/>
                </a:solidFill>
                <a:latin typeface="Ubuntu" charset="0"/>
                <a:ea typeface="Ubuntu" charset="0"/>
                <a:cs typeface="Ubuntu" charset="0"/>
              </a:rPr>
              <a:t>5</a:t>
            </a:r>
          </a:p>
        </p:txBody>
      </p:sp>
    </p:spTree>
    <p:extLst>
      <p:ext uri="{BB962C8B-B14F-4D97-AF65-F5344CB8AC3E}">
        <p14:creationId xmlns:p14="http://schemas.microsoft.com/office/powerpoint/2010/main" val="16315043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t>Key Improvement </a:t>
            </a:r>
            <a:r>
              <a:rPr lang="en-GB" dirty="0"/>
              <a:t>A</a:t>
            </a:r>
            <a:r>
              <a:rPr lang="en-GB" dirty="0" smtClean="0"/>
              <a:t>ims</a:t>
            </a:r>
            <a:endParaRPr lang="en-GB" dirty="0"/>
          </a:p>
        </p:txBody>
      </p:sp>
      <p:sp>
        <p:nvSpPr>
          <p:cNvPr id="8" name="Freeform 7"/>
          <p:cNvSpPr/>
          <p:nvPr/>
        </p:nvSpPr>
        <p:spPr>
          <a:xfrm>
            <a:off x="715963" y="2307719"/>
            <a:ext cx="1846484" cy="206097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chemeClr val="accent5">
              <a:alpha val="89804"/>
            </a:schemeClr>
          </a:solidFill>
        </p:spPr>
        <p:style>
          <a:lnRef idx="2">
            <a:schemeClr val="lt1">
              <a:hueOff val="0"/>
              <a:satOff val="0"/>
              <a:lumOff val="0"/>
              <a:alphaOff val="0"/>
            </a:schemeClr>
          </a:lnRef>
          <a:fillRef idx="1">
            <a:schemeClr val="accent1">
              <a:alpha val="90000"/>
              <a:hueOff val="0"/>
              <a:satOff val="0"/>
              <a:lumOff val="0"/>
              <a:alphaOff val="0"/>
            </a:schemeClr>
          </a:fillRef>
          <a:effectRef idx="0">
            <a:schemeClr val="accent1">
              <a:alpha val="90000"/>
              <a:hueOff val="0"/>
              <a:satOff val="0"/>
              <a:lumOff val="0"/>
              <a:alphaOff val="0"/>
            </a:schemeClr>
          </a:effectRef>
          <a:fontRef idx="minor">
            <a:schemeClr val="lt1"/>
          </a:fontRef>
        </p:style>
        <p:txBody>
          <a:bodyPr spcFirstLastPara="0" vert="horz" wrap="square" lIns="107950" tIns="412195" rIns="109141" bIns="412196" numCol="1" spcCol="1270" anchor="ctr" anchorCtr="0">
            <a:noAutofit/>
          </a:bodyPr>
          <a:lstStyle/>
          <a:p>
            <a:pPr lvl="0" algn="ctr" defTabSz="755650">
              <a:lnSpc>
                <a:spcPct val="90000"/>
              </a:lnSpc>
              <a:spcBef>
                <a:spcPct val="0"/>
              </a:spcBef>
              <a:spcAft>
                <a:spcPct val="35000"/>
              </a:spcAft>
            </a:pPr>
            <a:r>
              <a:rPr lang="en-US" sz="2000" b="1" kern="1200" dirty="0" smtClean="0">
                <a:latin typeface="Ubuntu"/>
              </a:rPr>
              <a:t>Risk-based approach</a:t>
            </a:r>
            <a:endParaRPr lang="en-US" sz="2000" b="1" kern="1200" dirty="0">
              <a:latin typeface="Ubuntu"/>
            </a:endParaRPr>
          </a:p>
        </p:txBody>
      </p:sp>
      <p:sp>
        <p:nvSpPr>
          <p:cNvPr id="2" name="Content Placeholder 1"/>
          <p:cNvSpPr>
            <a:spLocks noGrp="1"/>
          </p:cNvSpPr>
          <p:nvPr>
            <p:ph sz="quarter" idx="10"/>
          </p:nvPr>
        </p:nvSpPr>
        <p:spPr>
          <a:xfrm>
            <a:off x="348491" y="6294968"/>
            <a:ext cx="3597275" cy="221599"/>
          </a:xfrm>
        </p:spPr>
        <p:txBody>
          <a:bodyPr/>
          <a:lstStyle/>
          <a:p>
            <a:r>
              <a:rPr lang="en-GB" dirty="0"/>
              <a:t>Quality and Clinical </a:t>
            </a:r>
            <a:r>
              <a:rPr lang="en-GB" dirty="0" smtClean="0"/>
              <a:t>Audit Deep </a:t>
            </a:r>
            <a:r>
              <a:rPr lang="en-GB" dirty="0"/>
              <a:t>Dive</a:t>
            </a:r>
          </a:p>
        </p:txBody>
      </p:sp>
      <p:sp>
        <p:nvSpPr>
          <p:cNvPr id="3" name="TextBox 2"/>
          <p:cNvSpPr txBox="1"/>
          <p:nvPr/>
        </p:nvSpPr>
        <p:spPr>
          <a:xfrm>
            <a:off x="7410895" y="1479872"/>
            <a:ext cx="4476307" cy="4093428"/>
          </a:xfrm>
          <a:prstGeom prst="rect">
            <a:avLst/>
          </a:prstGeom>
          <a:noFill/>
        </p:spPr>
        <p:txBody>
          <a:bodyPr wrap="square" rtlCol="0">
            <a:spAutoFit/>
          </a:bodyPr>
          <a:lstStyle/>
          <a:p>
            <a:r>
              <a:rPr lang="en-GB" sz="2000" b="1" dirty="0" smtClean="0">
                <a:latin typeface="Ubuntu" charset="0"/>
                <a:ea typeface="Ubuntu" charset="0"/>
                <a:cs typeface="Ubuntu" charset="0"/>
              </a:rPr>
              <a:t>Where we’re going</a:t>
            </a:r>
          </a:p>
          <a:p>
            <a:endParaRPr lang="en-GB" sz="2000" b="1" dirty="0" smtClean="0">
              <a:latin typeface="Ubuntu" charset="0"/>
              <a:ea typeface="Ubuntu" charset="0"/>
              <a:cs typeface="Ubuntu" charset="0"/>
            </a:endParaRPr>
          </a:p>
          <a:p>
            <a:pPr marL="457200" indent="-457200">
              <a:buFont typeface="Arial" panose="020B0604020202020204" pitchFamily="34" charset="0"/>
              <a:buChar char="•"/>
            </a:pPr>
            <a:r>
              <a:rPr lang="en-GB" sz="2000" dirty="0" smtClean="0">
                <a:solidFill>
                  <a:srgbClr val="324F82"/>
                </a:solidFill>
                <a:latin typeface="Ubuntu" charset="0"/>
                <a:ea typeface="Ubuntu" charset="0"/>
                <a:cs typeface="Ubuntu" charset="0"/>
              </a:rPr>
              <a:t>Continue matrix working with Risk Team</a:t>
            </a:r>
          </a:p>
          <a:p>
            <a:endParaRPr lang="en-GB" sz="2000" dirty="0">
              <a:solidFill>
                <a:srgbClr val="324F82"/>
              </a:solidFill>
              <a:latin typeface="Ubuntu" charset="0"/>
              <a:ea typeface="Ubuntu" charset="0"/>
              <a:cs typeface="Ubuntu" charset="0"/>
            </a:endParaRPr>
          </a:p>
          <a:p>
            <a:pPr marL="457200" indent="-457200">
              <a:buFont typeface="Arial" panose="020B0604020202020204" pitchFamily="34" charset="0"/>
              <a:buChar char="•"/>
            </a:pPr>
            <a:r>
              <a:rPr lang="en-GB" sz="2000" dirty="0" smtClean="0">
                <a:solidFill>
                  <a:srgbClr val="324F82"/>
                </a:solidFill>
                <a:latin typeface="Ubuntu" charset="0"/>
                <a:ea typeface="Ubuntu" charset="0"/>
                <a:cs typeface="Ubuntu" charset="0"/>
              </a:rPr>
              <a:t>Align with Internal Audit’s risk based approach to identify opportunities for quality and clinical audit</a:t>
            </a:r>
          </a:p>
          <a:p>
            <a:pPr marL="457200" indent="-457200">
              <a:buFont typeface="Arial" panose="020B0604020202020204" pitchFamily="34" charset="0"/>
              <a:buChar char="•"/>
            </a:pPr>
            <a:endParaRPr lang="en-GB" sz="2000" dirty="0">
              <a:solidFill>
                <a:srgbClr val="324F82"/>
              </a:solidFill>
              <a:latin typeface="Ubuntu" charset="0"/>
              <a:ea typeface="Ubuntu" charset="0"/>
              <a:cs typeface="Ubuntu" charset="0"/>
            </a:endParaRPr>
          </a:p>
          <a:p>
            <a:pPr marL="457200" indent="-457200">
              <a:buFont typeface="Arial" panose="020B0604020202020204" pitchFamily="34" charset="0"/>
              <a:buChar char="•"/>
            </a:pPr>
            <a:r>
              <a:rPr lang="en-GB" sz="2000" dirty="0" smtClean="0">
                <a:solidFill>
                  <a:srgbClr val="324F82"/>
                </a:solidFill>
                <a:latin typeface="Ubuntu" charset="0"/>
                <a:ea typeface="Ubuntu" charset="0"/>
                <a:cs typeface="Ubuntu" charset="0"/>
              </a:rPr>
              <a:t>Continue to promote prioritisation of audits based on risk, strategic aims and national priorities</a:t>
            </a:r>
          </a:p>
        </p:txBody>
      </p:sp>
      <p:sp>
        <p:nvSpPr>
          <p:cNvPr id="6" name="TextBox 5"/>
          <p:cNvSpPr txBox="1"/>
          <p:nvPr/>
        </p:nvSpPr>
        <p:spPr>
          <a:xfrm>
            <a:off x="2934588" y="1479872"/>
            <a:ext cx="4476307" cy="4093428"/>
          </a:xfrm>
          <a:prstGeom prst="rect">
            <a:avLst/>
          </a:prstGeom>
          <a:noFill/>
        </p:spPr>
        <p:txBody>
          <a:bodyPr wrap="square" rtlCol="0">
            <a:spAutoFit/>
          </a:bodyPr>
          <a:lstStyle/>
          <a:p>
            <a:r>
              <a:rPr lang="en-GB" sz="2000" b="1" dirty="0" smtClean="0">
                <a:latin typeface="Ubuntu" charset="0"/>
                <a:ea typeface="Ubuntu" charset="0"/>
                <a:cs typeface="Ubuntu" charset="0"/>
              </a:rPr>
              <a:t>What we’ve done</a:t>
            </a:r>
          </a:p>
          <a:p>
            <a:endParaRPr lang="en-GB" sz="2000" b="1" dirty="0" smtClean="0">
              <a:latin typeface="Ubuntu" charset="0"/>
              <a:ea typeface="Ubuntu" charset="0"/>
              <a:cs typeface="Ubuntu" charset="0"/>
            </a:endParaRPr>
          </a:p>
          <a:p>
            <a:pPr marL="342900" indent="-342900">
              <a:buFont typeface="Arial" panose="020B0604020202020204" pitchFamily="34" charset="0"/>
              <a:buChar char="•"/>
            </a:pPr>
            <a:r>
              <a:rPr lang="en-GB" sz="2000" dirty="0" smtClean="0">
                <a:solidFill>
                  <a:srgbClr val="324F82"/>
                </a:solidFill>
                <a:latin typeface="Ubuntu" charset="0"/>
                <a:ea typeface="Ubuntu" charset="0"/>
                <a:cs typeface="Ubuntu" charset="0"/>
              </a:rPr>
              <a:t>Introduced prioritisation system for audit in Apr 22</a:t>
            </a:r>
          </a:p>
          <a:p>
            <a:pPr marL="342900" indent="-342900">
              <a:buFont typeface="Arial" panose="020B0604020202020204" pitchFamily="34" charset="0"/>
              <a:buChar char="•"/>
            </a:pPr>
            <a:endParaRPr lang="en-GB" sz="2000" dirty="0">
              <a:solidFill>
                <a:srgbClr val="324F82"/>
              </a:solidFill>
              <a:latin typeface="Ubuntu" charset="0"/>
              <a:ea typeface="Ubuntu" charset="0"/>
              <a:cs typeface="Ubuntu" charset="0"/>
            </a:endParaRPr>
          </a:p>
          <a:p>
            <a:pPr marL="342900" indent="-342900">
              <a:buFont typeface="Arial" panose="020B0604020202020204" pitchFamily="34" charset="0"/>
              <a:buChar char="•"/>
            </a:pPr>
            <a:r>
              <a:rPr lang="en-GB" sz="2000" dirty="0" smtClean="0">
                <a:solidFill>
                  <a:srgbClr val="324F82"/>
                </a:solidFill>
                <a:latin typeface="Ubuntu" charset="0"/>
                <a:ea typeface="Ubuntu" charset="0"/>
                <a:cs typeface="Ubuntu" charset="0"/>
              </a:rPr>
              <a:t>Initial scoping exercise to determine if quality and clinical audits are linked to risk registers</a:t>
            </a:r>
          </a:p>
          <a:p>
            <a:pPr marL="342900" indent="-342900">
              <a:buFont typeface="Arial" panose="020B0604020202020204" pitchFamily="34" charset="0"/>
              <a:buChar char="•"/>
            </a:pPr>
            <a:endParaRPr lang="en-GB" sz="2000" dirty="0">
              <a:solidFill>
                <a:srgbClr val="324F82"/>
              </a:solidFill>
              <a:latin typeface="Ubuntu" charset="0"/>
              <a:ea typeface="Ubuntu" charset="0"/>
              <a:cs typeface="Ubuntu" charset="0"/>
            </a:endParaRPr>
          </a:p>
          <a:p>
            <a:pPr marL="342900" indent="-342900">
              <a:buFont typeface="Arial" panose="020B0604020202020204" pitchFamily="34" charset="0"/>
              <a:buChar char="•"/>
            </a:pPr>
            <a:r>
              <a:rPr lang="en-GB" sz="2000" dirty="0" smtClean="0">
                <a:solidFill>
                  <a:srgbClr val="324F82"/>
                </a:solidFill>
                <a:latin typeface="Ubuntu" charset="0"/>
                <a:ea typeface="Ubuntu" charset="0"/>
                <a:cs typeface="Ubuntu" charset="0"/>
              </a:rPr>
              <a:t>Liaised with Risk Team to ensure risk-based approach to audit is developed in tandem with the Risk Management Development Plan</a:t>
            </a:r>
          </a:p>
        </p:txBody>
      </p:sp>
      <p:sp>
        <p:nvSpPr>
          <p:cNvPr id="7" name="TextBox 6"/>
          <p:cNvSpPr txBox="1"/>
          <p:nvPr/>
        </p:nvSpPr>
        <p:spPr>
          <a:xfrm>
            <a:off x="0" y="6535817"/>
            <a:ext cx="202131" cy="276999"/>
          </a:xfrm>
          <a:prstGeom prst="rect">
            <a:avLst/>
          </a:prstGeom>
          <a:noFill/>
        </p:spPr>
        <p:txBody>
          <a:bodyPr wrap="square" rtlCol="0">
            <a:spAutoFit/>
          </a:bodyPr>
          <a:lstStyle/>
          <a:p>
            <a:r>
              <a:rPr lang="en-GB" sz="1200" b="0" i="0" dirty="0" smtClean="0">
                <a:solidFill>
                  <a:schemeClr val="bg1"/>
                </a:solidFill>
                <a:latin typeface="Ubuntu" charset="0"/>
                <a:ea typeface="Ubuntu" charset="0"/>
                <a:cs typeface="Ubuntu" charset="0"/>
              </a:rPr>
              <a:t>6</a:t>
            </a:r>
          </a:p>
        </p:txBody>
      </p:sp>
    </p:spTree>
    <p:extLst>
      <p:ext uri="{BB962C8B-B14F-4D97-AF65-F5344CB8AC3E}">
        <p14:creationId xmlns:p14="http://schemas.microsoft.com/office/powerpoint/2010/main" val="2568789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7"/>
          <p:cNvSpPr/>
          <p:nvPr/>
        </p:nvSpPr>
        <p:spPr>
          <a:xfrm>
            <a:off x="715963" y="2307719"/>
            <a:ext cx="1846484" cy="206097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rgbClr val="8AA4D2">
              <a:alpha val="89804"/>
            </a:srgbClr>
          </a:solidFill>
        </p:spPr>
        <p:style>
          <a:lnRef idx="2">
            <a:schemeClr val="lt1">
              <a:hueOff val="0"/>
              <a:satOff val="0"/>
              <a:lumOff val="0"/>
              <a:alphaOff val="0"/>
            </a:schemeClr>
          </a:lnRef>
          <a:fillRef idx="1">
            <a:schemeClr val="accent1">
              <a:alpha val="90000"/>
              <a:hueOff val="0"/>
              <a:satOff val="0"/>
              <a:lumOff val="0"/>
              <a:alphaOff val="0"/>
            </a:schemeClr>
          </a:fillRef>
          <a:effectRef idx="0">
            <a:schemeClr val="accent1">
              <a:alpha val="90000"/>
              <a:hueOff val="0"/>
              <a:satOff val="0"/>
              <a:lumOff val="0"/>
              <a:alphaOff val="0"/>
            </a:schemeClr>
          </a:effectRef>
          <a:fontRef idx="minor">
            <a:schemeClr val="lt1"/>
          </a:fontRef>
        </p:style>
        <p:txBody>
          <a:bodyPr spcFirstLastPara="0" vert="horz" wrap="square" lIns="107950" tIns="412195" rIns="109141" bIns="412196" numCol="1" spcCol="1270" anchor="ctr" anchorCtr="0">
            <a:noAutofit/>
          </a:bodyPr>
          <a:lstStyle/>
          <a:p>
            <a:pPr lvl="0" algn="ctr" defTabSz="755650">
              <a:lnSpc>
                <a:spcPct val="90000"/>
              </a:lnSpc>
              <a:spcBef>
                <a:spcPct val="0"/>
              </a:spcBef>
              <a:spcAft>
                <a:spcPct val="35000"/>
              </a:spcAft>
            </a:pPr>
            <a:r>
              <a:rPr lang="en-US" sz="2000" b="1" dirty="0" smtClean="0">
                <a:latin typeface="Ubuntu"/>
              </a:rPr>
              <a:t>Increased directorate coverage</a:t>
            </a:r>
            <a:endParaRPr lang="en-US" sz="2000" b="1" kern="1200" dirty="0">
              <a:latin typeface="Ubuntu"/>
            </a:endParaRPr>
          </a:p>
        </p:txBody>
      </p:sp>
      <p:sp>
        <p:nvSpPr>
          <p:cNvPr id="2" name="Content Placeholder 1"/>
          <p:cNvSpPr>
            <a:spLocks noGrp="1"/>
          </p:cNvSpPr>
          <p:nvPr>
            <p:ph sz="quarter" idx="10"/>
          </p:nvPr>
        </p:nvSpPr>
        <p:spPr>
          <a:xfrm>
            <a:off x="348491" y="6294968"/>
            <a:ext cx="3597275" cy="221599"/>
          </a:xfrm>
        </p:spPr>
        <p:txBody>
          <a:bodyPr/>
          <a:lstStyle/>
          <a:p>
            <a:r>
              <a:rPr lang="en-GB" dirty="0"/>
              <a:t>Quality and Clinical </a:t>
            </a:r>
            <a:r>
              <a:rPr lang="en-GB" dirty="0" smtClean="0"/>
              <a:t>Audit Deep </a:t>
            </a:r>
            <a:r>
              <a:rPr lang="en-GB" dirty="0"/>
              <a:t>Dive</a:t>
            </a:r>
          </a:p>
        </p:txBody>
      </p:sp>
      <p:sp>
        <p:nvSpPr>
          <p:cNvPr id="9" name="TextBox 8"/>
          <p:cNvSpPr txBox="1"/>
          <p:nvPr/>
        </p:nvSpPr>
        <p:spPr>
          <a:xfrm>
            <a:off x="0" y="6535817"/>
            <a:ext cx="202131" cy="276999"/>
          </a:xfrm>
          <a:prstGeom prst="rect">
            <a:avLst/>
          </a:prstGeom>
          <a:noFill/>
        </p:spPr>
        <p:txBody>
          <a:bodyPr wrap="square" rtlCol="0">
            <a:spAutoFit/>
          </a:bodyPr>
          <a:lstStyle/>
          <a:p>
            <a:r>
              <a:rPr lang="en-GB" sz="1200" b="0" i="0" dirty="0" smtClean="0">
                <a:solidFill>
                  <a:schemeClr val="bg1"/>
                </a:solidFill>
                <a:latin typeface="Ubuntu" charset="0"/>
                <a:ea typeface="Ubuntu" charset="0"/>
                <a:cs typeface="Ubuntu" charset="0"/>
              </a:rPr>
              <a:t>7</a:t>
            </a:r>
          </a:p>
        </p:txBody>
      </p:sp>
      <p:sp>
        <p:nvSpPr>
          <p:cNvPr id="15" name="TextBox 14"/>
          <p:cNvSpPr txBox="1"/>
          <p:nvPr/>
        </p:nvSpPr>
        <p:spPr>
          <a:xfrm>
            <a:off x="2934588" y="1479872"/>
            <a:ext cx="4476307" cy="4401205"/>
          </a:xfrm>
          <a:prstGeom prst="rect">
            <a:avLst/>
          </a:prstGeom>
          <a:noFill/>
        </p:spPr>
        <p:txBody>
          <a:bodyPr wrap="square" rtlCol="0">
            <a:spAutoFit/>
          </a:bodyPr>
          <a:lstStyle/>
          <a:p>
            <a:r>
              <a:rPr lang="en-GB" sz="2000" b="1" dirty="0" smtClean="0">
                <a:latin typeface="Ubuntu" charset="0"/>
                <a:ea typeface="Ubuntu" charset="0"/>
                <a:cs typeface="Ubuntu" charset="0"/>
              </a:rPr>
              <a:t>What we’ve done</a:t>
            </a:r>
          </a:p>
          <a:p>
            <a:endParaRPr lang="en-GB" sz="2000" b="1" dirty="0" smtClean="0">
              <a:latin typeface="Ubuntu" charset="0"/>
              <a:ea typeface="Ubuntu" charset="0"/>
              <a:cs typeface="Ubuntu" charset="0"/>
            </a:endParaRPr>
          </a:p>
          <a:p>
            <a:pPr marL="342900" indent="-342900">
              <a:buFont typeface="Arial" panose="020B0604020202020204" pitchFamily="34" charset="0"/>
              <a:buChar char="•"/>
            </a:pPr>
            <a:r>
              <a:rPr lang="en-GB" sz="2000" dirty="0">
                <a:solidFill>
                  <a:srgbClr val="324F82"/>
                </a:solidFill>
                <a:latin typeface="Ubuntu" charset="0"/>
                <a:ea typeface="Ubuntu" charset="0"/>
                <a:cs typeface="Ubuntu" charset="0"/>
              </a:rPr>
              <a:t>Utilised Health and Care Standards report 2021-22 to identify audit </a:t>
            </a:r>
            <a:r>
              <a:rPr lang="en-GB" sz="2000" dirty="0" smtClean="0">
                <a:solidFill>
                  <a:srgbClr val="324F82"/>
                </a:solidFill>
                <a:latin typeface="Ubuntu" charset="0"/>
                <a:ea typeface="Ubuntu" charset="0"/>
                <a:cs typeface="Ubuntu" charset="0"/>
              </a:rPr>
              <a:t>projects</a:t>
            </a:r>
          </a:p>
          <a:p>
            <a:pPr marL="342900" indent="-342900">
              <a:buFont typeface="Arial" panose="020B0604020202020204" pitchFamily="34" charset="0"/>
              <a:buChar char="•"/>
            </a:pPr>
            <a:endParaRPr lang="en-GB" sz="2000" dirty="0">
              <a:solidFill>
                <a:srgbClr val="324F82"/>
              </a:solidFill>
              <a:latin typeface="Ubuntu" charset="0"/>
              <a:ea typeface="Ubuntu" charset="0"/>
              <a:cs typeface="Ubuntu" charset="0"/>
            </a:endParaRPr>
          </a:p>
          <a:p>
            <a:pPr marL="342900" indent="-342900">
              <a:buFont typeface="Arial" panose="020B0604020202020204" pitchFamily="34" charset="0"/>
              <a:buChar char="•"/>
            </a:pPr>
            <a:r>
              <a:rPr lang="en-GB" sz="2000" dirty="0">
                <a:solidFill>
                  <a:srgbClr val="324F82"/>
                </a:solidFill>
                <a:latin typeface="Ubuntu" charset="0"/>
                <a:ea typeface="Ubuntu" charset="0"/>
                <a:cs typeface="Ubuntu" charset="0"/>
              </a:rPr>
              <a:t>Exploring information sharing solutions with Health Boards for Microbiology </a:t>
            </a:r>
            <a:r>
              <a:rPr lang="en-GB" sz="2000" dirty="0" smtClean="0">
                <a:solidFill>
                  <a:srgbClr val="324F82"/>
                </a:solidFill>
                <a:latin typeface="Ubuntu" charset="0"/>
                <a:ea typeface="Ubuntu" charset="0"/>
                <a:cs typeface="Ubuntu" charset="0"/>
              </a:rPr>
              <a:t>audits</a:t>
            </a:r>
          </a:p>
          <a:p>
            <a:pPr marL="342900" indent="-342900">
              <a:buFont typeface="Arial" panose="020B0604020202020204" pitchFamily="34" charset="0"/>
              <a:buChar char="•"/>
            </a:pPr>
            <a:endParaRPr lang="en-GB" sz="2000" dirty="0">
              <a:solidFill>
                <a:srgbClr val="324F82"/>
              </a:solidFill>
              <a:latin typeface="Ubuntu" charset="0"/>
              <a:ea typeface="Ubuntu" charset="0"/>
              <a:cs typeface="Ubuntu" charset="0"/>
            </a:endParaRPr>
          </a:p>
          <a:p>
            <a:pPr marL="342900" indent="-342900">
              <a:buFont typeface="Arial" panose="020B0604020202020204" pitchFamily="34" charset="0"/>
              <a:buChar char="•"/>
            </a:pPr>
            <a:r>
              <a:rPr lang="en-GB" sz="2000" dirty="0">
                <a:solidFill>
                  <a:srgbClr val="324F82"/>
                </a:solidFill>
                <a:latin typeface="Ubuntu" charset="0"/>
                <a:ea typeface="Ubuntu" charset="0"/>
                <a:cs typeface="Ubuntu" charset="0"/>
              </a:rPr>
              <a:t>Worked closely with the Board Business unit to align other audit activity with the Quality/Clinical audit plan</a:t>
            </a:r>
            <a:endParaRPr lang="en-GB" sz="2000" dirty="0">
              <a:solidFill>
                <a:srgbClr val="324F82"/>
              </a:solidFill>
              <a:latin typeface="Ubuntu" charset="0"/>
              <a:ea typeface="Ubuntu" charset="0"/>
              <a:cs typeface="Ubuntu" charset="0"/>
            </a:endParaRPr>
          </a:p>
        </p:txBody>
      </p:sp>
      <p:sp>
        <p:nvSpPr>
          <p:cNvPr id="16" name="Text Placeholder 3"/>
          <p:cNvSpPr>
            <a:spLocks noGrp="1"/>
          </p:cNvSpPr>
          <p:nvPr>
            <p:ph type="body" sz="quarter" idx="15"/>
          </p:nvPr>
        </p:nvSpPr>
        <p:spPr>
          <a:xfrm>
            <a:off x="715963" y="716218"/>
            <a:ext cx="10760075" cy="393542"/>
          </a:xfrm>
        </p:spPr>
        <p:txBody>
          <a:bodyPr/>
          <a:lstStyle/>
          <a:p>
            <a:r>
              <a:rPr lang="en-GB" dirty="0" smtClean="0"/>
              <a:t>Key Improvement </a:t>
            </a:r>
            <a:r>
              <a:rPr lang="en-GB" dirty="0"/>
              <a:t>A</a:t>
            </a:r>
            <a:r>
              <a:rPr lang="en-GB" dirty="0" smtClean="0"/>
              <a:t>ims</a:t>
            </a:r>
            <a:endParaRPr lang="en-GB" dirty="0"/>
          </a:p>
        </p:txBody>
      </p:sp>
    </p:spTree>
    <p:extLst>
      <p:ext uri="{BB962C8B-B14F-4D97-AF65-F5344CB8AC3E}">
        <p14:creationId xmlns:p14="http://schemas.microsoft.com/office/powerpoint/2010/main" val="9619154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8D3FFC9774ACA42A565E191D9760F05" ma:contentTypeVersion="13" ma:contentTypeDescription="Create a new document." ma:contentTypeScope="" ma:versionID="5d25528290d3c4d15538c315a782daed">
  <xsd:schema xmlns:xsd="http://www.w3.org/2001/XMLSchema" xmlns:xs="http://www.w3.org/2001/XMLSchema" xmlns:p="http://schemas.microsoft.com/office/2006/metadata/properties" xmlns:ns3="cf01a8a3-5425-4503-8363-86176dd2b4e3" xmlns:ns4="e9b3d4c5-75b8-4cd2-8783-565a0f1ab8b8" targetNamespace="http://schemas.microsoft.com/office/2006/metadata/properties" ma:root="true" ma:fieldsID="4b8f77fe310629c08c4920dc322c0cb7" ns3:_="" ns4:_="">
    <xsd:import namespace="cf01a8a3-5425-4503-8363-86176dd2b4e3"/>
    <xsd:import namespace="e9b3d4c5-75b8-4cd2-8783-565a0f1ab8b8"/>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01a8a3-5425-4503-8363-86176dd2b4e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9b3d4c5-75b8-4cd2-8783-565a0f1ab8b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1DCA857-D4A7-45CC-B1FA-543E0A7C0E20}">
  <ds:schemaRefs>
    <ds:schemaRef ds:uri="http://schemas.microsoft.com/sharepoint/v3/contenttype/forms"/>
  </ds:schemaRefs>
</ds:datastoreItem>
</file>

<file path=customXml/itemProps2.xml><?xml version="1.0" encoding="utf-8"?>
<ds:datastoreItem xmlns:ds="http://schemas.openxmlformats.org/officeDocument/2006/customXml" ds:itemID="{CEED414C-74CF-4487-BC19-CA38174E23B4}">
  <ds:schemaRefs>
    <ds:schemaRef ds:uri="cf01a8a3-5425-4503-8363-86176dd2b4e3"/>
    <ds:schemaRef ds:uri="http://schemas.microsoft.com/office/2006/documentManagement/types"/>
    <ds:schemaRef ds:uri="http://schemas.microsoft.com/office/infopath/2007/PartnerControls"/>
    <ds:schemaRef ds:uri="e9b3d4c5-75b8-4cd2-8783-565a0f1ab8b8"/>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20D9DFCD-C25C-465B-BB07-F75E299A9A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01a8a3-5425-4503-8363-86176dd2b4e3"/>
    <ds:schemaRef ds:uri="e9b3d4c5-75b8-4cd2-8783-565a0f1ab8b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4094</TotalTime>
  <Words>3043</Words>
  <Application>Microsoft Office PowerPoint</Application>
  <PresentationFormat>Widescreen</PresentationFormat>
  <Paragraphs>227</Paragraphs>
  <Slides>14</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Calibri</vt:lpstr>
      <vt:lpstr>Courier New</vt:lpstr>
      <vt:lpstr>굴림</vt:lpstr>
      <vt:lpstr>Ubuntu</vt:lpstr>
      <vt:lpstr>Ubuntu Light</vt:lpstr>
      <vt:lpstr>Verdana</vt:lpstr>
      <vt:lpstr>Office Theme</vt:lpstr>
      <vt:lpstr>Quality and Clinical Audit Deep Dive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Jessica Taylor (Public Health Wales - No. 2 Capital Quarter)</cp:lastModifiedBy>
  <cp:revision>136</cp:revision>
  <cp:lastPrinted>2018-02-28T08:37:13Z</cp:lastPrinted>
  <dcterms:created xsi:type="dcterms:W3CDTF">2017-10-31T10:35:26Z</dcterms:created>
  <dcterms:modified xsi:type="dcterms:W3CDTF">2022-12-02T11:26:02Z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0x010100C8D3FFC9774ACA42A565E191D9760F05</vt:lpwstr>
  </property>
</Properties>
</file>