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58" r:id="rId2"/>
    <p:sldId id="259" r:id="rId3"/>
    <p:sldId id="260" r:id="rId4"/>
    <p:sldId id="261" r:id="rId5"/>
    <p:sldId id="262" r:id="rId6"/>
    <p:sldId id="263" r:id="rId7"/>
    <p:sldId id="264" r:id="rId8"/>
    <p:sldId id="267" r:id="rId9"/>
    <p:sldId id="265" r:id="rId10"/>
    <p:sldId id="266" r:id="rId11"/>
  </p:sldIdLst>
  <p:sldSz cx="12192000" cy="6858000"/>
  <p:notesSz cx="6797675" cy="9926638"/>
  <p:custShowLst>
    <p:custShow name="Custom Show 1" id="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y Reynolds (Public Health Wales - No. 2 Capital Quarter)" initials="GR(HW-N2CQ" lastIdx="5" clrIdx="0">
    <p:extLst>
      <p:ext uri="{19B8F6BF-5375-455C-9EA6-DF929625EA0E}">
        <p15:presenceInfo xmlns:p15="http://schemas.microsoft.com/office/powerpoint/2012/main" userId="S-1-5-21-978635462-3828570294-627434887-2261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4F82"/>
    <a:srgbClr val="E03882"/>
    <a:srgbClr val="F9C402"/>
    <a:srgbClr val="28B8CE"/>
    <a:srgbClr val="4FB9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57"/>
    <p:restoredTop sz="94660"/>
  </p:normalViewPr>
  <p:slideViewPr>
    <p:cSldViewPr snapToGrid="0" snapToObjects="1" showGuides="1">
      <p:cViewPr varScale="1">
        <p:scale>
          <a:sx n="65" d="100"/>
          <a:sy n="65" d="100"/>
        </p:scale>
        <p:origin x="1128"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89A774-2A4C-4748-BB7B-B951A63BE32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4EB1BD52-415B-45DD-A1CC-EC08E87CF9AB}">
      <dgm:prSet phldrT="[Text]" custT="1"/>
      <dgm:spPr/>
      <dgm:t>
        <a:bodyPr/>
        <a:lstStyle/>
        <a:p>
          <a:r>
            <a:rPr lang="en-US" sz="1150" dirty="0" smtClean="0">
              <a:latin typeface="Ubuntu"/>
            </a:rPr>
            <a:t>Chief Executive Officer</a:t>
          </a:r>
          <a:endParaRPr lang="en-US" sz="1150" dirty="0">
            <a:latin typeface="Ubuntu"/>
          </a:endParaRPr>
        </a:p>
      </dgm:t>
    </dgm:pt>
    <dgm:pt modelId="{51ACDFCB-220A-4430-B283-351060CCCD3A}" type="parTrans" cxnId="{43FD5830-4662-4FA0-9472-D127A8AE1AD8}">
      <dgm:prSet/>
      <dgm:spPr/>
      <dgm:t>
        <a:bodyPr/>
        <a:lstStyle/>
        <a:p>
          <a:endParaRPr lang="en-US"/>
        </a:p>
      </dgm:t>
    </dgm:pt>
    <dgm:pt modelId="{8341D89B-4BBB-4EED-BA36-760C22C5402A}" type="sibTrans" cxnId="{43FD5830-4662-4FA0-9472-D127A8AE1AD8}">
      <dgm:prSet/>
      <dgm:spPr/>
      <dgm:t>
        <a:bodyPr/>
        <a:lstStyle/>
        <a:p>
          <a:endParaRPr lang="en-US"/>
        </a:p>
      </dgm:t>
    </dgm:pt>
    <dgm:pt modelId="{E8B5C63A-12E3-4A19-BEF1-3D7D2AD5D496}" type="asst">
      <dgm:prSet phldrT="[Text]" custT="1"/>
      <dgm:spPr/>
      <dgm:t>
        <a:bodyPr/>
        <a:lstStyle/>
        <a:p>
          <a:r>
            <a:rPr lang="en-US" sz="1150" dirty="0" smtClean="0">
              <a:latin typeface="Ubuntu"/>
            </a:rPr>
            <a:t>Executive Director of Quality, Nursing and Allied Health Professionals.</a:t>
          </a:r>
          <a:endParaRPr lang="en-US" sz="1150" dirty="0">
            <a:latin typeface="Ubuntu"/>
          </a:endParaRPr>
        </a:p>
      </dgm:t>
    </dgm:pt>
    <dgm:pt modelId="{D03271E6-1BF9-46A0-8885-E426FF78B640}" type="parTrans" cxnId="{E2711EAE-A696-43B4-8217-8FCDC4EF90DA}">
      <dgm:prSet/>
      <dgm:spPr/>
      <dgm:t>
        <a:bodyPr/>
        <a:lstStyle/>
        <a:p>
          <a:endParaRPr lang="en-US"/>
        </a:p>
      </dgm:t>
    </dgm:pt>
    <dgm:pt modelId="{54600E73-C5BC-4F95-89E4-2D4C5996CC2F}" type="sibTrans" cxnId="{E2711EAE-A696-43B4-8217-8FCDC4EF90DA}">
      <dgm:prSet/>
      <dgm:spPr/>
      <dgm:t>
        <a:bodyPr/>
        <a:lstStyle/>
        <a:p>
          <a:endParaRPr lang="en-US"/>
        </a:p>
      </dgm:t>
    </dgm:pt>
    <dgm:pt modelId="{6A7A0973-6EDF-4684-B78F-A081E08AA6DE}">
      <dgm:prSet phldrT="[Text]" custT="1"/>
      <dgm:spPr/>
      <dgm:t>
        <a:bodyPr/>
        <a:lstStyle/>
        <a:p>
          <a:r>
            <a:rPr lang="en-US" sz="1150" dirty="0" smtClean="0">
              <a:latin typeface="Ubuntu"/>
            </a:rPr>
            <a:t>Assistant Director of Quality, Nursing and Allied Health Professionals</a:t>
          </a:r>
          <a:endParaRPr lang="en-US" sz="1150" dirty="0">
            <a:latin typeface="Ubuntu"/>
          </a:endParaRPr>
        </a:p>
      </dgm:t>
    </dgm:pt>
    <dgm:pt modelId="{8BCD46A9-3202-43FD-A5F2-C54EC7D4E9E8}" type="parTrans" cxnId="{F8C23F9D-508B-4A54-9D14-464477B35439}">
      <dgm:prSet/>
      <dgm:spPr/>
      <dgm:t>
        <a:bodyPr/>
        <a:lstStyle/>
        <a:p>
          <a:endParaRPr lang="en-US"/>
        </a:p>
      </dgm:t>
    </dgm:pt>
    <dgm:pt modelId="{2707B871-ABA5-492F-A1DA-386B5146F2B8}" type="sibTrans" cxnId="{F8C23F9D-508B-4A54-9D14-464477B35439}">
      <dgm:prSet/>
      <dgm:spPr/>
      <dgm:t>
        <a:bodyPr/>
        <a:lstStyle/>
        <a:p>
          <a:endParaRPr lang="en-US"/>
        </a:p>
      </dgm:t>
    </dgm:pt>
    <dgm:pt modelId="{C7C075A6-951E-4316-A7CE-B61A44CD6DE4}">
      <dgm:prSet custT="1"/>
      <dgm:spPr/>
      <dgm:t>
        <a:bodyPr/>
        <a:lstStyle/>
        <a:p>
          <a:r>
            <a:rPr lang="en-US" sz="1150" b="0" dirty="0" smtClean="0"/>
            <a:t>Infection prevention and Control Lead Nurse</a:t>
          </a:r>
          <a:endParaRPr lang="en-US" sz="1150" b="0" dirty="0"/>
        </a:p>
      </dgm:t>
    </dgm:pt>
    <dgm:pt modelId="{2BA326FF-B3E7-46C3-8C26-6EA443886645}" type="parTrans" cxnId="{BD425CD5-1B15-4A84-9965-4272210C7161}">
      <dgm:prSet/>
      <dgm:spPr/>
      <dgm:t>
        <a:bodyPr/>
        <a:lstStyle/>
        <a:p>
          <a:endParaRPr lang="en-US"/>
        </a:p>
      </dgm:t>
    </dgm:pt>
    <dgm:pt modelId="{9C40A0E1-9834-43A7-B84A-BC7090E52C1E}" type="sibTrans" cxnId="{BD425CD5-1B15-4A84-9965-4272210C7161}">
      <dgm:prSet/>
      <dgm:spPr/>
      <dgm:t>
        <a:bodyPr/>
        <a:lstStyle/>
        <a:p>
          <a:endParaRPr lang="en-US"/>
        </a:p>
      </dgm:t>
    </dgm:pt>
    <dgm:pt modelId="{C1EEAEAB-4D49-47A3-910C-6F4E38E5717C}" type="pres">
      <dgm:prSet presAssocID="{EB89A774-2A4C-4748-BB7B-B951A63BE322}" presName="hierChild1" presStyleCnt="0">
        <dgm:presLayoutVars>
          <dgm:orgChart val="1"/>
          <dgm:chPref val="1"/>
          <dgm:dir/>
          <dgm:animOne val="branch"/>
          <dgm:animLvl val="lvl"/>
          <dgm:resizeHandles/>
        </dgm:presLayoutVars>
      </dgm:prSet>
      <dgm:spPr/>
      <dgm:t>
        <a:bodyPr/>
        <a:lstStyle/>
        <a:p>
          <a:endParaRPr lang="en-US"/>
        </a:p>
      </dgm:t>
    </dgm:pt>
    <dgm:pt modelId="{D1AC6EB9-B06F-4949-85FC-95385BD6901D}" type="pres">
      <dgm:prSet presAssocID="{4EB1BD52-415B-45DD-A1CC-EC08E87CF9AB}" presName="hierRoot1" presStyleCnt="0">
        <dgm:presLayoutVars>
          <dgm:hierBranch val="init"/>
        </dgm:presLayoutVars>
      </dgm:prSet>
      <dgm:spPr/>
      <dgm:t>
        <a:bodyPr/>
        <a:lstStyle/>
        <a:p>
          <a:endParaRPr lang="en-US"/>
        </a:p>
      </dgm:t>
    </dgm:pt>
    <dgm:pt modelId="{F17FA226-0722-423E-A20F-C7DE7403581B}" type="pres">
      <dgm:prSet presAssocID="{4EB1BD52-415B-45DD-A1CC-EC08E87CF9AB}" presName="rootComposite1" presStyleCnt="0"/>
      <dgm:spPr/>
      <dgm:t>
        <a:bodyPr/>
        <a:lstStyle/>
        <a:p>
          <a:endParaRPr lang="en-US"/>
        </a:p>
      </dgm:t>
    </dgm:pt>
    <dgm:pt modelId="{6A427020-78E4-4D79-BB80-930DE06A7052}" type="pres">
      <dgm:prSet presAssocID="{4EB1BD52-415B-45DD-A1CC-EC08E87CF9AB}" presName="rootText1" presStyleLbl="node0" presStyleIdx="0" presStyleCnt="1" custLinFactNeighborX="-2115" custLinFactNeighborY="-221">
        <dgm:presLayoutVars>
          <dgm:chPref val="3"/>
        </dgm:presLayoutVars>
      </dgm:prSet>
      <dgm:spPr/>
      <dgm:t>
        <a:bodyPr/>
        <a:lstStyle/>
        <a:p>
          <a:endParaRPr lang="en-US"/>
        </a:p>
      </dgm:t>
    </dgm:pt>
    <dgm:pt modelId="{406F4CE1-4D3A-4FFC-882A-7F7B316EFC7A}" type="pres">
      <dgm:prSet presAssocID="{4EB1BD52-415B-45DD-A1CC-EC08E87CF9AB}" presName="rootConnector1" presStyleLbl="node1" presStyleIdx="0" presStyleCnt="0"/>
      <dgm:spPr/>
      <dgm:t>
        <a:bodyPr/>
        <a:lstStyle/>
        <a:p>
          <a:endParaRPr lang="en-US"/>
        </a:p>
      </dgm:t>
    </dgm:pt>
    <dgm:pt modelId="{777AF8D0-2200-4390-9476-9CACB6C98118}" type="pres">
      <dgm:prSet presAssocID="{4EB1BD52-415B-45DD-A1CC-EC08E87CF9AB}" presName="hierChild2" presStyleCnt="0"/>
      <dgm:spPr/>
      <dgm:t>
        <a:bodyPr/>
        <a:lstStyle/>
        <a:p>
          <a:endParaRPr lang="en-US"/>
        </a:p>
      </dgm:t>
    </dgm:pt>
    <dgm:pt modelId="{5D94FD43-85EA-422C-98DB-EB9700946843}" type="pres">
      <dgm:prSet presAssocID="{8BCD46A9-3202-43FD-A5F2-C54EC7D4E9E8}" presName="Name37" presStyleLbl="parChTrans1D2" presStyleIdx="0" presStyleCnt="2"/>
      <dgm:spPr/>
      <dgm:t>
        <a:bodyPr/>
        <a:lstStyle/>
        <a:p>
          <a:endParaRPr lang="en-US"/>
        </a:p>
      </dgm:t>
    </dgm:pt>
    <dgm:pt modelId="{7154E4A3-5761-4E97-BC7D-F1727092CA30}" type="pres">
      <dgm:prSet presAssocID="{6A7A0973-6EDF-4684-B78F-A081E08AA6DE}" presName="hierRoot2" presStyleCnt="0">
        <dgm:presLayoutVars>
          <dgm:hierBranch val="init"/>
        </dgm:presLayoutVars>
      </dgm:prSet>
      <dgm:spPr/>
      <dgm:t>
        <a:bodyPr/>
        <a:lstStyle/>
        <a:p>
          <a:endParaRPr lang="en-US"/>
        </a:p>
      </dgm:t>
    </dgm:pt>
    <dgm:pt modelId="{087F94E9-9A50-4305-8458-2BF39DF44155}" type="pres">
      <dgm:prSet presAssocID="{6A7A0973-6EDF-4684-B78F-A081E08AA6DE}" presName="rootComposite" presStyleCnt="0"/>
      <dgm:spPr/>
      <dgm:t>
        <a:bodyPr/>
        <a:lstStyle/>
        <a:p>
          <a:endParaRPr lang="en-US"/>
        </a:p>
      </dgm:t>
    </dgm:pt>
    <dgm:pt modelId="{5B7D84F9-F2D8-4FBB-AFD3-89FC008ABCCE}" type="pres">
      <dgm:prSet presAssocID="{6A7A0973-6EDF-4684-B78F-A081E08AA6DE}" presName="rootText" presStyleLbl="node2" presStyleIdx="0" presStyleCnt="1" custScaleX="111382" custScaleY="115173" custLinFactNeighborX="829" custLinFactNeighborY="4111">
        <dgm:presLayoutVars>
          <dgm:chPref val="3"/>
        </dgm:presLayoutVars>
      </dgm:prSet>
      <dgm:spPr/>
      <dgm:t>
        <a:bodyPr/>
        <a:lstStyle/>
        <a:p>
          <a:endParaRPr lang="en-US"/>
        </a:p>
      </dgm:t>
    </dgm:pt>
    <dgm:pt modelId="{04816F99-2C49-4EC5-B0E3-6671F0C81F5F}" type="pres">
      <dgm:prSet presAssocID="{6A7A0973-6EDF-4684-B78F-A081E08AA6DE}" presName="rootConnector" presStyleLbl="node2" presStyleIdx="0" presStyleCnt="1"/>
      <dgm:spPr/>
      <dgm:t>
        <a:bodyPr/>
        <a:lstStyle/>
        <a:p>
          <a:endParaRPr lang="en-US"/>
        </a:p>
      </dgm:t>
    </dgm:pt>
    <dgm:pt modelId="{17B104F2-83BE-44DB-99B3-FACDC31F5CE5}" type="pres">
      <dgm:prSet presAssocID="{6A7A0973-6EDF-4684-B78F-A081E08AA6DE}" presName="hierChild4" presStyleCnt="0"/>
      <dgm:spPr/>
      <dgm:t>
        <a:bodyPr/>
        <a:lstStyle/>
        <a:p>
          <a:endParaRPr lang="en-US"/>
        </a:p>
      </dgm:t>
    </dgm:pt>
    <dgm:pt modelId="{1F568A62-9571-4738-83B8-786C7DF4FED9}" type="pres">
      <dgm:prSet presAssocID="{2BA326FF-B3E7-46C3-8C26-6EA443886645}" presName="Name37" presStyleLbl="parChTrans1D3" presStyleIdx="0" presStyleCnt="1"/>
      <dgm:spPr/>
      <dgm:t>
        <a:bodyPr/>
        <a:lstStyle/>
        <a:p>
          <a:endParaRPr lang="en-US"/>
        </a:p>
      </dgm:t>
    </dgm:pt>
    <dgm:pt modelId="{E6525D71-5E6A-404E-9ADB-CC42EE074FEF}" type="pres">
      <dgm:prSet presAssocID="{C7C075A6-951E-4316-A7CE-B61A44CD6DE4}" presName="hierRoot2" presStyleCnt="0">
        <dgm:presLayoutVars>
          <dgm:hierBranch val="init"/>
        </dgm:presLayoutVars>
      </dgm:prSet>
      <dgm:spPr/>
      <dgm:t>
        <a:bodyPr/>
        <a:lstStyle/>
        <a:p>
          <a:endParaRPr lang="en-US"/>
        </a:p>
      </dgm:t>
    </dgm:pt>
    <dgm:pt modelId="{EC2D592D-7E54-4871-A3DA-DA005DBAF371}" type="pres">
      <dgm:prSet presAssocID="{C7C075A6-951E-4316-A7CE-B61A44CD6DE4}" presName="rootComposite" presStyleCnt="0"/>
      <dgm:spPr/>
      <dgm:t>
        <a:bodyPr/>
        <a:lstStyle/>
        <a:p>
          <a:endParaRPr lang="en-US"/>
        </a:p>
      </dgm:t>
    </dgm:pt>
    <dgm:pt modelId="{22CB9527-32D4-4DC7-87CA-9ED7546399D7}" type="pres">
      <dgm:prSet presAssocID="{C7C075A6-951E-4316-A7CE-B61A44CD6DE4}" presName="rootText" presStyleLbl="node3" presStyleIdx="0" presStyleCnt="1">
        <dgm:presLayoutVars>
          <dgm:chPref val="3"/>
        </dgm:presLayoutVars>
      </dgm:prSet>
      <dgm:spPr/>
      <dgm:t>
        <a:bodyPr/>
        <a:lstStyle/>
        <a:p>
          <a:endParaRPr lang="en-US"/>
        </a:p>
      </dgm:t>
    </dgm:pt>
    <dgm:pt modelId="{3C52B2BE-ACDB-4CF9-87A3-286577A64C67}" type="pres">
      <dgm:prSet presAssocID="{C7C075A6-951E-4316-A7CE-B61A44CD6DE4}" presName="rootConnector" presStyleLbl="node3" presStyleIdx="0" presStyleCnt="1"/>
      <dgm:spPr/>
      <dgm:t>
        <a:bodyPr/>
        <a:lstStyle/>
        <a:p>
          <a:endParaRPr lang="en-US"/>
        </a:p>
      </dgm:t>
    </dgm:pt>
    <dgm:pt modelId="{3DFDA9D9-965F-46D7-9CF2-506855FED099}" type="pres">
      <dgm:prSet presAssocID="{C7C075A6-951E-4316-A7CE-B61A44CD6DE4}" presName="hierChild4" presStyleCnt="0"/>
      <dgm:spPr/>
      <dgm:t>
        <a:bodyPr/>
        <a:lstStyle/>
        <a:p>
          <a:endParaRPr lang="en-US"/>
        </a:p>
      </dgm:t>
    </dgm:pt>
    <dgm:pt modelId="{DD11E0BD-7F8B-474C-A23A-14E17E419C75}" type="pres">
      <dgm:prSet presAssocID="{C7C075A6-951E-4316-A7CE-B61A44CD6DE4}" presName="hierChild5" presStyleCnt="0"/>
      <dgm:spPr/>
      <dgm:t>
        <a:bodyPr/>
        <a:lstStyle/>
        <a:p>
          <a:endParaRPr lang="en-US"/>
        </a:p>
      </dgm:t>
    </dgm:pt>
    <dgm:pt modelId="{A5E1BA06-506F-4FE7-BBB3-CC23B225768E}" type="pres">
      <dgm:prSet presAssocID="{6A7A0973-6EDF-4684-B78F-A081E08AA6DE}" presName="hierChild5" presStyleCnt="0"/>
      <dgm:spPr/>
      <dgm:t>
        <a:bodyPr/>
        <a:lstStyle/>
        <a:p>
          <a:endParaRPr lang="en-US"/>
        </a:p>
      </dgm:t>
    </dgm:pt>
    <dgm:pt modelId="{0923D70B-C4C4-4721-807B-9F37FB077E45}" type="pres">
      <dgm:prSet presAssocID="{4EB1BD52-415B-45DD-A1CC-EC08E87CF9AB}" presName="hierChild3" presStyleCnt="0"/>
      <dgm:spPr/>
      <dgm:t>
        <a:bodyPr/>
        <a:lstStyle/>
        <a:p>
          <a:endParaRPr lang="en-US"/>
        </a:p>
      </dgm:t>
    </dgm:pt>
    <dgm:pt modelId="{9E35E5ED-B8F6-4094-9EBF-827426E0D8F8}" type="pres">
      <dgm:prSet presAssocID="{D03271E6-1BF9-46A0-8885-E426FF78B640}" presName="Name111" presStyleLbl="parChTrans1D2" presStyleIdx="1" presStyleCnt="2"/>
      <dgm:spPr/>
      <dgm:t>
        <a:bodyPr/>
        <a:lstStyle/>
        <a:p>
          <a:endParaRPr lang="en-US"/>
        </a:p>
      </dgm:t>
    </dgm:pt>
    <dgm:pt modelId="{3D114FE2-52CE-4775-85A3-1023174AB3B4}" type="pres">
      <dgm:prSet presAssocID="{E8B5C63A-12E3-4A19-BEF1-3D7D2AD5D496}" presName="hierRoot3" presStyleCnt="0">
        <dgm:presLayoutVars>
          <dgm:hierBranch val="init"/>
        </dgm:presLayoutVars>
      </dgm:prSet>
      <dgm:spPr/>
      <dgm:t>
        <a:bodyPr/>
        <a:lstStyle/>
        <a:p>
          <a:endParaRPr lang="en-US"/>
        </a:p>
      </dgm:t>
    </dgm:pt>
    <dgm:pt modelId="{BF4E933A-06DE-4477-91D3-420C2A000982}" type="pres">
      <dgm:prSet presAssocID="{E8B5C63A-12E3-4A19-BEF1-3D7D2AD5D496}" presName="rootComposite3" presStyleCnt="0"/>
      <dgm:spPr/>
      <dgm:t>
        <a:bodyPr/>
        <a:lstStyle/>
        <a:p>
          <a:endParaRPr lang="en-US"/>
        </a:p>
      </dgm:t>
    </dgm:pt>
    <dgm:pt modelId="{53F28FD8-34A1-44A4-8EE4-15ADD842BC96}" type="pres">
      <dgm:prSet presAssocID="{E8B5C63A-12E3-4A19-BEF1-3D7D2AD5D496}" presName="rootText3" presStyleLbl="asst1" presStyleIdx="0" presStyleCnt="1">
        <dgm:presLayoutVars>
          <dgm:chPref val="3"/>
        </dgm:presLayoutVars>
      </dgm:prSet>
      <dgm:spPr/>
      <dgm:t>
        <a:bodyPr/>
        <a:lstStyle/>
        <a:p>
          <a:endParaRPr lang="en-US"/>
        </a:p>
      </dgm:t>
    </dgm:pt>
    <dgm:pt modelId="{7C103488-C703-47C9-A5D7-0536ED75BA9B}" type="pres">
      <dgm:prSet presAssocID="{E8B5C63A-12E3-4A19-BEF1-3D7D2AD5D496}" presName="rootConnector3" presStyleLbl="asst1" presStyleIdx="0" presStyleCnt="1"/>
      <dgm:spPr/>
      <dgm:t>
        <a:bodyPr/>
        <a:lstStyle/>
        <a:p>
          <a:endParaRPr lang="en-US"/>
        </a:p>
      </dgm:t>
    </dgm:pt>
    <dgm:pt modelId="{D9878313-D5F5-496E-A78C-A6FB7CF5AEB4}" type="pres">
      <dgm:prSet presAssocID="{E8B5C63A-12E3-4A19-BEF1-3D7D2AD5D496}" presName="hierChild6" presStyleCnt="0"/>
      <dgm:spPr/>
      <dgm:t>
        <a:bodyPr/>
        <a:lstStyle/>
        <a:p>
          <a:endParaRPr lang="en-US"/>
        </a:p>
      </dgm:t>
    </dgm:pt>
    <dgm:pt modelId="{4CF40BC2-1BB0-4EAD-B4C3-2F7C09D27002}" type="pres">
      <dgm:prSet presAssocID="{E8B5C63A-12E3-4A19-BEF1-3D7D2AD5D496}" presName="hierChild7" presStyleCnt="0"/>
      <dgm:spPr/>
      <dgm:t>
        <a:bodyPr/>
        <a:lstStyle/>
        <a:p>
          <a:endParaRPr lang="en-US"/>
        </a:p>
      </dgm:t>
    </dgm:pt>
  </dgm:ptLst>
  <dgm:cxnLst>
    <dgm:cxn modelId="{5C315949-4789-4889-B464-23F9E426FAB6}" type="presOf" srcId="{C7C075A6-951E-4316-A7CE-B61A44CD6DE4}" destId="{3C52B2BE-ACDB-4CF9-87A3-286577A64C67}" srcOrd="1" destOrd="0" presId="urn:microsoft.com/office/officeart/2005/8/layout/orgChart1"/>
    <dgm:cxn modelId="{91B6BDD1-D002-4BA3-99A9-B4F838A41FC7}" type="presOf" srcId="{E8B5C63A-12E3-4A19-BEF1-3D7D2AD5D496}" destId="{53F28FD8-34A1-44A4-8EE4-15ADD842BC96}" srcOrd="0" destOrd="0" presId="urn:microsoft.com/office/officeart/2005/8/layout/orgChart1"/>
    <dgm:cxn modelId="{9C3F970A-7B2D-4F8F-A3D4-622F8A45D623}" type="presOf" srcId="{E8B5C63A-12E3-4A19-BEF1-3D7D2AD5D496}" destId="{7C103488-C703-47C9-A5D7-0536ED75BA9B}" srcOrd="1" destOrd="0" presId="urn:microsoft.com/office/officeart/2005/8/layout/orgChart1"/>
    <dgm:cxn modelId="{72BCF384-F489-4E01-99E8-C54E4ACCA394}" type="presOf" srcId="{6A7A0973-6EDF-4684-B78F-A081E08AA6DE}" destId="{04816F99-2C49-4EC5-B0E3-6671F0C81F5F}" srcOrd="1" destOrd="0" presId="urn:microsoft.com/office/officeart/2005/8/layout/orgChart1"/>
    <dgm:cxn modelId="{43FD5830-4662-4FA0-9472-D127A8AE1AD8}" srcId="{EB89A774-2A4C-4748-BB7B-B951A63BE322}" destId="{4EB1BD52-415B-45DD-A1CC-EC08E87CF9AB}" srcOrd="0" destOrd="0" parTransId="{51ACDFCB-220A-4430-B283-351060CCCD3A}" sibTransId="{8341D89B-4BBB-4EED-BA36-760C22C5402A}"/>
    <dgm:cxn modelId="{E2711EAE-A696-43B4-8217-8FCDC4EF90DA}" srcId="{4EB1BD52-415B-45DD-A1CC-EC08E87CF9AB}" destId="{E8B5C63A-12E3-4A19-BEF1-3D7D2AD5D496}" srcOrd="0" destOrd="0" parTransId="{D03271E6-1BF9-46A0-8885-E426FF78B640}" sibTransId="{54600E73-C5BC-4F95-89E4-2D4C5996CC2F}"/>
    <dgm:cxn modelId="{3BC97983-9188-4531-9788-037083F5D9E7}" type="presOf" srcId="{D03271E6-1BF9-46A0-8885-E426FF78B640}" destId="{9E35E5ED-B8F6-4094-9EBF-827426E0D8F8}" srcOrd="0" destOrd="0" presId="urn:microsoft.com/office/officeart/2005/8/layout/orgChart1"/>
    <dgm:cxn modelId="{D1D2C144-117E-4911-9AC5-4168DF8E9DA4}" type="presOf" srcId="{2BA326FF-B3E7-46C3-8C26-6EA443886645}" destId="{1F568A62-9571-4738-83B8-786C7DF4FED9}" srcOrd="0" destOrd="0" presId="urn:microsoft.com/office/officeart/2005/8/layout/orgChart1"/>
    <dgm:cxn modelId="{75891D20-B98E-4F33-BAB9-47361A4D189C}" type="presOf" srcId="{4EB1BD52-415B-45DD-A1CC-EC08E87CF9AB}" destId="{6A427020-78E4-4D79-BB80-930DE06A7052}" srcOrd="0" destOrd="0" presId="urn:microsoft.com/office/officeart/2005/8/layout/orgChart1"/>
    <dgm:cxn modelId="{E1E5FA76-7D14-42DF-9327-79B5CE712552}" type="presOf" srcId="{4EB1BD52-415B-45DD-A1CC-EC08E87CF9AB}" destId="{406F4CE1-4D3A-4FFC-882A-7F7B316EFC7A}" srcOrd="1" destOrd="0" presId="urn:microsoft.com/office/officeart/2005/8/layout/orgChart1"/>
    <dgm:cxn modelId="{F8C23F9D-508B-4A54-9D14-464477B35439}" srcId="{4EB1BD52-415B-45DD-A1CC-EC08E87CF9AB}" destId="{6A7A0973-6EDF-4684-B78F-A081E08AA6DE}" srcOrd="1" destOrd="0" parTransId="{8BCD46A9-3202-43FD-A5F2-C54EC7D4E9E8}" sibTransId="{2707B871-ABA5-492F-A1DA-386B5146F2B8}"/>
    <dgm:cxn modelId="{BD425CD5-1B15-4A84-9965-4272210C7161}" srcId="{6A7A0973-6EDF-4684-B78F-A081E08AA6DE}" destId="{C7C075A6-951E-4316-A7CE-B61A44CD6DE4}" srcOrd="0" destOrd="0" parTransId="{2BA326FF-B3E7-46C3-8C26-6EA443886645}" sibTransId="{9C40A0E1-9834-43A7-B84A-BC7090E52C1E}"/>
    <dgm:cxn modelId="{0D2EDDDE-AC1E-4571-A3D6-8348E124BAC0}" type="presOf" srcId="{8BCD46A9-3202-43FD-A5F2-C54EC7D4E9E8}" destId="{5D94FD43-85EA-422C-98DB-EB9700946843}" srcOrd="0" destOrd="0" presId="urn:microsoft.com/office/officeart/2005/8/layout/orgChart1"/>
    <dgm:cxn modelId="{8CDEC0B0-CA6E-48BB-BDA8-D40AA5C3E218}" type="presOf" srcId="{6A7A0973-6EDF-4684-B78F-A081E08AA6DE}" destId="{5B7D84F9-F2D8-4FBB-AFD3-89FC008ABCCE}" srcOrd="0" destOrd="0" presId="urn:microsoft.com/office/officeart/2005/8/layout/orgChart1"/>
    <dgm:cxn modelId="{6293767E-FC90-4FD3-B8BB-1C02E12DE09B}" type="presOf" srcId="{EB89A774-2A4C-4748-BB7B-B951A63BE322}" destId="{C1EEAEAB-4D49-47A3-910C-6F4E38E5717C}" srcOrd="0" destOrd="0" presId="urn:microsoft.com/office/officeart/2005/8/layout/orgChart1"/>
    <dgm:cxn modelId="{2648F9D2-41DF-4CC6-B16A-08FACB42BBBF}" type="presOf" srcId="{C7C075A6-951E-4316-A7CE-B61A44CD6DE4}" destId="{22CB9527-32D4-4DC7-87CA-9ED7546399D7}" srcOrd="0" destOrd="0" presId="urn:microsoft.com/office/officeart/2005/8/layout/orgChart1"/>
    <dgm:cxn modelId="{03B01733-5EC2-460E-A7C9-75E4C52EC755}" type="presParOf" srcId="{C1EEAEAB-4D49-47A3-910C-6F4E38E5717C}" destId="{D1AC6EB9-B06F-4949-85FC-95385BD6901D}" srcOrd="0" destOrd="0" presId="urn:microsoft.com/office/officeart/2005/8/layout/orgChart1"/>
    <dgm:cxn modelId="{33E1A638-D3C9-455C-9569-3DE5486D6DC5}" type="presParOf" srcId="{D1AC6EB9-B06F-4949-85FC-95385BD6901D}" destId="{F17FA226-0722-423E-A20F-C7DE7403581B}" srcOrd="0" destOrd="0" presId="urn:microsoft.com/office/officeart/2005/8/layout/orgChart1"/>
    <dgm:cxn modelId="{A9C6ECEE-506E-4B0E-82F2-2892B39784CA}" type="presParOf" srcId="{F17FA226-0722-423E-A20F-C7DE7403581B}" destId="{6A427020-78E4-4D79-BB80-930DE06A7052}" srcOrd="0" destOrd="0" presId="urn:microsoft.com/office/officeart/2005/8/layout/orgChart1"/>
    <dgm:cxn modelId="{48AFA131-B29B-4C5C-AA08-7AD043F21AD6}" type="presParOf" srcId="{F17FA226-0722-423E-A20F-C7DE7403581B}" destId="{406F4CE1-4D3A-4FFC-882A-7F7B316EFC7A}" srcOrd="1" destOrd="0" presId="urn:microsoft.com/office/officeart/2005/8/layout/orgChart1"/>
    <dgm:cxn modelId="{18670457-E82B-4F87-8A16-50DD11A84340}" type="presParOf" srcId="{D1AC6EB9-B06F-4949-85FC-95385BD6901D}" destId="{777AF8D0-2200-4390-9476-9CACB6C98118}" srcOrd="1" destOrd="0" presId="urn:microsoft.com/office/officeart/2005/8/layout/orgChart1"/>
    <dgm:cxn modelId="{6419F314-683C-4EF6-A67B-C5BBA80AD545}" type="presParOf" srcId="{777AF8D0-2200-4390-9476-9CACB6C98118}" destId="{5D94FD43-85EA-422C-98DB-EB9700946843}" srcOrd="0" destOrd="0" presId="urn:microsoft.com/office/officeart/2005/8/layout/orgChart1"/>
    <dgm:cxn modelId="{1D5279F4-97F5-4A02-AB58-4BD99DAAFFEA}" type="presParOf" srcId="{777AF8D0-2200-4390-9476-9CACB6C98118}" destId="{7154E4A3-5761-4E97-BC7D-F1727092CA30}" srcOrd="1" destOrd="0" presId="urn:microsoft.com/office/officeart/2005/8/layout/orgChart1"/>
    <dgm:cxn modelId="{CBD43CC4-B464-4C83-A1FD-B88EBCB7F3F7}" type="presParOf" srcId="{7154E4A3-5761-4E97-BC7D-F1727092CA30}" destId="{087F94E9-9A50-4305-8458-2BF39DF44155}" srcOrd="0" destOrd="0" presId="urn:microsoft.com/office/officeart/2005/8/layout/orgChart1"/>
    <dgm:cxn modelId="{C11B56D4-CC2D-413E-B02F-E1F1AC0D79CA}" type="presParOf" srcId="{087F94E9-9A50-4305-8458-2BF39DF44155}" destId="{5B7D84F9-F2D8-4FBB-AFD3-89FC008ABCCE}" srcOrd="0" destOrd="0" presId="urn:microsoft.com/office/officeart/2005/8/layout/orgChart1"/>
    <dgm:cxn modelId="{27EA138A-47F4-4CD8-A5B0-F5860D644A9E}" type="presParOf" srcId="{087F94E9-9A50-4305-8458-2BF39DF44155}" destId="{04816F99-2C49-4EC5-B0E3-6671F0C81F5F}" srcOrd="1" destOrd="0" presId="urn:microsoft.com/office/officeart/2005/8/layout/orgChart1"/>
    <dgm:cxn modelId="{570B38B8-355C-4B50-83BE-5CC2460FA341}" type="presParOf" srcId="{7154E4A3-5761-4E97-BC7D-F1727092CA30}" destId="{17B104F2-83BE-44DB-99B3-FACDC31F5CE5}" srcOrd="1" destOrd="0" presId="urn:microsoft.com/office/officeart/2005/8/layout/orgChart1"/>
    <dgm:cxn modelId="{1180E04C-5439-4FE4-9239-C84A549D93D8}" type="presParOf" srcId="{17B104F2-83BE-44DB-99B3-FACDC31F5CE5}" destId="{1F568A62-9571-4738-83B8-786C7DF4FED9}" srcOrd="0" destOrd="0" presId="urn:microsoft.com/office/officeart/2005/8/layout/orgChart1"/>
    <dgm:cxn modelId="{A44E9434-B530-425F-98FE-13848D67B233}" type="presParOf" srcId="{17B104F2-83BE-44DB-99B3-FACDC31F5CE5}" destId="{E6525D71-5E6A-404E-9ADB-CC42EE074FEF}" srcOrd="1" destOrd="0" presId="urn:microsoft.com/office/officeart/2005/8/layout/orgChart1"/>
    <dgm:cxn modelId="{2A6C45FC-C5A9-4ABF-81C8-B557BCA136C3}" type="presParOf" srcId="{E6525D71-5E6A-404E-9ADB-CC42EE074FEF}" destId="{EC2D592D-7E54-4871-A3DA-DA005DBAF371}" srcOrd="0" destOrd="0" presId="urn:microsoft.com/office/officeart/2005/8/layout/orgChart1"/>
    <dgm:cxn modelId="{3CD234C7-E5C2-45B5-9F37-A73E778156E4}" type="presParOf" srcId="{EC2D592D-7E54-4871-A3DA-DA005DBAF371}" destId="{22CB9527-32D4-4DC7-87CA-9ED7546399D7}" srcOrd="0" destOrd="0" presId="urn:microsoft.com/office/officeart/2005/8/layout/orgChart1"/>
    <dgm:cxn modelId="{44C72189-3526-475E-8DCC-2588CE1F137D}" type="presParOf" srcId="{EC2D592D-7E54-4871-A3DA-DA005DBAF371}" destId="{3C52B2BE-ACDB-4CF9-87A3-286577A64C67}" srcOrd="1" destOrd="0" presId="urn:microsoft.com/office/officeart/2005/8/layout/orgChart1"/>
    <dgm:cxn modelId="{3E6FD6B1-D8C5-4F0C-B77D-30726AB3F724}" type="presParOf" srcId="{E6525D71-5E6A-404E-9ADB-CC42EE074FEF}" destId="{3DFDA9D9-965F-46D7-9CF2-506855FED099}" srcOrd="1" destOrd="0" presId="urn:microsoft.com/office/officeart/2005/8/layout/orgChart1"/>
    <dgm:cxn modelId="{2EC6AD38-2155-42B9-BCF6-EE5F537645F0}" type="presParOf" srcId="{E6525D71-5E6A-404E-9ADB-CC42EE074FEF}" destId="{DD11E0BD-7F8B-474C-A23A-14E17E419C75}" srcOrd="2" destOrd="0" presId="urn:microsoft.com/office/officeart/2005/8/layout/orgChart1"/>
    <dgm:cxn modelId="{F6C01B4E-0C48-426A-A019-F68B8AE92704}" type="presParOf" srcId="{7154E4A3-5761-4E97-BC7D-F1727092CA30}" destId="{A5E1BA06-506F-4FE7-BBB3-CC23B225768E}" srcOrd="2" destOrd="0" presId="urn:microsoft.com/office/officeart/2005/8/layout/orgChart1"/>
    <dgm:cxn modelId="{5F38747D-3B67-41CF-83D8-8789151A1DE5}" type="presParOf" srcId="{D1AC6EB9-B06F-4949-85FC-95385BD6901D}" destId="{0923D70B-C4C4-4721-807B-9F37FB077E45}" srcOrd="2" destOrd="0" presId="urn:microsoft.com/office/officeart/2005/8/layout/orgChart1"/>
    <dgm:cxn modelId="{35B3F83D-0AD6-4B10-A157-CB1BFF42F7F2}" type="presParOf" srcId="{0923D70B-C4C4-4721-807B-9F37FB077E45}" destId="{9E35E5ED-B8F6-4094-9EBF-827426E0D8F8}" srcOrd="0" destOrd="0" presId="urn:microsoft.com/office/officeart/2005/8/layout/orgChart1"/>
    <dgm:cxn modelId="{5BF67E5B-CD24-4B35-83CC-79976FF1A922}" type="presParOf" srcId="{0923D70B-C4C4-4721-807B-9F37FB077E45}" destId="{3D114FE2-52CE-4775-85A3-1023174AB3B4}" srcOrd="1" destOrd="0" presId="urn:microsoft.com/office/officeart/2005/8/layout/orgChart1"/>
    <dgm:cxn modelId="{A89F3FAA-2E16-4376-A0BF-9CEF6642959B}" type="presParOf" srcId="{3D114FE2-52CE-4775-85A3-1023174AB3B4}" destId="{BF4E933A-06DE-4477-91D3-420C2A000982}" srcOrd="0" destOrd="0" presId="urn:microsoft.com/office/officeart/2005/8/layout/orgChart1"/>
    <dgm:cxn modelId="{588BBE70-0D00-4FA9-9F3D-8AC029145B83}" type="presParOf" srcId="{BF4E933A-06DE-4477-91D3-420C2A000982}" destId="{53F28FD8-34A1-44A4-8EE4-15ADD842BC96}" srcOrd="0" destOrd="0" presId="urn:microsoft.com/office/officeart/2005/8/layout/orgChart1"/>
    <dgm:cxn modelId="{2566D272-8805-4D02-A315-E43472E2FDFB}" type="presParOf" srcId="{BF4E933A-06DE-4477-91D3-420C2A000982}" destId="{7C103488-C703-47C9-A5D7-0536ED75BA9B}" srcOrd="1" destOrd="0" presId="urn:microsoft.com/office/officeart/2005/8/layout/orgChart1"/>
    <dgm:cxn modelId="{86E4707D-E7D8-408E-B905-D6DD7C7EAEBB}" type="presParOf" srcId="{3D114FE2-52CE-4775-85A3-1023174AB3B4}" destId="{D9878313-D5F5-496E-A78C-A6FB7CF5AEB4}" srcOrd="1" destOrd="0" presId="urn:microsoft.com/office/officeart/2005/8/layout/orgChart1"/>
    <dgm:cxn modelId="{D0D388F0-1DE8-4224-94B8-CB8E56649591}" type="presParOf" srcId="{3D114FE2-52CE-4775-85A3-1023174AB3B4}" destId="{4CF40BC2-1BB0-4EAD-B4C3-2F7C09D2700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35E5ED-B8F6-4094-9EBF-827426E0D8F8}">
      <dsp:nvSpPr>
        <dsp:cNvPr id="0" name=""/>
        <dsp:cNvSpPr/>
      </dsp:nvSpPr>
      <dsp:spPr>
        <a:xfrm>
          <a:off x="3019501" y="725871"/>
          <a:ext cx="121728" cy="669363"/>
        </a:xfrm>
        <a:custGeom>
          <a:avLst/>
          <a:gdLst/>
          <a:ahLst/>
          <a:cxnLst/>
          <a:rect l="0" t="0" r="0" b="0"/>
          <a:pathLst>
            <a:path>
              <a:moveTo>
                <a:pt x="121728" y="0"/>
              </a:moveTo>
              <a:lnTo>
                <a:pt x="121728" y="669363"/>
              </a:lnTo>
              <a:lnTo>
                <a:pt x="0" y="669363"/>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568A62-9571-4738-83B8-786C7DF4FED9}">
      <dsp:nvSpPr>
        <dsp:cNvPr id="0" name=""/>
        <dsp:cNvSpPr/>
      </dsp:nvSpPr>
      <dsp:spPr>
        <a:xfrm>
          <a:off x="2537176" y="2928885"/>
          <a:ext cx="230512" cy="637961"/>
        </a:xfrm>
        <a:custGeom>
          <a:avLst/>
          <a:gdLst/>
          <a:ahLst/>
          <a:cxnLst/>
          <a:rect l="0" t="0" r="0" b="0"/>
          <a:pathLst>
            <a:path>
              <a:moveTo>
                <a:pt x="0" y="0"/>
              </a:moveTo>
              <a:lnTo>
                <a:pt x="0" y="637961"/>
              </a:lnTo>
              <a:lnTo>
                <a:pt x="230512" y="63796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94FD43-85EA-422C-98DB-EB9700946843}">
      <dsp:nvSpPr>
        <dsp:cNvPr id="0" name=""/>
        <dsp:cNvSpPr/>
      </dsp:nvSpPr>
      <dsp:spPr>
        <a:xfrm>
          <a:off x="3095509" y="725871"/>
          <a:ext cx="91440" cy="1367006"/>
        </a:xfrm>
        <a:custGeom>
          <a:avLst/>
          <a:gdLst/>
          <a:ahLst/>
          <a:cxnLst/>
          <a:rect l="0" t="0" r="0" b="0"/>
          <a:pathLst>
            <a:path>
              <a:moveTo>
                <a:pt x="45720" y="0"/>
              </a:moveTo>
              <a:lnTo>
                <a:pt x="45720" y="1214573"/>
              </a:lnTo>
              <a:lnTo>
                <a:pt x="88459" y="1214573"/>
              </a:lnTo>
              <a:lnTo>
                <a:pt x="88459" y="1367006"/>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A427020-78E4-4D79-BB80-930DE06A7052}">
      <dsp:nvSpPr>
        <dsp:cNvPr id="0" name=""/>
        <dsp:cNvSpPr/>
      </dsp:nvSpPr>
      <dsp:spPr>
        <a:xfrm>
          <a:off x="2415358" y="0"/>
          <a:ext cx="1451742" cy="72587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11175">
            <a:lnSpc>
              <a:spcPct val="90000"/>
            </a:lnSpc>
            <a:spcBef>
              <a:spcPct val="0"/>
            </a:spcBef>
            <a:spcAft>
              <a:spcPct val="35000"/>
            </a:spcAft>
          </a:pPr>
          <a:r>
            <a:rPr lang="en-US" sz="1150" kern="1200" dirty="0" smtClean="0">
              <a:latin typeface="Ubuntu"/>
            </a:rPr>
            <a:t>Chief Executive Officer</a:t>
          </a:r>
          <a:endParaRPr lang="en-US" sz="1150" kern="1200" dirty="0">
            <a:latin typeface="Ubuntu"/>
          </a:endParaRPr>
        </a:p>
      </dsp:txBody>
      <dsp:txXfrm>
        <a:off x="2415358" y="0"/>
        <a:ext cx="1451742" cy="725871"/>
      </dsp:txXfrm>
    </dsp:sp>
    <dsp:sp modelId="{5B7D84F9-F2D8-4FBB-AFD3-89FC008ABCCE}">
      <dsp:nvSpPr>
        <dsp:cNvPr id="0" name=""/>
        <dsp:cNvSpPr/>
      </dsp:nvSpPr>
      <dsp:spPr>
        <a:xfrm>
          <a:off x="2375478" y="2092877"/>
          <a:ext cx="1616979" cy="83600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11175">
            <a:lnSpc>
              <a:spcPct val="90000"/>
            </a:lnSpc>
            <a:spcBef>
              <a:spcPct val="0"/>
            </a:spcBef>
            <a:spcAft>
              <a:spcPct val="35000"/>
            </a:spcAft>
          </a:pPr>
          <a:r>
            <a:rPr lang="en-US" sz="1150" kern="1200" dirty="0" smtClean="0">
              <a:latin typeface="Ubuntu"/>
            </a:rPr>
            <a:t>Assistant Director of Quality, Nursing and Allied Health Professionals</a:t>
          </a:r>
          <a:endParaRPr lang="en-US" sz="1150" kern="1200" dirty="0">
            <a:latin typeface="Ubuntu"/>
          </a:endParaRPr>
        </a:p>
      </dsp:txBody>
      <dsp:txXfrm>
        <a:off x="2375478" y="2092877"/>
        <a:ext cx="1616979" cy="836007"/>
      </dsp:txXfrm>
    </dsp:sp>
    <dsp:sp modelId="{22CB9527-32D4-4DC7-87CA-9ED7546399D7}">
      <dsp:nvSpPr>
        <dsp:cNvPr id="0" name=""/>
        <dsp:cNvSpPr/>
      </dsp:nvSpPr>
      <dsp:spPr>
        <a:xfrm>
          <a:off x="2767688" y="3203910"/>
          <a:ext cx="1451742" cy="72587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11175">
            <a:lnSpc>
              <a:spcPct val="90000"/>
            </a:lnSpc>
            <a:spcBef>
              <a:spcPct val="0"/>
            </a:spcBef>
            <a:spcAft>
              <a:spcPct val="35000"/>
            </a:spcAft>
          </a:pPr>
          <a:r>
            <a:rPr lang="en-US" sz="1150" b="0" kern="1200" dirty="0" smtClean="0"/>
            <a:t>Infection prevention and Control Lead Nurse</a:t>
          </a:r>
          <a:endParaRPr lang="en-US" sz="1150" b="0" kern="1200" dirty="0"/>
        </a:p>
      </dsp:txBody>
      <dsp:txXfrm>
        <a:off x="2767688" y="3203910"/>
        <a:ext cx="1451742" cy="725871"/>
      </dsp:txXfrm>
    </dsp:sp>
    <dsp:sp modelId="{53F28FD8-34A1-44A4-8EE4-15ADD842BC96}">
      <dsp:nvSpPr>
        <dsp:cNvPr id="0" name=""/>
        <dsp:cNvSpPr/>
      </dsp:nvSpPr>
      <dsp:spPr>
        <a:xfrm>
          <a:off x="1567758" y="1032299"/>
          <a:ext cx="1451742" cy="725871"/>
        </a:xfrm>
        <a:prstGeom prst="rect">
          <a:avLst/>
        </a:prstGeom>
        <a:solidFill>
          <a:schemeClr val="accent3">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11175">
            <a:lnSpc>
              <a:spcPct val="90000"/>
            </a:lnSpc>
            <a:spcBef>
              <a:spcPct val="0"/>
            </a:spcBef>
            <a:spcAft>
              <a:spcPct val="35000"/>
            </a:spcAft>
          </a:pPr>
          <a:r>
            <a:rPr lang="en-US" sz="1150" kern="1200" dirty="0" smtClean="0">
              <a:latin typeface="Ubuntu"/>
            </a:rPr>
            <a:t>Executive Director of Quality, Nursing and Allied Health Professionals.</a:t>
          </a:r>
          <a:endParaRPr lang="en-US" sz="1150" kern="1200" dirty="0">
            <a:latin typeface="Ubuntu"/>
          </a:endParaRPr>
        </a:p>
      </dsp:txBody>
      <dsp:txXfrm>
        <a:off x="1567758" y="1032299"/>
        <a:ext cx="1451742" cy="72587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4/6/2021</a:t>
            </a:fld>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dirty="0"/>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4/6/2021</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dirty="0"/>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a:t>
            </a:fld>
            <a:endParaRPr lang="en-US" dirty="0"/>
          </a:p>
        </p:txBody>
      </p:sp>
    </p:spTree>
    <p:extLst>
      <p:ext uri="{BB962C8B-B14F-4D97-AF65-F5344CB8AC3E}">
        <p14:creationId xmlns:p14="http://schemas.microsoft.com/office/powerpoint/2010/main" val="16766540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994" y="1356130"/>
            <a:ext cx="10492882" cy="2975238"/>
          </a:xfrm>
        </p:spPr>
        <p:txBody>
          <a:bodyPr>
            <a:noAutofit/>
          </a:bodyPr>
          <a:lstStyle/>
          <a:p>
            <a:pPr algn="ctr">
              <a:lnSpc>
                <a:spcPct val="100000"/>
              </a:lnSpc>
            </a:pPr>
            <a:r>
              <a:rPr lang="en-US" sz="2800" dirty="0" smtClean="0"/>
              <a:t/>
            </a:r>
            <a:br>
              <a:rPr lang="en-US" sz="2800" dirty="0" smtClean="0"/>
            </a:br>
            <a:r>
              <a:rPr lang="en-GB" sz="3600" dirty="0"/>
              <a:t>Infection prevention and Control Annual report </a:t>
            </a:r>
            <a:r>
              <a:rPr lang="en-US" sz="3600" dirty="0" smtClean="0"/>
              <a:t>1 </a:t>
            </a:r>
            <a:r>
              <a:rPr lang="en-US" sz="3600" dirty="0"/>
              <a:t>April 2019 -31 March 2020</a:t>
            </a:r>
            <a:endParaRPr lang="en-US" sz="3600" b="0" dirty="0">
              <a:solidFill>
                <a:srgbClr val="E03882"/>
              </a:solidFill>
            </a:endParaRPr>
          </a:p>
        </p:txBody>
      </p:sp>
    </p:spTree>
    <p:extLst>
      <p:ext uri="{BB962C8B-B14F-4D97-AF65-F5344CB8AC3E}">
        <p14:creationId xmlns:p14="http://schemas.microsoft.com/office/powerpoint/2010/main" val="160955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1601732"/>
            <a:ext cx="10760075" cy="4314001"/>
          </a:xfrm>
        </p:spPr>
        <p:txBody>
          <a:bodyPr/>
          <a:lstStyle/>
          <a:p>
            <a:pPr>
              <a:spcBef>
                <a:spcPts val="0"/>
              </a:spcBef>
            </a:pPr>
            <a:endParaRPr lang="en-US" b="1" dirty="0" smtClean="0"/>
          </a:p>
          <a:p>
            <a:pPr>
              <a:spcBef>
                <a:spcPts val="0"/>
              </a:spcBef>
            </a:pPr>
            <a:r>
              <a:rPr lang="en-GB" sz="1600" dirty="0" smtClean="0">
                <a:latin typeface="Ubuntu"/>
              </a:rPr>
              <a:t>Develop </a:t>
            </a:r>
            <a:r>
              <a:rPr lang="en-GB" sz="1600" dirty="0">
                <a:latin typeface="Ubuntu"/>
              </a:rPr>
              <a:t>KPIs for inclusion in the </a:t>
            </a:r>
            <a:r>
              <a:rPr lang="en-GB" sz="1600" dirty="0" smtClean="0">
                <a:latin typeface="Ubuntu"/>
              </a:rPr>
              <a:t>organisation’s </a:t>
            </a:r>
            <a:r>
              <a:rPr lang="en-GB" sz="1600" dirty="0">
                <a:latin typeface="Ubuntu"/>
              </a:rPr>
              <a:t>dashboard</a:t>
            </a:r>
            <a:r>
              <a:rPr lang="en-GB" sz="1600" dirty="0" smtClean="0">
                <a:latin typeface="Ubuntu"/>
              </a:rPr>
              <a:t>.</a:t>
            </a:r>
          </a:p>
          <a:p>
            <a:pPr marL="0" indent="0">
              <a:spcBef>
                <a:spcPts val="0"/>
              </a:spcBef>
              <a:buNone/>
            </a:pPr>
            <a:endParaRPr lang="en-GB" sz="1600" dirty="0">
              <a:latin typeface="Ubuntu"/>
            </a:endParaRPr>
          </a:p>
          <a:p>
            <a:pPr lvl="0">
              <a:spcBef>
                <a:spcPts val="0"/>
              </a:spcBef>
            </a:pPr>
            <a:r>
              <a:rPr lang="en-GB" sz="1600" dirty="0" smtClean="0">
                <a:latin typeface="Ubuntu"/>
              </a:rPr>
              <a:t>Continue </a:t>
            </a:r>
            <a:r>
              <a:rPr lang="en-GB" sz="1600" dirty="0">
                <a:latin typeface="Ubuntu"/>
              </a:rPr>
              <a:t>the co-ordination and delivery of the internal staff flu programme </a:t>
            </a:r>
            <a:r>
              <a:rPr lang="en-GB" sz="1600" dirty="0" smtClean="0">
                <a:latin typeface="Ubuntu"/>
              </a:rPr>
              <a:t>to protect staff and </a:t>
            </a:r>
            <a:r>
              <a:rPr lang="en-GB" sz="1600" dirty="0">
                <a:latin typeface="Ubuntu"/>
              </a:rPr>
              <a:t>achieve an uptake target of 75% for front line staff overall 70% uptake for the organisation</a:t>
            </a:r>
            <a:r>
              <a:rPr lang="en-GB" sz="1600" dirty="0" smtClean="0">
                <a:latin typeface="Ubuntu"/>
              </a:rPr>
              <a:t>.</a:t>
            </a:r>
          </a:p>
          <a:p>
            <a:pPr lvl="0">
              <a:spcBef>
                <a:spcPts val="0"/>
              </a:spcBef>
            </a:pPr>
            <a:endParaRPr lang="en-GB" sz="1600" dirty="0">
              <a:latin typeface="Ubuntu"/>
            </a:endParaRPr>
          </a:p>
          <a:p>
            <a:pPr lvl="0">
              <a:spcBef>
                <a:spcPts val="0"/>
              </a:spcBef>
            </a:pPr>
            <a:r>
              <a:rPr lang="en-GB" sz="1600" dirty="0" smtClean="0">
                <a:latin typeface="Ubuntu"/>
              </a:rPr>
              <a:t>Provide </a:t>
            </a:r>
            <a:r>
              <a:rPr lang="en-GB" sz="1600" dirty="0">
                <a:latin typeface="Ubuntu"/>
              </a:rPr>
              <a:t>on-going advice to Public health wales staff especially front facing staff in relation to COVID 19 </a:t>
            </a:r>
            <a:r>
              <a:rPr lang="en-GB" sz="1600" dirty="0" smtClean="0">
                <a:latin typeface="Ubuntu"/>
              </a:rPr>
              <a:t>precautions</a:t>
            </a:r>
          </a:p>
          <a:p>
            <a:pPr lvl="0">
              <a:spcBef>
                <a:spcPts val="0"/>
              </a:spcBef>
            </a:pPr>
            <a:r>
              <a:rPr lang="en-GB" sz="1600" dirty="0" smtClean="0">
                <a:latin typeface="Ubuntu"/>
              </a:rPr>
              <a:t>.</a:t>
            </a:r>
            <a:endParaRPr lang="en-GB" sz="1600" dirty="0">
              <a:latin typeface="Ubuntu"/>
            </a:endParaRPr>
          </a:p>
          <a:p>
            <a:pPr lvl="0">
              <a:spcBef>
                <a:spcPts val="0"/>
              </a:spcBef>
            </a:pPr>
            <a:r>
              <a:rPr lang="en-GB" sz="1600" dirty="0" smtClean="0">
                <a:latin typeface="Ubuntu"/>
              </a:rPr>
              <a:t>lead </a:t>
            </a:r>
            <a:r>
              <a:rPr lang="en-GB" sz="1600" dirty="0">
                <a:latin typeface="Ubuntu"/>
              </a:rPr>
              <a:t>and coordinate in the infection prevention and control audit delivery programme</a:t>
            </a:r>
            <a:r>
              <a:rPr lang="en-GB" sz="1600" dirty="0" smtClean="0">
                <a:latin typeface="Ubuntu"/>
              </a:rPr>
              <a:t>.</a:t>
            </a:r>
          </a:p>
          <a:p>
            <a:pPr lvl="0">
              <a:spcBef>
                <a:spcPts val="0"/>
              </a:spcBef>
            </a:pPr>
            <a:endParaRPr lang="en-GB" sz="1600" dirty="0">
              <a:latin typeface="Ubuntu"/>
            </a:endParaRPr>
          </a:p>
          <a:p>
            <a:pPr lvl="0">
              <a:spcBef>
                <a:spcPts val="0"/>
              </a:spcBef>
            </a:pPr>
            <a:r>
              <a:rPr lang="en-GB" sz="1600" dirty="0" smtClean="0">
                <a:latin typeface="Ubuntu"/>
              </a:rPr>
              <a:t>Ensure </a:t>
            </a:r>
            <a:r>
              <a:rPr lang="en-GB" sz="1600" dirty="0">
                <a:latin typeface="Ubuntu"/>
              </a:rPr>
              <a:t>all infection prevention and control policies/procedures/guidelines are current and relevant. To update the outbreak management policy and exposure injury policy</a:t>
            </a:r>
            <a:r>
              <a:rPr lang="en-GB" sz="1600" dirty="0" smtClean="0">
                <a:latin typeface="Ubuntu"/>
              </a:rPr>
              <a:t>.</a:t>
            </a:r>
          </a:p>
          <a:p>
            <a:pPr marL="0" lvl="0" indent="0">
              <a:spcBef>
                <a:spcPts val="0"/>
              </a:spcBef>
              <a:buNone/>
            </a:pPr>
            <a:r>
              <a:rPr lang="en-GB" sz="1600" dirty="0" smtClean="0">
                <a:latin typeface="Ubuntu"/>
              </a:rPr>
              <a:t> </a:t>
            </a:r>
            <a:endParaRPr lang="en-GB" sz="1600" dirty="0">
              <a:latin typeface="Ubuntu"/>
            </a:endParaRPr>
          </a:p>
          <a:p>
            <a:pPr lvl="0">
              <a:spcBef>
                <a:spcPts val="0"/>
              </a:spcBef>
            </a:pPr>
            <a:r>
              <a:rPr lang="en-GB" sz="1600" dirty="0" smtClean="0">
                <a:latin typeface="Ubuntu"/>
              </a:rPr>
              <a:t>Facilitate </a:t>
            </a:r>
            <a:r>
              <a:rPr lang="en-GB" sz="1600" dirty="0">
                <a:latin typeface="Ubuntu"/>
              </a:rPr>
              <a:t>implementation of Aseptic Non Touch technique (ANTT) practice and assessment within Breast Test Wales.</a:t>
            </a:r>
          </a:p>
          <a:p>
            <a:endParaRPr lang="en-GB" dirty="0"/>
          </a:p>
        </p:txBody>
      </p:sp>
      <p:sp>
        <p:nvSpPr>
          <p:cNvPr id="4" name="Text Placeholder 3"/>
          <p:cNvSpPr>
            <a:spLocks noGrp="1"/>
          </p:cNvSpPr>
          <p:nvPr>
            <p:ph type="body" sz="quarter" idx="15"/>
          </p:nvPr>
        </p:nvSpPr>
        <p:spPr/>
        <p:txBody>
          <a:bodyPr/>
          <a:lstStyle/>
          <a:p>
            <a:r>
              <a:rPr lang="en-GB" sz="2400" dirty="0" smtClean="0"/>
              <a:t>Next Steps</a:t>
            </a:r>
            <a:endParaRPr lang="en-GB" sz="2400" dirty="0"/>
          </a:p>
          <a:p>
            <a:endParaRPr lang="en-GB" dirty="0"/>
          </a:p>
        </p:txBody>
      </p:sp>
      <p:sp>
        <p:nvSpPr>
          <p:cNvPr id="5" name="Text Placeholder 4"/>
          <p:cNvSpPr>
            <a:spLocks noGrp="1"/>
          </p:cNvSpPr>
          <p:nvPr>
            <p:ph type="body" sz="quarter" idx="16"/>
          </p:nvPr>
        </p:nvSpPr>
        <p:spPr/>
        <p:txBody>
          <a:bodyPr/>
          <a:lstStyle/>
          <a:p>
            <a:r>
              <a:rPr lang="en-US" sz="2400" b="1" dirty="0"/>
              <a:t>Priorities for 2020-2021.</a:t>
            </a:r>
            <a:endParaRPr lang="en-GB" sz="2400" dirty="0"/>
          </a:p>
          <a:p>
            <a:endParaRPr lang="en-GB" dirty="0"/>
          </a:p>
        </p:txBody>
      </p:sp>
    </p:spTree>
    <p:extLst>
      <p:ext uri="{BB962C8B-B14F-4D97-AF65-F5344CB8AC3E}">
        <p14:creationId xmlns:p14="http://schemas.microsoft.com/office/powerpoint/2010/main" val="26340982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3"/>
          <p:cNvGraphicFramePr>
            <a:graphicFrameLocks/>
          </p:cNvGraphicFramePr>
          <p:nvPr>
            <p:extLst>
              <p:ext uri="{D42A27DB-BD31-4B8C-83A1-F6EECF244321}">
                <p14:modId xmlns:p14="http://schemas.microsoft.com/office/powerpoint/2010/main" val="1602753791"/>
              </p:ext>
            </p:extLst>
          </p:nvPr>
        </p:nvGraphicFramePr>
        <p:xfrm>
          <a:off x="663387" y="834932"/>
          <a:ext cx="10453791" cy="3804920"/>
        </p:xfrm>
        <a:graphic>
          <a:graphicData uri="http://schemas.openxmlformats.org/drawingml/2006/table">
            <a:tbl>
              <a:tblPr firstRow="1" bandRow="1">
                <a:tableStyleId>{C4B1156A-380E-4F78-BDF5-A606A8083BF9}</a:tableStyleId>
              </a:tblPr>
              <a:tblGrid>
                <a:gridCol w="1396642">
                  <a:extLst>
                    <a:ext uri="{9D8B030D-6E8A-4147-A177-3AD203B41FA5}">
                      <a16:colId xmlns:a16="http://schemas.microsoft.com/office/drawing/2014/main" val="3968686579"/>
                    </a:ext>
                  </a:extLst>
                </a:gridCol>
                <a:gridCol w="8312189">
                  <a:extLst>
                    <a:ext uri="{9D8B030D-6E8A-4147-A177-3AD203B41FA5}">
                      <a16:colId xmlns:a16="http://schemas.microsoft.com/office/drawing/2014/main" val="3684318086"/>
                    </a:ext>
                  </a:extLst>
                </a:gridCol>
                <a:gridCol w="744960">
                  <a:extLst>
                    <a:ext uri="{9D8B030D-6E8A-4147-A177-3AD203B41FA5}">
                      <a16:colId xmlns:a16="http://schemas.microsoft.com/office/drawing/2014/main" val="2068181483"/>
                    </a:ext>
                  </a:extLst>
                </a:gridCol>
              </a:tblGrid>
              <a:tr h="370840">
                <a:tc>
                  <a:txBody>
                    <a:bodyPr/>
                    <a:lstStyle/>
                    <a:p>
                      <a:pPr algn="just">
                        <a:lnSpc>
                          <a:spcPct val="100000"/>
                        </a:lnSpc>
                      </a:pPr>
                      <a:r>
                        <a:rPr lang="en-GB" sz="1600" dirty="0" smtClean="0">
                          <a:latin typeface="Ubuntu"/>
                          <a:cs typeface="Arial" panose="020B0604020202020204" pitchFamily="34" charset="0"/>
                        </a:rPr>
                        <a:t>Chapter </a:t>
                      </a:r>
                      <a:endParaRPr lang="en-GB" sz="1600" dirty="0">
                        <a:solidFill>
                          <a:schemeClr val="bg1"/>
                        </a:solidFill>
                        <a:latin typeface="Ubuntu"/>
                        <a:cs typeface="Arial" panose="020B0604020202020204" pitchFamily="34" charset="0"/>
                      </a:endParaRPr>
                    </a:p>
                  </a:txBody>
                  <a:tcPr/>
                </a:tc>
                <a:tc>
                  <a:txBody>
                    <a:bodyPr/>
                    <a:lstStyle/>
                    <a:p>
                      <a:pPr algn="just">
                        <a:lnSpc>
                          <a:spcPct val="100000"/>
                        </a:lnSpc>
                      </a:pPr>
                      <a:r>
                        <a:rPr lang="en-GB" sz="1600" dirty="0" smtClean="0">
                          <a:latin typeface="Ubuntu"/>
                          <a:cs typeface="Arial" panose="020B0604020202020204" pitchFamily="34" charset="0"/>
                        </a:rPr>
                        <a:t>Contents</a:t>
                      </a:r>
                      <a:endParaRPr lang="en-GB" sz="1600" dirty="0">
                        <a:solidFill>
                          <a:schemeClr val="bg1"/>
                        </a:solidFill>
                        <a:latin typeface="Ubuntu"/>
                        <a:cs typeface="Arial" panose="020B0604020202020204" pitchFamily="34" charset="0"/>
                      </a:endParaRPr>
                    </a:p>
                  </a:txBody>
                  <a:tcPr/>
                </a:tc>
                <a:tc>
                  <a:txBody>
                    <a:bodyPr/>
                    <a:lstStyle/>
                    <a:p>
                      <a:pPr algn="just">
                        <a:lnSpc>
                          <a:spcPct val="100000"/>
                        </a:lnSpc>
                      </a:pPr>
                      <a:r>
                        <a:rPr lang="en-GB" sz="1600" dirty="0" smtClean="0">
                          <a:latin typeface="Ubuntu"/>
                          <a:cs typeface="Arial" panose="020B0604020202020204" pitchFamily="34" charset="0"/>
                        </a:rPr>
                        <a:t>Page</a:t>
                      </a:r>
                      <a:endParaRPr lang="en-GB" sz="1600" dirty="0">
                        <a:solidFill>
                          <a:schemeClr val="bg1"/>
                        </a:solidFill>
                        <a:latin typeface="Ubuntu"/>
                        <a:cs typeface="Arial" panose="020B0604020202020204" pitchFamily="34" charset="0"/>
                      </a:endParaRPr>
                    </a:p>
                  </a:txBody>
                  <a:tcPr/>
                </a:tc>
                <a:extLst>
                  <a:ext uri="{0D108BD9-81ED-4DB2-BD59-A6C34878D82A}">
                    <a16:rowId xmlns:a16="http://schemas.microsoft.com/office/drawing/2014/main" val="2046285576"/>
                  </a:ext>
                </a:extLst>
              </a:tr>
              <a:tr h="370840">
                <a:tc>
                  <a:txBody>
                    <a:bodyPr/>
                    <a:lstStyle/>
                    <a:p>
                      <a:pPr algn="just">
                        <a:lnSpc>
                          <a:spcPct val="100000"/>
                        </a:lnSpc>
                      </a:pPr>
                      <a:endParaRPr lang="en-GB" sz="1600" b="1" dirty="0">
                        <a:solidFill>
                          <a:schemeClr val="tx2">
                            <a:lumMod val="75000"/>
                          </a:schemeClr>
                        </a:solidFill>
                        <a:latin typeface="Ubuntu"/>
                        <a:cs typeface="Arial" panose="020B0604020202020204" pitchFamily="34" charset="0"/>
                      </a:endParaRPr>
                    </a:p>
                  </a:txBody>
                  <a:tcPr/>
                </a:tc>
                <a:tc>
                  <a:txBody>
                    <a:bodyPr/>
                    <a:lstStyle/>
                    <a:p>
                      <a:pPr algn="just">
                        <a:lnSpc>
                          <a:spcPct val="100000"/>
                        </a:lnSpc>
                      </a:pPr>
                      <a:r>
                        <a:rPr lang="en-GB" sz="1600" dirty="0" smtClean="0">
                          <a:latin typeface="Ubuntu"/>
                          <a:cs typeface="Arial" panose="020B0604020202020204" pitchFamily="34" charset="0"/>
                        </a:rPr>
                        <a:t>Introduction</a:t>
                      </a:r>
                      <a:endParaRPr lang="en-GB" sz="1600" b="1" dirty="0">
                        <a:solidFill>
                          <a:schemeClr val="tx2">
                            <a:lumMod val="75000"/>
                          </a:schemeClr>
                        </a:solidFill>
                        <a:latin typeface="Ubuntu"/>
                        <a:cs typeface="Arial" panose="020B0604020202020204" pitchFamily="34" charset="0"/>
                      </a:endParaRPr>
                    </a:p>
                  </a:txBody>
                  <a:tcPr/>
                </a:tc>
                <a:tc>
                  <a:txBody>
                    <a:bodyPr/>
                    <a:lstStyle/>
                    <a:p>
                      <a:pPr algn="just">
                        <a:lnSpc>
                          <a:spcPct val="100000"/>
                        </a:lnSpc>
                      </a:pPr>
                      <a:r>
                        <a:rPr lang="en-GB" sz="1600" dirty="0" smtClean="0">
                          <a:latin typeface="Ubuntu"/>
                          <a:cs typeface="Arial" panose="020B0604020202020204" pitchFamily="34" charset="0"/>
                        </a:rPr>
                        <a:t>2</a:t>
                      </a:r>
                      <a:endParaRPr lang="en-GB" sz="1600" b="1" dirty="0">
                        <a:solidFill>
                          <a:schemeClr val="tx2">
                            <a:lumMod val="75000"/>
                          </a:schemeClr>
                        </a:solidFill>
                        <a:latin typeface="Ubuntu"/>
                        <a:cs typeface="Arial" panose="020B0604020202020204" pitchFamily="34" charset="0"/>
                      </a:endParaRPr>
                    </a:p>
                  </a:txBody>
                  <a:tcPr/>
                </a:tc>
                <a:extLst>
                  <a:ext uri="{0D108BD9-81ED-4DB2-BD59-A6C34878D82A}">
                    <a16:rowId xmlns:a16="http://schemas.microsoft.com/office/drawing/2014/main" val="847000220"/>
                  </a:ext>
                </a:extLst>
              </a:tr>
              <a:tr h="370840">
                <a:tc>
                  <a:txBody>
                    <a:bodyPr/>
                    <a:lstStyle/>
                    <a:p>
                      <a:pPr algn="just">
                        <a:lnSpc>
                          <a:spcPct val="100000"/>
                        </a:lnSpc>
                        <a:spcAft>
                          <a:spcPts val="0"/>
                        </a:spcAft>
                      </a:pPr>
                      <a:r>
                        <a:rPr lang="en-GB" sz="1600" dirty="0">
                          <a:effectLst/>
                          <a:latin typeface="Ubuntu"/>
                          <a:ea typeface="Calibri" panose="020F0502020204030204" pitchFamily="34" charset="0"/>
                          <a:cs typeface="Times New Roman" panose="02020603050405020304" pitchFamily="18" charset="0"/>
                        </a:rPr>
                        <a:t>Standard 1</a:t>
                      </a:r>
                    </a:p>
                  </a:txBody>
                  <a:tcPr marL="68580" marR="68580" marT="0" marB="0"/>
                </a:tc>
                <a:tc>
                  <a:txBody>
                    <a:bodyPr/>
                    <a:lstStyle/>
                    <a:p>
                      <a:pPr algn="just">
                        <a:lnSpc>
                          <a:spcPct val="100000"/>
                        </a:lnSpc>
                        <a:spcAft>
                          <a:spcPts val="0"/>
                        </a:spcAft>
                      </a:pPr>
                      <a:r>
                        <a:rPr lang="en-US" sz="1600" dirty="0" smtClean="0">
                          <a:effectLst/>
                          <a:latin typeface="Ubuntu"/>
                          <a:ea typeface="Calibri" panose="020F0502020204030204" pitchFamily="34" charset="0"/>
                          <a:cs typeface="Times New Roman" panose="02020603050405020304" pitchFamily="18" charset="0"/>
                        </a:rPr>
                        <a:t>Appropriate </a:t>
                      </a:r>
                      <a:r>
                        <a:rPr lang="en-US" sz="1600" dirty="0">
                          <a:effectLst/>
                          <a:latin typeface="Ubuntu"/>
                          <a:ea typeface="Calibri" panose="020F0502020204030204" pitchFamily="34" charset="0"/>
                          <a:cs typeface="Times New Roman" panose="02020603050405020304" pitchFamily="18" charset="0"/>
                        </a:rPr>
                        <a:t>Organisational structures and management systems for Infection Prevention and Control must be in </a:t>
                      </a:r>
                      <a:r>
                        <a:rPr lang="en-US" sz="1600" dirty="0" smtClean="0">
                          <a:effectLst/>
                          <a:latin typeface="Ubuntu"/>
                          <a:ea typeface="Calibri" panose="020F0502020204030204" pitchFamily="34" charset="0"/>
                          <a:cs typeface="Times New Roman" panose="02020603050405020304" pitchFamily="18" charset="0"/>
                        </a:rPr>
                        <a:t>place</a:t>
                      </a:r>
                      <a:endParaRPr lang="en-GB" sz="1600" dirty="0">
                        <a:effectLst/>
                        <a:latin typeface="Ubuntu"/>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pPr>
                      <a:r>
                        <a:rPr lang="en-GB" sz="1600" dirty="0" smtClean="0">
                          <a:latin typeface="Ubuntu"/>
                          <a:cs typeface="Arial" panose="020B0604020202020204" pitchFamily="34" charset="0"/>
                        </a:rPr>
                        <a:t>3</a:t>
                      </a:r>
                      <a:endParaRPr lang="en-GB" sz="1600" b="1" dirty="0">
                        <a:solidFill>
                          <a:schemeClr val="tx2">
                            <a:lumMod val="75000"/>
                          </a:schemeClr>
                        </a:solidFill>
                        <a:latin typeface="Ubuntu"/>
                        <a:cs typeface="Arial" panose="020B0604020202020204" pitchFamily="34" charset="0"/>
                      </a:endParaRPr>
                    </a:p>
                  </a:txBody>
                  <a:tcPr/>
                </a:tc>
                <a:extLst>
                  <a:ext uri="{0D108BD9-81ED-4DB2-BD59-A6C34878D82A}">
                    <a16:rowId xmlns:a16="http://schemas.microsoft.com/office/drawing/2014/main" val="4253986897"/>
                  </a:ext>
                </a:extLst>
              </a:tr>
              <a:tr h="370840">
                <a:tc>
                  <a:txBody>
                    <a:bodyPr/>
                    <a:lstStyle/>
                    <a:p>
                      <a:pPr algn="just">
                        <a:lnSpc>
                          <a:spcPct val="100000"/>
                        </a:lnSpc>
                        <a:spcAft>
                          <a:spcPts val="0"/>
                        </a:spcAft>
                      </a:pPr>
                      <a:r>
                        <a:rPr lang="en-GB" sz="1600" dirty="0">
                          <a:effectLst/>
                          <a:latin typeface="Ubuntu"/>
                          <a:ea typeface="Calibri" panose="020F0502020204030204" pitchFamily="34" charset="0"/>
                          <a:cs typeface="Times New Roman" panose="02020603050405020304" pitchFamily="18" charset="0"/>
                        </a:rPr>
                        <a:t>Standard 2</a:t>
                      </a:r>
                    </a:p>
                  </a:txBody>
                  <a:tcPr marL="68580" marR="68580" marT="0" marB="0"/>
                </a:tc>
                <a:tc>
                  <a:txBody>
                    <a:bodyPr/>
                    <a:lstStyle/>
                    <a:p>
                      <a:pPr algn="just">
                        <a:lnSpc>
                          <a:spcPct val="100000"/>
                        </a:lnSpc>
                        <a:spcAft>
                          <a:spcPts val="0"/>
                        </a:spcAft>
                      </a:pPr>
                      <a:r>
                        <a:rPr lang="en-US" sz="1600" dirty="0">
                          <a:effectLst/>
                          <a:latin typeface="Ubuntu"/>
                          <a:ea typeface="Calibri" panose="020F0502020204030204" pitchFamily="34" charset="0"/>
                          <a:cs typeface="Times New Roman" panose="02020603050405020304" pitchFamily="18" charset="0"/>
                        </a:rPr>
                        <a:t>The physical environment should be maintained and cleaned to a standard that facilitates IPC and minimises the risk of infection.</a:t>
                      </a:r>
                      <a:endParaRPr lang="en-GB" sz="1600" dirty="0">
                        <a:effectLst/>
                        <a:latin typeface="Ubuntu"/>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pPr>
                      <a:r>
                        <a:rPr lang="en-GB" sz="1600" dirty="0" smtClean="0">
                          <a:latin typeface="Ubuntu"/>
                          <a:cs typeface="Arial" panose="020B0604020202020204" pitchFamily="34" charset="0"/>
                        </a:rPr>
                        <a:t>4</a:t>
                      </a:r>
                      <a:endParaRPr lang="en-GB" sz="1600" b="1" dirty="0">
                        <a:solidFill>
                          <a:schemeClr val="tx2">
                            <a:lumMod val="75000"/>
                          </a:schemeClr>
                        </a:solidFill>
                        <a:latin typeface="Ubuntu"/>
                        <a:cs typeface="Arial" panose="020B0604020202020204" pitchFamily="34" charset="0"/>
                      </a:endParaRPr>
                    </a:p>
                  </a:txBody>
                  <a:tcPr/>
                </a:tc>
                <a:extLst>
                  <a:ext uri="{0D108BD9-81ED-4DB2-BD59-A6C34878D82A}">
                    <a16:rowId xmlns:a16="http://schemas.microsoft.com/office/drawing/2014/main" val="3527494971"/>
                  </a:ext>
                </a:extLst>
              </a:tr>
              <a:tr h="370840">
                <a:tc>
                  <a:txBody>
                    <a:bodyPr/>
                    <a:lstStyle/>
                    <a:p>
                      <a:pPr algn="just">
                        <a:lnSpc>
                          <a:spcPct val="100000"/>
                        </a:lnSpc>
                        <a:spcAft>
                          <a:spcPts val="0"/>
                        </a:spcAft>
                      </a:pPr>
                      <a:r>
                        <a:rPr lang="en-GB" sz="1600" dirty="0">
                          <a:effectLst/>
                          <a:latin typeface="Ubuntu"/>
                          <a:ea typeface="Calibri" panose="020F0502020204030204" pitchFamily="34" charset="0"/>
                          <a:cs typeface="Times New Roman" panose="02020603050405020304" pitchFamily="18" charset="0"/>
                        </a:rPr>
                        <a:t>Standard 5</a:t>
                      </a:r>
                    </a:p>
                  </a:txBody>
                  <a:tcPr marL="68580" marR="68580" marT="0" marB="0"/>
                </a:tc>
                <a:tc>
                  <a:txBody>
                    <a:bodyPr/>
                    <a:lstStyle/>
                    <a:p>
                      <a:pPr algn="just">
                        <a:lnSpc>
                          <a:spcPct val="100000"/>
                        </a:lnSpc>
                        <a:spcAft>
                          <a:spcPts val="0"/>
                        </a:spcAft>
                      </a:pPr>
                      <a:r>
                        <a:rPr lang="en-US" sz="1600" dirty="0">
                          <a:effectLst/>
                          <a:latin typeface="Ubuntu"/>
                          <a:ea typeface="Calibri" panose="020F0502020204030204" pitchFamily="34" charset="0"/>
                          <a:cs typeface="Times New Roman" panose="02020603050405020304" pitchFamily="18" charset="0"/>
                        </a:rPr>
                        <a:t>All staff employed to provide care in all settings are fully engaged in the process of IP&amp;C</a:t>
                      </a:r>
                      <a:r>
                        <a:rPr lang="en-US" sz="1600" dirty="0" smtClean="0">
                          <a:effectLst/>
                          <a:latin typeface="Ubuntu"/>
                          <a:ea typeface="Calibri" panose="020F0502020204030204" pitchFamily="34" charset="0"/>
                          <a:cs typeface="Times New Roman" panose="02020603050405020304" pitchFamily="18" charset="0"/>
                        </a:rPr>
                        <a:t>.</a:t>
                      </a:r>
                      <a:endParaRPr lang="en-GB" sz="1600" dirty="0">
                        <a:effectLst/>
                        <a:latin typeface="Ubuntu"/>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pPr>
                      <a:r>
                        <a:rPr lang="en-GB" sz="1600" b="0" dirty="0" smtClean="0">
                          <a:solidFill>
                            <a:schemeClr val="dk1"/>
                          </a:solidFill>
                          <a:latin typeface="Ubuntu"/>
                          <a:cs typeface="Arial" panose="020B0604020202020204" pitchFamily="34" charset="0"/>
                        </a:rPr>
                        <a:t>5</a:t>
                      </a:r>
                      <a:endParaRPr lang="en-GB" sz="1600" b="1" dirty="0">
                        <a:solidFill>
                          <a:schemeClr val="tx2">
                            <a:lumMod val="75000"/>
                          </a:schemeClr>
                        </a:solidFill>
                        <a:latin typeface="Ubuntu"/>
                        <a:cs typeface="Arial" panose="020B0604020202020204" pitchFamily="34" charset="0"/>
                      </a:endParaRPr>
                    </a:p>
                  </a:txBody>
                  <a:tcPr/>
                </a:tc>
                <a:extLst>
                  <a:ext uri="{0D108BD9-81ED-4DB2-BD59-A6C34878D82A}">
                    <a16:rowId xmlns:a16="http://schemas.microsoft.com/office/drawing/2014/main" val="3502023509"/>
                  </a:ext>
                </a:extLst>
              </a:tr>
              <a:tr h="370840">
                <a:tc>
                  <a:txBody>
                    <a:bodyPr/>
                    <a:lstStyle/>
                    <a:p>
                      <a:pPr algn="just">
                        <a:lnSpc>
                          <a:spcPct val="100000"/>
                        </a:lnSpc>
                        <a:spcAft>
                          <a:spcPts val="0"/>
                        </a:spcAft>
                      </a:pPr>
                      <a:r>
                        <a:rPr lang="en-GB" sz="1600" dirty="0">
                          <a:effectLst/>
                          <a:latin typeface="Ubuntu"/>
                          <a:ea typeface="Calibri" panose="020F0502020204030204" pitchFamily="34" charset="0"/>
                          <a:cs typeface="Times New Roman" panose="02020603050405020304" pitchFamily="18" charset="0"/>
                        </a:rPr>
                        <a:t>Standard 7</a:t>
                      </a:r>
                    </a:p>
                  </a:txBody>
                  <a:tcPr marL="68580" marR="68580" marT="0" marB="0"/>
                </a:tc>
                <a:tc>
                  <a:txBody>
                    <a:bodyPr/>
                    <a:lstStyle/>
                    <a:p>
                      <a:pPr algn="just">
                        <a:lnSpc>
                          <a:spcPct val="100000"/>
                        </a:lnSpc>
                        <a:spcAft>
                          <a:spcPts val="0"/>
                        </a:spcAft>
                      </a:pPr>
                      <a:r>
                        <a:rPr lang="en-US" sz="1600" dirty="0">
                          <a:effectLst/>
                          <a:latin typeface="Ubuntu"/>
                          <a:ea typeface="Calibri" panose="020F0502020204030204" pitchFamily="34" charset="0"/>
                          <a:cs typeface="Times New Roman" panose="02020603050405020304" pitchFamily="18" charset="0"/>
                        </a:rPr>
                        <a:t>Policies on IPC must be in place and made readily accessible to all </a:t>
                      </a:r>
                      <a:r>
                        <a:rPr lang="en-US" sz="1600" dirty="0" smtClean="0">
                          <a:effectLst/>
                          <a:latin typeface="Ubuntu"/>
                          <a:ea typeface="Calibri" panose="020F0502020204030204" pitchFamily="34" charset="0"/>
                          <a:cs typeface="Times New Roman" panose="02020603050405020304" pitchFamily="18" charset="0"/>
                        </a:rPr>
                        <a:t>staff</a:t>
                      </a:r>
                      <a:endParaRPr lang="en-GB" sz="1600" dirty="0">
                        <a:effectLst/>
                        <a:latin typeface="Ubuntu"/>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pPr>
                      <a:r>
                        <a:rPr lang="en-GB" sz="1600" b="0" dirty="0" smtClean="0">
                          <a:solidFill>
                            <a:schemeClr val="dk1"/>
                          </a:solidFill>
                          <a:latin typeface="Ubuntu"/>
                          <a:cs typeface="Arial" panose="020B0604020202020204" pitchFamily="34" charset="0"/>
                        </a:rPr>
                        <a:t>6</a:t>
                      </a:r>
                      <a:endParaRPr lang="en-GB" sz="1600" b="1" dirty="0">
                        <a:solidFill>
                          <a:schemeClr val="tx2">
                            <a:lumMod val="75000"/>
                          </a:schemeClr>
                        </a:solidFill>
                        <a:latin typeface="Ubuntu"/>
                        <a:cs typeface="Arial" panose="020B0604020202020204" pitchFamily="34" charset="0"/>
                      </a:endParaRPr>
                    </a:p>
                  </a:txBody>
                  <a:tcPr/>
                </a:tc>
                <a:extLst>
                  <a:ext uri="{0D108BD9-81ED-4DB2-BD59-A6C34878D82A}">
                    <a16:rowId xmlns:a16="http://schemas.microsoft.com/office/drawing/2014/main" val="3417105689"/>
                  </a:ext>
                </a:extLst>
              </a:tr>
              <a:tr h="370840">
                <a:tc>
                  <a:txBody>
                    <a:bodyPr/>
                    <a:lstStyle/>
                    <a:p>
                      <a:pPr algn="just">
                        <a:lnSpc>
                          <a:spcPct val="100000"/>
                        </a:lnSpc>
                        <a:spcAft>
                          <a:spcPts val="0"/>
                        </a:spcAft>
                      </a:pPr>
                      <a:r>
                        <a:rPr lang="en-GB" sz="1600" dirty="0">
                          <a:effectLst/>
                          <a:latin typeface="Ubuntu"/>
                          <a:ea typeface="Calibri" panose="020F0502020204030204" pitchFamily="34" charset="0"/>
                          <a:cs typeface="Times New Roman" panose="02020603050405020304" pitchFamily="18" charset="0"/>
                        </a:rPr>
                        <a:t>Standard 8</a:t>
                      </a:r>
                    </a:p>
                  </a:txBody>
                  <a:tcPr marL="68580" marR="68580" marT="0" marB="0"/>
                </a:tc>
                <a:tc>
                  <a:txBody>
                    <a:bodyPr/>
                    <a:lstStyle/>
                    <a:p>
                      <a:pPr algn="just">
                        <a:lnSpc>
                          <a:spcPct val="100000"/>
                        </a:lnSpc>
                        <a:spcAft>
                          <a:spcPts val="0"/>
                        </a:spcAft>
                      </a:pPr>
                      <a:r>
                        <a:rPr lang="en-US" sz="1600" dirty="0">
                          <a:effectLst/>
                          <a:latin typeface="Ubuntu"/>
                          <a:ea typeface="Calibri" panose="020F0502020204030204" pitchFamily="34" charset="0"/>
                          <a:cs typeface="Times New Roman" panose="02020603050405020304" pitchFamily="18" charset="0"/>
                        </a:rPr>
                        <a:t>So far as is reasonably practicable, staff are free of and is protected from exposure to infections that can be acquired or transmitted at </a:t>
                      </a:r>
                      <a:r>
                        <a:rPr lang="en-US" sz="1600" dirty="0" smtClean="0">
                          <a:effectLst/>
                          <a:latin typeface="Ubuntu"/>
                          <a:ea typeface="Calibri" panose="020F0502020204030204" pitchFamily="34" charset="0"/>
                          <a:cs typeface="Times New Roman" panose="02020603050405020304" pitchFamily="18" charset="0"/>
                        </a:rPr>
                        <a:t>work</a:t>
                      </a:r>
                      <a:endParaRPr lang="en-GB" sz="1600" dirty="0">
                        <a:effectLst/>
                        <a:latin typeface="Ubuntu"/>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pPr>
                      <a:r>
                        <a:rPr lang="en-GB" sz="1600" b="0" dirty="0" smtClean="0">
                          <a:solidFill>
                            <a:schemeClr val="dk1"/>
                          </a:solidFill>
                          <a:latin typeface="Ubuntu"/>
                          <a:cs typeface="Arial" panose="020B0604020202020204" pitchFamily="34" charset="0"/>
                        </a:rPr>
                        <a:t>7</a:t>
                      </a:r>
                      <a:endParaRPr lang="en-GB" sz="1600" b="1" dirty="0">
                        <a:solidFill>
                          <a:schemeClr val="tx2">
                            <a:lumMod val="75000"/>
                          </a:schemeClr>
                        </a:solidFill>
                        <a:latin typeface="Ubuntu"/>
                        <a:cs typeface="Arial" panose="020B0604020202020204" pitchFamily="34" charset="0"/>
                      </a:endParaRPr>
                    </a:p>
                  </a:txBody>
                  <a:tcPr/>
                </a:tc>
                <a:extLst>
                  <a:ext uri="{0D108BD9-81ED-4DB2-BD59-A6C34878D82A}">
                    <a16:rowId xmlns:a16="http://schemas.microsoft.com/office/drawing/2014/main" val="237976461"/>
                  </a:ext>
                </a:extLst>
              </a:tr>
              <a:tr h="407262">
                <a:tc>
                  <a:txBody>
                    <a:bodyPr/>
                    <a:lstStyle/>
                    <a:p>
                      <a:pPr algn="just">
                        <a:lnSpc>
                          <a:spcPct val="100000"/>
                        </a:lnSpc>
                        <a:spcAft>
                          <a:spcPts val="0"/>
                        </a:spcAft>
                      </a:pPr>
                      <a:r>
                        <a:rPr lang="en-GB" sz="1600" dirty="0">
                          <a:effectLst/>
                          <a:latin typeface="Ubuntu"/>
                          <a:ea typeface="Calibri" panose="020F0502020204030204" pitchFamily="34" charset="0"/>
                          <a:cs typeface="Times New Roman" panose="02020603050405020304" pitchFamily="18" charset="0"/>
                        </a:rPr>
                        <a:t>Standard 9</a:t>
                      </a:r>
                    </a:p>
                  </a:txBody>
                  <a:tcPr marL="68580" marR="68580" marT="0" marB="0"/>
                </a:tc>
                <a:tc>
                  <a:txBody>
                    <a:bodyPr/>
                    <a:lstStyle/>
                    <a:p>
                      <a:pPr algn="just">
                        <a:lnSpc>
                          <a:spcPct val="100000"/>
                        </a:lnSpc>
                        <a:spcAft>
                          <a:spcPts val="0"/>
                        </a:spcAft>
                      </a:pPr>
                      <a:r>
                        <a:rPr lang="en-US" sz="1600" dirty="0">
                          <a:effectLst/>
                          <a:latin typeface="Ubuntu"/>
                          <a:ea typeface="Calibri" panose="020F0502020204030204" pitchFamily="34" charset="0"/>
                          <a:cs typeface="Times New Roman" panose="02020603050405020304" pitchFamily="18" charset="0"/>
                        </a:rPr>
                        <a:t>All staff are suitably trained and educated in IPC associated with the provision of healthcare</a:t>
                      </a:r>
                      <a:r>
                        <a:rPr lang="en-US" sz="1600" dirty="0" smtClean="0">
                          <a:effectLst/>
                          <a:latin typeface="Ubuntu"/>
                          <a:ea typeface="Calibri" panose="020F0502020204030204" pitchFamily="34" charset="0"/>
                          <a:cs typeface="Times New Roman" panose="02020603050405020304" pitchFamily="18" charset="0"/>
                        </a:rPr>
                        <a:t>.</a:t>
                      </a:r>
                      <a:endParaRPr lang="en-GB" sz="1600" dirty="0">
                        <a:effectLst/>
                        <a:latin typeface="Ubuntu"/>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pPr>
                      <a:r>
                        <a:rPr lang="en-GB" sz="1600" b="0" dirty="0" smtClean="0">
                          <a:solidFill>
                            <a:schemeClr val="dk1"/>
                          </a:solidFill>
                          <a:latin typeface="Ubuntu"/>
                          <a:cs typeface="Arial" panose="020B0604020202020204" pitchFamily="34" charset="0"/>
                        </a:rPr>
                        <a:t>8</a:t>
                      </a:r>
                      <a:endParaRPr lang="en-GB" sz="1600" b="1" dirty="0">
                        <a:solidFill>
                          <a:schemeClr val="tx2">
                            <a:lumMod val="75000"/>
                          </a:schemeClr>
                        </a:solidFill>
                        <a:latin typeface="Ubuntu"/>
                        <a:cs typeface="Arial" panose="020B0604020202020204" pitchFamily="34" charset="0"/>
                      </a:endParaRPr>
                    </a:p>
                  </a:txBody>
                  <a:tcPr/>
                </a:tc>
                <a:extLst>
                  <a:ext uri="{0D108BD9-81ED-4DB2-BD59-A6C34878D82A}">
                    <a16:rowId xmlns:a16="http://schemas.microsoft.com/office/drawing/2014/main" val="1146687584"/>
                  </a:ext>
                </a:extLst>
              </a:tr>
              <a:tr h="370840">
                <a:tc>
                  <a:txBody>
                    <a:bodyPr/>
                    <a:lstStyle/>
                    <a:p>
                      <a:pPr algn="just">
                        <a:lnSpc>
                          <a:spcPct val="100000"/>
                        </a:lnSpc>
                        <a:spcAft>
                          <a:spcPts val="0"/>
                        </a:spcAft>
                      </a:pPr>
                      <a:r>
                        <a:rPr lang="en-GB" sz="1600" dirty="0">
                          <a:effectLst/>
                          <a:latin typeface="Ubuntu"/>
                          <a:ea typeface="Calibri" panose="020F0502020204030204" pitchFamily="34" charset="0"/>
                          <a:cs typeface="Times New Roman" panose="02020603050405020304" pitchFamily="18" charset="0"/>
                        </a:rPr>
                        <a:t> </a:t>
                      </a:r>
                    </a:p>
                  </a:txBody>
                  <a:tcPr marL="68580" marR="68580" marT="0" marB="0"/>
                </a:tc>
                <a:tc>
                  <a:txBody>
                    <a:bodyPr/>
                    <a:lstStyle/>
                    <a:p>
                      <a:pPr algn="just">
                        <a:lnSpc>
                          <a:spcPct val="100000"/>
                        </a:lnSpc>
                        <a:spcAft>
                          <a:spcPts val="0"/>
                        </a:spcAft>
                      </a:pPr>
                      <a:r>
                        <a:rPr lang="en-GB" sz="1600" dirty="0" smtClean="0">
                          <a:effectLst/>
                          <a:latin typeface="Ubuntu"/>
                          <a:ea typeface="Calibri" panose="020F0502020204030204" pitchFamily="34" charset="0"/>
                          <a:cs typeface="Times New Roman" panose="02020603050405020304" pitchFamily="18" charset="0"/>
                        </a:rPr>
                        <a:t>Priorities </a:t>
                      </a:r>
                      <a:r>
                        <a:rPr lang="en-GB" sz="1600" dirty="0">
                          <a:effectLst/>
                          <a:latin typeface="Ubuntu"/>
                          <a:ea typeface="Calibri" panose="020F0502020204030204" pitchFamily="34" charset="0"/>
                          <a:cs typeface="Times New Roman" panose="02020603050405020304" pitchFamily="18" charset="0"/>
                        </a:rPr>
                        <a:t>for 2020-2021</a:t>
                      </a:r>
                    </a:p>
                  </a:txBody>
                  <a:tcPr marL="68580" marR="68580" marT="0" marB="0"/>
                </a:tc>
                <a:tc>
                  <a:txBody>
                    <a:bodyPr/>
                    <a:lstStyle/>
                    <a:p>
                      <a:pPr algn="just">
                        <a:lnSpc>
                          <a:spcPct val="100000"/>
                        </a:lnSpc>
                      </a:pPr>
                      <a:r>
                        <a:rPr lang="en-GB" sz="1600" b="0" dirty="0" smtClean="0">
                          <a:solidFill>
                            <a:schemeClr val="dk1"/>
                          </a:solidFill>
                          <a:latin typeface="Ubuntu"/>
                          <a:cs typeface="Arial" panose="020B0604020202020204" pitchFamily="34" charset="0"/>
                        </a:rPr>
                        <a:t>9</a:t>
                      </a:r>
                      <a:endParaRPr lang="en-GB" sz="1600" b="1" dirty="0">
                        <a:solidFill>
                          <a:schemeClr val="tx2">
                            <a:lumMod val="75000"/>
                          </a:schemeClr>
                        </a:solidFill>
                        <a:latin typeface="Ubuntu"/>
                        <a:cs typeface="Arial" panose="020B0604020202020204" pitchFamily="34" charset="0"/>
                      </a:endParaRPr>
                    </a:p>
                  </a:txBody>
                  <a:tcPr/>
                </a:tc>
                <a:extLst>
                  <a:ext uri="{0D108BD9-81ED-4DB2-BD59-A6C34878D82A}">
                    <a16:rowId xmlns:a16="http://schemas.microsoft.com/office/drawing/2014/main" val="2235762242"/>
                  </a:ext>
                </a:extLst>
              </a:tr>
            </a:tbl>
          </a:graphicData>
        </a:graphic>
      </p:graphicFrame>
    </p:spTree>
    <p:extLst>
      <p:ext uri="{BB962C8B-B14F-4D97-AF65-F5344CB8AC3E}">
        <p14:creationId xmlns:p14="http://schemas.microsoft.com/office/powerpoint/2010/main" val="20902442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2" y="1953027"/>
            <a:ext cx="10760075" cy="3385542"/>
          </a:xfrm>
        </p:spPr>
        <p:txBody>
          <a:bodyPr/>
          <a:lstStyle/>
          <a:p>
            <a:pPr marL="0" indent="0">
              <a:spcBef>
                <a:spcPts val="0"/>
              </a:spcBef>
              <a:buNone/>
            </a:pPr>
            <a:r>
              <a:rPr lang="en-GB" sz="2000" dirty="0">
                <a:latin typeface="Ubuntu"/>
              </a:rPr>
              <a:t>In striving for excellence, Public Health Wales aims </a:t>
            </a:r>
            <a:r>
              <a:rPr lang="en-GB" sz="2000" dirty="0" smtClean="0">
                <a:latin typeface="Ubuntu"/>
              </a:rPr>
              <a:t>to have arrangements in place and to provide services which are safe and comply with best practice standards, for the benefit of those service users who need to access them.  </a:t>
            </a:r>
          </a:p>
          <a:p>
            <a:pPr marL="0" indent="0">
              <a:spcBef>
                <a:spcPts val="0"/>
              </a:spcBef>
              <a:buNone/>
            </a:pPr>
            <a:endParaRPr lang="en-GB" sz="2000" dirty="0">
              <a:latin typeface="Ubuntu"/>
            </a:endParaRPr>
          </a:p>
          <a:p>
            <a:pPr marL="0" indent="0">
              <a:spcBef>
                <a:spcPts val="0"/>
              </a:spcBef>
              <a:buNone/>
            </a:pPr>
            <a:r>
              <a:rPr lang="en-GB" sz="2000" dirty="0" smtClean="0">
                <a:latin typeface="Ubuntu"/>
              </a:rPr>
              <a:t>Infection </a:t>
            </a:r>
            <a:r>
              <a:rPr lang="en-GB" sz="2000" dirty="0">
                <a:latin typeface="Ubuntu"/>
              </a:rPr>
              <a:t>prevention and control </a:t>
            </a:r>
            <a:r>
              <a:rPr lang="en-GB" sz="2000" dirty="0" smtClean="0">
                <a:latin typeface="Ubuntu"/>
              </a:rPr>
              <a:t> is </a:t>
            </a:r>
            <a:r>
              <a:rPr lang="en-GB" sz="2000" dirty="0">
                <a:latin typeface="Ubuntu"/>
              </a:rPr>
              <a:t>an integral part </a:t>
            </a:r>
            <a:r>
              <a:rPr lang="en-GB" sz="2000" dirty="0" smtClean="0">
                <a:latin typeface="Ubuntu"/>
              </a:rPr>
              <a:t>of services and functions provided and Public </a:t>
            </a:r>
            <a:r>
              <a:rPr lang="en-GB" sz="2000" dirty="0">
                <a:latin typeface="Ubuntu"/>
              </a:rPr>
              <a:t>Health Wales is committed to ensuring </a:t>
            </a:r>
            <a:r>
              <a:rPr lang="en-GB" sz="2000" dirty="0" smtClean="0">
                <a:latin typeface="Ubuntu"/>
              </a:rPr>
              <a:t>that </a:t>
            </a:r>
            <a:r>
              <a:rPr lang="en-GB" sz="2000" dirty="0">
                <a:latin typeface="Ubuntu"/>
              </a:rPr>
              <a:t>robust infection prevention and control </a:t>
            </a:r>
            <a:r>
              <a:rPr lang="en-GB" sz="2000" dirty="0" smtClean="0">
                <a:latin typeface="Ubuntu"/>
              </a:rPr>
              <a:t>systems and processes are operating </a:t>
            </a:r>
            <a:r>
              <a:rPr lang="en-GB" sz="2000" dirty="0">
                <a:latin typeface="Ubuntu"/>
              </a:rPr>
              <a:t>within the </a:t>
            </a:r>
            <a:r>
              <a:rPr lang="en-GB" sz="2000" dirty="0" smtClean="0">
                <a:latin typeface="Ubuntu"/>
              </a:rPr>
              <a:t>organisation</a:t>
            </a:r>
            <a:r>
              <a:rPr lang="en-GB" sz="2000" dirty="0">
                <a:latin typeface="Ubuntu"/>
              </a:rPr>
              <a:t>.</a:t>
            </a:r>
            <a:r>
              <a:rPr lang="en-GB" sz="2000" dirty="0" smtClean="0">
                <a:latin typeface="Ubuntu"/>
              </a:rPr>
              <a:t> </a:t>
            </a:r>
          </a:p>
          <a:p>
            <a:pPr marL="0" indent="0">
              <a:spcBef>
                <a:spcPts val="0"/>
              </a:spcBef>
              <a:buNone/>
            </a:pPr>
            <a:endParaRPr lang="en-GB" sz="2000" dirty="0" smtClean="0">
              <a:latin typeface="Ubuntu"/>
            </a:endParaRPr>
          </a:p>
          <a:p>
            <a:pPr marL="0" indent="0">
              <a:spcBef>
                <a:spcPts val="0"/>
              </a:spcBef>
              <a:buNone/>
            </a:pPr>
            <a:endParaRPr lang="en-GB" sz="2000" dirty="0" smtClean="0">
              <a:latin typeface="Ubuntu"/>
            </a:endParaRPr>
          </a:p>
          <a:p>
            <a:pPr marL="0" indent="0">
              <a:spcBef>
                <a:spcPts val="0"/>
              </a:spcBef>
              <a:buNone/>
            </a:pPr>
            <a:r>
              <a:rPr lang="en-GB" sz="2000" dirty="0" smtClean="0">
                <a:latin typeface="Ubuntu"/>
              </a:rPr>
              <a:t>Our </a:t>
            </a:r>
            <a:r>
              <a:rPr lang="en-GB" sz="2000" dirty="0">
                <a:latin typeface="Ubuntu"/>
              </a:rPr>
              <a:t>aim is to ensure that all steps are taken to </a:t>
            </a:r>
            <a:r>
              <a:rPr lang="en-GB" sz="2000" dirty="0" smtClean="0">
                <a:latin typeface="Ubuntu"/>
              </a:rPr>
              <a:t>prevent and minimise </a:t>
            </a:r>
            <a:r>
              <a:rPr lang="en-GB" sz="2000" dirty="0">
                <a:latin typeface="Ubuntu"/>
              </a:rPr>
              <a:t>the spread </a:t>
            </a:r>
            <a:r>
              <a:rPr lang="en-GB" sz="2000" dirty="0" smtClean="0">
                <a:latin typeface="Ubuntu"/>
              </a:rPr>
              <a:t>of potential infection.  </a:t>
            </a:r>
            <a:endParaRPr lang="en-GB" dirty="0"/>
          </a:p>
        </p:txBody>
      </p:sp>
      <p:sp>
        <p:nvSpPr>
          <p:cNvPr id="4" name="Text Placeholder 3"/>
          <p:cNvSpPr>
            <a:spLocks noGrp="1"/>
          </p:cNvSpPr>
          <p:nvPr>
            <p:ph type="body" sz="quarter" idx="15"/>
          </p:nvPr>
        </p:nvSpPr>
        <p:spPr/>
        <p:txBody>
          <a:bodyPr/>
          <a:lstStyle/>
          <a:p>
            <a:r>
              <a:rPr lang="en-GB" sz="2400" dirty="0" smtClean="0"/>
              <a:t>Introduction</a:t>
            </a:r>
            <a:r>
              <a:rPr lang="en-GB" dirty="0" smtClean="0"/>
              <a:t> </a:t>
            </a:r>
            <a:endParaRPr lang="en-GB" dirty="0"/>
          </a:p>
        </p:txBody>
      </p:sp>
    </p:spTree>
    <p:extLst>
      <p:ext uri="{BB962C8B-B14F-4D97-AF65-F5344CB8AC3E}">
        <p14:creationId xmlns:p14="http://schemas.microsoft.com/office/powerpoint/2010/main" val="4180904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7"/>
          </p:nvPr>
        </p:nvSpPr>
        <p:spPr>
          <a:xfrm>
            <a:off x="715961" y="1441280"/>
            <a:ext cx="6274774" cy="4185761"/>
          </a:xfrm>
        </p:spPr>
        <p:txBody>
          <a:bodyPr/>
          <a:lstStyle/>
          <a:p>
            <a:pPr>
              <a:spcBef>
                <a:spcPts val="0"/>
              </a:spcBef>
            </a:pPr>
            <a:r>
              <a:rPr lang="en-GB" sz="1600" dirty="0" smtClean="0">
                <a:latin typeface="Ubuntu"/>
              </a:rPr>
              <a:t>On behalf of the Chief Executive Officer </a:t>
            </a:r>
            <a:r>
              <a:rPr lang="en-GB" sz="1600" dirty="0">
                <a:latin typeface="Ubuntu"/>
              </a:rPr>
              <a:t>t</a:t>
            </a:r>
            <a:r>
              <a:rPr lang="en-GB" sz="1600" dirty="0" smtClean="0">
                <a:latin typeface="Ubuntu"/>
              </a:rPr>
              <a:t>he </a:t>
            </a:r>
            <a:r>
              <a:rPr lang="en-GB" sz="1600" dirty="0">
                <a:latin typeface="Ubuntu"/>
              </a:rPr>
              <a:t>E</a:t>
            </a:r>
            <a:r>
              <a:rPr lang="en-GB" sz="1600" dirty="0" smtClean="0">
                <a:latin typeface="Ubuntu"/>
              </a:rPr>
              <a:t>xecutive </a:t>
            </a:r>
            <a:r>
              <a:rPr lang="en-GB" sz="1600" dirty="0">
                <a:latin typeface="Ubuntu"/>
              </a:rPr>
              <a:t>Director of Quality, Nursing and Allied Health Professionals </a:t>
            </a:r>
            <a:r>
              <a:rPr lang="en-GB" sz="1600" dirty="0" smtClean="0">
                <a:latin typeface="Ubuntu"/>
              </a:rPr>
              <a:t>provides the Executive lead role for organisational arrangements for Infection Prevention and Control, supported by the Assistant Director for Quality and Nursing and specialist knowledge provided by the Lead Nurse for IP&amp;C.</a:t>
            </a:r>
          </a:p>
          <a:p>
            <a:pPr>
              <a:spcBef>
                <a:spcPts val="0"/>
              </a:spcBef>
            </a:pPr>
            <a:endParaRPr lang="en-GB" sz="1600" dirty="0">
              <a:latin typeface="Ubuntu"/>
            </a:endParaRPr>
          </a:p>
          <a:p>
            <a:pPr>
              <a:spcBef>
                <a:spcPts val="0"/>
              </a:spcBef>
            </a:pPr>
            <a:r>
              <a:rPr lang="en-GB" sz="1600" dirty="0" smtClean="0">
                <a:latin typeface="Ubuntu"/>
              </a:rPr>
              <a:t>The IP&amp;C work plan is monitored by the IP&amp;C cross organisational group, with exception reporting to the Business Executive Team and assurance reported to the Quality, Safety and Improvement Committee on compliance with the ‘Code’.</a:t>
            </a:r>
          </a:p>
          <a:p>
            <a:pPr marL="0" indent="0">
              <a:spcBef>
                <a:spcPts val="0"/>
              </a:spcBef>
              <a:buNone/>
            </a:pPr>
            <a:endParaRPr lang="en-GB" sz="1600" dirty="0" smtClean="0">
              <a:latin typeface="Ubuntu"/>
            </a:endParaRPr>
          </a:p>
          <a:p>
            <a:pPr>
              <a:spcBef>
                <a:spcPts val="0"/>
              </a:spcBef>
            </a:pPr>
            <a:r>
              <a:rPr lang="en-GB" sz="1600" dirty="0" smtClean="0">
                <a:latin typeface="Ubuntu"/>
              </a:rPr>
              <a:t>Policies </a:t>
            </a:r>
            <a:r>
              <a:rPr lang="en-GB" sz="1600" dirty="0">
                <a:latin typeface="Ubuntu"/>
              </a:rPr>
              <a:t>and </a:t>
            </a:r>
            <a:r>
              <a:rPr lang="en-GB" sz="1600" dirty="0" smtClean="0">
                <a:latin typeface="Ubuntu"/>
              </a:rPr>
              <a:t>procedures relating </a:t>
            </a:r>
            <a:r>
              <a:rPr lang="en-GB" sz="1600" dirty="0">
                <a:latin typeface="Ubuntu"/>
              </a:rPr>
              <a:t>to infection prevention and control </a:t>
            </a:r>
            <a:r>
              <a:rPr lang="en-GB" sz="1600" dirty="0" smtClean="0">
                <a:latin typeface="Ubuntu"/>
              </a:rPr>
              <a:t>have been </a:t>
            </a:r>
            <a:r>
              <a:rPr lang="en-GB" sz="1600" dirty="0">
                <a:latin typeface="Ubuntu"/>
              </a:rPr>
              <a:t>reviewed and </a:t>
            </a:r>
            <a:r>
              <a:rPr lang="en-GB" sz="1600" dirty="0" smtClean="0">
                <a:latin typeface="Ubuntu"/>
              </a:rPr>
              <a:t>updated.</a:t>
            </a:r>
          </a:p>
          <a:p>
            <a:pPr>
              <a:spcBef>
                <a:spcPts val="0"/>
              </a:spcBef>
            </a:pPr>
            <a:endParaRPr lang="en-GB" sz="1600" dirty="0" smtClean="0">
              <a:latin typeface="Ubuntu"/>
            </a:endParaRPr>
          </a:p>
          <a:p>
            <a:pPr>
              <a:spcBef>
                <a:spcPts val="0"/>
              </a:spcBef>
            </a:pPr>
            <a:r>
              <a:rPr lang="en-GB" sz="1600" dirty="0" smtClean="0">
                <a:solidFill>
                  <a:schemeClr val="tx2"/>
                </a:solidFill>
                <a:latin typeface="Ubuntu"/>
              </a:rPr>
              <a:t>IPC incidents are reported on our Datix incident reporting system and reviewed at the IP&amp;C Group</a:t>
            </a:r>
            <a:r>
              <a:rPr lang="en-GB" sz="1600" dirty="0" smtClean="0">
                <a:solidFill>
                  <a:srgbClr val="FF0000"/>
                </a:solidFill>
                <a:latin typeface="Ubuntu"/>
              </a:rPr>
              <a:t>.</a:t>
            </a:r>
            <a:endParaRPr lang="en-GB" dirty="0">
              <a:solidFill>
                <a:srgbClr val="FF0000"/>
              </a:solidFill>
            </a:endParaRPr>
          </a:p>
        </p:txBody>
      </p:sp>
      <p:sp>
        <p:nvSpPr>
          <p:cNvPr id="4" name="Text Placeholder 3"/>
          <p:cNvSpPr>
            <a:spLocks noGrp="1"/>
          </p:cNvSpPr>
          <p:nvPr>
            <p:ph type="body" sz="quarter" idx="15"/>
          </p:nvPr>
        </p:nvSpPr>
        <p:spPr>
          <a:xfrm>
            <a:off x="715963" y="348916"/>
            <a:ext cx="10760075" cy="565484"/>
          </a:xfrm>
        </p:spPr>
        <p:txBody>
          <a:bodyPr/>
          <a:lstStyle/>
          <a:p>
            <a:r>
              <a:rPr lang="en-GB" sz="2400" dirty="0" smtClean="0"/>
              <a:t>Standard 1</a:t>
            </a:r>
            <a:endParaRPr lang="en-GB" sz="2400" dirty="0"/>
          </a:p>
        </p:txBody>
      </p:sp>
      <p:sp>
        <p:nvSpPr>
          <p:cNvPr id="9" name="Text Placeholder 8"/>
          <p:cNvSpPr>
            <a:spLocks noGrp="1"/>
          </p:cNvSpPr>
          <p:nvPr>
            <p:ph type="body" sz="quarter" idx="18"/>
          </p:nvPr>
        </p:nvSpPr>
        <p:spPr>
          <a:xfrm>
            <a:off x="715962" y="818147"/>
            <a:ext cx="10760075" cy="637674"/>
          </a:xfrm>
        </p:spPr>
        <p:txBody>
          <a:bodyPr/>
          <a:lstStyle/>
          <a:p>
            <a:r>
              <a:rPr lang="en-US" sz="1800" dirty="0">
                <a:latin typeface="Ubuntu"/>
                <a:ea typeface="Calibri" panose="020F0502020204030204" pitchFamily="34" charset="0"/>
                <a:cs typeface="Times New Roman" panose="02020603050405020304" pitchFamily="18" charset="0"/>
              </a:rPr>
              <a:t>Appropriate Organisational structures and management systems for Infection Prevention and Control must be in place</a:t>
            </a:r>
            <a:endParaRPr lang="en-GB" sz="1800" dirty="0">
              <a:latin typeface="Ubuntu"/>
              <a:ea typeface="Calibri" panose="020F0502020204030204" pitchFamily="34" charset="0"/>
              <a:cs typeface="Times New Roman" panose="02020603050405020304" pitchFamily="18" charset="0"/>
            </a:endParaRPr>
          </a:p>
          <a:p>
            <a:endParaRPr lang="en-GB" dirty="0"/>
          </a:p>
        </p:txBody>
      </p:sp>
      <p:graphicFrame>
        <p:nvGraphicFramePr>
          <p:cNvPr id="11" name="Diagram 10"/>
          <p:cNvGraphicFramePr/>
          <p:nvPr>
            <p:extLst>
              <p:ext uri="{D42A27DB-BD31-4B8C-83A1-F6EECF244321}">
                <p14:modId xmlns:p14="http://schemas.microsoft.com/office/powerpoint/2010/main" val="2376841322"/>
              </p:ext>
            </p:extLst>
          </p:nvPr>
        </p:nvGraphicFramePr>
        <p:xfrm>
          <a:off x="5991727" y="1725769"/>
          <a:ext cx="5787190" cy="3931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8325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sz="quarter" idx="15"/>
          </p:nvPr>
        </p:nvSpPr>
        <p:spPr>
          <a:xfrm>
            <a:off x="472491" y="2182134"/>
            <a:ext cx="3377016" cy="3447098"/>
          </a:xfrm>
        </p:spPr>
        <p:txBody>
          <a:bodyPr/>
          <a:lstStyle/>
          <a:p>
            <a:pPr marL="0" indent="0" algn="just">
              <a:spcBef>
                <a:spcPts val="0"/>
              </a:spcBef>
              <a:buNone/>
            </a:pPr>
            <a:r>
              <a:rPr lang="en-US" b="1" dirty="0" smtClean="0">
                <a:latin typeface="Ubuntu"/>
              </a:rPr>
              <a:t>Environmental cleanliness</a:t>
            </a:r>
          </a:p>
          <a:p>
            <a:pPr>
              <a:spcBef>
                <a:spcPts val="0"/>
              </a:spcBef>
            </a:pPr>
            <a:r>
              <a:rPr lang="en-US" dirty="0" smtClean="0">
                <a:latin typeface="Ubuntu"/>
              </a:rPr>
              <a:t>Environmental </a:t>
            </a:r>
            <a:r>
              <a:rPr lang="en-US" dirty="0">
                <a:latin typeface="Ubuntu"/>
              </a:rPr>
              <a:t>cleanliness audits </a:t>
            </a:r>
            <a:r>
              <a:rPr lang="en-US" dirty="0" smtClean="0">
                <a:latin typeface="Ubuntu"/>
              </a:rPr>
              <a:t>undertaken </a:t>
            </a:r>
            <a:r>
              <a:rPr lang="en-US" dirty="0">
                <a:latin typeface="Ubuntu"/>
              </a:rPr>
              <a:t>on a quarterly basis</a:t>
            </a:r>
            <a:r>
              <a:rPr lang="en-US" dirty="0" smtClean="0">
                <a:latin typeface="Ubuntu"/>
              </a:rPr>
              <a:t>.</a:t>
            </a:r>
          </a:p>
          <a:p>
            <a:pPr marL="0" indent="0">
              <a:spcBef>
                <a:spcPts val="0"/>
              </a:spcBef>
              <a:buNone/>
            </a:pPr>
            <a:r>
              <a:rPr lang="en-US" dirty="0" smtClean="0">
                <a:latin typeface="Ubuntu"/>
              </a:rPr>
              <a:t> </a:t>
            </a:r>
            <a:endParaRPr lang="en-GB" dirty="0">
              <a:latin typeface="Ubuntu"/>
            </a:endParaRPr>
          </a:p>
          <a:p>
            <a:pPr>
              <a:spcBef>
                <a:spcPts val="0"/>
              </a:spcBef>
            </a:pPr>
            <a:r>
              <a:rPr lang="en-US" dirty="0" smtClean="0">
                <a:latin typeface="Ubuntu"/>
              </a:rPr>
              <a:t>Where </a:t>
            </a:r>
            <a:r>
              <a:rPr lang="en-GB" dirty="0" smtClean="0">
                <a:latin typeface="Ubuntu"/>
              </a:rPr>
              <a:t>premises used  by </a:t>
            </a:r>
            <a:r>
              <a:rPr lang="en-US" dirty="0" smtClean="0">
                <a:latin typeface="Ubuntu"/>
              </a:rPr>
              <a:t>screening</a:t>
            </a:r>
            <a:r>
              <a:rPr lang="en-GB" dirty="0" smtClean="0">
                <a:latin typeface="Ubuntu"/>
              </a:rPr>
              <a:t> </a:t>
            </a:r>
            <a:r>
              <a:rPr lang="en-GB" dirty="0">
                <a:latin typeface="Ubuntu"/>
              </a:rPr>
              <a:t>programmes</a:t>
            </a:r>
            <a:r>
              <a:rPr lang="en-US" dirty="0">
                <a:latin typeface="Ubuntu"/>
              </a:rPr>
              <a:t> are owned by Health Boards, validation audits </a:t>
            </a:r>
            <a:r>
              <a:rPr lang="en-US" dirty="0" smtClean="0">
                <a:latin typeface="Ubuntu"/>
              </a:rPr>
              <a:t>were completed </a:t>
            </a:r>
            <a:r>
              <a:rPr lang="en-US" dirty="0">
                <a:latin typeface="Ubuntu"/>
              </a:rPr>
              <a:t>by the screening </a:t>
            </a:r>
            <a:r>
              <a:rPr lang="en-US" dirty="0" smtClean="0">
                <a:latin typeface="Ubuntu"/>
              </a:rPr>
              <a:t>programs.</a:t>
            </a:r>
          </a:p>
          <a:p>
            <a:pPr marL="0" indent="0">
              <a:spcBef>
                <a:spcPts val="0"/>
              </a:spcBef>
              <a:buNone/>
            </a:pPr>
            <a:endParaRPr lang="en-US" dirty="0" smtClean="0">
              <a:latin typeface="Ubuntu"/>
            </a:endParaRPr>
          </a:p>
          <a:p>
            <a:pPr>
              <a:spcBef>
                <a:spcPts val="0"/>
              </a:spcBef>
            </a:pPr>
            <a:r>
              <a:rPr lang="en-US" dirty="0" smtClean="0">
                <a:latin typeface="Ubuntu"/>
              </a:rPr>
              <a:t>Escalation </a:t>
            </a:r>
            <a:r>
              <a:rPr lang="en-US" dirty="0">
                <a:latin typeface="Ubuntu"/>
              </a:rPr>
              <a:t>process </a:t>
            </a:r>
            <a:r>
              <a:rPr lang="en-US" dirty="0" smtClean="0">
                <a:latin typeface="Ubuntu"/>
              </a:rPr>
              <a:t>developed to establish </a:t>
            </a:r>
            <a:r>
              <a:rPr lang="en-US" dirty="0">
                <a:latin typeface="Ubuntu"/>
              </a:rPr>
              <a:t>the suitability and cleanliness of the premises provided by the </a:t>
            </a:r>
            <a:r>
              <a:rPr lang="en-US" dirty="0" smtClean="0">
                <a:latin typeface="Ubuntu"/>
              </a:rPr>
              <a:t>Health Boards</a:t>
            </a:r>
            <a:r>
              <a:rPr lang="en-GB" dirty="0" smtClean="0">
                <a:latin typeface="Ubuntu"/>
              </a:rPr>
              <a:t> </a:t>
            </a:r>
            <a:endParaRPr lang="en-GB" dirty="0">
              <a:latin typeface="Ubuntu"/>
            </a:endParaRPr>
          </a:p>
        </p:txBody>
      </p:sp>
      <p:sp>
        <p:nvSpPr>
          <p:cNvPr id="6" name="Text Placeholder 5"/>
          <p:cNvSpPr>
            <a:spLocks noGrp="1"/>
          </p:cNvSpPr>
          <p:nvPr>
            <p:ph sz="quarter" idx="18"/>
          </p:nvPr>
        </p:nvSpPr>
        <p:spPr>
          <a:xfrm>
            <a:off x="4171614" y="2182134"/>
            <a:ext cx="3954955" cy="3211135"/>
          </a:xfrm>
        </p:spPr>
        <p:txBody>
          <a:bodyPr/>
          <a:lstStyle/>
          <a:p>
            <a:pPr marL="0" indent="0" algn="just">
              <a:spcBef>
                <a:spcPts val="0"/>
              </a:spcBef>
              <a:buNone/>
            </a:pPr>
            <a:r>
              <a:rPr lang="en-US" b="1" dirty="0" smtClean="0">
                <a:latin typeface="Ubuntu"/>
              </a:rPr>
              <a:t>      Decontamination</a:t>
            </a:r>
            <a:r>
              <a:rPr lang="en-US" b="1" dirty="0">
                <a:latin typeface="Ubuntu"/>
              </a:rPr>
              <a:t>:</a:t>
            </a:r>
            <a:endParaRPr lang="en-GB" dirty="0">
              <a:latin typeface="Ubuntu"/>
            </a:endParaRPr>
          </a:p>
          <a:p>
            <a:pPr>
              <a:spcBef>
                <a:spcPts val="0"/>
              </a:spcBef>
            </a:pPr>
            <a:r>
              <a:rPr lang="en-US" dirty="0">
                <a:latin typeface="Ubuntu"/>
              </a:rPr>
              <a:t>The lead Nurse for Infection prevention and control </a:t>
            </a:r>
            <a:r>
              <a:rPr lang="en-US" dirty="0" smtClean="0">
                <a:latin typeface="Ubuntu"/>
              </a:rPr>
              <a:t>represented </a:t>
            </a:r>
            <a:r>
              <a:rPr lang="en-US" dirty="0">
                <a:latin typeface="Ubuntu"/>
              </a:rPr>
              <a:t>Public Health Wales at the all Wales strategic decontamination Group.</a:t>
            </a:r>
            <a:endParaRPr lang="en-GB" dirty="0">
              <a:latin typeface="Ubuntu"/>
            </a:endParaRPr>
          </a:p>
          <a:p>
            <a:r>
              <a:rPr lang="en-GB" dirty="0" smtClean="0">
                <a:latin typeface="Ubuntu"/>
              </a:rPr>
              <a:t> </a:t>
            </a:r>
            <a:r>
              <a:rPr lang="en-US" dirty="0" smtClean="0">
                <a:latin typeface="Ubuntu"/>
              </a:rPr>
              <a:t>Public </a:t>
            </a:r>
            <a:r>
              <a:rPr lang="en-US" dirty="0">
                <a:latin typeface="Ubuntu"/>
              </a:rPr>
              <a:t>health wales </a:t>
            </a:r>
            <a:r>
              <a:rPr lang="en-US" dirty="0" smtClean="0">
                <a:latin typeface="Ubuntu"/>
              </a:rPr>
              <a:t>has been involved </a:t>
            </a:r>
            <a:r>
              <a:rPr lang="en-US" dirty="0">
                <a:latin typeface="Ubuntu"/>
              </a:rPr>
              <a:t>in </a:t>
            </a:r>
            <a:r>
              <a:rPr lang="en-US" dirty="0" smtClean="0">
                <a:latin typeface="Ubuntu"/>
              </a:rPr>
              <a:t>gaining </a:t>
            </a:r>
            <a:r>
              <a:rPr lang="en-US" dirty="0">
                <a:latin typeface="Ubuntu"/>
              </a:rPr>
              <a:t>assurance </a:t>
            </a:r>
            <a:r>
              <a:rPr lang="en-US" dirty="0" smtClean="0">
                <a:latin typeface="Ubuntu"/>
              </a:rPr>
              <a:t>for </a:t>
            </a:r>
            <a:r>
              <a:rPr lang="en-US" dirty="0">
                <a:latin typeface="Ubuntu"/>
              </a:rPr>
              <a:t>the </a:t>
            </a:r>
            <a:r>
              <a:rPr lang="en-US" dirty="0" smtClean="0">
                <a:latin typeface="Ubuntu"/>
              </a:rPr>
              <a:t>effective decontamination </a:t>
            </a:r>
            <a:r>
              <a:rPr lang="en-US" dirty="0">
                <a:latin typeface="Ubuntu"/>
              </a:rPr>
              <a:t>of endoscopes for Public Health Wales Bowels Screening program. Annual validation reports continued during 2019-2020</a:t>
            </a:r>
            <a:r>
              <a:rPr lang="en-US" dirty="0" smtClean="0">
                <a:latin typeface="Ubuntu"/>
              </a:rPr>
              <a:t>. </a:t>
            </a:r>
          </a:p>
          <a:p>
            <a:pPr marL="0" indent="0">
              <a:buNone/>
            </a:pPr>
            <a:endParaRPr lang="en-US" dirty="0" smtClean="0">
              <a:latin typeface="Ubuntu"/>
            </a:endParaRPr>
          </a:p>
        </p:txBody>
      </p:sp>
      <p:sp>
        <p:nvSpPr>
          <p:cNvPr id="9" name="Content Placeholder 8"/>
          <p:cNvSpPr>
            <a:spLocks noGrp="1"/>
          </p:cNvSpPr>
          <p:nvPr>
            <p:ph sz="quarter" idx="19"/>
          </p:nvPr>
        </p:nvSpPr>
        <p:spPr>
          <a:xfrm>
            <a:off x="8342484" y="2092946"/>
            <a:ext cx="3689095" cy="3641970"/>
          </a:xfrm>
        </p:spPr>
        <p:txBody>
          <a:bodyPr/>
          <a:lstStyle/>
          <a:p>
            <a:pPr marL="0" indent="0" algn="just">
              <a:buNone/>
            </a:pPr>
            <a:r>
              <a:rPr lang="en-GB" b="1" dirty="0">
                <a:latin typeface="Ubuntu"/>
              </a:rPr>
              <a:t>Water safety:</a:t>
            </a:r>
            <a:r>
              <a:rPr lang="en-GB" dirty="0">
                <a:latin typeface="Ubuntu"/>
              </a:rPr>
              <a:t> </a:t>
            </a:r>
          </a:p>
          <a:p>
            <a:pPr>
              <a:spcBef>
                <a:spcPts val="0"/>
              </a:spcBef>
            </a:pPr>
            <a:r>
              <a:rPr lang="en-GB" dirty="0">
                <a:latin typeface="Ubuntu"/>
              </a:rPr>
              <a:t>A rolling programme of water risk assessments </a:t>
            </a:r>
            <a:r>
              <a:rPr lang="en-GB" dirty="0" smtClean="0">
                <a:latin typeface="Ubuntu"/>
              </a:rPr>
              <a:t>established </a:t>
            </a:r>
            <a:r>
              <a:rPr lang="en-GB" dirty="0">
                <a:latin typeface="Ubuntu"/>
              </a:rPr>
              <a:t>to assess water systems to safeguard against Legionella. </a:t>
            </a:r>
            <a:endParaRPr lang="en-GB" dirty="0" smtClean="0">
              <a:latin typeface="Ubuntu"/>
            </a:endParaRPr>
          </a:p>
          <a:p>
            <a:pPr>
              <a:spcBef>
                <a:spcPts val="0"/>
              </a:spcBef>
            </a:pPr>
            <a:r>
              <a:rPr lang="en-GB" dirty="0" smtClean="0">
                <a:latin typeface="Ubuntu"/>
              </a:rPr>
              <a:t>Inspection assessments undertaken </a:t>
            </a:r>
            <a:r>
              <a:rPr lang="en-GB" dirty="0">
                <a:latin typeface="Ubuntu"/>
              </a:rPr>
              <a:t>at all premises </a:t>
            </a:r>
            <a:r>
              <a:rPr lang="en-GB" dirty="0" smtClean="0">
                <a:latin typeface="Ubuntu"/>
              </a:rPr>
              <a:t>(n= </a:t>
            </a:r>
            <a:r>
              <a:rPr lang="en-GB" dirty="0">
                <a:latin typeface="Ubuntu"/>
              </a:rPr>
              <a:t>14) where Public Health Wales staff are based and for which Public Health Wales has a statutory </a:t>
            </a:r>
            <a:r>
              <a:rPr lang="en-GB" dirty="0" smtClean="0">
                <a:latin typeface="Ubuntu"/>
              </a:rPr>
              <a:t>responsibility.</a:t>
            </a:r>
            <a:r>
              <a:rPr lang="en-GB" dirty="0">
                <a:latin typeface="Ubuntu"/>
              </a:rPr>
              <a:t>  </a:t>
            </a:r>
          </a:p>
        </p:txBody>
      </p:sp>
      <p:sp>
        <p:nvSpPr>
          <p:cNvPr id="10" name="Text Placeholder 9"/>
          <p:cNvSpPr>
            <a:spLocks noGrp="1"/>
          </p:cNvSpPr>
          <p:nvPr>
            <p:ph type="body" sz="quarter" idx="20"/>
          </p:nvPr>
        </p:nvSpPr>
        <p:spPr/>
        <p:txBody>
          <a:bodyPr/>
          <a:lstStyle/>
          <a:p>
            <a:r>
              <a:rPr lang="en-GB" sz="2400" dirty="0" smtClean="0"/>
              <a:t>Standard 2</a:t>
            </a:r>
            <a:endParaRPr lang="en-GB" sz="2400" dirty="0"/>
          </a:p>
        </p:txBody>
      </p:sp>
      <p:sp>
        <p:nvSpPr>
          <p:cNvPr id="8" name="Text Placeholder 7"/>
          <p:cNvSpPr>
            <a:spLocks noGrp="1"/>
          </p:cNvSpPr>
          <p:nvPr>
            <p:ph type="body" sz="quarter" idx="16"/>
          </p:nvPr>
        </p:nvSpPr>
        <p:spPr>
          <a:xfrm>
            <a:off x="715959" y="1109760"/>
            <a:ext cx="10760075" cy="709582"/>
          </a:xfrm>
        </p:spPr>
        <p:txBody>
          <a:bodyPr/>
          <a:lstStyle/>
          <a:p>
            <a:pPr>
              <a:lnSpc>
                <a:spcPct val="100000"/>
              </a:lnSpc>
              <a:spcBef>
                <a:spcPts val="0"/>
              </a:spcBef>
            </a:pPr>
            <a:r>
              <a:rPr lang="en-US" sz="2000" dirty="0"/>
              <a:t>The physical environment should be maintained and cleaned to a standard that facilitates IPC and minimises the risk of infection.</a:t>
            </a:r>
            <a:endParaRPr lang="en-GB" sz="2000" dirty="0"/>
          </a:p>
          <a:p>
            <a:endParaRPr lang="en-GB" dirty="0"/>
          </a:p>
        </p:txBody>
      </p:sp>
    </p:spTree>
    <p:extLst>
      <p:ext uri="{BB962C8B-B14F-4D97-AF65-F5344CB8AC3E}">
        <p14:creationId xmlns:p14="http://schemas.microsoft.com/office/powerpoint/2010/main" val="1740402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6"/>
          </p:nvPr>
        </p:nvSpPr>
        <p:spPr>
          <a:xfrm>
            <a:off x="715964" y="2230644"/>
            <a:ext cx="5022228" cy="2836674"/>
          </a:xfrm>
        </p:spPr>
        <p:txBody>
          <a:bodyPr/>
          <a:lstStyle/>
          <a:p>
            <a:r>
              <a:rPr lang="en-GB" sz="1600" dirty="0">
                <a:latin typeface="Ubuntu"/>
              </a:rPr>
              <a:t>During 2019-2020 Microbiology laboratories underwent an annual audit inspection </a:t>
            </a:r>
            <a:endParaRPr lang="en-GB" sz="1600" dirty="0" smtClean="0">
              <a:latin typeface="Ubuntu"/>
            </a:endParaRPr>
          </a:p>
          <a:p>
            <a:r>
              <a:rPr lang="en-GB" sz="1600" dirty="0">
                <a:latin typeface="Ubuntu"/>
              </a:rPr>
              <a:t>The audit inspected aspects of infection, prevention and control, (including) daily cleaning schedule compliance, maintenance and cleaning of equipment, PPE compliance, and health and safety induction, understanding of needle stick inoculation procedure, eye wash location/expiry, autoclave inspection and registering understanding of key documents such as the health and safety policy and the spillage and disinfection policy.</a:t>
            </a:r>
          </a:p>
        </p:txBody>
      </p:sp>
      <p:sp>
        <p:nvSpPr>
          <p:cNvPr id="4" name="Content Placeholder 3"/>
          <p:cNvSpPr>
            <a:spLocks noGrp="1"/>
          </p:cNvSpPr>
          <p:nvPr>
            <p:ph sz="quarter" idx="17"/>
          </p:nvPr>
        </p:nvSpPr>
        <p:spPr>
          <a:xfrm>
            <a:off x="6453809" y="2230644"/>
            <a:ext cx="5022228" cy="2215991"/>
          </a:xfrm>
        </p:spPr>
        <p:txBody>
          <a:bodyPr/>
          <a:lstStyle/>
          <a:p>
            <a:pPr>
              <a:buFont typeface="Wingdings" panose="05000000000000000000" pitchFamily="2" charset="2"/>
              <a:buChar char="ü"/>
            </a:pPr>
            <a:r>
              <a:rPr lang="en-GB" sz="1600" dirty="0">
                <a:latin typeface="Ubuntu"/>
              </a:rPr>
              <a:t>All laboratories completed the internal 6 monthly laboratory audits and office audits. </a:t>
            </a:r>
          </a:p>
          <a:p>
            <a:pPr>
              <a:spcBef>
                <a:spcPts val="0"/>
              </a:spcBef>
              <a:buFont typeface="Wingdings" panose="05000000000000000000" pitchFamily="2" charset="2"/>
              <a:buChar char="ü"/>
            </a:pPr>
            <a:r>
              <a:rPr lang="en-GB" sz="1600" dirty="0" smtClean="0">
                <a:latin typeface="Ubuntu"/>
              </a:rPr>
              <a:t>Sealability </a:t>
            </a:r>
            <a:r>
              <a:rPr lang="en-GB" sz="1600" dirty="0">
                <a:latin typeface="Ubuntu"/>
              </a:rPr>
              <a:t>testing </a:t>
            </a:r>
            <a:r>
              <a:rPr lang="en-GB" sz="1600" dirty="0" smtClean="0">
                <a:latin typeface="Ubuntu"/>
              </a:rPr>
              <a:t>completed by </a:t>
            </a:r>
            <a:r>
              <a:rPr lang="en-GB" sz="1600" dirty="0">
                <a:latin typeface="Ubuntu"/>
              </a:rPr>
              <a:t>an external contractor with all laboratories passing</a:t>
            </a:r>
            <a:r>
              <a:rPr lang="en-GB" sz="1600" dirty="0" smtClean="0">
                <a:latin typeface="Ubuntu"/>
              </a:rPr>
              <a:t>.</a:t>
            </a:r>
          </a:p>
          <a:p>
            <a:pPr>
              <a:spcBef>
                <a:spcPts val="0"/>
              </a:spcBef>
              <a:buFont typeface="Wingdings" panose="05000000000000000000" pitchFamily="2" charset="2"/>
              <a:buChar char="ü"/>
            </a:pPr>
            <a:r>
              <a:rPr lang="en-GB" sz="1600" dirty="0" smtClean="0">
                <a:latin typeface="Ubuntu"/>
              </a:rPr>
              <a:t>Contingency plans to address reliability and access to autoclaves (containment level 3 room) put </a:t>
            </a:r>
            <a:r>
              <a:rPr lang="en-GB" sz="1600" dirty="0">
                <a:latin typeface="Ubuntu"/>
              </a:rPr>
              <a:t>in place to respond to the possibility of </a:t>
            </a:r>
            <a:r>
              <a:rPr lang="en-GB" sz="1600" dirty="0" smtClean="0">
                <a:latin typeface="Ubuntu"/>
              </a:rPr>
              <a:t>site specific issues</a:t>
            </a:r>
            <a:endParaRPr lang="en-GB" sz="1600" dirty="0">
              <a:latin typeface="Ubuntu"/>
            </a:endParaRPr>
          </a:p>
          <a:p>
            <a:pPr>
              <a:spcBef>
                <a:spcPts val="0"/>
              </a:spcBef>
              <a:buFont typeface="Wingdings" panose="05000000000000000000" pitchFamily="2" charset="2"/>
              <a:buChar char="ü"/>
            </a:pPr>
            <a:endParaRPr lang="en-GB" sz="1600" dirty="0">
              <a:latin typeface="Ubuntu"/>
            </a:endParaRPr>
          </a:p>
        </p:txBody>
      </p:sp>
      <p:sp>
        <p:nvSpPr>
          <p:cNvPr id="5" name="Text Placeholder 4"/>
          <p:cNvSpPr>
            <a:spLocks noGrp="1"/>
          </p:cNvSpPr>
          <p:nvPr>
            <p:ph type="body" sz="quarter" idx="15"/>
          </p:nvPr>
        </p:nvSpPr>
        <p:spPr/>
        <p:txBody>
          <a:bodyPr/>
          <a:lstStyle/>
          <a:p>
            <a:r>
              <a:rPr lang="en-GB" sz="2400" dirty="0"/>
              <a:t>Standard 5</a:t>
            </a:r>
            <a:r>
              <a:rPr lang="en-GB" sz="2400" dirty="0" smtClean="0"/>
              <a:t>:</a:t>
            </a:r>
            <a:endParaRPr lang="en-GB" sz="2400" dirty="0"/>
          </a:p>
        </p:txBody>
      </p:sp>
      <p:sp>
        <p:nvSpPr>
          <p:cNvPr id="6" name="Text Placeholder 5"/>
          <p:cNvSpPr>
            <a:spLocks noGrp="1"/>
          </p:cNvSpPr>
          <p:nvPr>
            <p:ph type="body" sz="quarter" idx="18"/>
          </p:nvPr>
        </p:nvSpPr>
        <p:spPr/>
        <p:txBody>
          <a:bodyPr/>
          <a:lstStyle/>
          <a:p>
            <a:r>
              <a:rPr lang="en-US" sz="2000" dirty="0"/>
              <a:t>All staff employed to provide care in all settings are fully engaged in the process of IP&amp;C.</a:t>
            </a:r>
            <a:endParaRPr lang="en-GB" sz="2000" dirty="0"/>
          </a:p>
          <a:p>
            <a:endParaRPr lang="en-GB" dirty="0"/>
          </a:p>
        </p:txBody>
      </p:sp>
    </p:spTree>
    <p:extLst>
      <p:ext uri="{BB962C8B-B14F-4D97-AF65-F5344CB8AC3E}">
        <p14:creationId xmlns:p14="http://schemas.microsoft.com/office/powerpoint/2010/main" val="261403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4"/>
          </p:nvPr>
        </p:nvSpPr>
        <p:spPr>
          <a:xfrm>
            <a:off x="715963" y="2230644"/>
            <a:ext cx="10760075" cy="1610697"/>
          </a:xfrm>
        </p:spPr>
        <p:txBody>
          <a:bodyPr/>
          <a:lstStyle/>
          <a:p>
            <a:r>
              <a:rPr lang="en-GB" sz="1600" dirty="0">
                <a:latin typeface="Ubuntu"/>
              </a:rPr>
              <a:t>Public Health Wales use the electronic National Infection Prevention and Control Manual to ensure staff have access to consistent, current and standardised policies. </a:t>
            </a:r>
          </a:p>
          <a:p>
            <a:r>
              <a:rPr lang="en-GB" sz="1600" dirty="0">
                <a:latin typeface="Ubuntu"/>
              </a:rPr>
              <a:t>Rolling programme in place to review policies and procedures that are out of date. Core policies available on Public Health Wales intranet site for staff to access</a:t>
            </a:r>
          </a:p>
          <a:p>
            <a:endParaRPr lang="en-GB" dirty="0"/>
          </a:p>
        </p:txBody>
      </p:sp>
      <p:sp>
        <p:nvSpPr>
          <p:cNvPr id="5" name="Text Placeholder 4"/>
          <p:cNvSpPr>
            <a:spLocks noGrp="1"/>
          </p:cNvSpPr>
          <p:nvPr>
            <p:ph type="body" sz="quarter" idx="15"/>
          </p:nvPr>
        </p:nvSpPr>
        <p:spPr/>
        <p:txBody>
          <a:bodyPr/>
          <a:lstStyle/>
          <a:p>
            <a:pPr>
              <a:lnSpc>
                <a:spcPct val="100000"/>
              </a:lnSpc>
              <a:spcBef>
                <a:spcPts val="0"/>
              </a:spcBef>
            </a:pPr>
            <a:r>
              <a:rPr lang="en-GB" sz="2400" dirty="0"/>
              <a:t>Standard </a:t>
            </a:r>
            <a:r>
              <a:rPr lang="en-GB" sz="2400" dirty="0" smtClean="0"/>
              <a:t>7 </a:t>
            </a:r>
            <a:r>
              <a:rPr lang="en-GB" sz="2400" b="0" dirty="0" smtClean="0"/>
              <a:t>:</a:t>
            </a:r>
            <a:endParaRPr lang="en-GB" sz="2400" b="0" dirty="0"/>
          </a:p>
        </p:txBody>
      </p:sp>
      <p:sp>
        <p:nvSpPr>
          <p:cNvPr id="3" name="Content Placeholder 2"/>
          <p:cNvSpPr>
            <a:spLocks noGrp="1"/>
          </p:cNvSpPr>
          <p:nvPr>
            <p:ph type="body" sz="quarter" idx="16"/>
          </p:nvPr>
        </p:nvSpPr>
        <p:spPr/>
        <p:txBody>
          <a:bodyPr/>
          <a:lstStyle/>
          <a:p>
            <a:r>
              <a:rPr lang="en-US" sz="2000" dirty="0"/>
              <a:t>Policies on IPC must be in place and made readily accessible to all staff</a:t>
            </a:r>
            <a:endParaRPr lang="en-GB" sz="2000" dirty="0"/>
          </a:p>
          <a:p>
            <a:endParaRPr lang="en-GB" sz="1600" dirty="0">
              <a:latin typeface="Ubuntu"/>
            </a:endParaRPr>
          </a:p>
        </p:txBody>
      </p:sp>
    </p:spTree>
    <p:extLst>
      <p:ext uri="{BB962C8B-B14F-4D97-AF65-F5344CB8AC3E}">
        <p14:creationId xmlns:p14="http://schemas.microsoft.com/office/powerpoint/2010/main" val="32125679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quarter" idx="17"/>
          </p:nvPr>
        </p:nvSpPr>
        <p:spPr>
          <a:xfrm>
            <a:off x="348491" y="2088688"/>
            <a:ext cx="5022227" cy="4206280"/>
          </a:xfrm>
        </p:spPr>
        <p:txBody>
          <a:bodyPr/>
          <a:lstStyle/>
          <a:p>
            <a:r>
              <a:rPr lang="en-US" sz="1600" dirty="0" smtClean="0">
                <a:latin typeface="Ubuntu"/>
              </a:rPr>
              <a:t>Influenza </a:t>
            </a:r>
            <a:r>
              <a:rPr lang="en-US" sz="1600" dirty="0">
                <a:latin typeface="Ubuntu"/>
              </a:rPr>
              <a:t>campaign was delivered via  mixed model approach of using an in-house vaccination team which consisted of peer vaccinators and bank </a:t>
            </a:r>
            <a:r>
              <a:rPr lang="en-US" sz="1600" dirty="0" smtClean="0">
                <a:latin typeface="Ubuntu"/>
              </a:rPr>
              <a:t>immunisers</a:t>
            </a:r>
          </a:p>
          <a:p>
            <a:r>
              <a:rPr lang="en-US" sz="1600" dirty="0" smtClean="0">
                <a:latin typeface="Ubuntu"/>
              </a:rPr>
              <a:t>Microbiology </a:t>
            </a:r>
            <a:r>
              <a:rPr lang="en-US" sz="1600" dirty="0">
                <a:latin typeface="Ubuntu"/>
              </a:rPr>
              <a:t>staff were able to access the vaccine through the occupational health department within the health board they are </a:t>
            </a:r>
            <a:r>
              <a:rPr lang="en-US" sz="1600" dirty="0" smtClean="0">
                <a:latin typeface="Ubuntu"/>
              </a:rPr>
              <a:t>based</a:t>
            </a:r>
          </a:p>
          <a:p>
            <a:r>
              <a:rPr lang="en-GB" sz="1600" dirty="0">
                <a:latin typeface="Ubuntu"/>
              </a:rPr>
              <a:t>Public Health Wales had the best uptake of the vaccine within Wales, uptake of influenza vaccination in staff with direct patient contact exceeded the Welsh Government target of 60% and had the best uptake within recent years building on the improvement of every year</a:t>
            </a:r>
            <a:endParaRPr lang="en-US" sz="1600" dirty="0">
              <a:latin typeface="Ubuntu"/>
            </a:endParaRPr>
          </a:p>
          <a:p>
            <a:endParaRPr lang="en-US" sz="1600" dirty="0" smtClean="0">
              <a:latin typeface="Ubuntu"/>
            </a:endParaRPr>
          </a:p>
          <a:p>
            <a:endParaRPr lang="en-GB" sz="1600" dirty="0">
              <a:latin typeface="Ubuntu"/>
            </a:endParaRPr>
          </a:p>
        </p:txBody>
      </p:sp>
      <p:sp>
        <p:nvSpPr>
          <p:cNvPr id="4" name="Text Placeholder 3"/>
          <p:cNvSpPr>
            <a:spLocks noGrp="1"/>
          </p:cNvSpPr>
          <p:nvPr>
            <p:ph type="body" sz="quarter" idx="15"/>
          </p:nvPr>
        </p:nvSpPr>
        <p:spPr/>
        <p:txBody>
          <a:bodyPr/>
          <a:lstStyle/>
          <a:p>
            <a:r>
              <a:rPr lang="en-GB" dirty="0"/>
              <a:t>Standard 8</a:t>
            </a:r>
            <a:r>
              <a:rPr lang="en-GB" dirty="0" smtClean="0"/>
              <a:t>:</a:t>
            </a:r>
            <a:endParaRPr lang="en-GB" dirty="0"/>
          </a:p>
          <a:p>
            <a:endParaRPr lang="en-GB" dirty="0"/>
          </a:p>
        </p:txBody>
      </p:sp>
      <p:sp>
        <p:nvSpPr>
          <p:cNvPr id="14" name="Text Placeholder 13"/>
          <p:cNvSpPr>
            <a:spLocks noGrp="1"/>
          </p:cNvSpPr>
          <p:nvPr>
            <p:ph type="body" sz="quarter" idx="18"/>
          </p:nvPr>
        </p:nvSpPr>
        <p:spPr>
          <a:xfrm>
            <a:off x="715962" y="1158975"/>
            <a:ext cx="10760075" cy="566794"/>
          </a:xfrm>
        </p:spPr>
        <p:txBody>
          <a:bodyPr/>
          <a:lstStyle/>
          <a:p>
            <a:r>
              <a:rPr lang="en-US" sz="1800" dirty="0"/>
              <a:t>So far as is reasonably practicable, staff are free of </a:t>
            </a:r>
            <a:r>
              <a:rPr lang="en-US" sz="1800" dirty="0" smtClean="0"/>
              <a:t>and </a:t>
            </a:r>
            <a:r>
              <a:rPr lang="en-US" sz="1800" dirty="0"/>
              <a:t>protected from exposure to infections that can be acquired or transmitted at work</a:t>
            </a:r>
            <a:endParaRPr lang="en-GB" sz="1800" dirty="0"/>
          </a:p>
        </p:txBody>
      </p:sp>
      <p:pic>
        <p:nvPicPr>
          <p:cNvPr id="8" name="Picture 7"/>
          <p:cNvPicPr>
            <a:picLocks noChangeAspect="1"/>
          </p:cNvPicPr>
          <p:nvPr/>
        </p:nvPicPr>
        <p:blipFill>
          <a:blip r:embed="rId2"/>
          <a:stretch>
            <a:fillRect/>
          </a:stretch>
        </p:blipFill>
        <p:spPr>
          <a:xfrm>
            <a:off x="5341996" y="1635618"/>
            <a:ext cx="6850004" cy="3696236"/>
          </a:xfrm>
          <a:prstGeom prst="rect">
            <a:avLst/>
          </a:prstGeom>
        </p:spPr>
      </p:pic>
    </p:spTree>
    <p:extLst>
      <p:ext uri="{BB962C8B-B14F-4D97-AF65-F5344CB8AC3E}">
        <p14:creationId xmlns:p14="http://schemas.microsoft.com/office/powerpoint/2010/main" val="1988329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sz="quarter" idx="16"/>
          </p:nvPr>
        </p:nvSpPr>
        <p:spPr>
          <a:xfrm>
            <a:off x="715964" y="2233408"/>
            <a:ext cx="5022228" cy="3339376"/>
          </a:xfrm>
        </p:spPr>
        <p:txBody>
          <a:bodyPr/>
          <a:lstStyle/>
          <a:p>
            <a:pPr marL="0" indent="0">
              <a:buNone/>
            </a:pPr>
            <a:r>
              <a:rPr lang="en-US" sz="1600" dirty="0" smtClean="0">
                <a:latin typeface="Ubuntu"/>
              </a:rPr>
              <a:t>Infection </a:t>
            </a:r>
            <a:r>
              <a:rPr lang="en-US" sz="1600" dirty="0">
                <a:latin typeface="Ubuntu"/>
              </a:rPr>
              <a:t>prevention and control e-modules </a:t>
            </a:r>
            <a:r>
              <a:rPr lang="en-US" sz="1600" dirty="0" smtClean="0">
                <a:latin typeface="Ubuntu"/>
              </a:rPr>
              <a:t>were </a:t>
            </a:r>
            <a:r>
              <a:rPr lang="en-US" sz="1600" dirty="0">
                <a:latin typeface="Ubuntu"/>
              </a:rPr>
              <a:t>available to all staff for both level 1 and level 2. </a:t>
            </a:r>
            <a:r>
              <a:rPr lang="en-US" sz="1600" dirty="0" smtClean="0">
                <a:latin typeface="Ubuntu"/>
              </a:rPr>
              <a:t>The Welsh Government target for e learning compliance is 85%, </a:t>
            </a:r>
            <a:r>
              <a:rPr lang="en-US" sz="1600" dirty="0" smtClean="0">
                <a:latin typeface="Ubuntu"/>
              </a:rPr>
              <a:t>however, </a:t>
            </a:r>
            <a:r>
              <a:rPr lang="en-US" sz="1600" dirty="0" smtClean="0">
                <a:latin typeface="Ubuntu"/>
              </a:rPr>
              <a:t>the Public Health Wales internal target is 95</a:t>
            </a:r>
            <a:r>
              <a:rPr lang="en-US" sz="1600" dirty="0" smtClean="0">
                <a:latin typeface="Ubuntu"/>
              </a:rPr>
              <a:t>%. For the reporting period there was </a:t>
            </a:r>
            <a:r>
              <a:rPr lang="en-US" sz="1600" dirty="0" smtClean="0">
                <a:latin typeface="Ubuntu"/>
              </a:rPr>
              <a:t>an increase in level 2 </a:t>
            </a:r>
            <a:r>
              <a:rPr lang="en-US" sz="1600" dirty="0" smtClean="0">
                <a:latin typeface="Ubuntu"/>
              </a:rPr>
              <a:t>compliance and a </a:t>
            </a:r>
            <a:r>
              <a:rPr lang="en-US" sz="1600" dirty="0" smtClean="0">
                <a:latin typeface="Ubuntu"/>
              </a:rPr>
              <a:t>decrease in level 1.</a:t>
            </a:r>
          </a:p>
          <a:p>
            <a:pPr marL="0" indent="0">
              <a:buNone/>
            </a:pPr>
            <a:r>
              <a:rPr lang="en-GB" sz="1600" dirty="0">
                <a:latin typeface="Ubuntu"/>
              </a:rPr>
              <a:t>Aseptic Non touch technique (</a:t>
            </a:r>
            <a:r>
              <a:rPr lang="en-GB" sz="1600" dirty="0" smtClean="0">
                <a:latin typeface="Ubuntu"/>
              </a:rPr>
              <a:t>ANTT)  is mandatory which is required to be completed </a:t>
            </a:r>
            <a:r>
              <a:rPr lang="en-GB" sz="1600" dirty="0">
                <a:latin typeface="Ubuntu"/>
              </a:rPr>
              <a:t>by Breast Test Wales </a:t>
            </a:r>
            <a:r>
              <a:rPr lang="en-GB" sz="1600" dirty="0" smtClean="0">
                <a:latin typeface="Ubuntu"/>
              </a:rPr>
              <a:t>by all staff </a:t>
            </a:r>
            <a:r>
              <a:rPr lang="en-GB" sz="1600" dirty="0">
                <a:latin typeface="Ubuntu"/>
              </a:rPr>
              <a:t>within </a:t>
            </a:r>
            <a:r>
              <a:rPr lang="en-GB" sz="1600" dirty="0" smtClean="0">
                <a:latin typeface="Ubuntu"/>
              </a:rPr>
              <a:t>screening</a:t>
            </a:r>
            <a:r>
              <a:rPr lang="en-GB" sz="1600" dirty="0">
                <a:latin typeface="Ubuntu"/>
              </a:rPr>
              <a:t> </a:t>
            </a:r>
            <a:r>
              <a:rPr lang="en-GB" sz="1600" dirty="0" smtClean="0">
                <a:latin typeface="Ubuntu"/>
              </a:rPr>
              <a:t>who perform invasive procedures. There has been an increase in compliance.</a:t>
            </a:r>
          </a:p>
          <a:p>
            <a:pPr marL="0" indent="0">
              <a:buNone/>
            </a:pPr>
            <a:endParaRPr lang="en-GB" sz="1600" dirty="0" smtClean="0">
              <a:latin typeface="Ubuntu"/>
            </a:endParaRPr>
          </a:p>
          <a:p>
            <a:pPr marL="0" indent="0">
              <a:buNone/>
            </a:pPr>
            <a:endParaRPr lang="en-GB" sz="1600" dirty="0">
              <a:latin typeface="Ubuntu"/>
            </a:endParaRPr>
          </a:p>
        </p:txBody>
      </p:sp>
      <p:graphicFrame>
        <p:nvGraphicFramePr>
          <p:cNvPr id="9" name="Content Placeholder 8"/>
          <p:cNvGraphicFramePr>
            <a:graphicFrameLocks noGrp="1"/>
          </p:cNvGraphicFramePr>
          <p:nvPr>
            <p:ph sz="quarter" idx="17"/>
            <p:extLst>
              <p:ext uri="{D42A27DB-BD31-4B8C-83A1-F6EECF244321}">
                <p14:modId xmlns:p14="http://schemas.microsoft.com/office/powerpoint/2010/main" val="1432924258"/>
              </p:ext>
            </p:extLst>
          </p:nvPr>
        </p:nvGraphicFramePr>
        <p:xfrm>
          <a:off x="6150310" y="3162556"/>
          <a:ext cx="5325728" cy="1926802"/>
        </p:xfrm>
        <a:graphic>
          <a:graphicData uri="http://schemas.openxmlformats.org/drawingml/2006/table">
            <a:tbl>
              <a:tblPr firstRow="1" firstCol="1" bandRow="1">
                <a:tableStyleId>{5C22544A-7EE6-4342-B048-85BDC9FD1C3A}</a:tableStyleId>
              </a:tblPr>
              <a:tblGrid>
                <a:gridCol w="2811128">
                  <a:extLst>
                    <a:ext uri="{9D8B030D-6E8A-4147-A177-3AD203B41FA5}">
                      <a16:colId xmlns:a16="http://schemas.microsoft.com/office/drawing/2014/main" val="5031694"/>
                    </a:ext>
                  </a:extLst>
                </a:gridCol>
                <a:gridCol w="1311442">
                  <a:extLst>
                    <a:ext uri="{9D8B030D-6E8A-4147-A177-3AD203B41FA5}">
                      <a16:colId xmlns:a16="http://schemas.microsoft.com/office/drawing/2014/main" val="3384409101"/>
                    </a:ext>
                  </a:extLst>
                </a:gridCol>
                <a:gridCol w="1203158">
                  <a:extLst>
                    <a:ext uri="{9D8B030D-6E8A-4147-A177-3AD203B41FA5}">
                      <a16:colId xmlns:a16="http://schemas.microsoft.com/office/drawing/2014/main" val="316813762"/>
                    </a:ext>
                  </a:extLst>
                </a:gridCol>
              </a:tblGrid>
              <a:tr h="497840">
                <a:tc>
                  <a:txBody>
                    <a:bodyPr/>
                    <a:lstStyle/>
                    <a:p>
                      <a:pPr algn="just">
                        <a:lnSpc>
                          <a:spcPct val="107000"/>
                        </a:lnSpc>
                        <a:spcAft>
                          <a:spcPts val="0"/>
                        </a:spcAft>
                      </a:pPr>
                      <a:r>
                        <a:rPr lang="en-GB" sz="1400" dirty="0">
                          <a:effectLst/>
                          <a:latin typeface="Ubuntu"/>
                        </a:rPr>
                        <a:t> </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a:effectLst/>
                          <a:latin typeface="Ubuntu"/>
                        </a:rPr>
                        <a:t>2018-2019</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a:effectLst/>
                          <a:latin typeface="Ubuntu"/>
                        </a:rPr>
                        <a:t>2019-2020</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extLst>
                  <a:ext uri="{0D108BD9-81ED-4DB2-BD59-A6C34878D82A}">
                    <a16:rowId xmlns:a16="http://schemas.microsoft.com/office/drawing/2014/main" val="1203576761"/>
                  </a:ext>
                </a:extLst>
              </a:tr>
              <a:tr h="303182">
                <a:tc>
                  <a:txBody>
                    <a:bodyPr/>
                    <a:lstStyle/>
                    <a:p>
                      <a:pPr algn="just">
                        <a:lnSpc>
                          <a:spcPct val="107000"/>
                        </a:lnSpc>
                        <a:spcAft>
                          <a:spcPts val="0"/>
                        </a:spcAft>
                      </a:pPr>
                      <a:r>
                        <a:rPr lang="en-GB" sz="1400" dirty="0">
                          <a:effectLst/>
                          <a:latin typeface="Ubuntu"/>
                        </a:rPr>
                        <a:t>IPC Level 1</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a:effectLst/>
                          <a:latin typeface="Ubuntu"/>
                        </a:rPr>
                        <a:t>94.35 %</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a:effectLst/>
                          <a:latin typeface="Ubuntu"/>
                        </a:rPr>
                        <a:t>82.4%</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extLst>
                  <a:ext uri="{0D108BD9-81ED-4DB2-BD59-A6C34878D82A}">
                    <a16:rowId xmlns:a16="http://schemas.microsoft.com/office/drawing/2014/main" val="1435269592"/>
                  </a:ext>
                </a:extLst>
              </a:tr>
              <a:tr h="303182">
                <a:tc>
                  <a:txBody>
                    <a:bodyPr/>
                    <a:lstStyle/>
                    <a:p>
                      <a:pPr algn="just">
                        <a:lnSpc>
                          <a:spcPct val="107000"/>
                        </a:lnSpc>
                        <a:spcAft>
                          <a:spcPts val="0"/>
                        </a:spcAft>
                      </a:pPr>
                      <a:r>
                        <a:rPr lang="en-GB" sz="1400" dirty="0">
                          <a:effectLst/>
                          <a:latin typeface="Ubuntu"/>
                        </a:rPr>
                        <a:t>IPC Level 2</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a:effectLst/>
                          <a:latin typeface="Ubuntu"/>
                        </a:rPr>
                        <a:t>65.7 %</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a:effectLst/>
                          <a:latin typeface="Ubuntu"/>
                        </a:rPr>
                        <a:t>79.26%</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extLst>
                  <a:ext uri="{0D108BD9-81ED-4DB2-BD59-A6C34878D82A}">
                    <a16:rowId xmlns:a16="http://schemas.microsoft.com/office/drawing/2014/main" val="3691441609"/>
                  </a:ext>
                </a:extLst>
              </a:tr>
              <a:tr h="584353">
                <a:tc>
                  <a:txBody>
                    <a:bodyPr/>
                    <a:lstStyle/>
                    <a:p>
                      <a:pPr algn="just">
                        <a:lnSpc>
                          <a:spcPct val="107000"/>
                        </a:lnSpc>
                        <a:spcAft>
                          <a:spcPts val="0"/>
                        </a:spcAft>
                      </a:pPr>
                      <a:r>
                        <a:rPr lang="en-GB" sz="1400" dirty="0">
                          <a:effectLst/>
                          <a:latin typeface="Ubuntu"/>
                        </a:rPr>
                        <a:t>Aseptic Non touch technique (ANTT)</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a:effectLst/>
                          <a:latin typeface="Ubuntu"/>
                        </a:rPr>
                        <a:t>67%</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a:effectLst/>
                          <a:latin typeface="Ubuntu"/>
                        </a:rPr>
                        <a:t>75%</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extLst>
                  <a:ext uri="{0D108BD9-81ED-4DB2-BD59-A6C34878D82A}">
                    <a16:rowId xmlns:a16="http://schemas.microsoft.com/office/drawing/2014/main" val="34825205"/>
                  </a:ext>
                </a:extLst>
              </a:tr>
              <a:tr h="238245">
                <a:tc>
                  <a:txBody>
                    <a:bodyPr/>
                    <a:lstStyle/>
                    <a:p>
                      <a:pPr algn="just">
                        <a:lnSpc>
                          <a:spcPct val="107000"/>
                        </a:lnSpc>
                        <a:spcAft>
                          <a:spcPts val="0"/>
                        </a:spcAft>
                      </a:pPr>
                      <a:endParaRPr lang="en-GB" sz="1100" dirty="0">
                        <a:effectLst/>
                      </a:endParaRPr>
                    </a:p>
                  </a:txBody>
                  <a:tcPr marL="60167" marR="60167" marT="0" marB="0"/>
                </a:tc>
                <a:tc>
                  <a:txBody>
                    <a:bodyPr/>
                    <a:lstStyle/>
                    <a:p>
                      <a:pPr algn="just">
                        <a:lnSpc>
                          <a:spcPct val="107000"/>
                        </a:lnSpc>
                        <a:spcAft>
                          <a:spcPts val="0"/>
                        </a:spcAft>
                      </a:pPr>
                      <a:r>
                        <a:rPr lang="en-GB" sz="11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1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167" marR="60167" marT="0" marB="0"/>
                </a:tc>
                <a:extLst>
                  <a:ext uri="{0D108BD9-81ED-4DB2-BD59-A6C34878D82A}">
                    <a16:rowId xmlns:a16="http://schemas.microsoft.com/office/drawing/2014/main" val="2150448451"/>
                  </a:ext>
                </a:extLst>
              </a:tr>
            </a:tbl>
          </a:graphicData>
        </a:graphic>
      </p:graphicFrame>
      <p:sp>
        <p:nvSpPr>
          <p:cNvPr id="4" name="Text Placeholder 3"/>
          <p:cNvSpPr>
            <a:spLocks noGrp="1"/>
          </p:cNvSpPr>
          <p:nvPr>
            <p:ph type="body" sz="quarter" idx="15"/>
          </p:nvPr>
        </p:nvSpPr>
        <p:spPr/>
        <p:txBody>
          <a:bodyPr/>
          <a:lstStyle/>
          <a:p>
            <a:r>
              <a:rPr lang="en-GB" sz="2400" dirty="0"/>
              <a:t>Standard 9</a:t>
            </a:r>
            <a:r>
              <a:rPr lang="en-GB" sz="2400" dirty="0" smtClean="0"/>
              <a:t>:</a:t>
            </a:r>
            <a:endParaRPr lang="en-GB" sz="2400" dirty="0"/>
          </a:p>
        </p:txBody>
      </p:sp>
      <p:sp>
        <p:nvSpPr>
          <p:cNvPr id="8" name="Text Placeholder 7"/>
          <p:cNvSpPr>
            <a:spLocks noGrp="1"/>
          </p:cNvSpPr>
          <p:nvPr>
            <p:ph type="body" sz="quarter" idx="18"/>
          </p:nvPr>
        </p:nvSpPr>
        <p:spPr/>
        <p:txBody>
          <a:bodyPr/>
          <a:lstStyle/>
          <a:p>
            <a:r>
              <a:rPr lang="en-US" sz="2400" dirty="0"/>
              <a:t>All staff are suitably trained and educated in IPC associated with the provision of healthcare</a:t>
            </a:r>
            <a:endParaRPr lang="en-GB" sz="2400" dirty="0"/>
          </a:p>
        </p:txBody>
      </p:sp>
    </p:spTree>
    <p:extLst>
      <p:ext uri="{BB962C8B-B14F-4D97-AF65-F5344CB8AC3E}">
        <p14:creationId xmlns:p14="http://schemas.microsoft.com/office/powerpoint/2010/main" val="1238077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9244</TotalTime>
  <Words>1201</Words>
  <Application>Microsoft Office PowerPoint</Application>
  <PresentationFormat>Widescreen</PresentationFormat>
  <Paragraphs>110</Paragraphs>
  <Slides>10</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Slide Titles</vt:lpstr>
      </vt:variant>
      <vt:variant>
        <vt:i4>10</vt:i4>
      </vt:variant>
      <vt:variant>
        <vt:lpstr>Custom Shows</vt:lpstr>
      </vt:variant>
      <vt:variant>
        <vt:i4>1</vt:i4>
      </vt:variant>
    </vt:vector>
  </HeadingPairs>
  <TitlesOfParts>
    <vt:vector size="20" baseType="lpstr">
      <vt:lpstr>Arial</vt:lpstr>
      <vt:lpstr>Calibri</vt:lpstr>
      <vt:lpstr>Courier New</vt:lpstr>
      <vt:lpstr>Times New Roman</vt:lpstr>
      <vt:lpstr>Ubuntu</vt:lpstr>
      <vt:lpstr>Ubuntu Light</vt:lpstr>
      <vt:lpstr>Verdana</vt:lpstr>
      <vt:lpstr>Wingdings</vt:lpstr>
      <vt:lpstr>Office Theme</vt:lpstr>
      <vt:lpstr> Infection prevention and Control Annual report 1 April 2019 -31 March 2020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Custom Show 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Gay Reynolds (Public Health Wales - No. 2 Capital Quarter)</cp:lastModifiedBy>
  <cp:revision>112</cp:revision>
  <cp:lastPrinted>2018-02-28T08:37:13Z</cp:lastPrinted>
  <dcterms:created xsi:type="dcterms:W3CDTF">2017-10-31T10:35:26Z</dcterms:created>
  <dcterms:modified xsi:type="dcterms:W3CDTF">2021-04-06T10:28:18Z</dcterms:modified>
</cp:coreProperties>
</file>