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1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4" r:id="rId12"/>
    <p:sldId id="265" r:id="rId13"/>
  </p:sldIdLst>
  <p:sldSz cx="20104100" cy="11309350"/>
  <p:notesSz cx="20104100" cy="113093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3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226" autoAdjust="0"/>
  </p:normalViewPr>
  <p:slideViewPr>
    <p:cSldViewPr snapToGrid="0">
      <p:cViewPr varScale="1">
        <p:scale>
          <a:sx n="41" d="100"/>
          <a:sy n="41" d="100"/>
        </p:scale>
        <p:origin x="822" y="3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ain Bell (Public Health Wales - No. 2 Capital Quarter)" userId="bd13a8d7-639a-4080-b2e9-f017fd0c1bae" providerId="ADAL" clId="{C59965AB-DEF1-4E61-AD50-7B46E72A7190}"/>
    <pc:docChg chg="delSld modSld">
      <pc:chgData name="Iain Bell (Public Health Wales - No. 2 Capital Quarter)" userId="bd13a8d7-639a-4080-b2e9-f017fd0c1bae" providerId="ADAL" clId="{C59965AB-DEF1-4E61-AD50-7B46E72A7190}" dt="2024-02-21T08:38:52.383" v="67" actId="47"/>
      <pc:docMkLst>
        <pc:docMk/>
      </pc:docMkLst>
      <pc:sldChg chg="modSp mod">
        <pc:chgData name="Iain Bell (Public Health Wales - No. 2 Capital Quarter)" userId="bd13a8d7-639a-4080-b2e9-f017fd0c1bae" providerId="ADAL" clId="{C59965AB-DEF1-4E61-AD50-7B46E72A7190}" dt="2024-02-21T08:38:44.790" v="66" actId="20577"/>
        <pc:sldMkLst>
          <pc:docMk/>
          <pc:sldMk cId="1332005404" sldId="260"/>
        </pc:sldMkLst>
        <pc:spChg chg="mod">
          <ac:chgData name="Iain Bell (Public Health Wales - No. 2 Capital Quarter)" userId="bd13a8d7-639a-4080-b2e9-f017fd0c1bae" providerId="ADAL" clId="{C59965AB-DEF1-4E61-AD50-7B46E72A7190}" dt="2024-02-21T08:38:44.790" v="66" actId="20577"/>
          <ac:spMkLst>
            <pc:docMk/>
            <pc:sldMk cId="1332005404" sldId="260"/>
            <ac:spMk id="3" creationId="{4231C371-A675-EC65-DEFB-FC84744B592B}"/>
          </ac:spMkLst>
        </pc:spChg>
      </pc:sldChg>
      <pc:sldChg chg="del">
        <pc:chgData name="Iain Bell (Public Health Wales - No. 2 Capital Quarter)" userId="bd13a8d7-639a-4080-b2e9-f017fd0c1bae" providerId="ADAL" clId="{C59965AB-DEF1-4E61-AD50-7B46E72A7190}" dt="2024-02-21T08:38:52.383" v="67" actId="47"/>
        <pc:sldMkLst>
          <pc:docMk/>
          <pc:sldMk cId="3568318120" sldId="263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0DF84C1-9672-41DD-BCE6-7120256849ED}" type="doc">
      <dgm:prSet loTypeId="urn:microsoft.com/office/officeart/2005/8/layout/hProcess7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6322763-6D92-4B9B-B3CD-011266504108}">
      <dgm:prSet phldrT="[Text]"/>
      <dgm:spPr/>
      <dgm:t>
        <a:bodyPr/>
        <a:lstStyle/>
        <a:p>
          <a:r>
            <a:rPr lang="en-GB" dirty="0">
              <a:solidFill>
                <a:srgbClr val="FFFF00"/>
              </a:solidFill>
            </a:rPr>
            <a:t>March 2024</a:t>
          </a:r>
        </a:p>
      </dgm:t>
    </dgm:pt>
    <dgm:pt modelId="{0576DC81-11C3-4359-9B6E-E871FE7D98AF}" type="parTrans" cxnId="{FA756DD9-7CD0-4B36-AAC7-2BA33A746032}">
      <dgm:prSet/>
      <dgm:spPr/>
      <dgm:t>
        <a:bodyPr/>
        <a:lstStyle/>
        <a:p>
          <a:endParaRPr lang="en-GB"/>
        </a:p>
      </dgm:t>
    </dgm:pt>
    <dgm:pt modelId="{58F5155B-FF62-4B12-BAA1-BB322318DFD7}" type="sibTrans" cxnId="{FA756DD9-7CD0-4B36-AAC7-2BA33A746032}">
      <dgm:prSet/>
      <dgm:spPr/>
      <dgm:t>
        <a:bodyPr/>
        <a:lstStyle/>
        <a:p>
          <a:endParaRPr lang="en-GB"/>
        </a:p>
      </dgm:t>
    </dgm:pt>
    <dgm:pt modelId="{57018C2A-0059-44D3-9452-478024828923}">
      <dgm:prSet phldrT="[Text]"/>
      <dgm:spPr/>
      <dgm:t>
        <a:bodyPr/>
        <a:lstStyle/>
        <a:p>
          <a:r>
            <a:rPr lang="en-GB" dirty="0"/>
            <a:t>NDR pilots</a:t>
          </a:r>
        </a:p>
        <a:p>
          <a:r>
            <a:rPr lang="en-GB" dirty="0"/>
            <a:t>- use of NDR, tooling, cloud approach,</a:t>
          </a:r>
        </a:p>
        <a:p>
          <a:r>
            <a:rPr lang="en-GB" dirty="0"/>
            <a:t>Data ingest and analysis </a:t>
          </a:r>
        </a:p>
      </dgm:t>
    </dgm:pt>
    <dgm:pt modelId="{071E6F91-2957-48AC-9806-81CC7B6FC70F}" type="parTrans" cxnId="{6BFF94E4-838D-470B-B614-F436FFD52F00}">
      <dgm:prSet/>
      <dgm:spPr/>
      <dgm:t>
        <a:bodyPr/>
        <a:lstStyle/>
        <a:p>
          <a:endParaRPr lang="en-GB"/>
        </a:p>
      </dgm:t>
    </dgm:pt>
    <dgm:pt modelId="{4A74B2CB-A499-4776-95AF-F2C3233CFDF0}" type="sibTrans" cxnId="{6BFF94E4-838D-470B-B614-F436FFD52F00}">
      <dgm:prSet/>
      <dgm:spPr/>
      <dgm:t>
        <a:bodyPr/>
        <a:lstStyle/>
        <a:p>
          <a:endParaRPr lang="en-GB"/>
        </a:p>
      </dgm:t>
    </dgm:pt>
    <dgm:pt modelId="{BE3F2D7A-2EED-4C68-849C-C4C26D6C3055}">
      <dgm:prSet phldrT="[Text]"/>
      <dgm:spPr/>
      <dgm:t>
        <a:bodyPr/>
        <a:lstStyle/>
        <a:p>
          <a:r>
            <a:rPr lang="en-GB" dirty="0">
              <a:solidFill>
                <a:srgbClr val="FFFF00"/>
              </a:solidFill>
            </a:rPr>
            <a:t>June 2024</a:t>
          </a:r>
        </a:p>
      </dgm:t>
    </dgm:pt>
    <dgm:pt modelId="{EAE97A14-65C2-4AC6-AD5D-C6D47E660FC3}" type="parTrans" cxnId="{E9317D76-9068-42D1-ABBF-F7CC348AB087}">
      <dgm:prSet/>
      <dgm:spPr/>
      <dgm:t>
        <a:bodyPr/>
        <a:lstStyle/>
        <a:p>
          <a:endParaRPr lang="en-GB"/>
        </a:p>
      </dgm:t>
    </dgm:pt>
    <dgm:pt modelId="{6C8DFCCB-20EA-494A-97A0-939F91935360}" type="sibTrans" cxnId="{E9317D76-9068-42D1-ABBF-F7CC348AB087}">
      <dgm:prSet/>
      <dgm:spPr/>
      <dgm:t>
        <a:bodyPr/>
        <a:lstStyle/>
        <a:p>
          <a:endParaRPr lang="en-GB"/>
        </a:p>
      </dgm:t>
    </dgm:pt>
    <dgm:pt modelId="{F74CA49B-6249-41EA-83EF-45C556457D29}">
      <dgm:prSet phldrT="[Text]"/>
      <dgm:spPr/>
      <dgm:t>
        <a:bodyPr/>
        <a:lstStyle/>
        <a:p>
          <a:r>
            <a:rPr lang="en-GB" dirty="0"/>
            <a:t>PHW Cloud strategy written and approved.</a:t>
          </a:r>
        </a:p>
        <a:p>
          <a:r>
            <a:rPr lang="en-GB" dirty="0"/>
            <a:t>Develop approach to analytical data storage, analysis and tools from this</a:t>
          </a:r>
        </a:p>
      </dgm:t>
    </dgm:pt>
    <dgm:pt modelId="{116E708D-2007-4973-9C57-1A75535796A7}" type="parTrans" cxnId="{7AA3188F-E894-4B92-AD95-34CAF8CF5369}">
      <dgm:prSet/>
      <dgm:spPr/>
      <dgm:t>
        <a:bodyPr/>
        <a:lstStyle/>
        <a:p>
          <a:endParaRPr lang="en-GB"/>
        </a:p>
      </dgm:t>
    </dgm:pt>
    <dgm:pt modelId="{59C223FE-42B9-4049-A8C6-9FD0BEB441BC}" type="sibTrans" cxnId="{7AA3188F-E894-4B92-AD95-34CAF8CF5369}">
      <dgm:prSet/>
      <dgm:spPr/>
      <dgm:t>
        <a:bodyPr/>
        <a:lstStyle/>
        <a:p>
          <a:endParaRPr lang="en-GB"/>
        </a:p>
      </dgm:t>
    </dgm:pt>
    <dgm:pt modelId="{AC6B91CB-5505-4442-920C-249F1CDC0DD8}" type="pres">
      <dgm:prSet presAssocID="{00DF84C1-9672-41DD-BCE6-7120256849ED}" presName="Name0" presStyleCnt="0">
        <dgm:presLayoutVars>
          <dgm:dir/>
          <dgm:animLvl val="lvl"/>
          <dgm:resizeHandles val="exact"/>
        </dgm:presLayoutVars>
      </dgm:prSet>
      <dgm:spPr/>
    </dgm:pt>
    <dgm:pt modelId="{43C0C32E-D367-49C0-8E96-076388782222}" type="pres">
      <dgm:prSet presAssocID="{C6322763-6D92-4B9B-B3CD-011266504108}" presName="compositeNode" presStyleCnt="0">
        <dgm:presLayoutVars>
          <dgm:bulletEnabled val="1"/>
        </dgm:presLayoutVars>
      </dgm:prSet>
      <dgm:spPr/>
    </dgm:pt>
    <dgm:pt modelId="{C41FEC36-A36F-42AA-B88F-A06105B66E01}" type="pres">
      <dgm:prSet presAssocID="{C6322763-6D92-4B9B-B3CD-011266504108}" presName="bgRect" presStyleLbl="node1" presStyleIdx="0" presStyleCnt="2" custScaleX="101811" custScaleY="143025"/>
      <dgm:spPr/>
    </dgm:pt>
    <dgm:pt modelId="{B99BF90D-F483-488C-870A-C6E6ECE7719E}" type="pres">
      <dgm:prSet presAssocID="{C6322763-6D92-4B9B-B3CD-011266504108}" presName="parentNode" presStyleLbl="node1" presStyleIdx="0" presStyleCnt="2">
        <dgm:presLayoutVars>
          <dgm:chMax val="0"/>
          <dgm:bulletEnabled val="1"/>
        </dgm:presLayoutVars>
      </dgm:prSet>
      <dgm:spPr/>
    </dgm:pt>
    <dgm:pt modelId="{B2517D5B-235F-4B88-B654-778142CBBA21}" type="pres">
      <dgm:prSet presAssocID="{C6322763-6D92-4B9B-B3CD-011266504108}" presName="childNode" presStyleLbl="node1" presStyleIdx="0" presStyleCnt="2">
        <dgm:presLayoutVars>
          <dgm:bulletEnabled val="1"/>
        </dgm:presLayoutVars>
      </dgm:prSet>
      <dgm:spPr/>
    </dgm:pt>
    <dgm:pt modelId="{FA9E2396-5FFC-48DF-B4F5-FA590170BB9D}" type="pres">
      <dgm:prSet presAssocID="{58F5155B-FF62-4B12-BAA1-BB322318DFD7}" presName="hSp" presStyleCnt="0"/>
      <dgm:spPr/>
    </dgm:pt>
    <dgm:pt modelId="{23FAE6C8-1A13-4A67-9A6D-1E26DF46CB34}" type="pres">
      <dgm:prSet presAssocID="{58F5155B-FF62-4B12-BAA1-BB322318DFD7}" presName="vProcSp" presStyleCnt="0"/>
      <dgm:spPr/>
    </dgm:pt>
    <dgm:pt modelId="{5DECBCEE-0D8C-44C4-955D-13DE05209036}" type="pres">
      <dgm:prSet presAssocID="{58F5155B-FF62-4B12-BAA1-BB322318DFD7}" presName="vSp1" presStyleCnt="0"/>
      <dgm:spPr/>
    </dgm:pt>
    <dgm:pt modelId="{C13CBCBF-E712-4045-A6D0-F52BCEF3A02F}" type="pres">
      <dgm:prSet presAssocID="{58F5155B-FF62-4B12-BAA1-BB322318DFD7}" presName="simulatedConn" presStyleLbl="solidFgAcc1" presStyleIdx="0" presStyleCnt="1"/>
      <dgm:spPr/>
    </dgm:pt>
    <dgm:pt modelId="{6D417A91-4EB0-4D5A-B486-0B303FC6EAA1}" type="pres">
      <dgm:prSet presAssocID="{58F5155B-FF62-4B12-BAA1-BB322318DFD7}" presName="vSp2" presStyleCnt="0"/>
      <dgm:spPr/>
    </dgm:pt>
    <dgm:pt modelId="{41C14553-B239-4087-9C99-80105868EC04}" type="pres">
      <dgm:prSet presAssocID="{58F5155B-FF62-4B12-BAA1-BB322318DFD7}" presName="sibTrans" presStyleCnt="0"/>
      <dgm:spPr/>
    </dgm:pt>
    <dgm:pt modelId="{CAB8F396-9153-4D9E-A56E-B4A99685935E}" type="pres">
      <dgm:prSet presAssocID="{BE3F2D7A-2EED-4C68-849C-C4C26D6C3055}" presName="compositeNode" presStyleCnt="0">
        <dgm:presLayoutVars>
          <dgm:bulletEnabled val="1"/>
        </dgm:presLayoutVars>
      </dgm:prSet>
      <dgm:spPr/>
    </dgm:pt>
    <dgm:pt modelId="{5FD32CED-DB17-474E-A437-6A4FA4EA7A7F}" type="pres">
      <dgm:prSet presAssocID="{BE3F2D7A-2EED-4C68-849C-C4C26D6C3055}" presName="bgRect" presStyleLbl="node1" presStyleIdx="1" presStyleCnt="2" custScaleY="138147"/>
      <dgm:spPr/>
    </dgm:pt>
    <dgm:pt modelId="{1F4F3A5C-47B1-403C-8579-7CE22EED562E}" type="pres">
      <dgm:prSet presAssocID="{BE3F2D7A-2EED-4C68-849C-C4C26D6C3055}" presName="parentNode" presStyleLbl="node1" presStyleIdx="1" presStyleCnt="2">
        <dgm:presLayoutVars>
          <dgm:chMax val="0"/>
          <dgm:bulletEnabled val="1"/>
        </dgm:presLayoutVars>
      </dgm:prSet>
      <dgm:spPr/>
    </dgm:pt>
    <dgm:pt modelId="{23E6F814-E0BB-4DA2-8A34-0B2A71C8A33D}" type="pres">
      <dgm:prSet presAssocID="{BE3F2D7A-2EED-4C68-849C-C4C26D6C3055}" presName="childNode" presStyleLbl="node1" presStyleIdx="1" presStyleCnt="2">
        <dgm:presLayoutVars>
          <dgm:bulletEnabled val="1"/>
        </dgm:presLayoutVars>
      </dgm:prSet>
      <dgm:spPr/>
    </dgm:pt>
  </dgm:ptLst>
  <dgm:cxnLst>
    <dgm:cxn modelId="{C9055535-960C-4A90-8B9A-AEE676EAFAA7}" type="presOf" srcId="{C6322763-6D92-4B9B-B3CD-011266504108}" destId="{B99BF90D-F483-488C-870A-C6E6ECE7719E}" srcOrd="1" destOrd="0" presId="urn:microsoft.com/office/officeart/2005/8/layout/hProcess7"/>
    <dgm:cxn modelId="{667B8735-546A-405C-B809-97C7BDA9910D}" type="presOf" srcId="{C6322763-6D92-4B9B-B3CD-011266504108}" destId="{C41FEC36-A36F-42AA-B88F-A06105B66E01}" srcOrd="0" destOrd="0" presId="urn:microsoft.com/office/officeart/2005/8/layout/hProcess7"/>
    <dgm:cxn modelId="{BD3B244B-5243-466A-A246-7BFD688863BA}" type="presOf" srcId="{00DF84C1-9672-41DD-BCE6-7120256849ED}" destId="{AC6B91CB-5505-4442-920C-249F1CDC0DD8}" srcOrd="0" destOrd="0" presId="urn:microsoft.com/office/officeart/2005/8/layout/hProcess7"/>
    <dgm:cxn modelId="{E9317D76-9068-42D1-ABBF-F7CC348AB087}" srcId="{00DF84C1-9672-41DD-BCE6-7120256849ED}" destId="{BE3F2D7A-2EED-4C68-849C-C4C26D6C3055}" srcOrd="1" destOrd="0" parTransId="{EAE97A14-65C2-4AC6-AD5D-C6D47E660FC3}" sibTransId="{6C8DFCCB-20EA-494A-97A0-939F91935360}"/>
    <dgm:cxn modelId="{4F1AB758-D855-427F-837E-B00AE94E6E97}" type="presOf" srcId="{F74CA49B-6249-41EA-83EF-45C556457D29}" destId="{23E6F814-E0BB-4DA2-8A34-0B2A71C8A33D}" srcOrd="0" destOrd="0" presId="urn:microsoft.com/office/officeart/2005/8/layout/hProcess7"/>
    <dgm:cxn modelId="{A204C984-8A63-42F8-BEB0-9FB15CECF21E}" type="presOf" srcId="{BE3F2D7A-2EED-4C68-849C-C4C26D6C3055}" destId="{1F4F3A5C-47B1-403C-8579-7CE22EED562E}" srcOrd="1" destOrd="0" presId="urn:microsoft.com/office/officeart/2005/8/layout/hProcess7"/>
    <dgm:cxn modelId="{7AA3188F-E894-4B92-AD95-34CAF8CF5369}" srcId="{BE3F2D7A-2EED-4C68-849C-C4C26D6C3055}" destId="{F74CA49B-6249-41EA-83EF-45C556457D29}" srcOrd="0" destOrd="0" parTransId="{116E708D-2007-4973-9C57-1A75535796A7}" sibTransId="{59C223FE-42B9-4049-A8C6-9FD0BEB441BC}"/>
    <dgm:cxn modelId="{1C69D7A0-AE33-4ADA-A2DE-56747099A882}" type="presOf" srcId="{57018C2A-0059-44D3-9452-478024828923}" destId="{B2517D5B-235F-4B88-B654-778142CBBA21}" srcOrd="0" destOrd="0" presId="urn:microsoft.com/office/officeart/2005/8/layout/hProcess7"/>
    <dgm:cxn modelId="{FA756DD9-7CD0-4B36-AAC7-2BA33A746032}" srcId="{00DF84C1-9672-41DD-BCE6-7120256849ED}" destId="{C6322763-6D92-4B9B-B3CD-011266504108}" srcOrd="0" destOrd="0" parTransId="{0576DC81-11C3-4359-9B6E-E871FE7D98AF}" sibTransId="{58F5155B-FF62-4B12-BAA1-BB322318DFD7}"/>
    <dgm:cxn modelId="{656B70D9-ABB0-4047-8E55-23FF7CAC87D1}" type="presOf" srcId="{BE3F2D7A-2EED-4C68-849C-C4C26D6C3055}" destId="{5FD32CED-DB17-474E-A437-6A4FA4EA7A7F}" srcOrd="0" destOrd="0" presId="urn:microsoft.com/office/officeart/2005/8/layout/hProcess7"/>
    <dgm:cxn modelId="{6BFF94E4-838D-470B-B614-F436FFD52F00}" srcId="{C6322763-6D92-4B9B-B3CD-011266504108}" destId="{57018C2A-0059-44D3-9452-478024828923}" srcOrd="0" destOrd="0" parTransId="{071E6F91-2957-48AC-9806-81CC7B6FC70F}" sibTransId="{4A74B2CB-A499-4776-95AF-F2C3233CFDF0}"/>
    <dgm:cxn modelId="{0E53D8E2-AA7E-4727-B8CB-E1827B3945E0}" type="presParOf" srcId="{AC6B91CB-5505-4442-920C-249F1CDC0DD8}" destId="{43C0C32E-D367-49C0-8E96-076388782222}" srcOrd="0" destOrd="0" presId="urn:microsoft.com/office/officeart/2005/8/layout/hProcess7"/>
    <dgm:cxn modelId="{B0047CF7-5A6C-4C17-8E82-164F7870C114}" type="presParOf" srcId="{43C0C32E-D367-49C0-8E96-076388782222}" destId="{C41FEC36-A36F-42AA-B88F-A06105B66E01}" srcOrd="0" destOrd="0" presId="urn:microsoft.com/office/officeart/2005/8/layout/hProcess7"/>
    <dgm:cxn modelId="{BD79761C-A776-4315-BE07-248AE6394F55}" type="presParOf" srcId="{43C0C32E-D367-49C0-8E96-076388782222}" destId="{B99BF90D-F483-488C-870A-C6E6ECE7719E}" srcOrd="1" destOrd="0" presId="urn:microsoft.com/office/officeart/2005/8/layout/hProcess7"/>
    <dgm:cxn modelId="{920A3C9E-70D7-4D37-8888-5FC14E53C60F}" type="presParOf" srcId="{43C0C32E-D367-49C0-8E96-076388782222}" destId="{B2517D5B-235F-4B88-B654-778142CBBA21}" srcOrd="2" destOrd="0" presId="urn:microsoft.com/office/officeart/2005/8/layout/hProcess7"/>
    <dgm:cxn modelId="{A2707B77-539B-4E6D-B8D9-51DD16780D25}" type="presParOf" srcId="{AC6B91CB-5505-4442-920C-249F1CDC0DD8}" destId="{FA9E2396-5FFC-48DF-B4F5-FA590170BB9D}" srcOrd="1" destOrd="0" presId="urn:microsoft.com/office/officeart/2005/8/layout/hProcess7"/>
    <dgm:cxn modelId="{CBA24423-D8A1-4001-813B-7FE55B43F807}" type="presParOf" srcId="{AC6B91CB-5505-4442-920C-249F1CDC0DD8}" destId="{23FAE6C8-1A13-4A67-9A6D-1E26DF46CB34}" srcOrd="2" destOrd="0" presId="urn:microsoft.com/office/officeart/2005/8/layout/hProcess7"/>
    <dgm:cxn modelId="{DD991650-328A-4821-9DD1-B60659871C93}" type="presParOf" srcId="{23FAE6C8-1A13-4A67-9A6D-1E26DF46CB34}" destId="{5DECBCEE-0D8C-44C4-955D-13DE05209036}" srcOrd="0" destOrd="0" presId="urn:microsoft.com/office/officeart/2005/8/layout/hProcess7"/>
    <dgm:cxn modelId="{031DD566-D317-43B0-9996-8A58D83C3D79}" type="presParOf" srcId="{23FAE6C8-1A13-4A67-9A6D-1E26DF46CB34}" destId="{C13CBCBF-E712-4045-A6D0-F52BCEF3A02F}" srcOrd="1" destOrd="0" presId="urn:microsoft.com/office/officeart/2005/8/layout/hProcess7"/>
    <dgm:cxn modelId="{7CD1ADE5-E2D3-48D7-B306-FC29B0110388}" type="presParOf" srcId="{23FAE6C8-1A13-4A67-9A6D-1E26DF46CB34}" destId="{6D417A91-4EB0-4D5A-B486-0B303FC6EAA1}" srcOrd="2" destOrd="0" presId="urn:microsoft.com/office/officeart/2005/8/layout/hProcess7"/>
    <dgm:cxn modelId="{0D50277F-0EF3-4EE3-93F2-13829F4D5EB0}" type="presParOf" srcId="{AC6B91CB-5505-4442-920C-249F1CDC0DD8}" destId="{41C14553-B239-4087-9C99-80105868EC04}" srcOrd="3" destOrd="0" presId="urn:microsoft.com/office/officeart/2005/8/layout/hProcess7"/>
    <dgm:cxn modelId="{0336615C-61E5-4CF6-87B4-5EB72D081D42}" type="presParOf" srcId="{AC6B91CB-5505-4442-920C-249F1CDC0DD8}" destId="{CAB8F396-9153-4D9E-A56E-B4A99685935E}" srcOrd="4" destOrd="0" presId="urn:microsoft.com/office/officeart/2005/8/layout/hProcess7"/>
    <dgm:cxn modelId="{08692CDB-C9A2-40EE-9AB2-F03199D8A960}" type="presParOf" srcId="{CAB8F396-9153-4D9E-A56E-B4A99685935E}" destId="{5FD32CED-DB17-474E-A437-6A4FA4EA7A7F}" srcOrd="0" destOrd="0" presId="urn:microsoft.com/office/officeart/2005/8/layout/hProcess7"/>
    <dgm:cxn modelId="{941DF9A9-D3D1-49D7-9225-F304A2E36E16}" type="presParOf" srcId="{CAB8F396-9153-4D9E-A56E-B4A99685935E}" destId="{1F4F3A5C-47B1-403C-8579-7CE22EED562E}" srcOrd="1" destOrd="0" presId="urn:microsoft.com/office/officeart/2005/8/layout/hProcess7"/>
    <dgm:cxn modelId="{3B225D75-4415-411E-B1CF-AD2FA6CCA678}" type="presParOf" srcId="{CAB8F396-9153-4D9E-A56E-B4A99685935E}" destId="{23E6F814-E0BB-4DA2-8A34-0B2A71C8A33D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FA16B5D-8AC3-4718-A241-9C2E43AB98C3}" type="doc">
      <dgm:prSet loTypeId="urn:microsoft.com/office/officeart/2005/8/layout/hProcess7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3415782E-9567-4CF1-85DF-998C80E3227C}">
      <dgm:prSet phldrT="[Text]"/>
      <dgm:spPr/>
      <dgm:t>
        <a:bodyPr/>
        <a:lstStyle/>
        <a:p>
          <a:r>
            <a:rPr lang="en-GB" dirty="0">
              <a:solidFill>
                <a:srgbClr val="FFFF00"/>
              </a:solidFill>
            </a:rPr>
            <a:t>January 2025</a:t>
          </a:r>
        </a:p>
      </dgm:t>
    </dgm:pt>
    <dgm:pt modelId="{90B32678-FEA4-47AC-8F51-213F968D3071}" type="parTrans" cxnId="{C518BC90-8F26-415F-9C83-B1863DE2F177}">
      <dgm:prSet/>
      <dgm:spPr/>
      <dgm:t>
        <a:bodyPr/>
        <a:lstStyle/>
        <a:p>
          <a:endParaRPr lang="en-GB"/>
        </a:p>
      </dgm:t>
    </dgm:pt>
    <dgm:pt modelId="{13A21E26-10C0-4B74-BA56-F56848AB315E}" type="sibTrans" cxnId="{C518BC90-8F26-415F-9C83-B1863DE2F177}">
      <dgm:prSet/>
      <dgm:spPr/>
      <dgm:t>
        <a:bodyPr/>
        <a:lstStyle/>
        <a:p>
          <a:endParaRPr lang="en-GB"/>
        </a:p>
      </dgm:t>
    </dgm:pt>
    <dgm:pt modelId="{C83EC7AB-FF1E-47A8-AC2E-92D0633D819B}">
      <dgm:prSet phldrT="[Text]"/>
      <dgm:spPr/>
      <dgm:t>
        <a:bodyPr/>
        <a:lstStyle/>
        <a:p>
          <a:r>
            <a:rPr lang="en-GB" dirty="0"/>
            <a:t>Begin Migration of data to strategic data storage platform and toolset</a:t>
          </a:r>
        </a:p>
      </dgm:t>
    </dgm:pt>
    <dgm:pt modelId="{A66CF855-BA11-480F-9B9A-670326013FAE}" type="parTrans" cxnId="{1DBD492D-4821-4582-8ACE-212909861E16}">
      <dgm:prSet/>
      <dgm:spPr/>
      <dgm:t>
        <a:bodyPr/>
        <a:lstStyle/>
        <a:p>
          <a:endParaRPr lang="en-GB"/>
        </a:p>
      </dgm:t>
    </dgm:pt>
    <dgm:pt modelId="{BD387214-0D40-4811-87E9-DDD9FA9F1499}" type="sibTrans" cxnId="{1DBD492D-4821-4582-8ACE-212909861E16}">
      <dgm:prSet/>
      <dgm:spPr/>
      <dgm:t>
        <a:bodyPr/>
        <a:lstStyle/>
        <a:p>
          <a:endParaRPr lang="en-GB"/>
        </a:p>
      </dgm:t>
    </dgm:pt>
    <dgm:pt modelId="{1EF2F864-F1B8-4973-B5C1-005026C9CCD6}">
      <dgm:prSet phldrT="[Text]"/>
      <dgm:spPr/>
      <dgm:t>
        <a:bodyPr/>
        <a:lstStyle/>
        <a:p>
          <a:r>
            <a:rPr lang="en-GB" dirty="0">
              <a:solidFill>
                <a:srgbClr val="FFFF00"/>
              </a:solidFill>
            </a:rPr>
            <a:t>March 2026</a:t>
          </a:r>
        </a:p>
      </dgm:t>
    </dgm:pt>
    <dgm:pt modelId="{8B50EB88-5EBC-41DF-90DB-C5AE23DA8D9B}" type="parTrans" cxnId="{C3D5EC80-812B-44CB-AE7A-049CE8C79551}">
      <dgm:prSet/>
      <dgm:spPr/>
      <dgm:t>
        <a:bodyPr/>
        <a:lstStyle/>
        <a:p>
          <a:endParaRPr lang="en-GB"/>
        </a:p>
      </dgm:t>
    </dgm:pt>
    <dgm:pt modelId="{AFE4152B-3EE6-4F45-A2F2-6656427FE3B3}" type="sibTrans" cxnId="{C3D5EC80-812B-44CB-AE7A-049CE8C79551}">
      <dgm:prSet/>
      <dgm:spPr/>
      <dgm:t>
        <a:bodyPr/>
        <a:lstStyle/>
        <a:p>
          <a:endParaRPr lang="en-GB"/>
        </a:p>
      </dgm:t>
    </dgm:pt>
    <dgm:pt modelId="{1CAB6B7E-C6EB-4C1E-ACF3-36BF4BA68092}">
      <dgm:prSet phldrT="[Text]"/>
      <dgm:spPr/>
      <dgm:t>
        <a:bodyPr/>
        <a:lstStyle/>
        <a:p>
          <a:r>
            <a:rPr lang="en-GB" dirty="0"/>
            <a:t>Migration to strategic data platform and  tool set</a:t>
          </a:r>
        </a:p>
      </dgm:t>
    </dgm:pt>
    <dgm:pt modelId="{30E4E334-5289-4C1B-B150-19A489EC805F}" type="parTrans" cxnId="{95BEE668-7D0A-4D1D-88A5-60FBAEA43B0D}">
      <dgm:prSet/>
      <dgm:spPr/>
      <dgm:t>
        <a:bodyPr/>
        <a:lstStyle/>
        <a:p>
          <a:endParaRPr lang="en-GB"/>
        </a:p>
      </dgm:t>
    </dgm:pt>
    <dgm:pt modelId="{A51E0B51-7D3C-41A3-BA2F-CE9A48BB7B16}" type="sibTrans" cxnId="{95BEE668-7D0A-4D1D-88A5-60FBAEA43B0D}">
      <dgm:prSet/>
      <dgm:spPr/>
      <dgm:t>
        <a:bodyPr/>
        <a:lstStyle/>
        <a:p>
          <a:endParaRPr lang="en-GB"/>
        </a:p>
      </dgm:t>
    </dgm:pt>
    <dgm:pt modelId="{2FCA7913-7E78-4612-8D23-DF491D136063}" type="pres">
      <dgm:prSet presAssocID="{7FA16B5D-8AC3-4718-A241-9C2E43AB98C3}" presName="Name0" presStyleCnt="0">
        <dgm:presLayoutVars>
          <dgm:dir/>
          <dgm:animLvl val="lvl"/>
          <dgm:resizeHandles val="exact"/>
        </dgm:presLayoutVars>
      </dgm:prSet>
      <dgm:spPr/>
    </dgm:pt>
    <dgm:pt modelId="{9219C932-45C0-4533-800C-1AAA97C00804}" type="pres">
      <dgm:prSet presAssocID="{3415782E-9567-4CF1-85DF-998C80E3227C}" presName="compositeNode" presStyleCnt="0">
        <dgm:presLayoutVars>
          <dgm:bulletEnabled val="1"/>
        </dgm:presLayoutVars>
      </dgm:prSet>
      <dgm:spPr/>
    </dgm:pt>
    <dgm:pt modelId="{29071B48-D353-4816-AD1C-30F340DF551E}" type="pres">
      <dgm:prSet presAssocID="{3415782E-9567-4CF1-85DF-998C80E3227C}" presName="bgRect" presStyleLbl="node1" presStyleIdx="0" presStyleCnt="2" custScaleY="141105"/>
      <dgm:spPr/>
    </dgm:pt>
    <dgm:pt modelId="{335333ED-2FCB-4284-AF25-3C549EF73AF2}" type="pres">
      <dgm:prSet presAssocID="{3415782E-9567-4CF1-85DF-998C80E3227C}" presName="parentNode" presStyleLbl="node1" presStyleIdx="0" presStyleCnt="2">
        <dgm:presLayoutVars>
          <dgm:chMax val="0"/>
          <dgm:bulletEnabled val="1"/>
        </dgm:presLayoutVars>
      </dgm:prSet>
      <dgm:spPr/>
    </dgm:pt>
    <dgm:pt modelId="{76C76871-A0DE-4D64-A3FA-DE2D128B8B5E}" type="pres">
      <dgm:prSet presAssocID="{3415782E-9567-4CF1-85DF-998C80E3227C}" presName="childNode" presStyleLbl="node1" presStyleIdx="0" presStyleCnt="2">
        <dgm:presLayoutVars>
          <dgm:bulletEnabled val="1"/>
        </dgm:presLayoutVars>
      </dgm:prSet>
      <dgm:spPr/>
    </dgm:pt>
    <dgm:pt modelId="{DD978FF5-B49D-4097-8A41-4BE9DA2D6C8F}" type="pres">
      <dgm:prSet presAssocID="{13A21E26-10C0-4B74-BA56-F56848AB315E}" presName="hSp" presStyleCnt="0"/>
      <dgm:spPr/>
    </dgm:pt>
    <dgm:pt modelId="{770B3C3D-A85D-47A5-9837-F470C6E80D18}" type="pres">
      <dgm:prSet presAssocID="{13A21E26-10C0-4B74-BA56-F56848AB315E}" presName="vProcSp" presStyleCnt="0"/>
      <dgm:spPr/>
    </dgm:pt>
    <dgm:pt modelId="{3095E2AB-CE09-41B3-92D0-04BC7603FEDA}" type="pres">
      <dgm:prSet presAssocID="{13A21E26-10C0-4B74-BA56-F56848AB315E}" presName="vSp1" presStyleCnt="0"/>
      <dgm:spPr/>
    </dgm:pt>
    <dgm:pt modelId="{2716BC54-3036-48A1-A548-9D2F9ABD2E89}" type="pres">
      <dgm:prSet presAssocID="{13A21E26-10C0-4B74-BA56-F56848AB315E}" presName="simulatedConn" presStyleLbl="solidFgAcc1" presStyleIdx="0" presStyleCnt="1"/>
      <dgm:spPr/>
    </dgm:pt>
    <dgm:pt modelId="{42C392BA-B401-4223-8CA2-2AB034428E4F}" type="pres">
      <dgm:prSet presAssocID="{13A21E26-10C0-4B74-BA56-F56848AB315E}" presName="vSp2" presStyleCnt="0"/>
      <dgm:spPr/>
    </dgm:pt>
    <dgm:pt modelId="{7EA1618D-2AF4-4DBA-A1BA-B441927CED61}" type="pres">
      <dgm:prSet presAssocID="{13A21E26-10C0-4B74-BA56-F56848AB315E}" presName="sibTrans" presStyleCnt="0"/>
      <dgm:spPr/>
    </dgm:pt>
    <dgm:pt modelId="{FA2F2201-7DB1-439A-A6A5-5565F1F5376D}" type="pres">
      <dgm:prSet presAssocID="{1EF2F864-F1B8-4973-B5C1-005026C9CCD6}" presName="compositeNode" presStyleCnt="0">
        <dgm:presLayoutVars>
          <dgm:bulletEnabled val="1"/>
        </dgm:presLayoutVars>
      </dgm:prSet>
      <dgm:spPr/>
    </dgm:pt>
    <dgm:pt modelId="{973202F8-7BE4-48D6-90C1-D4AEA0663679}" type="pres">
      <dgm:prSet presAssocID="{1EF2F864-F1B8-4973-B5C1-005026C9CCD6}" presName="bgRect" presStyleLbl="node1" presStyleIdx="1" presStyleCnt="2" custScaleY="144767"/>
      <dgm:spPr/>
    </dgm:pt>
    <dgm:pt modelId="{52DCE77C-F291-425D-A964-2950B51240F8}" type="pres">
      <dgm:prSet presAssocID="{1EF2F864-F1B8-4973-B5C1-005026C9CCD6}" presName="parentNode" presStyleLbl="node1" presStyleIdx="1" presStyleCnt="2">
        <dgm:presLayoutVars>
          <dgm:chMax val="0"/>
          <dgm:bulletEnabled val="1"/>
        </dgm:presLayoutVars>
      </dgm:prSet>
      <dgm:spPr/>
    </dgm:pt>
    <dgm:pt modelId="{DDD4BEBB-05F8-4A9B-BB7D-BAA1BB23C79D}" type="pres">
      <dgm:prSet presAssocID="{1EF2F864-F1B8-4973-B5C1-005026C9CCD6}" presName="childNode" presStyleLbl="node1" presStyleIdx="1" presStyleCnt="2">
        <dgm:presLayoutVars>
          <dgm:bulletEnabled val="1"/>
        </dgm:presLayoutVars>
      </dgm:prSet>
      <dgm:spPr/>
    </dgm:pt>
  </dgm:ptLst>
  <dgm:cxnLst>
    <dgm:cxn modelId="{841B8A2B-907E-4ADA-AA8D-F987801DF1B9}" type="presOf" srcId="{1EF2F864-F1B8-4973-B5C1-005026C9CCD6}" destId="{973202F8-7BE4-48D6-90C1-D4AEA0663679}" srcOrd="0" destOrd="0" presId="urn:microsoft.com/office/officeart/2005/8/layout/hProcess7"/>
    <dgm:cxn modelId="{1DBD492D-4821-4582-8ACE-212909861E16}" srcId="{3415782E-9567-4CF1-85DF-998C80E3227C}" destId="{C83EC7AB-FF1E-47A8-AC2E-92D0633D819B}" srcOrd="0" destOrd="0" parTransId="{A66CF855-BA11-480F-9B9A-670326013FAE}" sibTransId="{BD387214-0D40-4811-87E9-DDD9FA9F1499}"/>
    <dgm:cxn modelId="{95BEE668-7D0A-4D1D-88A5-60FBAEA43B0D}" srcId="{1EF2F864-F1B8-4973-B5C1-005026C9CCD6}" destId="{1CAB6B7E-C6EB-4C1E-ACF3-36BF4BA68092}" srcOrd="0" destOrd="0" parTransId="{30E4E334-5289-4C1B-B150-19A489EC805F}" sibTransId="{A51E0B51-7D3C-41A3-BA2F-CE9A48BB7B16}"/>
    <dgm:cxn modelId="{C3D5EC80-812B-44CB-AE7A-049CE8C79551}" srcId="{7FA16B5D-8AC3-4718-A241-9C2E43AB98C3}" destId="{1EF2F864-F1B8-4973-B5C1-005026C9CCD6}" srcOrd="1" destOrd="0" parTransId="{8B50EB88-5EBC-41DF-90DB-C5AE23DA8D9B}" sibTransId="{AFE4152B-3EE6-4F45-A2F2-6656427FE3B3}"/>
    <dgm:cxn modelId="{9DFC1D83-3AD1-47EF-BDA1-D7A875CDA5B9}" type="presOf" srcId="{3415782E-9567-4CF1-85DF-998C80E3227C}" destId="{29071B48-D353-4816-AD1C-30F340DF551E}" srcOrd="0" destOrd="0" presId="urn:microsoft.com/office/officeart/2005/8/layout/hProcess7"/>
    <dgm:cxn modelId="{C518BC90-8F26-415F-9C83-B1863DE2F177}" srcId="{7FA16B5D-8AC3-4718-A241-9C2E43AB98C3}" destId="{3415782E-9567-4CF1-85DF-998C80E3227C}" srcOrd="0" destOrd="0" parTransId="{90B32678-FEA4-47AC-8F51-213F968D3071}" sibTransId="{13A21E26-10C0-4B74-BA56-F56848AB315E}"/>
    <dgm:cxn modelId="{0EF0FD90-69C4-41B0-AA95-DA53D5F11D78}" type="presOf" srcId="{1CAB6B7E-C6EB-4C1E-ACF3-36BF4BA68092}" destId="{DDD4BEBB-05F8-4A9B-BB7D-BAA1BB23C79D}" srcOrd="0" destOrd="0" presId="urn:microsoft.com/office/officeart/2005/8/layout/hProcess7"/>
    <dgm:cxn modelId="{4F470E94-4D9C-41B5-9CC7-51B83CC59C71}" type="presOf" srcId="{1EF2F864-F1B8-4973-B5C1-005026C9CCD6}" destId="{52DCE77C-F291-425D-A964-2950B51240F8}" srcOrd="1" destOrd="0" presId="urn:microsoft.com/office/officeart/2005/8/layout/hProcess7"/>
    <dgm:cxn modelId="{D2A66DA6-508D-4B7C-BD2B-A43FB8DABE80}" type="presOf" srcId="{3415782E-9567-4CF1-85DF-998C80E3227C}" destId="{335333ED-2FCB-4284-AF25-3C549EF73AF2}" srcOrd="1" destOrd="0" presId="urn:microsoft.com/office/officeart/2005/8/layout/hProcess7"/>
    <dgm:cxn modelId="{4B7BBFEC-D9D1-4652-A335-76C539F045FA}" type="presOf" srcId="{C83EC7AB-FF1E-47A8-AC2E-92D0633D819B}" destId="{76C76871-A0DE-4D64-A3FA-DE2D128B8B5E}" srcOrd="0" destOrd="0" presId="urn:microsoft.com/office/officeart/2005/8/layout/hProcess7"/>
    <dgm:cxn modelId="{BE2CFDED-3FA2-45FD-9793-D6A02555BB7C}" type="presOf" srcId="{7FA16B5D-8AC3-4718-A241-9C2E43AB98C3}" destId="{2FCA7913-7E78-4612-8D23-DF491D136063}" srcOrd="0" destOrd="0" presId="urn:microsoft.com/office/officeart/2005/8/layout/hProcess7"/>
    <dgm:cxn modelId="{75CF9457-4876-48A3-BEBB-5078DDB5A677}" type="presParOf" srcId="{2FCA7913-7E78-4612-8D23-DF491D136063}" destId="{9219C932-45C0-4533-800C-1AAA97C00804}" srcOrd="0" destOrd="0" presId="urn:microsoft.com/office/officeart/2005/8/layout/hProcess7"/>
    <dgm:cxn modelId="{82E521AC-9C6A-45D0-9850-CC0CA8C53557}" type="presParOf" srcId="{9219C932-45C0-4533-800C-1AAA97C00804}" destId="{29071B48-D353-4816-AD1C-30F340DF551E}" srcOrd="0" destOrd="0" presId="urn:microsoft.com/office/officeart/2005/8/layout/hProcess7"/>
    <dgm:cxn modelId="{5AA162EC-ACB9-4418-B91E-9E7776139672}" type="presParOf" srcId="{9219C932-45C0-4533-800C-1AAA97C00804}" destId="{335333ED-2FCB-4284-AF25-3C549EF73AF2}" srcOrd="1" destOrd="0" presId="urn:microsoft.com/office/officeart/2005/8/layout/hProcess7"/>
    <dgm:cxn modelId="{7305BE2E-640C-45CC-AC67-D85BF054C1EE}" type="presParOf" srcId="{9219C932-45C0-4533-800C-1AAA97C00804}" destId="{76C76871-A0DE-4D64-A3FA-DE2D128B8B5E}" srcOrd="2" destOrd="0" presId="urn:microsoft.com/office/officeart/2005/8/layout/hProcess7"/>
    <dgm:cxn modelId="{118B3F09-88B3-4802-B215-927805EA51FD}" type="presParOf" srcId="{2FCA7913-7E78-4612-8D23-DF491D136063}" destId="{DD978FF5-B49D-4097-8A41-4BE9DA2D6C8F}" srcOrd="1" destOrd="0" presId="urn:microsoft.com/office/officeart/2005/8/layout/hProcess7"/>
    <dgm:cxn modelId="{DA172BBD-46BF-4B3F-A903-5BE5DE86FC38}" type="presParOf" srcId="{2FCA7913-7E78-4612-8D23-DF491D136063}" destId="{770B3C3D-A85D-47A5-9837-F470C6E80D18}" srcOrd="2" destOrd="0" presId="urn:microsoft.com/office/officeart/2005/8/layout/hProcess7"/>
    <dgm:cxn modelId="{AAADD35D-BA9D-41C7-BC4B-2CE2A8A85A19}" type="presParOf" srcId="{770B3C3D-A85D-47A5-9837-F470C6E80D18}" destId="{3095E2AB-CE09-41B3-92D0-04BC7603FEDA}" srcOrd="0" destOrd="0" presId="urn:microsoft.com/office/officeart/2005/8/layout/hProcess7"/>
    <dgm:cxn modelId="{7DA99B02-656A-4C1A-AFB5-5E5A5C55718B}" type="presParOf" srcId="{770B3C3D-A85D-47A5-9837-F470C6E80D18}" destId="{2716BC54-3036-48A1-A548-9D2F9ABD2E89}" srcOrd="1" destOrd="0" presId="urn:microsoft.com/office/officeart/2005/8/layout/hProcess7"/>
    <dgm:cxn modelId="{8C3C1BC8-22C7-4A51-9053-661E0B9E3E30}" type="presParOf" srcId="{770B3C3D-A85D-47A5-9837-F470C6E80D18}" destId="{42C392BA-B401-4223-8CA2-2AB034428E4F}" srcOrd="2" destOrd="0" presId="urn:microsoft.com/office/officeart/2005/8/layout/hProcess7"/>
    <dgm:cxn modelId="{CB65C793-057B-42D3-AC8B-32D48658404C}" type="presParOf" srcId="{2FCA7913-7E78-4612-8D23-DF491D136063}" destId="{7EA1618D-2AF4-4DBA-A1BA-B441927CED61}" srcOrd="3" destOrd="0" presId="urn:microsoft.com/office/officeart/2005/8/layout/hProcess7"/>
    <dgm:cxn modelId="{F73C8003-1A0C-418C-9B71-F51962B876A9}" type="presParOf" srcId="{2FCA7913-7E78-4612-8D23-DF491D136063}" destId="{FA2F2201-7DB1-439A-A6A5-5565F1F5376D}" srcOrd="4" destOrd="0" presId="urn:microsoft.com/office/officeart/2005/8/layout/hProcess7"/>
    <dgm:cxn modelId="{99F40DC8-937C-4F3B-889D-2AF2D9DA350C}" type="presParOf" srcId="{FA2F2201-7DB1-439A-A6A5-5565F1F5376D}" destId="{973202F8-7BE4-48D6-90C1-D4AEA0663679}" srcOrd="0" destOrd="0" presId="urn:microsoft.com/office/officeart/2005/8/layout/hProcess7"/>
    <dgm:cxn modelId="{51D017FC-91B6-4951-9A1B-9E00CEE6C2E7}" type="presParOf" srcId="{FA2F2201-7DB1-439A-A6A5-5565F1F5376D}" destId="{52DCE77C-F291-425D-A964-2950B51240F8}" srcOrd="1" destOrd="0" presId="urn:microsoft.com/office/officeart/2005/8/layout/hProcess7"/>
    <dgm:cxn modelId="{605185B9-6180-4173-B310-6DE00E1693DA}" type="presParOf" srcId="{FA2F2201-7DB1-439A-A6A5-5565F1F5376D}" destId="{DDD4BEBB-05F8-4A9B-BB7D-BAA1BB23C79D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1FEC36-A36F-42AA-B88F-A06105B66E01}">
      <dsp:nvSpPr>
        <dsp:cNvPr id="0" name=""/>
        <dsp:cNvSpPr/>
      </dsp:nvSpPr>
      <dsp:spPr>
        <a:xfrm>
          <a:off x="2240" y="-124597"/>
          <a:ext cx="4334573" cy="7307097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64592" rIns="213360" bIns="0" numCol="1" spcCol="1270" anchor="t" anchorCtr="0">
          <a:noAutofit/>
        </a:bodyPr>
        <a:lstStyle/>
        <a:p>
          <a:pPr marL="0" lvl="0" indent="0" algn="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>
              <a:solidFill>
                <a:srgbClr val="FFFF00"/>
              </a:solidFill>
            </a:rPr>
            <a:t>March 2024</a:t>
          </a:r>
        </a:p>
      </dsp:txBody>
      <dsp:txXfrm rot="16200000">
        <a:off x="-2560212" y="2437854"/>
        <a:ext cx="5991819" cy="866914"/>
      </dsp:txXfrm>
    </dsp:sp>
    <dsp:sp modelId="{B2517D5B-235F-4B88-B654-778142CBBA21}">
      <dsp:nvSpPr>
        <dsp:cNvPr id="0" name=""/>
        <dsp:cNvSpPr/>
      </dsp:nvSpPr>
      <dsp:spPr>
        <a:xfrm>
          <a:off x="863565" y="-124597"/>
          <a:ext cx="3229257" cy="7307097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47447" rIns="0" bIns="0" numCol="1" spcCol="1270" anchor="t" anchorCtr="0">
          <a:noAutofit/>
        </a:bodyPr>
        <a:lstStyle/>
        <a:p>
          <a:pPr marL="0" lvl="0" indent="0" algn="l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300" kern="1200" dirty="0"/>
            <a:t>NDR pilots</a:t>
          </a:r>
        </a:p>
        <a:p>
          <a:pPr marL="0" lvl="0" indent="0" algn="l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300" kern="1200" dirty="0"/>
            <a:t>- use of NDR, tooling, cloud approach,</a:t>
          </a:r>
        </a:p>
        <a:p>
          <a:pPr marL="0" lvl="0" indent="0" algn="l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300" kern="1200" dirty="0"/>
            <a:t>Data ingest and analysis </a:t>
          </a:r>
        </a:p>
      </dsp:txBody>
      <dsp:txXfrm>
        <a:off x="863565" y="-124597"/>
        <a:ext cx="3229257" cy="7307097"/>
      </dsp:txXfrm>
    </dsp:sp>
    <dsp:sp modelId="{5FD32CED-DB17-474E-A437-6A4FA4EA7A7F}">
      <dsp:nvSpPr>
        <dsp:cNvPr id="0" name=""/>
        <dsp:cNvSpPr/>
      </dsp:nvSpPr>
      <dsp:spPr>
        <a:xfrm>
          <a:off x="4485825" y="-124597"/>
          <a:ext cx="4257470" cy="7057881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64592" rIns="213360" bIns="0" numCol="1" spcCol="1270" anchor="t" anchorCtr="0">
          <a:noAutofit/>
        </a:bodyPr>
        <a:lstStyle/>
        <a:p>
          <a:pPr marL="0" lvl="0" indent="0" algn="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>
              <a:solidFill>
                <a:srgbClr val="FFFF00"/>
              </a:solidFill>
            </a:rPr>
            <a:t>June 2024</a:t>
          </a:r>
        </a:p>
      </dsp:txBody>
      <dsp:txXfrm rot="16200000">
        <a:off x="2017841" y="2343386"/>
        <a:ext cx="5787463" cy="851494"/>
      </dsp:txXfrm>
    </dsp:sp>
    <dsp:sp modelId="{C13CBCBF-E712-4045-A6D0-F52BCEF3A02F}">
      <dsp:nvSpPr>
        <dsp:cNvPr id="0" name=""/>
        <dsp:cNvSpPr/>
      </dsp:nvSpPr>
      <dsp:spPr>
        <a:xfrm rot="5400000">
          <a:off x="4131663" y="3936331"/>
          <a:ext cx="750898" cy="638620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E6F814-E0BB-4DA2-8A34-0B2A71C8A33D}">
      <dsp:nvSpPr>
        <dsp:cNvPr id="0" name=""/>
        <dsp:cNvSpPr/>
      </dsp:nvSpPr>
      <dsp:spPr>
        <a:xfrm>
          <a:off x="5337319" y="-124597"/>
          <a:ext cx="3171815" cy="705788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47447" rIns="0" bIns="0" numCol="1" spcCol="1270" anchor="t" anchorCtr="0">
          <a:noAutofit/>
        </a:bodyPr>
        <a:lstStyle/>
        <a:p>
          <a:pPr marL="0" lvl="0" indent="0" algn="l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300" kern="1200" dirty="0"/>
            <a:t>PHW Cloud strategy written and approved.</a:t>
          </a:r>
        </a:p>
        <a:p>
          <a:pPr marL="0" lvl="0" indent="0" algn="l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300" kern="1200" dirty="0"/>
            <a:t>Develop approach to analytical data storage, analysis and tools from this</a:t>
          </a:r>
        </a:p>
      </dsp:txBody>
      <dsp:txXfrm>
        <a:off x="5337319" y="-124597"/>
        <a:ext cx="3171815" cy="705788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071B48-D353-4816-AD1C-30F340DF551E}">
      <dsp:nvSpPr>
        <dsp:cNvPr id="0" name=""/>
        <dsp:cNvSpPr/>
      </dsp:nvSpPr>
      <dsp:spPr>
        <a:xfrm>
          <a:off x="1686" y="-12"/>
          <a:ext cx="4295903" cy="7274082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68021" rIns="217805" bIns="0" numCol="1" spcCol="1270" anchor="t" anchorCtr="0">
          <a:noAutofit/>
        </a:bodyPr>
        <a:lstStyle/>
        <a:p>
          <a:pPr marL="0" lvl="0" indent="0" algn="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900" kern="1200" dirty="0">
              <a:solidFill>
                <a:srgbClr val="FFFF00"/>
              </a:solidFill>
            </a:rPr>
            <a:t>January 2025</a:t>
          </a:r>
        </a:p>
      </dsp:txBody>
      <dsp:txXfrm rot="16200000">
        <a:off x="-2551096" y="2552771"/>
        <a:ext cx="5964747" cy="859180"/>
      </dsp:txXfrm>
    </dsp:sp>
    <dsp:sp modelId="{76C76871-A0DE-4D64-A3FA-DE2D128B8B5E}">
      <dsp:nvSpPr>
        <dsp:cNvPr id="0" name=""/>
        <dsp:cNvSpPr/>
      </dsp:nvSpPr>
      <dsp:spPr>
        <a:xfrm>
          <a:off x="860867" y="-12"/>
          <a:ext cx="3200448" cy="7274082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85166" rIns="0" bIns="0" numCol="1" spcCol="1270" anchor="t" anchorCtr="0">
          <a:noAutofit/>
        </a:bodyPr>
        <a:lstStyle/>
        <a:p>
          <a:pPr marL="0" lvl="0" indent="0" algn="l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400" kern="1200" dirty="0"/>
            <a:t>Begin Migration of data to strategic data storage platform and toolset</a:t>
          </a:r>
        </a:p>
      </dsp:txBody>
      <dsp:txXfrm>
        <a:off x="860867" y="-12"/>
        <a:ext cx="3200448" cy="7274082"/>
      </dsp:txXfrm>
    </dsp:sp>
    <dsp:sp modelId="{973202F8-7BE4-48D6-90C1-D4AEA0663679}">
      <dsp:nvSpPr>
        <dsp:cNvPr id="0" name=""/>
        <dsp:cNvSpPr/>
      </dsp:nvSpPr>
      <dsp:spPr>
        <a:xfrm>
          <a:off x="4447947" y="-12"/>
          <a:ext cx="4295903" cy="7462861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68021" rIns="217805" bIns="0" numCol="1" spcCol="1270" anchor="t" anchorCtr="0">
          <a:noAutofit/>
        </a:bodyPr>
        <a:lstStyle/>
        <a:p>
          <a:pPr marL="0" lvl="0" indent="0" algn="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900" kern="1200" dirty="0">
              <a:solidFill>
                <a:srgbClr val="FFFF00"/>
              </a:solidFill>
            </a:rPr>
            <a:t>March 2026</a:t>
          </a:r>
        </a:p>
      </dsp:txBody>
      <dsp:txXfrm rot="16200000">
        <a:off x="1817764" y="2630170"/>
        <a:ext cx="6119546" cy="859180"/>
      </dsp:txXfrm>
    </dsp:sp>
    <dsp:sp modelId="{2716BC54-3036-48A1-A548-9D2F9ABD2E89}">
      <dsp:nvSpPr>
        <dsp:cNvPr id="0" name=""/>
        <dsp:cNvSpPr/>
      </dsp:nvSpPr>
      <dsp:spPr>
        <a:xfrm rot="5400000">
          <a:off x="4090861" y="4094392"/>
          <a:ext cx="757131" cy="644385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D4BEBB-05F8-4A9B-BB7D-BAA1BB23C79D}">
      <dsp:nvSpPr>
        <dsp:cNvPr id="0" name=""/>
        <dsp:cNvSpPr/>
      </dsp:nvSpPr>
      <dsp:spPr>
        <a:xfrm>
          <a:off x="5307128" y="-12"/>
          <a:ext cx="3200448" cy="746286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85166" rIns="0" bIns="0" numCol="1" spcCol="1270" anchor="t" anchorCtr="0">
          <a:noAutofit/>
        </a:bodyPr>
        <a:lstStyle/>
        <a:p>
          <a:pPr marL="0" lvl="0" indent="0" algn="l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400" kern="1200" dirty="0"/>
            <a:t>Migration to strategic data platform and  tool set</a:t>
          </a:r>
        </a:p>
      </dsp:txBody>
      <dsp:txXfrm>
        <a:off x="5307128" y="-12"/>
        <a:ext cx="3200448" cy="74628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61C223-6CF5-8844-B537-615AFB5B6DBF}" type="datetimeFigureOut">
              <a:rPr lang="en-US" smtClean="0"/>
              <a:t>2/21/2024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38B26B-2A50-224A-A8F7-D49C19FE9A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4205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0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350" b="0" i="0">
                <a:solidFill>
                  <a:srgbClr val="7F7F7F"/>
                </a:solidFill>
                <a:latin typeface="Ubuntu-Light"/>
                <a:cs typeface="Ubuntu-Ligh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2/21/2024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50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350" b="0" i="0">
                <a:solidFill>
                  <a:srgbClr val="7F7F7F"/>
                </a:solidFill>
                <a:latin typeface="Ubuntu-Light"/>
                <a:cs typeface="Ubuntu-Ligh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2/21/2024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50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2/21/2024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50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099" cy="11308556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1245565" y="1164684"/>
            <a:ext cx="833119" cy="833119"/>
          </a:xfrm>
          <a:custGeom>
            <a:avLst/>
            <a:gdLst/>
            <a:ahLst/>
            <a:cxnLst/>
            <a:rect l="l" t="t" r="r" b="b"/>
            <a:pathLst>
              <a:path w="833119" h="833119">
                <a:moveTo>
                  <a:pt x="302158" y="832662"/>
                </a:moveTo>
                <a:lnTo>
                  <a:pt x="298348" y="818870"/>
                </a:lnTo>
                <a:lnTo>
                  <a:pt x="295554" y="804684"/>
                </a:lnTo>
                <a:lnTo>
                  <a:pt x="293852" y="790143"/>
                </a:lnTo>
                <a:lnTo>
                  <a:pt x="293268" y="775284"/>
                </a:lnTo>
                <a:lnTo>
                  <a:pt x="293268" y="767295"/>
                </a:lnTo>
                <a:lnTo>
                  <a:pt x="293725" y="759434"/>
                </a:lnTo>
                <a:lnTo>
                  <a:pt x="294690" y="751674"/>
                </a:lnTo>
                <a:lnTo>
                  <a:pt x="246976" y="730224"/>
                </a:lnTo>
                <a:lnTo>
                  <a:pt x="203263" y="702246"/>
                </a:lnTo>
                <a:lnTo>
                  <a:pt x="164198" y="668388"/>
                </a:lnTo>
                <a:lnTo>
                  <a:pt x="130403" y="629259"/>
                </a:lnTo>
                <a:lnTo>
                  <a:pt x="102476" y="585508"/>
                </a:lnTo>
                <a:lnTo>
                  <a:pt x="81064" y="537756"/>
                </a:lnTo>
                <a:lnTo>
                  <a:pt x="73647" y="538632"/>
                </a:lnTo>
                <a:lnTo>
                  <a:pt x="66065" y="538848"/>
                </a:lnTo>
                <a:lnTo>
                  <a:pt x="58432" y="538848"/>
                </a:lnTo>
                <a:lnTo>
                  <a:pt x="43281" y="538264"/>
                </a:lnTo>
                <a:lnTo>
                  <a:pt x="28460" y="536536"/>
                </a:lnTo>
                <a:lnTo>
                  <a:pt x="14008" y="533666"/>
                </a:lnTo>
                <a:lnTo>
                  <a:pt x="0" y="529717"/>
                </a:lnTo>
                <a:lnTo>
                  <a:pt x="16027" y="577469"/>
                </a:lnTo>
                <a:lnTo>
                  <a:pt x="37299" y="622566"/>
                </a:lnTo>
                <a:lnTo>
                  <a:pt x="63436" y="664629"/>
                </a:lnTo>
                <a:lnTo>
                  <a:pt x="94094" y="703275"/>
                </a:lnTo>
                <a:lnTo>
                  <a:pt x="128879" y="738162"/>
                </a:lnTo>
                <a:lnTo>
                  <a:pt x="167449" y="768908"/>
                </a:lnTo>
                <a:lnTo>
                  <a:pt x="209423" y="795159"/>
                </a:lnTo>
                <a:lnTo>
                  <a:pt x="254457" y="816533"/>
                </a:lnTo>
                <a:lnTo>
                  <a:pt x="302158" y="832662"/>
                </a:lnTo>
                <a:close/>
              </a:path>
              <a:path w="833119" h="833119">
                <a:moveTo>
                  <a:pt x="303149" y="0"/>
                </a:moveTo>
                <a:lnTo>
                  <a:pt x="255384" y="16027"/>
                </a:lnTo>
                <a:lnTo>
                  <a:pt x="210286" y="37299"/>
                </a:lnTo>
                <a:lnTo>
                  <a:pt x="168236" y="63436"/>
                </a:lnTo>
                <a:lnTo>
                  <a:pt x="129578" y="94081"/>
                </a:lnTo>
                <a:lnTo>
                  <a:pt x="94691" y="128866"/>
                </a:lnTo>
                <a:lnTo>
                  <a:pt x="63944" y="167436"/>
                </a:lnTo>
                <a:lnTo>
                  <a:pt x="37706" y="209423"/>
                </a:lnTo>
                <a:lnTo>
                  <a:pt x="16332" y="254444"/>
                </a:lnTo>
                <a:lnTo>
                  <a:pt x="190" y="302145"/>
                </a:lnTo>
                <a:lnTo>
                  <a:pt x="13982" y="298335"/>
                </a:lnTo>
                <a:lnTo>
                  <a:pt x="28168" y="295541"/>
                </a:lnTo>
                <a:lnTo>
                  <a:pt x="42710" y="293827"/>
                </a:lnTo>
                <a:lnTo>
                  <a:pt x="57569" y="293255"/>
                </a:lnTo>
                <a:lnTo>
                  <a:pt x="65582" y="293255"/>
                </a:lnTo>
                <a:lnTo>
                  <a:pt x="73431" y="293712"/>
                </a:lnTo>
                <a:lnTo>
                  <a:pt x="81191" y="294678"/>
                </a:lnTo>
                <a:lnTo>
                  <a:pt x="102654" y="246951"/>
                </a:lnTo>
                <a:lnTo>
                  <a:pt x="130619" y="203250"/>
                </a:lnTo>
                <a:lnTo>
                  <a:pt x="164477" y="164198"/>
                </a:lnTo>
                <a:lnTo>
                  <a:pt x="203606" y="130390"/>
                </a:lnTo>
                <a:lnTo>
                  <a:pt x="247345" y="102476"/>
                </a:lnTo>
                <a:lnTo>
                  <a:pt x="295109" y="81064"/>
                </a:lnTo>
                <a:lnTo>
                  <a:pt x="294208" y="73647"/>
                </a:lnTo>
                <a:lnTo>
                  <a:pt x="293979" y="66078"/>
                </a:lnTo>
                <a:lnTo>
                  <a:pt x="293979" y="58407"/>
                </a:lnTo>
                <a:lnTo>
                  <a:pt x="294576" y="43268"/>
                </a:lnTo>
                <a:lnTo>
                  <a:pt x="296316" y="28448"/>
                </a:lnTo>
                <a:lnTo>
                  <a:pt x="299186" y="14008"/>
                </a:lnTo>
                <a:lnTo>
                  <a:pt x="303149" y="0"/>
                </a:lnTo>
                <a:close/>
              </a:path>
              <a:path w="833119" h="833119">
                <a:moveTo>
                  <a:pt x="832675" y="530682"/>
                </a:moveTo>
                <a:lnTo>
                  <a:pt x="818896" y="534504"/>
                </a:lnTo>
                <a:lnTo>
                  <a:pt x="804710" y="537298"/>
                </a:lnTo>
                <a:lnTo>
                  <a:pt x="790155" y="539000"/>
                </a:lnTo>
                <a:lnTo>
                  <a:pt x="775296" y="539572"/>
                </a:lnTo>
                <a:lnTo>
                  <a:pt x="767295" y="539572"/>
                </a:lnTo>
                <a:lnTo>
                  <a:pt x="759421" y="539140"/>
                </a:lnTo>
                <a:lnTo>
                  <a:pt x="751687" y="538149"/>
                </a:lnTo>
                <a:lnTo>
                  <a:pt x="730211" y="585876"/>
                </a:lnTo>
                <a:lnTo>
                  <a:pt x="702246" y="629589"/>
                </a:lnTo>
                <a:lnTo>
                  <a:pt x="668388" y="668655"/>
                </a:lnTo>
                <a:lnTo>
                  <a:pt x="629272" y="702462"/>
                </a:lnTo>
                <a:lnTo>
                  <a:pt x="585520" y="730377"/>
                </a:lnTo>
                <a:lnTo>
                  <a:pt x="537781" y="751789"/>
                </a:lnTo>
                <a:lnTo>
                  <a:pt x="538657" y="759206"/>
                </a:lnTo>
                <a:lnTo>
                  <a:pt x="536536" y="804405"/>
                </a:lnTo>
                <a:lnTo>
                  <a:pt x="529742" y="832853"/>
                </a:lnTo>
                <a:lnTo>
                  <a:pt x="577494" y="816825"/>
                </a:lnTo>
                <a:lnTo>
                  <a:pt x="622579" y="795566"/>
                </a:lnTo>
                <a:lnTo>
                  <a:pt x="664641" y="769416"/>
                </a:lnTo>
                <a:lnTo>
                  <a:pt x="703287" y="738771"/>
                </a:lnTo>
                <a:lnTo>
                  <a:pt x="738174" y="703973"/>
                </a:lnTo>
                <a:lnTo>
                  <a:pt x="768921" y="665403"/>
                </a:lnTo>
                <a:lnTo>
                  <a:pt x="795159" y="623430"/>
                </a:lnTo>
                <a:lnTo>
                  <a:pt x="816533" y="578396"/>
                </a:lnTo>
                <a:lnTo>
                  <a:pt x="832675" y="530682"/>
                </a:lnTo>
                <a:close/>
              </a:path>
              <a:path w="833119" h="833119">
                <a:moveTo>
                  <a:pt x="832878" y="303110"/>
                </a:moveTo>
                <a:lnTo>
                  <a:pt x="816838" y="255358"/>
                </a:lnTo>
                <a:lnTo>
                  <a:pt x="795566" y="210273"/>
                </a:lnTo>
                <a:lnTo>
                  <a:pt x="769429" y="168211"/>
                </a:lnTo>
                <a:lnTo>
                  <a:pt x="738771" y="129565"/>
                </a:lnTo>
                <a:lnTo>
                  <a:pt x="703973" y="94691"/>
                </a:lnTo>
                <a:lnTo>
                  <a:pt x="665403" y="63944"/>
                </a:lnTo>
                <a:lnTo>
                  <a:pt x="623430" y="37706"/>
                </a:lnTo>
                <a:lnTo>
                  <a:pt x="578408" y="16332"/>
                </a:lnTo>
                <a:lnTo>
                  <a:pt x="530694" y="190"/>
                </a:lnTo>
                <a:lnTo>
                  <a:pt x="534517" y="13970"/>
                </a:lnTo>
                <a:lnTo>
                  <a:pt x="537311" y="28155"/>
                </a:lnTo>
                <a:lnTo>
                  <a:pt x="539026" y="42710"/>
                </a:lnTo>
                <a:lnTo>
                  <a:pt x="539597" y="57556"/>
                </a:lnTo>
                <a:lnTo>
                  <a:pt x="539597" y="65557"/>
                </a:lnTo>
                <a:lnTo>
                  <a:pt x="539140" y="73418"/>
                </a:lnTo>
                <a:lnTo>
                  <a:pt x="538187" y="81178"/>
                </a:lnTo>
                <a:lnTo>
                  <a:pt x="585901" y="102641"/>
                </a:lnTo>
                <a:lnTo>
                  <a:pt x="629602" y="130606"/>
                </a:lnTo>
                <a:lnTo>
                  <a:pt x="668667" y="164465"/>
                </a:lnTo>
                <a:lnTo>
                  <a:pt x="702462" y="203581"/>
                </a:lnTo>
                <a:lnTo>
                  <a:pt x="730377" y="247319"/>
                </a:lnTo>
                <a:lnTo>
                  <a:pt x="751789" y="295071"/>
                </a:lnTo>
                <a:lnTo>
                  <a:pt x="759206" y="294182"/>
                </a:lnTo>
                <a:lnTo>
                  <a:pt x="774446" y="293979"/>
                </a:lnTo>
                <a:lnTo>
                  <a:pt x="789584" y="294576"/>
                </a:lnTo>
                <a:lnTo>
                  <a:pt x="804405" y="296316"/>
                </a:lnTo>
                <a:lnTo>
                  <a:pt x="818845" y="299173"/>
                </a:lnTo>
                <a:lnTo>
                  <a:pt x="832878" y="30311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" name="bg object 1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305486" y="1164438"/>
            <a:ext cx="715271" cy="885185"/>
          </a:xfrm>
          <a:prstGeom prst="rect">
            <a:avLst/>
          </a:prstGeom>
        </p:spPr>
      </p:pic>
      <p:sp>
        <p:nvSpPr>
          <p:cNvPr id="19" name="bg object 19"/>
          <p:cNvSpPr/>
          <p:nvPr/>
        </p:nvSpPr>
        <p:spPr>
          <a:xfrm>
            <a:off x="1127988" y="1047108"/>
            <a:ext cx="2197100" cy="1068070"/>
          </a:xfrm>
          <a:custGeom>
            <a:avLst/>
            <a:gdLst/>
            <a:ahLst/>
            <a:cxnLst/>
            <a:rect l="l" t="t" r="r" b="b"/>
            <a:pathLst>
              <a:path w="2197100" h="1068070">
                <a:moveTo>
                  <a:pt x="388213" y="419315"/>
                </a:moveTo>
                <a:lnTo>
                  <a:pt x="355752" y="438188"/>
                </a:lnTo>
                <a:lnTo>
                  <a:pt x="335140" y="452475"/>
                </a:lnTo>
                <a:lnTo>
                  <a:pt x="317538" y="469328"/>
                </a:lnTo>
                <a:lnTo>
                  <a:pt x="294132" y="495947"/>
                </a:lnTo>
                <a:lnTo>
                  <a:pt x="263321" y="526796"/>
                </a:lnTo>
                <a:lnTo>
                  <a:pt x="226364" y="552526"/>
                </a:lnTo>
                <a:lnTo>
                  <a:pt x="185635" y="566661"/>
                </a:lnTo>
                <a:lnTo>
                  <a:pt x="143484" y="562673"/>
                </a:lnTo>
                <a:lnTo>
                  <a:pt x="102273" y="534085"/>
                </a:lnTo>
                <a:lnTo>
                  <a:pt x="136931" y="508139"/>
                </a:lnTo>
                <a:lnTo>
                  <a:pt x="172516" y="500468"/>
                </a:lnTo>
                <a:lnTo>
                  <a:pt x="207619" y="507136"/>
                </a:lnTo>
                <a:lnTo>
                  <a:pt x="240830" y="524243"/>
                </a:lnTo>
                <a:lnTo>
                  <a:pt x="247230" y="521843"/>
                </a:lnTo>
                <a:lnTo>
                  <a:pt x="253796" y="517105"/>
                </a:lnTo>
                <a:lnTo>
                  <a:pt x="264464" y="506463"/>
                </a:lnTo>
                <a:lnTo>
                  <a:pt x="287883" y="481380"/>
                </a:lnTo>
                <a:lnTo>
                  <a:pt x="292277" y="477443"/>
                </a:lnTo>
                <a:lnTo>
                  <a:pt x="295770" y="472897"/>
                </a:lnTo>
                <a:lnTo>
                  <a:pt x="257644" y="448729"/>
                </a:lnTo>
                <a:lnTo>
                  <a:pt x="219862" y="433298"/>
                </a:lnTo>
                <a:lnTo>
                  <a:pt x="182435" y="426783"/>
                </a:lnTo>
                <a:lnTo>
                  <a:pt x="145351" y="429361"/>
                </a:lnTo>
                <a:lnTo>
                  <a:pt x="108572" y="441198"/>
                </a:lnTo>
                <a:lnTo>
                  <a:pt x="72097" y="462483"/>
                </a:lnTo>
                <a:lnTo>
                  <a:pt x="35915" y="493382"/>
                </a:lnTo>
                <a:lnTo>
                  <a:pt x="0" y="534085"/>
                </a:lnTo>
                <a:lnTo>
                  <a:pt x="38481" y="577240"/>
                </a:lnTo>
                <a:lnTo>
                  <a:pt x="77152" y="609130"/>
                </a:lnTo>
                <a:lnTo>
                  <a:pt x="115912" y="630174"/>
                </a:lnTo>
                <a:lnTo>
                  <a:pt x="154686" y="640778"/>
                </a:lnTo>
                <a:lnTo>
                  <a:pt x="193408" y="641375"/>
                </a:lnTo>
                <a:lnTo>
                  <a:pt x="231965" y="632383"/>
                </a:lnTo>
                <a:lnTo>
                  <a:pt x="270294" y="614210"/>
                </a:lnTo>
                <a:lnTo>
                  <a:pt x="308305" y="587298"/>
                </a:lnTo>
                <a:lnTo>
                  <a:pt x="340321" y="556082"/>
                </a:lnTo>
                <a:lnTo>
                  <a:pt x="361581" y="534085"/>
                </a:lnTo>
                <a:lnTo>
                  <a:pt x="361505" y="506666"/>
                </a:lnTo>
                <a:lnTo>
                  <a:pt x="364261" y="485584"/>
                </a:lnTo>
                <a:lnTo>
                  <a:pt x="372325" y="460044"/>
                </a:lnTo>
                <a:lnTo>
                  <a:pt x="388213" y="419315"/>
                </a:lnTo>
                <a:close/>
              </a:path>
              <a:path w="2197100" h="1068070">
                <a:moveTo>
                  <a:pt x="521716" y="370547"/>
                </a:moveTo>
                <a:lnTo>
                  <a:pt x="469442" y="318236"/>
                </a:lnTo>
                <a:lnTo>
                  <a:pt x="462508" y="325094"/>
                </a:lnTo>
                <a:lnTo>
                  <a:pt x="445770" y="344068"/>
                </a:lnTo>
                <a:lnTo>
                  <a:pt x="407225" y="408736"/>
                </a:lnTo>
                <a:lnTo>
                  <a:pt x="393941" y="445998"/>
                </a:lnTo>
                <a:lnTo>
                  <a:pt x="383806" y="485749"/>
                </a:lnTo>
                <a:lnTo>
                  <a:pt x="377101" y="533539"/>
                </a:lnTo>
                <a:lnTo>
                  <a:pt x="384238" y="539242"/>
                </a:lnTo>
                <a:lnTo>
                  <a:pt x="402132" y="552323"/>
                </a:lnTo>
                <a:lnTo>
                  <a:pt x="425488" y="566699"/>
                </a:lnTo>
                <a:lnTo>
                  <a:pt x="448983" y="576287"/>
                </a:lnTo>
                <a:lnTo>
                  <a:pt x="449529" y="567143"/>
                </a:lnTo>
                <a:lnTo>
                  <a:pt x="452005" y="542925"/>
                </a:lnTo>
                <a:lnTo>
                  <a:pt x="467956" y="468541"/>
                </a:lnTo>
                <a:lnTo>
                  <a:pt x="489127" y="410298"/>
                </a:lnTo>
                <a:lnTo>
                  <a:pt x="501472" y="392709"/>
                </a:lnTo>
                <a:lnTo>
                  <a:pt x="521716" y="370547"/>
                </a:lnTo>
                <a:close/>
              </a:path>
              <a:path w="2197100" h="1068070">
                <a:moveTo>
                  <a:pt x="576287" y="619023"/>
                </a:moveTo>
                <a:lnTo>
                  <a:pt x="508444" y="610285"/>
                </a:lnTo>
                <a:lnTo>
                  <a:pt x="468541" y="600049"/>
                </a:lnTo>
                <a:lnTo>
                  <a:pt x="410311" y="578866"/>
                </a:lnTo>
                <a:lnTo>
                  <a:pt x="370560" y="546303"/>
                </a:lnTo>
                <a:lnTo>
                  <a:pt x="318236" y="598563"/>
                </a:lnTo>
                <a:lnTo>
                  <a:pt x="372757" y="642683"/>
                </a:lnTo>
                <a:lnTo>
                  <a:pt x="408762" y="660768"/>
                </a:lnTo>
                <a:lnTo>
                  <a:pt x="446011" y="674052"/>
                </a:lnTo>
                <a:lnTo>
                  <a:pt x="485762" y="684187"/>
                </a:lnTo>
                <a:lnTo>
                  <a:pt x="533552" y="690918"/>
                </a:lnTo>
                <a:lnTo>
                  <a:pt x="539254" y="683768"/>
                </a:lnTo>
                <a:lnTo>
                  <a:pt x="552335" y="665861"/>
                </a:lnTo>
                <a:lnTo>
                  <a:pt x="566712" y="642518"/>
                </a:lnTo>
                <a:lnTo>
                  <a:pt x="576287" y="619023"/>
                </a:lnTo>
                <a:close/>
              </a:path>
              <a:path w="2197100" h="1068070">
                <a:moveTo>
                  <a:pt x="641375" y="874598"/>
                </a:moveTo>
                <a:lnTo>
                  <a:pt x="632383" y="836041"/>
                </a:lnTo>
                <a:lnTo>
                  <a:pt x="614222" y="797712"/>
                </a:lnTo>
                <a:lnTo>
                  <a:pt x="587311" y="759714"/>
                </a:lnTo>
                <a:lnTo>
                  <a:pt x="556094" y="727684"/>
                </a:lnTo>
                <a:lnTo>
                  <a:pt x="534085" y="706424"/>
                </a:lnTo>
                <a:lnTo>
                  <a:pt x="506679" y="706501"/>
                </a:lnTo>
                <a:lnTo>
                  <a:pt x="485584" y="703745"/>
                </a:lnTo>
                <a:lnTo>
                  <a:pt x="460057" y="695680"/>
                </a:lnTo>
                <a:lnTo>
                  <a:pt x="419315" y="679805"/>
                </a:lnTo>
                <a:lnTo>
                  <a:pt x="438200" y="712254"/>
                </a:lnTo>
                <a:lnTo>
                  <a:pt x="452475" y="732866"/>
                </a:lnTo>
                <a:lnTo>
                  <a:pt x="469328" y="750468"/>
                </a:lnTo>
                <a:lnTo>
                  <a:pt x="495947" y="773874"/>
                </a:lnTo>
                <a:lnTo>
                  <a:pt x="526808" y="804697"/>
                </a:lnTo>
                <a:lnTo>
                  <a:pt x="552551" y="841641"/>
                </a:lnTo>
                <a:lnTo>
                  <a:pt x="566674" y="882383"/>
                </a:lnTo>
                <a:lnTo>
                  <a:pt x="562686" y="924534"/>
                </a:lnTo>
                <a:lnTo>
                  <a:pt x="534085" y="965746"/>
                </a:lnTo>
                <a:lnTo>
                  <a:pt x="508152" y="931087"/>
                </a:lnTo>
                <a:lnTo>
                  <a:pt x="500468" y="895502"/>
                </a:lnTo>
                <a:lnTo>
                  <a:pt x="507149" y="860399"/>
                </a:lnTo>
                <a:lnTo>
                  <a:pt x="524256" y="827189"/>
                </a:lnTo>
                <a:lnTo>
                  <a:pt x="521868" y="820775"/>
                </a:lnTo>
                <a:lnTo>
                  <a:pt x="517118" y="814222"/>
                </a:lnTo>
                <a:lnTo>
                  <a:pt x="506488" y="803541"/>
                </a:lnTo>
                <a:lnTo>
                  <a:pt x="481406" y="780135"/>
                </a:lnTo>
                <a:lnTo>
                  <a:pt x="477456" y="775728"/>
                </a:lnTo>
                <a:lnTo>
                  <a:pt x="472897" y="772236"/>
                </a:lnTo>
                <a:lnTo>
                  <a:pt x="448729" y="810361"/>
                </a:lnTo>
                <a:lnTo>
                  <a:pt x="433311" y="848131"/>
                </a:lnTo>
                <a:lnTo>
                  <a:pt x="426796" y="885558"/>
                </a:lnTo>
                <a:lnTo>
                  <a:pt x="429361" y="922655"/>
                </a:lnTo>
                <a:lnTo>
                  <a:pt x="441210" y="959434"/>
                </a:lnTo>
                <a:lnTo>
                  <a:pt x="462483" y="995921"/>
                </a:lnTo>
                <a:lnTo>
                  <a:pt x="493382" y="1032103"/>
                </a:lnTo>
                <a:lnTo>
                  <a:pt x="534085" y="1068019"/>
                </a:lnTo>
                <a:lnTo>
                  <a:pt x="577240" y="1029525"/>
                </a:lnTo>
                <a:lnTo>
                  <a:pt x="609130" y="990866"/>
                </a:lnTo>
                <a:lnTo>
                  <a:pt x="630174" y="952093"/>
                </a:lnTo>
                <a:lnTo>
                  <a:pt x="640778" y="913320"/>
                </a:lnTo>
                <a:lnTo>
                  <a:pt x="641375" y="874598"/>
                </a:lnTo>
                <a:close/>
              </a:path>
              <a:path w="2197100" h="1068070">
                <a:moveTo>
                  <a:pt x="648690" y="388188"/>
                </a:moveTo>
                <a:lnTo>
                  <a:pt x="629818" y="355739"/>
                </a:lnTo>
                <a:lnTo>
                  <a:pt x="615543" y="335127"/>
                </a:lnTo>
                <a:lnTo>
                  <a:pt x="598690" y="317512"/>
                </a:lnTo>
                <a:lnTo>
                  <a:pt x="572071" y="294106"/>
                </a:lnTo>
                <a:lnTo>
                  <a:pt x="541210" y="263296"/>
                </a:lnTo>
                <a:lnTo>
                  <a:pt x="515467" y="226352"/>
                </a:lnTo>
                <a:lnTo>
                  <a:pt x="501345" y="185623"/>
                </a:lnTo>
                <a:lnTo>
                  <a:pt x="505333" y="143471"/>
                </a:lnTo>
                <a:lnTo>
                  <a:pt x="533946" y="102260"/>
                </a:lnTo>
                <a:lnTo>
                  <a:pt x="559866" y="136918"/>
                </a:lnTo>
                <a:lnTo>
                  <a:pt x="567537" y="172504"/>
                </a:lnTo>
                <a:lnTo>
                  <a:pt x="560870" y="207606"/>
                </a:lnTo>
                <a:lnTo>
                  <a:pt x="543763" y="240792"/>
                </a:lnTo>
                <a:lnTo>
                  <a:pt x="546163" y="247218"/>
                </a:lnTo>
                <a:lnTo>
                  <a:pt x="550900" y="253784"/>
                </a:lnTo>
                <a:lnTo>
                  <a:pt x="561530" y="264464"/>
                </a:lnTo>
                <a:lnTo>
                  <a:pt x="586625" y="287883"/>
                </a:lnTo>
                <a:lnTo>
                  <a:pt x="590550" y="292252"/>
                </a:lnTo>
                <a:lnTo>
                  <a:pt x="595109" y="295770"/>
                </a:lnTo>
                <a:lnTo>
                  <a:pt x="619277" y="257632"/>
                </a:lnTo>
                <a:lnTo>
                  <a:pt x="634707" y="219862"/>
                </a:lnTo>
                <a:lnTo>
                  <a:pt x="641223" y="182435"/>
                </a:lnTo>
                <a:lnTo>
                  <a:pt x="638657" y="145338"/>
                </a:lnTo>
                <a:lnTo>
                  <a:pt x="626821" y="108559"/>
                </a:lnTo>
                <a:lnTo>
                  <a:pt x="605536" y="72085"/>
                </a:lnTo>
                <a:lnTo>
                  <a:pt x="574636" y="35902"/>
                </a:lnTo>
                <a:lnTo>
                  <a:pt x="533946" y="0"/>
                </a:lnTo>
                <a:lnTo>
                  <a:pt x="490778" y="38481"/>
                </a:lnTo>
                <a:lnTo>
                  <a:pt x="458876" y="77139"/>
                </a:lnTo>
                <a:lnTo>
                  <a:pt x="437845" y="115912"/>
                </a:lnTo>
                <a:lnTo>
                  <a:pt x="427228" y="154686"/>
                </a:lnTo>
                <a:lnTo>
                  <a:pt x="426631" y="193408"/>
                </a:lnTo>
                <a:lnTo>
                  <a:pt x="435622" y="231965"/>
                </a:lnTo>
                <a:lnTo>
                  <a:pt x="453783" y="270294"/>
                </a:lnTo>
                <a:lnTo>
                  <a:pt x="480695" y="308305"/>
                </a:lnTo>
                <a:lnTo>
                  <a:pt x="511924" y="340321"/>
                </a:lnTo>
                <a:lnTo>
                  <a:pt x="533946" y="361569"/>
                </a:lnTo>
                <a:lnTo>
                  <a:pt x="561340" y="361505"/>
                </a:lnTo>
                <a:lnTo>
                  <a:pt x="582422" y="364248"/>
                </a:lnTo>
                <a:lnTo>
                  <a:pt x="607961" y="372313"/>
                </a:lnTo>
                <a:lnTo>
                  <a:pt x="648690" y="388188"/>
                </a:lnTo>
                <a:close/>
              </a:path>
              <a:path w="2197100" h="1068070">
                <a:moveTo>
                  <a:pt x="690918" y="534454"/>
                </a:moveTo>
                <a:lnTo>
                  <a:pt x="683768" y="528739"/>
                </a:lnTo>
                <a:lnTo>
                  <a:pt x="665873" y="515658"/>
                </a:lnTo>
                <a:lnTo>
                  <a:pt x="642531" y="501294"/>
                </a:lnTo>
                <a:lnTo>
                  <a:pt x="619036" y="491705"/>
                </a:lnTo>
                <a:lnTo>
                  <a:pt x="618490" y="500849"/>
                </a:lnTo>
                <a:lnTo>
                  <a:pt x="616013" y="525068"/>
                </a:lnTo>
                <a:lnTo>
                  <a:pt x="600075" y="599465"/>
                </a:lnTo>
                <a:lnTo>
                  <a:pt x="578878" y="657682"/>
                </a:lnTo>
                <a:lnTo>
                  <a:pt x="546303" y="697445"/>
                </a:lnTo>
                <a:lnTo>
                  <a:pt x="598563" y="749769"/>
                </a:lnTo>
                <a:lnTo>
                  <a:pt x="642708" y="695248"/>
                </a:lnTo>
                <a:lnTo>
                  <a:pt x="660793" y="659257"/>
                </a:lnTo>
                <a:lnTo>
                  <a:pt x="674065" y="621995"/>
                </a:lnTo>
                <a:lnTo>
                  <a:pt x="684199" y="582244"/>
                </a:lnTo>
                <a:lnTo>
                  <a:pt x="690918" y="534454"/>
                </a:lnTo>
                <a:close/>
              </a:path>
              <a:path w="2197100" h="1068070">
                <a:moveTo>
                  <a:pt x="749769" y="469430"/>
                </a:moveTo>
                <a:lnTo>
                  <a:pt x="695261" y="425310"/>
                </a:lnTo>
                <a:lnTo>
                  <a:pt x="659282" y="407225"/>
                </a:lnTo>
                <a:lnTo>
                  <a:pt x="622020" y="393941"/>
                </a:lnTo>
                <a:lnTo>
                  <a:pt x="582256" y="383806"/>
                </a:lnTo>
                <a:lnTo>
                  <a:pt x="534479" y="377088"/>
                </a:lnTo>
                <a:lnTo>
                  <a:pt x="528764" y="384238"/>
                </a:lnTo>
                <a:lnTo>
                  <a:pt x="515670" y="402132"/>
                </a:lnTo>
                <a:lnTo>
                  <a:pt x="501307" y="425488"/>
                </a:lnTo>
                <a:lnTo>
                  <a:pt x="491718" y="448983"/>
                </a:lnTo>
                <a:lnTo>
                  <a:pt x="500862" y="449516"/>
                </a:lnTo>
                <a:lnTo>
                  <a:pt x="525081" y="452005"/>
                </a:lnTo>
                <a:lnTo>
                  <a:pt x="599478" y="467944"/>
                </a:lnTo>
                <a:lnTo>
                  <a:pt x="657694" y="489140"/>
                </a:lnTo>
                <a:lnTo>
                  <a:pt x="697445" y="521716"/>
                </a:lnTo>
                <a:lnTo>
                  <a:pt x="749769" y="469430"/>
                </a:lnTo>
                <a:close/>
              </a:path>
              <a:path w="2197100" h="1068070">
                <a:moveTo>
                  <a:pt x="1068006" y="533933"/>
                </a:moveTo>
                <a:lnTo>
                  <a:pt x="1029525" y="490766"/>
                </a:lnTo>
                <a:lnTo>
                  <a:pt x="990866" y="458876"/>
                </a:lnTo>
                <a:lnTo>
                  <a:pt x="952093" y="437832"/>
                </a:lnTo>
                <a:lnTo>
                  <a:pt x="913320" y="427228"/>
                </a:lnTo>
                <a:lnTo>
                  <a:pt x="874610" y="426631"/>
                </a:lnTo>
                <a:lnTo>
                  <a:pt x="836041" y="435622"/>
                </a:lnTo>
                <a:lnTo>
                  <a:pt x="797712" y="453783"/>
                </a:lnTo>
                <a:lnTo>
                  <a:pt x="759701" y="480707"/>
                </a:lnTo>
                <a:lnTo>
                  <a:pt x="727697" y="511924"/>
                </a:lnTo>
                <a:lnTo>
                  <a:pt x="706437" y="533933"/>
                </a:lnTo>
                <a:lnTo>
                  <a:pt x="706501" y="561314"/>
                </a:lnTo>
                <a:lnTo>
                  <a:pt x="703757" y="582409"/>
                </a:lnTo>
                <a:lnTo>
                  <a:pt x="695693" y="607949"/>
                </a:lnTo>
                <a:lnTo>
                  <a:pt x="679805" y="648703"/>
                </a:lnTo>
                <a:lnTo>
                  <a:pt x="712266" y="629818"/>
                </a:lnTo>
                <a:lnTo>
                  <a:pt x="732878" y="615530"/>
                </a:lnTo>
                <a:lnTo>
                  <a:pt x="750481" y="598665"/>
                </a:lnTo>
                <a:lnTo>
                  <a:pt x="773887" y="572046"/>
                </a:lnTo>
                <a:lnTo>
                  <a:pt x="804697" y="541197"/>
                </a:lnTo>
                <a:lnTo>
                  <a:pt x="841641" y="515467"/>
                </a:lnTo>
                <a:lnTo>
                  <a:pt x="882383" y="501332"/>
                </a:lnTo>
                <a:lnTo>
                  <a:pt x="924534" y="505320"/>
                </a:lnTo>
                <a:lnTo>
                  <a:pt x="965746" y="533933"/>
                </a:lnTo>
                <a:lnTo>
                  <a:pt x="931087" y="559866"/>
                </a:lnTo>
                <a:lnTo>
                  <a:pt x="895502" y="567537"/>
                </a:lnTo>
                <a:lnTo>
                  <a:pt x="860399" y="560857"/>
                </a:lnTo>
                <a:lnTo>
                  <a:pt x="827214" y="543750"/>
                </a:lnTo>
                <a:lnTo>
                  <a:pt x="820788" y="546138"/>
                </a:lnTo>
                <a:lnTo>
                  <a:pt x="814222" y="550887"/>
                </a:lnTo>
                <a:lnTo>
                  <a:pt x="803541" y="561530"/>
                </a:lnTo>
                <a:lnTo>
                  <a:pt x="780122" y="586600"/>
                </a:lnTo>
                <a:lnTo>
                  <a:pt x="775741" y="590550"/>
                </a:lnTo>
                <a:lnTo>
                  <a:pt x="772223" y="595109"/>
                </a:lnTo>
                <a:lnTo>
                  <a:pt x="810361" y="619264"/>
                </a:lnTo>
                <a:lnTo>
                  <a:pt x="848144" y="634695"/>
                </a:lnTo>
                <a:lnTo>
                  <a:pt x="885571" y="641210"/>
                </a:lnTo>
                <a:lnTo>
                  <a:pt x="922667" y="638632"/>
                </a:lnTo>
                <a:lnTo>
                  <a:pt x="959434" y="626795"/>
                </a:lnTo>
                <a:lnTo>
                  <a:pt x="995908" y="605523"/>
                </a:lnTo>
                <a:lnTo>
                  <a:pt x="1032103" y="574624"/>
                </a:lnTo>
                <a:lnTo>
                  <a:pt x="1068006" y="533933"/>
                </a:lnTo>
                <a:close/>
              </a:path>
              <a:path w="2197100" h="1068070">
                <a:moveTo>
                  <a:pt x="2055495" y="117335"/>
                </a:moveTo>
                <a:lnTo>
                  <a:pt x="2037956" y="117335"/>
                </a:lnTo>
                <a:lnTo>
                  <a:pt x="2037956" y="1002334"/>
                </a:lnTo>
                <a:lnTo>
                  <a:pt x="2055495" y="1002334"/>
                </a:lnTo>
                <a:lnTo>
                  <a:pt x="2055495" y="117335"/>
                </a:lnTo>
                <a:close/>
              </a:path>
              <a:path w="2197100" h="1068070">
                <a:moveTo>
                  <a:pt x="2196884" y="130492"/>
                </a:moveTo>
                <a:lnTo>
                  <a:pt x="2178164" y="130492"/>
                </a:lnTo>
                <a:lnTo>
                  <a:pt x="2178164" y="261162"/>
                </a:lnTo>
                <a:lnTo>
                  <a:pt x="2196884" y="261162"/>
                </a:lnTo>
                <a:lnTo>
                  <a:pt x="2196884" y="13049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0" name="bg object 2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350149" y="1210530"/>
            <a:ext cx="173361" cy="99976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543745" y="1167852"/>
            <a:ext cx="292419" cy="181967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913120" y="1167852"/>
            <a:ext cx="297474" cy="181967"/>
          </a:xfrm>
          <a:prstGeom prst="rect">
            <a:avLst/>
          </a:prstGeom>
        </p:spPr>
      </p:pic>
      <p:pic>
        <p:nvPicPr>
          <p:cNvPr id="23" name="bg object 2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234183" y="1167861"/>
            <a:ext cx="309286" cy="142644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567055" y="1167861"/>
            <a:ext cx="90803" cy="142634"/>
          </a:xfrm>
          <a:prstGeom prst="rect">
            <a:avLst/>
          </a:prstGeom>
        </p:spPr>
      </p:pic>
      <p:pic>
        <p:nvPicPr>
          <p:cNvPr id="25" name="bg object 25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687827" y="1212782"/>
            <a:ext cx="84416" cy="97714"/>
          </a:xfrm>
          <a:prstGeom prst="rect">
            <a:avLst/>
          </a:prstGeom>
        </p:spPr>
      </p:pic>
      <p:sp>
        <p:nvSpPr>
          <p:cNvPr id="26" name="bg object 26"/>
          <p:cNvSpPr/>
          <p:nvPr/>
        </p:nvSpPr>
        <p:spPr>
          <a:xfrm>
            <a:off x="4793604" y="1210543"/>
            <a:ext cx="60325" cy="100330"/>
          </a:xfrm>
          <a:custGeom>
            <a:avLst/>
            <a:gdLst/>
            <a:ahLst/>
            <a:cxnLst/>
            <a:rect l="l" t="t" r="r" b="b"/>
            <a:pathLst>
              <a:path w="60325" h="100330">
                <a:moveTo>
                  <a:pt x="41935" y="0"/>
                </a:moveTo>
                <a:lnTo>
                  <a:pt x="33695" y="0"/>
                </a:lnTo>
                <a:lnTo>
                  <a:pt x="20448" y="1800"/>
                </a:lnTo>
                <a:lnTo>
                  <a:pt x="9752" y="7251"/>
                </a:lnTo>
                <a:lnTo>
                  <a:pt x="2604" y="16423"/>
                </a:lnTo>
                <a:lnTo>
                  <a:pt x="0" y="29391"/>
                </a:lnTo>
                <a:lnTo>
                  <a:pt x="6460" y="44902"/>
                </a:lnTo>
                <a:lnTo>
                  <a:pt x="20674" y="54237"/>
                </a:lnTo>
                <a:lnTo>
                  <a:pt x="34888" y="61819"/>
                </a:lnTo>
                <a:lnTo>
                  <a:pt x="41349" y="72071"/>
                </a:lnTo>
                <a:lnTo>
                  <a:pt x="41349" y="82363"/>
                </a:lnTo>
                <a:lnTo>
                  <a:pt x="31433" y="85735"/>
                </a:lnTo>
                <a:lnTo>
                  <a:pt x="18324" y="85735"/>
                </a:lnTo>
                <a:lnTo>
                  <a:pt x="8397" y="83494"/>
                </a:lnTo>
                <a:lnTo>
                  <a:pt x="1476" y="78992"/>
                </a:lnTo>
                <a:lnTo>
                  <a:pt x="554" y="94719"/>
                </a:lnTo>
                <a:lnTo>
                  <a:pt x="6774" y="97353"/>
                </a:lnTo>
                <a:lnTo>
                  <a:pt x="13301" y="98951"/>
                </a:lnTo>
                <a:lnTo>
                  <a:pt x="20007" y="99742"/>
                </a:lnTo>
                <a:lnTo>
                  <a:pt x="26763" y="99955"/>
                </a:lnTo>
                <a:lnTo>
                  <a:pt x="39153" y="98173"/>
                </a:lnTo>
                <a:lnTo>
                  <a:pt x="49812" y="92723"/>
                </a:lnTo>
                <a:lnTo>
                  <a:pt x="57279" y="83447"/>
                </a:lnTo>
                <a:lnTo>
                  <a:pt x="60092" y="70186"/>
                </a:lnTo>
                <a:lnTo>
                  <a:pt x="53626" y="53125"/>
                </a:lnTo>
                <a:lnTo>
                  <a:pt x="39401" y="43869"/>
                </a:lnTo>
                <a:lnTo>
                  <a:pt x="25177" y="36680"/>
                </a:lnTo>
                <a:lnTo>
                  <a:pt x="18711" y="25821"/>
                </a:lnTo>
                <a:lnTo>
                  <a:pt x="18711" y="17968"/>
                </a:lnTo>
                <a:lnTo>
                  <a:pt x="26575" y="14208"/>
                </a:lnTo>
                <a:lnTo>
                  <a:pt x="39684" y="14208"/>
                </a:lnTo>
                <a:lnTo>
                  <a:pt x="50155" y="16659"/>
                </a:lnTo>
                <a:lnTo>
                  <a:pt x="54071" y="19088"/>
                </a:lnTo>
                <a:lnTo>
                  <a:pt x="55589" y="3738"/>
                </a:lnTo>
                <a:lnTo>
                  <a:pt x="48658" y="1675"/>
                </a:lnTo>
                <a:lnTo>
                  <a:pt x="4193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7" name="bg object 27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3299414" y="1400001"/>
            <a:ext cx="349904" cy="174482"/>
          </a:xfrm>
          <a:prstGeom prst="rect">
            <a:avLst/>
          </a:prstGeom>
        </p:spPr>
      </p:pic>
      <p:sp>
        <p:nvSpPr>
          <p:cNvPr id="28" name="bg object 28"/>
          <p:cNvSpPr/>
          <p:nvPr/>
        </p:nvSpPr>
        <p:spPr>
          <a:xfrm>
            <a:off x="3678904" y="1435197"/>
            <a:ext cx="53975" cy="97790"/>
          </a:xfrm>
          <a:custGeom>
            <a:avLst/>
            <a:gdLst/>
            <a:ahLst/>
            <a:cxnLst/>
            <a:rect l="l" t="t" r="r" b="b"/>
            <a:pathLst>
              <a:path w="53975" h="97790">
                <a:moveTo>
                  <a:pt x="46982" y="0"/>
                </a:moveTo>
                <a:lnTo>
                  <a:pt x="41747" y="0"/>
                </a:lnTo>
                <a:lnTo>
                  <a:pt x="34249" y="1265"/>
                </a:lnTo>
                <a:lnTo>
                  <a:pt x="27262" y="4794"/>
                </a:lnTo>
                <a:lnTo>
                  <a:pt x="21290" y="10182"/>
                </a:lnTo>
                <a:lnTo>
                  <a:pt x="16837" y="17025"/>
                </a:lnTo>
                <a:lnTo>
                  <a:pt x="16470" y="17025"/>
                </a:lnTo>
                <a:lnTo>
                  <a:pt x="16470" y="2251"/>
                </a:lnTo>
                <a:lnTo>
                  <a:pt x="0" y="2251"/>
                </a:lnTo>
                <a:lnTo>
                  <a:pt x="0" y="97724"/>
                </a:lnTo>
                <a:lnTo>
                  <a:pt x="17591" y="97724"/>
                </a:lnTo>
                <a:lnTo>
                  <a:pt x="17591" y="54291"/>
                </a:lnTo>
                <a:lnTo>
                  <a:pt x="19446" y="38099"/>
                </a:lnTo>
                <a:lnTo>
                  <a:pt x="24708" y="25836"/>
                </a:lnTo>
                <a:lnTo>
                  <a:pt x="32919" y="18065"/>
                </a:lnTo>
                <a:lnTo>
                  <a:pt x="43621" y="15350"/>
                </a:lnTo>
                <a:lnTo>
                  <a:pt x="46605" y="15350"/>
                </a:lnTo>
                <a:lnTo>
                  <a:pt x="50155" y="15737"/>
                </a:lnTo>
                <a:lnTo>
                  <a:pt x="53349" y="17025"/>
                </a:lnTo>
                <a:lnTo>
                  <a:pt x="53349" y="1319"/>
                </a:lnTo>
                <a:lnTo>
                  <a:pt x="4698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9" name="bg object 29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3751730" y="1437448"/>
            <a:ext cx="84426" cy="97714"/>
          </a:xfrm>
          <a:prstGeom prst="rect">
            <a:avLst/>
          </a:prstGeom>
        </p:spPr>
      </p:pic>
      <p:pic>
        <p:nvPicPr>
          <p:cNvPr id="30" name="bg object 30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3305019" y="1689841"/>
            <a:ext cx="83306" cy="130655"/>
          </a:xfrm>
          <a:prstGeom prst="rect">
            <a:avLst/>
          </a:prstGeom>
        </p:spPr>
      </p:pic>
      <p:pic>
        <p:nvPicPr>
          <p:cNvPr id="31" name="bg object 31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3408560" y="1725012"/>
            <a:ext cx="84426" cy="97724"/>
          </a:xfrm>
          <a:prstGeom prst="rect">
            <a:avLst/>
          </a:prstGeom>
        </p:spPr>
      </p:pic>
      <p:pic>
        <p:nvPicPr>
          <p:cNvPr id="32" name="bg object 32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3522947" y="1680082"/>
            <a:ext cx="90803" cy="142665"/>
          </a:xfrm>
          <a:prstGeom prst="rect">
            <a:avLst/>
          </a:prstGeom>
        </p:spPr>
      </p:pic>
      <p:sp>
        <p:nvSpPr>
          <p:cNvPr id="33" name="bg object 33"/>
          <p:cNvSpPr/>
          <p:nvPr/>
        </p:nvSpPr>
        <p:spPr>
          <a:xfrm>
            <a:off x="3639579" y="1680101"/>
            <a:ext cx="71120" cy="140970"/>
          </a:xfrm>
          <a:custGeom>
            <a:avLst/>
            <a:gdLst/>
            <a:ahLst/>
            <a:cxnLst/>
            <a:rect l="l" t="t" r="r" b="b"/>
            <a:pathLst>
              <a:path w="71120" h="140969">
                <a:moveTo>
                  <a:pt x="17589" y="0"/>
                </a:moveTo>
                <a:lnTo>
                  <a:pt x="0" y="0"/>
                </a:lnTo>
                <a:lnTo>
                  <a:pt x="0" y="140398"/>
                </a:lnTo>
                <a:lnTo>
                  <a:pt x="17589" y="140398"/>
                </a:lnTo>
                <a:lnTo>
                  <a:pt x="17589" y="0"/>
                </a:lnTo>
                <a:close/>
              </a:path>
              <a:path w="71120" h="140969">
                <a:moveTo>
                  <a:pt x="69646" y="44932"/>
                </a:moveTo>
                <a:lnTo>
                  <a:pt x="52057" y="44932"/>
                </a:lnTo>
                <a:lnTo>
                  <a:pt x="52057" y="140398"/>
                </a:lnTo>
                <a:lnTo>
                  <a:pt x="69646" y="140398"/>
                </a:lnTo>
                <a:lnTo>
                  <a:pt x="69646" y="44932"/>
                </a:lnTo>
                <a:close/>
              </a:path>
              <a:path w="71120" h="140969">
                <a:moveTo>
                  <a:pt x="70764" y="3733"/>
                </a:moveTo>
                <a:lnTo>
                  <a:pt x="50914" y="3733"/>
                </a:lnTo>
                <a:lnTo>
                  <a:pt x="50914" y="23596"/>
                </a:lnTo>
                <a:lnTo>
                  <a:pt x="70764" y="23596"/>
                </a:lnTo>
                <a:lnTo>
                  <a:pt x="70764" y="373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4" name="bg object 34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3733569" y="1722770"/>
            <a:ext cx="70751" cy="99965"/>
          </a:xfrm>
          <a:prstGeom prst="rect">
            <a:avLst/>
          </a:prstGeom>
        </p:spPr>
      </p:pic>
      <p:sp>
        <p:nvSpPr>
          <p:cNvPr id="35" name="bg object 35"/>
          <p:cNvSpPr/>
          <p:nvPr/>
        </p:nvSpPr>
        <p:spPr>
          <a:xfrm>
            <a:off x="3879215" y="1689829"/>
            <a:ext cx="100330" cy="130810"/>
          </a:xfrm>
          <a:custGeom>
            <a:avLst/>
            <a:gdLst/>
            <a:ahLst/>
            <a:cxnLst/>
            <a:rect l="l" t="t" r="r" b="b"/>
            <a:pathLst>
              <a:path w="100329" h="130810">
                <a:moveTo>
                  <a:pt x="99987" y="0"/>
                </a:moveTo>
                <a:lnTo>
                  <a:pt x="81241" y="0"/>
                </a:lnTo>
                <a:lnTo>
                  <a:pt x="81241" y="54610"/>
                </a:lnTo>
                <a:lnTo>
                  <a:pt x="18719" y="54610"/>
                </a:lnTo>
                <a:lnTo>
                  <a:pt x="18719" y="0"/>
                </a:lnTo>
                <a:lnTo>
                  <a:pt x="0" y="0"/>
                </a:lnTo>
                <a:lnTo>
                  <a:pt x="0" y="54610"/>
                </a:lnTo>
                <a:lnTo>
                  <a:pt x="0" y="71120"/>
                </a:lnTo>
                <a:lnTo>
                  <a:pt x="0" y="130810"/>
                </a:lnTo>
                <a:lnTo>
                  <a:pt x="18719" y="130810"/>
                </a:lnTo>
                <a:lnTo>
                  <a:pt x="18719" y="71120"/>
                </a:lnTo>
                <a:lnTo>
                  <a:pt x="81241" y="71120"/>
                </a:lnTo>
                <a:lnTo>
                  <a:pt x="81241" y="130810"/>
                </a:lnTo>
                <a:lnTo>
                  <a:pt x="99987" y="130810"/>
                </a:lnTo>
                <a:lnTo>
                  <a:pt x="99987" y="71120"/>
                </a:lnTo>
                <a:lnTo>
                  <a:pt x="99987" y="54610"/>
                </a:lnTo>
                <a:lnTo>
                  <a:pt x="999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6" name="bg object 36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4005413" y="1722771"/>
            <a:ext cx="185523" cy="99980"/>
          </a:xfrm>
          <a:prstGeom prst="rect">
            <a:avLst/>
          </a:prstGeom>
        </p:spPr>
      </p:pic>
      <p:sp>
        <p:nvSpPr>
          <p:cNvPr id="37" name="bg object 37"/>
          <p:cNvSpPr/>
          <p:nvPr/>
        </p:nvSpPr>
        <p:spPr>
          <a:xfrm>
            <a:off x="4222191" y="1680101"/>
            <a:ext cx="102235" cy="142875"/>
          </a:xfrm>
          <a:custGeom>
            <a:avLst/>
            <a:gdLst/>
            <a:ahLst/>
            <a:cxnLst/>
            <a:rect l="l" t="t" r="r" b="b"/>
            <a:pathLst>
              <a:path w="102235" h="142875">
                <a:moveTo>
                  <a:pt x="17589" y="0"/>
                </a:moveTo>
                <a:lnTo>
                  <a:pt x="0" y="0"/>
                </a:lnTo>
                <a:lnTo>
                  <a:pt x="0" y="140398"/>
                </a:lnTo>
                <a:lnTo>
                  <a:pt x="17589" y="140398"/>
                </a:lnTo>
                <a:lnTo>
                  <a:pt x="17589" y="0"/>
                </a:lnTo>
                <a:close/>
              </a:path>
              <a:path w="102235" h="142875">
                <a:moveTo>
                  <a:pt x="102031" y="125056"/>
                </a:moveTo>
                <a:lnTo>
                  <a:pt x="99415" y="126733"/>
                </a:lnTo>
                <a:lnTo>
                  <a:pt x="95491" y="128409"/>
                </a:lnTo>
                <a:lnTo>
                  <a:pt x="82003" y="128409"/>
                </a:lnTo>
                <a:lnTo>
                  <a:pt x="75285" y="122440"/>
                </a:lnTo>
                <a:lnTo>
                  <a:pt x="75285" y="59156"/>
                </a:lnTo>
                <a:lnTo>
                  <a:pt x="100545" y="59156"/>
                </a:lnTo>
                <a:lnTo>
                  <a:pt x="100545" y="44945"/>
                </a:lnTo>
                <a:lnTo>
                  <a:pt x="75285" y="44945"/>
                </a:lnTo>
                <a:lnTo>
                  <a:pt x="75285" y="17221"/>
                </a:lnTo>
                <a:lnTo>
                  <a:pt x="57670" y="22847"/>
                </a:lnTo>
                <a:lnTo>
                  <a:pt x="57670" y="44945"/>
                </a:lnTo>
                <a:lnTo>
                  <a:pt x="36144" y="44945"/>
                </a:lnTo>
                <a:lnTo>
                  <a:pt x="36144" y="59156"/>
                </a:lnTo>
                <a:lnTo>
                  <a:pt x="57670" y="59156"/>
                </a:lnTo>
                <a:lnTo>
                  <a:pt x="57670" y="114960"/>
                </a:lnTo>
                <a:lnTo>
                  <a:pt x="59702" y="127330"/>
                </a:lnTo>
                <a:lnTo>
                  <a:pt x="65557" y="135953"/>
                </a:lnTo>
                <a:lnTo>
                  <a:pt x="74803" y="140995"/>
                </a:lnTo>
                <a:lnTo>
                  <a:pt x="87045" y="142646"/>
                </a:lnTo>
                <a:lnTo>
                  <a:pt x="92684" y="142646"/>
                </a:lnTo>
                <a:lnTo>
                  <a:pt x="102031" y="140030"/>
                </a:lnTo>
                <a:lnTo>
                  <a:pt x="102031" y="12505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8" name="bg object 38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4344838" y="1680097"/>
            <a:ext cx="84416" cy="140404"/>
          </a:xfrm>
          <a:prstGeom prst="rect">
            <a:avLst/>
          </a:prstGeom>
        </p:spPr>
      </p:pic>
      <p:pic>
        <p:nvPicPr>
          <p:cNvPr id="39" name="bg object 39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3289861" y="1914500"/>
            <a:ext cx="276876" cy="132906"/>
          </a:xfrm>
          <a:prstGeom prst="rect">
            <a:avLst/>
          </a:prstGeom>
        </p:spPr>
      </p:pic>
      <p:sp>
        <p:nvSpPr>
          <p:cNvPr id="40" name="bg object 40"/>
          <p:cNvSpPr/>
          <p:nvPr/>
        </p:nvSpPr>
        <p:spPr>
          <a:xfrm>
            <a:off x="3598037" y="1904758"/>
            <a:ext cx="17780" cy="140970"/>
          </a:xfrm>
          <a:custGeom>
            <a:avLst/>
            <a:gdLst/>
            <a:ahLst/>
            <a:cxnLst/>
            <a:rect l="l" t="t" r="r" b="b"/>
            <a:pathLst>
              <a:path w="17779" h="140969">
                <a:moveTo>
                  <a:pt x="17591" y="0"/>
                </a:moveTo>
                <a:lnTo>
                  <a:pt x="0" y="0"/>
                </a:lnTo>
                <a:lnTo>
                  <a:pt x="0" y="140404"/>
                </a:lnTo>
                <a:lnTo>
                  <a:pt x="17591" y="140404"/>
                </a:lnTo>
                <a:lnTo>
                  <a:pt x="1759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1" name="bg object 41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3641463" y="1947437"/>
            <a:ext cx="161944" cy="99978"/>
          </a:xfrm>
          <a:prstGeom prst="rect">
            <a:avLst/>
          </a:prstGeom>
        </p:spPr>
      </p:pic>
      <p:sp>
        <p:nvSpPr>
          <p:cNvPr id="42" name="bg object 42"/>
          <p:cNvSpPr/>
          <p:nvPr/>
        </p:nvSpPr>
        <p:spPr>
          <a:xfrm>
            <a:off x="785316" y="10523239"/>
            <a:ext cx="18533745" cy="0"/>
          </a:xfrm>
          <a:custGeom>
            <a:avLst/>
            <a:gdLst/>
            <a:ahLst/>
            <a:cxnLst/>
            <a:rect l="l" t="t" r="r" b="b"/>
            <a:pathLst>
              <a:path w="18533745">
                <a:moveTo>
                  <a:pt x="0" y="0"/>
                </a:moveTo>
                <a:lnTo>
                  <a:pt x="18533467" y="0"/>
                </a:lnTo>
              </a:path>
            </a:pathLst>
          </a:custGeom>
          <a:ln w="1047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3" name="bg object 43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11824298" y="0"/>
            <a:ext cx="8279801" cy="11308556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2/21/2024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50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2/21/2024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50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523544" y="10261467"/>
            <a:ext cx="19057620" cy="0"/>
          </a:xfrm>
          <a:custGeom>
            <a:avLst/>
            <a:gdLst/>
            <a:ahLst/>
            <a:cxnLst/>
            <a:rect l="l" t="t" r="r" b="b"/>
            <a:pathLst>
              <a:path w="19057620">
                <a:moveTo>
                  <a:pt x="0" y="0"/>
                </a:moveTo>
                <a:lnTo>
                  <a:pt x="19057011" y="0"/>
                </a:lnTo>
              </a:path>
            </a:pathLst>
          </a:custGeom>
          <a:ln w="523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2052293" y="10383140"/>
            <a:ext cx="0" cy="199390"/>
          </a:xfrm>
          <a:custGeom>
            <a:avLst/>
            <a:gdLst/>
            <a:ahLst/>
            <a:cxnLst/>
            <a:rect l="l" t="t" r="r" b="b"/>
            <a:pathLst>
              <a:path h="199390">
                <a:moveTo>
                  <a:pt x="0" y="198946"/>
                </a:moveTo>
                <a:lnTo>
                  <a:pt x="0" y="0"/>
                </a:lnTo>
              </a:path>
            </a:pathLst>
          </a:custGeom>
          <a:ln w="20941">
            <a:solidFill>
              <a:srgbClr val="F438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" name="bg object 1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20104099" cy="1109914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785317" y="247463"/>
            <a:ext cx="1089874" cy="614989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958788" y="315027"/>
            <a:ext cx="971838" cy="509597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72616" y="1847178"/>
            <a:ext cx="6537959" cy="15347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0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72616" y="4108522"/>
            <a:ext cx="10126980" cy="39814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350" b="0" i="0">
                <a:solidFill>
                  <a:srgbClr val="7F7F7F"/>
                </a:solidFill>
                <a:latin typeface="Ubuntu-Light"/>
                <a:cs typeface="Ubuntu-Ligh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2/21/2024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9459192" y="10390166"/>
            <a:ext cx="172719" cy="1898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50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099" cy="11308556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115300" y="4197086"/>
            <a:ext cx="14054362" cy="2492990"/>
          </a:xfrm>
          <a:prstGeom prst="rect">
            <a:avLst/>
          </a:prstGeom>
        </p:spPr>
        <p:txBody>
          <a:bodyPr vert="horz" wrap="square" lIns="0" tIns="15240" rIns="0" bIns="0" rtlCol="0" anchor="t">
            <a:spAutoFit/>
          </a:bodyPr>
          <a:lstStyle/>
          <a:p>
            <a:pPr marL="12700">
              <a:spcBef>
                <a:spcPts val="120"/>
              </a:spcBef>
            </a:pPr>
            <a:r>
              <a:rPr lang="en-GB" sz="8050" dirty="0">
                <a:solidFill>
                  <a:srgbClr val="FFFFFF"/>
                </a:solidFill>
              </a:rPr>
              <a:t>Public Health Wales Digital </a:t>
            </a:r>
            <a:r>
              <a:rPr lang="en-GB" sz="8050" dirty="0" err="1">
                <a:solidFill>
                  <a:srgbClr val="FFFFFF"/>
                </a:solidFill>
              </a:rPr>
              <a:t>Routemap</a:t>
            </a:r>
            <a:r>
              <a:rPr lang="en-GB" sz="8050" dirty="0">
                <a:solidFill>
                  <a:srgbClr val="FFFFFF"/>
                </a:solidFill>
              </a:rPr>
              <a:t> - overview</a:t>
            </a:r>
            <a:endParaRPr sz="8050" dirty="0"/>
          </a:p>
        </p:txBody>
      </p:sp>
      <p:grpSp>
        <p:nvGrpSpPr>
          <p:cNvPr id="5" name="object 5"/>
          <p:cNvGrpSpPr/>
          <p:nvPr/>
        </p:nvGrpSpPr>
        <p:grpSpPr>
          <a:xfrm>
            <a:off x="785316" y="1047096"/>
            <a:ext cx="18533745" cy="9481820"/>
            <a:chOff x="785316" y="1047096"/>
            <a:chExt cx="18533745" cy="9481820"/>
          </a:xfrm>
        </p:grpSpPr>
        <p:sp>
          <p:nvSpPr>
            <p:cNvPr id="6" name="object 6"/>
            <p:cNvSpPr/>
            <p:nvPr/>
          </p:nvSpPr>
          <p:spPr>
            <a:xfrm>
              <a:off x="1245565" y="1164684"/>
              <a:ext cx="833119" cy="833119"/>
            </a:xfrm>
            <a:custGeom>
              <a:avLst/>
              <a:gdLst/>
              <a:ahLst/>
              <a:cxnLst/>
              <a:rect l="l" t="t" r="r" b="b"/>
              <a:pathLst>
                <a:path w="833119" h="833119">
                  <a:moveTo>
                    <a:pt x="302158" y="832662"/>
                  </a:moveTo>
                  <a:lnTo>
                    <a:pt x="298348" y="818870"/>
                  </a:lnTo>
                  <a:lnTo>
                    <a:pt x="295554" y="804684"/>
                  </a:lnTo>
                  <a:lnTo>
                    <a:pt x="293852" y="790143"/>
                  </a:lnTo>
                  <a:lnTo>
                    <a:pt x="293268" y="775284"/>
                  </a:lnTo>
                  <a:lnTo>
                    <a:pt x="293268" y="767295"/>
                  </a:lnTo>
                  <a:lnTo>
                    <a:pt x="293725" y="759434"/>
                  </a:lnTo>
                  <a:lnTo>
                    <a:pt x="294690" y="751674"/>
                  </a:lnTo>
                  <a:lnTo>
                    <a:pt x="246976" y="730224"/>
                  </a:lnTo>
                  <a:lnTo>
                    <a:pt x="203263" y="702246"/>
                  </a:lnTo>
                  <a:lnTo>
                    <a:pt x="164198" y="668388"/>
                  </a:lnTo>
                  <a:lnTo>
                    <a:pt x="130403" y="629259"/>
                  </a:lnTo>
                  <a:lnTo>
                    <a:pt x="102476" y="585508"/>
                  </a:lnTo>
                  <a:lnTo>
                    <a:pt x="81064" y="537756"/>
                  </a:lnTo>
                  <a:lnTo>
                    <a:pt x="73647" y="538632"/>
                  </a:lnTo>
                  <a:lnTo>
                    <a:pt x="66065" y="538848"/>
                  </a:lnTo>
                  <a:lnTo>
                    <a:pt x="58432" y="538848"/>
                  </a:lnTo>
                  <a:lnTo>
                    <a:pt x="43281" y="538264"/>
                  </a:lnTo>
                  <a:lnTo>
                    <a:pt x="28460" y="536536"/>
                  </a:lnTo>
                  <a:lnTo>
                    <a:pt x="14008" y="533666"/>
                  </a:lnTo>
                  <a:lnTo>
                    <a:pt x="0" y="529717"/>
                  </a:lnTo>
                  <a:lnTo>
                    <a:pt x="16027" y="577469"/>
                  </a:lnTo>
                  <a:lnTo>
                    <a:pt x="37299" y="622566"/>
                  </a:lnTo>
                  <a:lnTo>
                    <a:pt x="63436" y="664629"/>
                  </a:lnTo>
                  <a:lnTo>
                    <a:pt x="94094" y="703275"/>
                  </a:lnTo>
                  <a:lnTo>
                    <a:pt x="128879" y="738162"/>
                  </a:lnTo>
                  <a:lnTo>
                    <a:pt x="167449" y="768908"/>
                  </a:lnTo>
                  <a:lnTo>
                    <a:pt x="209423" y="795159"/>
                  </a:lnTo>
                  <a:lnTo>
                    <a:pt x="254457" y="816533"/>
                  </a:lnTo>
                  <a:lnTo>
                    <a:pt x="302158" y="832662"/>
                  </a:lnTo>
                  <a:close/>
                </a:path>
                <a:path w="833119" h="833119">
                  <a:moveTo>
                    <a:pt x="303149" y="0"/>
                  </a:moveTo>
                  <a:lnTo>
                    <a:pt x="255384" y="16027"/>
                  </a:lnTo>
                  <a:lnTo>
                    <a:pt x="210286" y="37299"/>
                  </a:lnTo>
                  <a:lnTo>
                    <a:pt x="168236" y="63436"/>
                  </a:lnTo>
                  <a:lnTo>
                    <a:pt x="129578" y="94081"/>
                  </a:lnTo>
                  <a:lnTo>
                    <a:pt x="94691" y="128866"/>
                  </a:lnTo>
                  <a:lnTo>
                    <a:pt x="63944" y="167436"/>
                  </a:lnTo>
                  <a:lnTo>
                    <a:pt x="37706" y="209423"/>
                  </a:lnTo>
                  <a:lnTo>
                    <a:pt x="16332" y="254444"/>
                  </a:lnTo>
                  <a:lnTo>
                    <a:pt x="190" y="302145"/>
                  </a:lnTo>
                  <a:lnTo>
                    <a:pt x="13982" y="298335"/>
                  </a:lnTo>
                  <a:lnTo>
                    <a:pt x="28168" y="295541"/>
                  </a:lnTo>
                  <a:lnTo>
                    <a:pt x="42710" y="293827"/>
                  </a:lnTo>
                  <a:lnTo>
                    <a:pt x="57569" y="293255"/>
                  </a:lnTo>
                  <a:lnTo>
                    <a:pt x="65582" y="293255"/>
                  </a:lnTo>
                  <a:lnTo>
                    <a:pt x="73431" y="293712"/>
                  </a:lnTo>
                  <a:lnTo>
                    <a:pt x="81191" y="294678"/>
                  </a:lnTo>
                  <a:lnTo>
                    <a:pt x="102654" y="246951"/>
                  </a:lnTo>
                  <a:lnTo>
                    <a:pt x="130619" y="203250"/>
                  </a:lnTo>
                  <a:lnTo>
                    <a:pt x="164477" y="164198"/>
                  </a:lnTo>
                  <a:lnTo>
                    <a:pt x="203606" y="130390"/>
                  </a:lnTo>
                  <a:lnTo>
                    <a:pt x="247345" y="102476"/>
                  </a:lnTo>
                  <a:lnTo>
                    <a:pt x="295109" y="81064"/>
                  </a:lnTo>
                  <a:lnTo>
                    <a:pt x="294208" y="73647"/>
                  </a:lnTo>
                  <a:lnTo>
                    <a:pt x="293979" y="66078"/>
                  </a:lnTo>
                  <a:lnTo>
                    <a:pt x="293979" y="58407"/>
                  </a:lnTo>
                  <a:lnTo>
                    <a:pt x="294576" y="43268"/>
                  </a:lnTo>
                  <a:lnTo>
                    <a:pt x="296316" y="28448"/>
                  </a:lnTo>
                  <a:lnTo>
                    <a:pt x="299186" y="14008"/>
                  </a:lnTo>
                  <a:lnTo>
                    <a:pt x="303149" y="0"/>
                  </a:lnTo>
                  <a:close/>
                </a:path>
                <a:path w="833119" h="833119">
                  <a:moveTo>
                    <a:pt x="832675" y="530682"/>
                  </a:moveTo>
                  <a:lnTo>
                    <a:pt x="818896" y="534504"/>
                  </a:lnTo>
                  <a:lnTo>
                    <a:pt x="804710" y="537298"/>
                  </a:lnTo>
                  <a:lnTo>
                    <a:pt x="790155" y="539000"/>
                  </a:lnTo>
                  <a:lnTo>
                    <a:pt x="775296" y="539572"/>
                  </a:lnTo>
                  <a:lnTo>
                    <a:pt x="767295" y="539572"/>
                  </a:lnTo>
                  <a:lnTo>
                    <a:pt x="759421" y="539140"/>
                  </a:lnTo>
                  <a:lnTo>
                    <a:pt x="751687" y="538149"/>
                  </a:lnTo>
                  <a:lnTo>
                    <a:pt x="730211" y="585876"/>
                  </a:lnTo>
                  <a:lnTo>
                    <a:pt x="702246" y="629589"/>
                  </a:lnTo>
                  <a:lnTo>
                    <a:pt x="668388" y="668655"/>
                  </a:lnTo>
                  <a:lnTo>
                    <a:pt x="629272" y="702462"/>
                  </a:lnTo>
                  <a:lnTo>
                    <a:pt x="585520" y="730377"/>
                  </a:lnTo>
                  <a:lnTo>
                    <a:pt x="537781" y="751789"/>
                  </a:lnTo>
                  <a:lnTo>
                    <a:pt x="538657" y="759206"/>
                  </a:lnTo>
                  <a:lnTo>
                    <a:pt x="536536" y="804405"/>
                  </a:lnTo>
                  <a:lnTo>
                    <a:pt x="529742" y="832853"/>
                  </a:lnTo>
                  <a:lnTo>
                    <a:pt x="577494" y="816825"/>
                  </a:lnTo>
                  <a:lnTo>
                    <a:pt x="622579" y="795566"/>
                  </a:lnTo>
                  <a:lnTo>
                    <a:pt x="664641" y="769416"/>
                  </a:lnTo>
                  <a:lnTo>
                    <a:pt x="703287" y="738771"/>
                  </a:lnTo>
                  <a:lnTo>
                    <a:pt x="738174" y="703973"/>
                  </a:lnTo>
                  <a:lnTo>
                    <a:pt x="768921" y="665403"/>
                  </a:lnTo>
                  <a:lnTo>
                    <a:pt x="795159" y="623430"/>
                  </a:lnTo>
                  <a:lnTo>
                    <a:pt x="816533" y="578396"/>
                  </a:lnTo>
                  <a:lnTo>
                    <a:pt x="832675" y="530682"/>
                  </a:lnTo>
                  <a:close/>
                </a:path>
                <a:path w="833119" h="833119">
                  <a:moveTo>
                    <a:pt x="832878" y="303110"/>
                  </a:moveTo>
                  <a:lnTo>
                    <a:pt x="816838" y="255358"/>
                  </a:lnTo>
                  <a:lnTo>
                    <a:pt x="795566" y="210273"/>
                  </a:lnTo>
                  <a:lnTo>
                    <a:pt x="769429" y="168211"/>
                  </a:lnTo>
                  <a:lnTo>
                    <a:pt x="738771" y="129565"/>
                  </a:lnTo>
                  <a:lnTo>
                    <a:pt x="703973" y="94691"/>
                  </a:lnTo>
                  <a:lnTo>
                    <a:pt x="665403" y="63944"/>
                  </a:lnTo>
                  <a:lnTo>
                    <a:pt x="623430" y="37706"/>
                  </a:lnTo>
                  <a:lnTo>
                    <a:pt x="578408" y="16332"/>
                  </a:lnTo>
                  <a:lnTo>
                    <a:pt x="530694" y="190"/>
                  </a:lnTo>
                  <a:lnTo>
                    <a:pt x="534517" y="13970"/>
                  </a:lnTo>
                  <a:lnTo>
                    <a:pt x="537311" y="28155"/>
                  </a:lnTo>
                  <a:lnTo>
                    <a:pt x="539026" y="42710"/>
                  </a:lnTo>
                  <a:lnTo>
                    <a:pt x="539597" y="57556"/>
                  </a:lnTo>
                  <a:lnTo>
                    <a:pt x="539597" y="65557"/>
                  </a:lnTo>
                  <a:lnTo>
                    <a:pt x="539140" y="73418"/>
                  </a:lnTo>
                  <a:lnTo>
                    <a:pt x="538187" y="81178"/>
                  </a:lnTo>
                  <a:lnTo>
                    <a:pt x="585901" y="102641"/>
                  </a:lnTo>
                  <a:lnTo>
                    <a:pt x="629602" y="130606"/>
                  </a:lnTo>
                  <a:lnTo>
                    <a:pt x="668667" y="164465"/>
                  </a:lnTo>
                  <a:lnTo>
                    <a:pt x="702462" y="203581"/>
                  </a:lnTo>
                  <a:lnTo>
                    <a:pt x="730377" y="247319"/>
                  </a:lnTo>
                  <a:lnTo>
                    <a:pt x="751789" y="295071"/>
                  </a:lnTo>
                  <a:lnTo>
                    <a:pt x="759206" y="294182"/>
                  </a:lnTo>
                  <a:lnTo>
                    <a:pt x="774446" y="293979"/>
                  </a:lnTo>
                  <a:lnTo>
                    <a:pt x="789584" y="294576"/>
                  </a:lnTo>
                  <a:lnTo>
                    <a:pt x="804405" y="296316"/>
                  </a:lnTo>
                  <a:lnTo>
                    <a:pt x="818845" y="299173"/>
                  </a:lnTo>
                  <a:lnTo>
                    <a:pt x="832878" y="30311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305486" y="1164438"/>
              <a:ext cx="715271" cy="885185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127988" y="1047108"/>
              <a:ext cx="2197100" cy="1068070"/>
            </a:xfrm>
            <a:custGeom>
              <a:avLst/>
              <a:gdLst/>
              <a:ahLst/>
              <a:cxnLst/>
              <a:rect l="l" t="t" r="r" b="b"/>
              <a:pathLst>
                <a:path w="2197100" h="1068070">
                  <a:moveTo>
                    <a:pt x="388213" y="419315"/>
                  </a:moveTo>
                  <a:lnTo>
                    <a:pt x="355752" y="438188"/>
                  </a:lnTo>
                  <a:lnTo>
                    <a:pt x="335140" y="452475"/>
                  </a:lnTo>
                  <a:lnTo>
                    <a:pt x="317538" y="469328"/>
                  </a:lnTo>
                  <a:lnTo>
                    <a:pt x="294132" y="495947"/>
                  </a:lnTo>
                  <a:lnTo>
                    <a:pt x="263321" y="526796"/>
                  </a:lnTo>
                  <a:lnTo>
                    <a:pt x="226364" y="552526"/>
                  </a:lnTo>
                  <a:lnTo>
                    <a:pt x="185635" y="566661"/>
                  </a:lnTo>
                  <a:lnTo>
                    <a:pt x="143484" y="562673"/>
                  </a:lnTo>
                  <a:lnTo>
                    <a:pt x="102273" y="534085"/>
                  </a:lnTo>
                  <a:lnTo>
                    <a:pt x="136931" y="508139"/>
                  </a:lnTo>
                  <a:lnTo>
                    <a:pt x="172516" y="500468"/>
                  </a:lnTo>
                  <a:lnTo>
                    <a:pt x="207619" y="507136"/>
                  </a:lnTo>
                  <a:lnTo>
                    <a:pt x="240830" y="524243"/>
                  </a:lnTo>
                  <a:lnTo>
                    <a:pt x="247230" y="521843"/>
                  </a:lnTo>
                  <a:lnTo>
                    <a:pt x="253796" y="517105"/>
                  </a:lnTo>
                  <a:lnTo>
                    <a:pt x="264464" y="506463"/>
                  </a:lnTo>
                  <a:lnTo>
                    <a:pt x="287883" y="481380"/>
                  </a:lnTo>
                  <a:lnTo>
                    <a:pt x="292277" y="477443"/>
                  </a:lnTo>
                  <a:lnTo>
                    <a:pt x="295770" y="472897"/>
                  </a:lnTo>
                  <a:lnTo>
                    <a:pt x="257644" y="448729"/>
                  </a:lnTo>
                  <a:lnTo>
                    <a:pt x="219862" y="433298"/>
                  </a:lnTo>
                  <a:lnTo>
                    <a:pt x="182435" y="426783"/>
                  </a:lnTo>
                  <a:lnTo>
                    <a:pt x="145351" y="429361"/>
                  </a:lnTo>
                  <a:lnTo>
                    <a:pt x="108572" y="441198"/>
                  </a:lnTo>
                  <a:lnTo>
                    <a:pt x="72097" y="462483"/>
                  </a:lnTo>
                  <a:lnTo>
                    <a:pt x="35915" y="493382"/>
                  </a:lnTo>
                  <a:lnTo>
                    <a:pt x="0" y="534085"/>
                  </a:lnTo>
                  <a:lnTo>
                    <a:pt x="38481" y="577240"/>
                  </a:lnTo>
                  <a:lnTo>
                    <a:pt x="77152" y="609130"/>
                  </a:lnTo>
                  <a:lnTo>
                    <a:pt x="115912" y="630174"/>
                  </a:lnTo>
                  <a:lnTo>
                    <a:pt x="154686" y="640778"/>
                  </a:lnTo>
                  <a:lnTo>
                    <a:pt x="193408" y="641375"/>
                  </a:lnTo>
                  <a:lnTo>
                    <a:pt x="231965" y="632383"/>
                  </a:lnTo>
                  <a:lnTo>
                    <a:pt x="270294" y="614210"/>
                  </a:lnTo>
                  <a:lnTo>
                    <a:pt x="308305" y="587298"/>
                  </a:lnTo>
                  <a:lnTo>
                    <a:pt x="340321" y="556082"/>
                  </a:lnTo>
                  <a:lnTo>
                    <a:pt x="361581" y="534085"/>
                  </a:lnTo>
                  <a:lnTo>
                    <a:pt x="361505" y="506666"/>
                  </a:lnTo>
                  <a:lnTo>
                    <a:pt x="364261" y="485584"/>
                  </a:lnTo>
                  <a:lnTo>
                    <a:pt x="372325" y="460044"/>
                  </a:lnTo>
                  <a:lnTo>
                    <a:pt x="388213" y="419315"/>
                  </a:lnTo>
                  <a:close/>
                </a:path>
                <a:path w="2197100" h="1068070">
                  <a:moveTo>
                    <a:pt x="521716" y="370547"/>
                  </a:moveTo>
                  <a:lnTo>
                    <a:pt x="469442" y="318236"/>
                  </a:lnTo>
                  <a:lnTo>
                    <a:pt x="462508" y="325094"/>
                  </a:lnTo>
                  <a:lnTo>
                    <a:pt x="445770" y="344068"/>
                  </a:lnTo>
                  <a:lnTo>
                    <a:pt x="407225" y="408736"/>
                  </a:lnTo>
                  <a:lnTo>
                    <a:pt x="393941" y="445998"/>
                  </a:lnTo>
                  <a:lnTo>
                    <a:pt x="383806" y="485749"/>
                  </a:lnTo>
                  <a:lnTo>
                    <a:pt x="377101" y="533539"/>
                  </a:lnTo>
                  <a:lnTo>
                    <a:pt x="384238" y="539242"/>
                  </a:lnTo>
                  <a:lnTo>
                    <a:pt x="402132" y="552323"/>
                  </a:lnTo>
                  <a:lnTo>
                    <a:pt x="425488" y="566699"/>
                  </a:lnTo>
                  <a:lnTo>
                    <a:pt x="448983" y="576287"/>
                  </a:lnTo>
                  <a:lnTo>
                    <a:pt x="449529" y="567143"/>
                  </a:lnTo>
                  <a:lnTo>
                    <a:pt x="452005" y="542925"/>
                  </a:lnTo>
                  <a:lnTo>
                    <a:pt x="467956" y="468541"/>
                  </a:lnTo>
                  <a:lnTo>
                    <a:pt x="489127" y="410298"/>
                  </a:lnTo>
                  <a:lnTo>
                    <a:pt x="501472" y="392709"/>
                  </a:lnTo>
                  <a:lnTo>
                    <a:pt x="521716" y="370547"/>
                  </a:lnTo>
                  <a:close/>
                </a:path>
                <a:path w="2197100" h="1068070">
                  <a:moveTo>
                    <a:pt x="576287" y="619023"/>
                  </a:moveTo>
                  <a:lnTo>
                    <a:pt x="508444" y="610285"/>
                  </a:lnTo>
                  <a:lnTo>
                    <a:pt x="468541" y="600049"/>
                  </a:lnTo>
                  <a:lnTo>
                    <a:pt x="410311" y="578866"/>
                  </a:lnTo>
                  <a:lnTo>
                    <a:pt x="370560" y="546303"/>
                  </a:lnTo>
                  <a:lnTo>
                    <a:pt x="318236" y="598563"/>
                  </a:lnTo>
                  <a:lnTo>
                    <a:pt x="372757" y="642683"/>
                  </a:lnTo>
                  <a:lnTo>
                    <a:pt x="408762" y="660768"/>
                  </a:lnTo>
                  <a:lnTo>
                    <a:pt x="446011" y="674052"/>
                  </a:lnTo>
                  <a:lnTo>
                    <a:pt x="485762" y="684187"/>
                  </a:lnTo>
                  <a:lnTo>
                    <a:pt x="533552" y="690918"/>
                  </a:lnTo>
                  <a:lnTo>
                    <a:pt x="539254" y="683768"/>
                  </a:lnTo>
                  <a:lnTo>
                    <a:pt x="552335" y="665861"/>
                  </a:lnTo>
                  <a:lnTo>
                    <a:pt x="566712" y="642518"/>
                  </a:lnTo>
                  <a:lnTo>
                    <a:pt x="576287" y="619023"/>
                  </a:lnTo>
                  <a:close/>
                </a:path>
                <a:path w="2197100" h="1068070">
                  <a:moveTo>
                    <a:pt x="641375" y="874598"/>
                  </a:moveTo>
                  <a:lnTo>
                    <a:pt x="632383" y="836041"/>
                  </a:lnTo>
                  <a:lnTo>
                    <a:pt x="614222" y="797712"/>
                  </a:lnTo>
                  <a:lnTo>
                    <a:pt x="587311" y="759714"/>
                  </a:lnTo>
                  <a:lnTo>
                    <a:pt x="556094" y="727684"/>
                  </a:lnTo>
                  <a:lnTo>
                    <a:pt x="534085" y="706424"/>
                  </a:lnTo>
                  <a:lnTo>
                    <a:pt x="506679" y="706501"/>
                  </a:lnTo>
                  <a:lnTo>
                    <a:pt x="485584" y="703745"/>
                  </a:lnTo>
                  <a:lnTo>
                    <a:pt x="460057" y="695680"/>
                  </a:lnTo>
                  <a:lnTo>
                    <a:pt x="419315" y="679805"/>
                  </a:lnTo>
                  <a:lnTo>
                    <a:pt x="438200" y="712254"/>
                  </a:lnTo>
                  <a:lnTo>
                    <a:pt x="452475" y="732866"/>
                  </a:lnTo>
                  <a:lnTo>
                    <a:pt x="469328" y="750468"/>
                  </a:lnTo>
                  <a:lnTo>
                    <a:pt x="495947" y="773874"/>
                  </a:lnTo>
                  <a:lnTo>
                    <a:pt x="526808" y="804697"/>
                  </a:lnTo>
                  <a:lnTo>
                    <a:pt x="552551" y="841641"/>
                  </a:lnTo>
                  <a:lnTo>
                    <a:pt x="566674" y="882383"/>
                  </a:lnTo>
                  <a:lnTo>
                    <a:pt x="562686" y="924534"/>
                  </a:lnTo>
                  <a:lnTo>
                    <a:pt x="534085" y="965746"/>
                  </a:lnTo>
                  <a:lnTo>
                    <a:pt x="508152" y="931087"/>
                  </a:lnTo>
                  <a:lnTo>
                    <a:pt x="500468" y="895502"/>
                  </a:lnTo>
                  <a:lnTo>
                    <a:pt x="507149" y="860399"/>
                  </a:lnTo>
                  <a:lnTo>
                    <a:pt x="524256" y="827189"/>
                  </a:lnTo>
                  <a:lnTo>
                    <a:pt x="521868" y="820775"/>
                  </a:lnTo>
                  <a:lnTo>
                    <a:pt x="517118" y="814222"/>
                  </a:lnTo>
                  <a:lnTo>
                    <a:pt x="506488" y="803541"/>
                  </a:lnTo>
                  <a:lnTo>
                    <a:pt x="481406" y="780135"/>
                  </a:lnTo>
                  <a:lnTo>
                    <a:pt x="477456" y="775728"/>
                  </a:lnTo>
                  <a:lnTo>
                    <a:pt x="472897" y="772236"/>
                  </a:lnTo>
                  <a:lnTo>
                    <a:pt x="448729" y="810361"/>
                  </a:lnTo>
                  <a:lnTo>
                    <a:pt x="433311" y="848131"/>
                  </a:lnTo>
                  <a:lnTo>
                    <a:pt x="426796" y="885558"/>
                  </a:lnTo>
                  <a:lnTo>
                    <a:pt x="429361" y="922655"/>
                  </a:lnTo>
                  <a:lnTo>
                    <a:pt x="441210" y="959434"/>
                  </a:lnTo>
                  <a:lnTo>
                    <a:pt x="462483" y="995921"/>
                  </a:lnTo>
                  <a:lnTo>
                    <a:pt x="493382" y="1032103"/>
                  </a:lnTo>
                  <a:lnTo>
                    <a:pt x="534085" y="1068019"/>
                  </a:lnTo>
                  <a:lnTo>
                    <a:pt x="577240" y="1029525"/>
                  </a:lnTo>
                  <a:lnTo>
                    <a:pt x="609130" y="990866"/>
                  </a:lnTo>
                  <a:lnTo>
                    <a:pt x="630174" y="952093"/>
                  </a:lnTo>
                  <a:lnTo>
                    <a:pt x="640778" y="913320"/>
                  </a:lnTo>
                  <a:lnTo>
                    <a:pt x="641375" y="874598"/>
                  </a:lnTo>
                  <a:close/>
                </a:path>
                <a:path w="2197100" h="1068070">
                  <a:moveTo>
                    <a:pt x="648690" y="388188"/>
                  </a:moveTo>
                  <a:lnTo>
                    <a:pt x="629818" y="355739"/>
                  </a:lnTo>
                  <a:lnTo>
                    <a:pt x="615543" y="335127"/>
                  </a:lnTo>
                  <a:lnTo>
                    <a:pt x="598690" y="317512"/>
                  </a:lnTo>
                  <a:lnTo>
                    <a:pt x="572071" y="294106"/>
                  </a:lnTo>
                  <a:lnTo>
                    <a:pt x="541210" y="263296"/>
                  </a:lnTo>
                  <a:lnTo>
                    <a:pt x="515467" y="226352"/>
                  </a:lnTo>
                  <a:lnTo>
                    <a:pt x="501345" y="185623"/>
                  </a:lnTo>
                  <a:lnTo>
                    <a:pt x="505333" y="143471"/>
                  </a:lnTo>
                  <a:lnTo>
                    <a:pt x="533946" y="102260"/>
                  </a:lnTo>
                  <a:lnTo>
                    <a:pt x="559866" y="136918"/>
                  </a:lnTo>
                  <a:lnTo>
                    <a:pt x="567537" y="172504"/>
                  </a:lnTo>
                  <a:lnTo>
                    <a:pt x="560870" y="207606"/>
                  </a:lnTo>
                  <a:lnTo>
                    <a:pt x="543763" y="240792"/>
                  </a:lnTo>
                  <a:lnTo>
                    <a:pt x="546163" y="247218"/>
                  </a:lnTo>
                  <a:lnTo>
                    <a:pt x="550900" y="253784"/>
                  </a:lnTo>
                  <a:lnTo>
                    <a:pt x="561530" y="264464"/>
                  </a:lnTo>
                  <a:lnTo>
                    <a:pt x="586625" y="287883"/>
                  </a:lnTo>
                  <a:lnTo>
                    <a:pt x="590550" y="292252"/>
                  </a:lnTo>
                  <a:lnTo>
                    <a:pt x="595109" y="295770"/>
                  </a:lnTo>
                  <a:lnTo>
                    <a:pt x="619277" y="257632"/>
                  </a:lnTo>
                  <a:lnTo>
                    <a:pt x="634707" y="219862"/>
                  </a:lnTo>
                  <a:lnTo>
                    <a:pt x="641223" y="182435"/>
                  </a:lnTo>
                  <a:lnTo>
                    <a:pt x="638657" y="145338"/>
                  </a:lnTo>
                  <a:lnTo>
                    <a:pt x="626821" y="108559"/>
                  </a:lnTo>
                  <a:lnTo>
                    <a:pt x="605536" y="72085"/>
                  </a:lnTo>
                  <a:lnTo>
                    <a:pt x="574636" y="35902"/>
                  </a:lnTo>
                  <a:lnTo>
                    <a:pt x="533946" y="0"/>
                  </a:lnTo>
                  <a:lnTo>
                    <a:pt x="490778" y="38481"/>
                  </a:lnTo>
                  <a:lnTo>
                    <a:pt x="458876" y="77139"/>
                  </a:lnTo>
                  <a:lnTo>
                    <a:pt x="437845" y="115912"/>
                  </a:lnTo>
                  <a:lnTo>
                    <a:pt x="427228" y="154686"/>
                  </a:lnTo>
                  <a:lnTo>
                    <a:pt x="426631" y="193408"/>
                  </a:lnTo>
                  <a:lnTo>
                    <a:pt x="435622" y="231965"/>
                  </a:lnTo>
                  <a:lnTo>
                    <a:pt x="453783" y="270294"/>
                  </a:lnTo>
                  <a:lnTo>
                    <a:pt x="480695" y="308305"/>
                  </a:lnTo>
                  <a:lnTo>
                    <a:pt x="511924" y="340321"/>
                  </a:lnTo>
                  <a:lnTo>
                    <a:pt x="533946" y="361569"/>
                  </a:lnTo>
                  <a:lnTo>
                    <a:pt x="561340" y="361505"/>
                  </a:lnTo>
                  <a:lnTo>
                    <a:pt x="582422" y="364248"/>
                  </a:lnTo>
                  <a:lnTo>
                    <a:pt x="607961" y="372313"/>
                  </a:lnTo>
                  <a:lnTo>
                    <a:pt x="648690" y="388188"/>
                  </a:lnTo>
                  <a:close/>
                </a:path>
                <a:path w="2197100" h="1068070">
                  <a:moveTo>
                    <a:pt x="690918" y="534454"/>
                  </a:moveTo>
                  <a:lnTo>
                    <a:pt x="683768" y="528739"/>
                  </a:lnTo>
                  <a:lnTo>
                    <a:pt x="665873" y="515658"/>
                  </a:lnTo>
                  <a:lnTo>
                    <a:pt x="642531" y="501294"/>
                  </a:lnTo>
                  <a:lnTo>
                    <a:pt x="619036" y="491705"/>
                  </a:lnTo>
                  <a:lnTo>
                    <a:pt x="618490" y="500849"/>
                  </a:lnTo>
                  <a:lnTo>
                    <a:pt x="616013" y="525068"/>
                  </a:lnTo>
                  <a:lnTo>
                    <a:pt x="600075" y="599465"/>
                  </a:lnTo>
                  <a:lnTo>
                    <a:pt x="578878" y="657682"/>
                  </a:lnTo>
                  <a:lnTo>
                    <a:pt x="546303" y="697445"/>
                  </a:lnTo>
                  <a:lnTo>
                    <a:pt x="598563" y="749769"/>
                  </a:lnTo>
                  <a:lnTo>
                    <a:pt x="642708" y="695248"/>
                  </a:lnTo>
                  <a:lnTo>
                    <a:pt x="660793" y="659257"/>
                  </a:lnTo>
                  <a:lnTo>
                    <a:pt x="674065" y="621995"/>
                  </a:lnTo>
                  <a:lnTo>
                    <a:pt x="684199" y="582244"/>
                  </a:lnTo>
                  <a:lnTo>
                    <a:pt x="690918" y="534454"/>
                  </a:lnTo>
                  <a:close/>
                </a:path>
                <a:path w="2197100" h="1068070">
                  <a:moveTo>
                    <a:pt x="749769" y="469430"/>
                  </a:moveTo>
                  <a:lnTo>
                    <a:pt x="695261" y="425310"/>
                  </a:lnTo>
                  <a:lnTo>
                    <a:pt x="659282" y="407225"/>
                  </a:lnTo>
                  <a:lnTo>
                    <a:pt x="622020" y="393941"/>
                  </a:lnTo>
                  <a:lnTo>
                    <a:pt x="582256" y="383806"/>
                  </a:lnTo>
                  <a:lnTo>
                    <a:pt x="534479" y="377088"/>
                  </a:lnTo>
                  <a:lnTo>
                    <a:pt x="528764" y="384238"/>
                  </a:lnTo>
                  <a:lnTo>
                    <a:pt x="515670" y="402132"/>
                  </a:lnTo>
                  <a:lnTo>
                    <a:pt x="501307" y="425488"/>
                  </a:lnTo>
                  <a:lnTo>
                    <a:pt x="491718" y="448983"/>
                  </a:lnTo>
                  <a:lnTo>
                    <a:pt x="500862" y="449516"/>
                  </a:lnTo>
                  <a:lnTo>
                    <a:pt x="525081" y="452005"/>
                  </a:lnTo>
                  <a:lnTo>
                    <a:pt x="599478" y="467944"/>
                  </a:lnTo>
                  <a:lnTo>
                    <a:pt x="657694" y="489140"/>
                  </a:lnTo>
                  <a:lnTo>
                    <a:pt x="697445" y="521716"/>
                  </a:lnTo>
                  <a:lnTo>
                    <a:pt x="749769" y="469430"/>
                  </a:lnTo>
                  <a:close/>
                </a:path>
                <a:path w="2197100" h="1068070">
                  <a:moveTo>
                    <a:pt x="1068006" y="533933"/>
                  </a:moveTo>
                  <a:lnTo>
                    <a:pt x="1029525" y="490766"/>
                  </a:lnTo>
                  <a:lnTo>
                    <a:pt x="990866" y="458876"/>
                  </a:lnTo>
                  <a:lnTo>
                    <a:pt x="952093" y="437832"/>
                  </a:lnTo>
                  <a:lnTo>
                    <a:pt x="913320" y="427228"/>
                  </a:lnTo>
                  <a:lnTo>
                    <a:pt x="874610" y="426631"/>
                  </a:lnTo>
                  <a:lnTo>
                    <a:pt x="836041" y="435622"/>
                  </a:lnTo>
                  <a:lnTo>
                    <a:pt x="797712" y="453783"/>
                  </a:lnTo>
                  <a:lnTo>
                    <a:pt x="759701" y="480707"/>
                  </a:lnTo>
                  <a:lnTo>
                    <a:pt x="727697" y="511924"/>
                  </a:lnTo>
                  <a:lnTo>
                    <a:pt x="706437" y="533933"/>
                  </a:lnTo>
                  <a:lnTo>
                    <a:pt x="706501" y="561314"/>
                  </a:lnTo>
                  <a:lnTo>
                    <a:pt x="703757" y="582409"/>
                  </a:lnTo>
                  <a:lnTo>
                    <a:pt x="695693" y="607949"/>
                  </a:lnTo>
                  <a:lnTo>
                    <a:pt x="679805" y="648703"/>
                  </a:lnTo>
                  <a:lnTo>
                    <a:pt x="712266" y="629818"/>
                  </a:lnTo>
                  <a:lnTo>
                    <a:pt x="732878" y="615530"/>
                  </a:lnTo>
                  <a:lnTo>
                    <a:pt x="750481" y="598665"/>
                  </a:lnTo>
                  <a:lnTo>
                    <a:pt x="773887" y="572046"/>
                  </a:lnTo>
                  <a:lnTo>
                    <a:pt x="804697" y="541197"/>
                  </a:lnTo>
                  <a:lnTo>
                    <a:pt x="841641" y="515467"/>
                  </a:lnTo>
                  <a:lnTo>
                    <a:pt x="882383" y="501332"/>
                  </a:lnTo>
                  <a:lnTo>
                    <a:pt x="924534" y="505320"/>
                  </a:lnTo>
                  <a:lnTo>
                    <a:pt x="965746" y="533933"/>
                  </a:lnTo>
                  <a:lnTo>
                    <a:pt x="931087" y="559866"/>
                  </a:lnTo>
                  <a:lnTo>
                    <a:pt x="895502" y="567537"/>
                  </a:lnTo>
                  <a:lnTo>
                    <a:pt x="860399" y="560857"/>
                  </a:lnTo>
                  <a:lnTo>
                    <a:pt x="827214" y="543750"/>
                  </a:lnTo>
                  <a:lnTo>
                    <a:pt x="820788" y="546138"/>
                  </a:lnTo>
                  <a:lnTo>
                    <a:pt x="814222" y="550887"/>
                  </a:lnTo>
                  <a:lnTo>
                    <a:pt x="803541" y="561530"/>
                  </a:lnTo>
                  <a:lnTo>
                    <a:pt x="780122" y="586600"/>
                  </a:lnTo>
                  <a:lnTo>
                    <a:pt x="775741" y="590550"/>
                  </a:lnTo>
                  <a:lnTo>
                    <a:pt x="772223" y="595109"/>
                  </a:lnTo>
                  <a:lnTo>
                    <a:pt x="810361" y="619264"/>
                  </a:lnTo>
                  <a:lnTo>
                    <a:pt x="848144" y="634695"/>
                  </a:lnTo>
                  <a:lnTo>
                    <a:pt x="885571" y="641210"/>
                  </a:lnTo>
                  <a:lnTo>
                    <a:pt x="922667" y="638632"/>
                  </a:lnTo>
                  <a:lnTo>
                    <a:pt x="959434" y="626795"/>
                  </a:lnTo>
                  <a:lnTo>
                    <a:pt x="995908" y="605523"/>
                  </a:lnTo>
                  <a:lnTo>
                    <a:pt x="1032103" y="574624"/>
                  </a:lnTo>
                  <a:lnTo>
                    <a:pt x="1068006" y="533933"/>
                  </a:lnTo>
                  <a:close/>
                </a:path>
                <a:path w="2197100" h="1068070">
                  <a:moveTo>
                    <a:pt x="2055495" y="117335"/>
                  </a:moveTo>
                  <a:lnTo>
                    <a:pt x="2037956" y="117335"/>
                  </a:lnTo>
                  <a:lnTo>
                    <a:pt x="2037956" y="1002334"/>
                  </a:lnTo>
                  <a:lnTo>
                    <a:pt x="2055495" y="1002334"/>
                  </a:lnTo>
                  <a:lnTo>
                    <a:pt x="2055495" y="117335"/>
                  </a:lnTo>
                  <a:close/>
                </a:path>
                <a:path w="2197100" h="1068070">
                  <a:moveTo>
                    <a:pt x="2196884" y="130492"/>
                  </a:moveTo>
                  <a:lnTo>
                    <a:pt x="2178164" y="130492"/>
                  </a:lnTo>
                  <a:lnTo>
                    <a:pt x="2178164" y="261162"/>
                  </a:lnTo>
                  <a:lnTo>
                    <a:pt x="2196884" y="261162"/>
                  </a:lnTo>
                  <a:lnTo>
                    <a:pt x="2196884" y="13049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350149" y="1210530"/>
              <a:ext cx="173361" cy="99976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543745" y="1167852"/>
              <a:ext cx="292419" cy="18196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913120" y="1167852"/>
              <a:ext cx="297474" cy="181967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234183" y="1167861"/>
              <a:ext cx="309286" cy="142644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567055" y="1167861"/>
              <a:ext cx="90803" cy="142634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687827" y="1212782"/>
              <a:ext cx="84416" cy="97714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4793604" y="1210543"/>
              <a:ext cx="60325" cy="100330"/>
            </a:xfrm>
            <a:custGeom>
              <a:avLst/>
              <a:gdLst/>
              <a:ahLst/>
              <a:cxnLst/>
              <a:rect l="l" t="t" r="r" b="b"/>
              <a:pathLst>
                <a:path w="60325" h="100330">
                  <a:moveTo>
                    <a:pt x="41935" y="0"/>
                  </a:moveTo>
                  <a:lnTo>
                    <a:pt x="33695" y="0"/>
                  </a:lnTo>
                  <a:lnTo>
                    <a:pt x="20448" y="1800"/>
                  </a:lnTo>
                  <a:lnTo>
                    <a:pt x="9752" y="7251"/>
                  </a:lnTo>
                  <a:lnTo>
                    <a:pt x="2604" y="16423"/>
                  </a:lnTo>
                  <a:lnTo>
                    <a:pt x="0" y="29391"/>
                  </a:lnTo>
                  <a:lnTo>
                    <a:pt x="6460" y="44902"/>
                  </a:lnTo>
                  <a:lnTo>
                    <a:pt x="20674" y="54237"/>
                  </a:lnTo>
                  <a:lnTo>
                    <a:pt x="34888" y="61819"/>
                  </a:lnTo>
                  <a:lnTo>
                    <a:pt x="41349" y="72071"/>
                  </a:lnTo>
                  <a:lnTo>
                    <a:pt x="41349" y="82363"/>
                  </a:lnTo>
                  <a:lnTo>
                    <a:pt x="31433" y="85735"/>
                  </a:lnTo>
                  <a:lnTo>
                    <a:pt x="18324" y="85735"/>
                  </a:lnTo>
                  <a:lnTo>
                    <a:pt x="8397" y="83494"/>
                  </a:lnTo>
                  <a:lnTo>
                    <a:pt x="1476" y="78992"/>
                  </a:lnTo>
                  <a:lnTo>
                    <a:pt x="554" y="94719"/>
                  </a:lnTo>
                  <a:lnTo>
                    <a:pt x="6774" y="97353"/>
                  </a:lnTo>
                  <a:lnTo>
                    <a:pt x="13301" y="98951"/>
                  </a:lnTo>
                  <a:lnTo>
                    <a:pt x="20007" y="99742"/>
                  </a:lnTo>
                  <a:lnTo>
                    <a:pt x="26763" y="99955"/>
                  </a:lnTo>
                  <a:lnTo>
                    <a:pt x="39153" y="98173"/>
                  </a:lnTo>
                  <a:lnTo>
                    <a:pt x="49812" y="92723"/>
                  </a:lnTo>
                  <a:lnTo>
                    <a:pt x="57279" y="83447"/>
                  </a:lnTo>
                  <a:lnTo>
                    <a:pt x="60092" y="70186"/>
                  </a:lnTo>
                  <a:lnTo>
                    <a:pt x="53626" y="53125"/>
                  </a:lnTo>
                  <a:lnTo>
                    <a:pt x="39401" y="43869"/>
                  </a:lnTo>
                  <a:lnTo>
                    <a:pt x="25177" y="36680"/>
                  </a:lnTo>
                  <a:lnTo>
                    <a:pt x="18711" y="25821"/>
                  </a:lnTo>
                  <a:lnTo>
                    <a:pt x="18711" y="17968"/>
                  </a:lnTo>
                  <a:lnTo>
                    <a:pt x="26575" y="14208"/>
                  </a:lnTo>
                  <a:lnTo>
                    <a:pt x="39684" y="14208"/>
                  </a:lnTo>
                  <a:lnTo>
                    <a:pt x="50155" y="16659"/>
                  </a:lnTo>
                  <a:lnTo>
                    <a:pt x="54071" y="19088"/>
                  </a:lnTo>
                  <a:lnTo>
                    <a:pt x="55589" y="3738"/>
                  </a:lnTo>
                  <a:lnTo>
                    <a:pt x="48658" y="1675"/>
                  </a:lnTo>
                  <a:lnTo>
                    <a:pt x="4193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" name="object 16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299414" y="1400001"/>
              <a:ext cx="349904" cy="174482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3678904" y="1435197"/>
              <a:ext cx="53975" cy="97790"/>
            </a:xfrm>
            <a:custGeom>
              <a:avLst/>
              <a:gdLst/>
              <a:ahLst/>
              <a:cxnLst/>
              <a:rect l="l" t="t" r="r" b="b"/>
              <a:pathLst>
                <a:path w="53975" h="97790">
                  <a:moveTo>
                    <a:pt x="46982" y="0"/>
                  </a:moveTo>
                  <a:lnTo>
                    <a:pt x="41747" y="0"/>
                  </a:lnTo>
                  <a:lnTo>
                    <a:pt x="34249" y="1265"/>
                  </a:lnTo>
                  <a:lnTo>
                    <a:pt x="27262" y="4794"/>
                  </a:lnTo>
                  <a:lnTo>
                    <a:pt x="21290" y="10182"/>
                  </a:lnTo>
                  <a:lnTo>
                    <a:pt x="16837" y="17025"/>
                  </a:lnTo>
                  <a:lnTo>
                    <a:pt x="16470" y="17025"/>
                  </a:lnTo>
                  <a:lnTo>
                    <a:pt x="16470" y="2251"/>
                  </a:lnTo>
                  <a:lnTo>
                    <a:pt x="0" y="2251"/>
                  </a:lnTo>
                  <a:lnTo>
                    <a:pt x="0" y="97724"/>
                  </a:lnTo>
                  <a:lnTo>
                    <a:pt x="17591" y="97724"/>
                  </a:lnTo>
                  <a:lnTo>
                    <a:pt x="17591" y="54291"/>
                  </a:lnTo>
                  <a:lnTo>
                    <a:pt x="19446" y="38099"/>
                  </a:lnTo>
                  <a:lnTo>
                    <a:pt x="24708" y="25836"/>
                  </a:lnTo>
                  <a:lnTo>
                    <a:pt x="32919" y="18065"/>
                  </a:lnTo>
                  <a:lnTo>
                    <a:pt x="43621" y="15350"/>
                  </a:lnTo>
                  <a:lnTo>
                    <a:pt x="46605" y="15350"/>
                  </a:lnTo>
                  <a:lnTo>
                    <a:pt x="50155" y="15737"/>
                  </a:lnTo>
                  <a:lnTo>
                    <a:pt x="53349" y="17025"/>
                  </a:lnTo>
                  <a:lnTo>
                    <a:pt x="53349" y="1319"/>
                  </a:lnTo>
                  <a:lnTo>
                    <a:pt x="4698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8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751730" y="1437448"/>
              <a:ext cx="84426" cy="97714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305019" y="1689841"/>
              <a:ext cx="83306" cy="130655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408561" y="1725012"/>
              <a:ext cx="84426" cy="97724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522947" y="1680082"/>
              <a:ext cx="90803" cy="142665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3639578" y="1680101"/>
              <a:ext cx="71120" cy="140970"/>
            </a:xfrm>
            <a:custGeom>
              <a:avLst/>
              <a:gdLst/>
              <a:ahLst/>
              <a:cxnLst/>
              <a:rect l="l" t="t" r="r" b="b"/>
              <a:pathLst>
                <a:path w="71120" h="140969">
                  <a:moveTo>
                    <a:pt x="17589" y="0"/>
                  </a:moveTo>
                  <a:lnTo>
                    <a:pt x="0" y="0"/>
                  </a:lnTo>
                  <a:lnTo>
                    <a:pt x="0" y="140398"/>
                  </a:lnTo>
                  <a:lnTo>
                    <a:pt x="17589" y="140398"/>
                  </a:lnTo>
                  <a:lnTo>
                    <a:pt x="17589" y="0"/>
                  </a:lnTo>
                  <a:close/>
                </a:path>
                <a:path w="71120" h="140969">
                  <a:moveTo>
                    <a:pt x="69646" y="44932"/>
                  </a:moveTo>
                  <a:lnTo>
                    <a:pt x="52057" y="44932"/>
                  </a:lnTo>
                  <a:lnTo>
                    <a:pt x="52057" y="140398"/>
                  </a:lnTo>
                  <a:lnTo>
                    <a:pt x="69646" y="140398"/>
                  </a:lnTo>
                  <a:lnTo>
                    <a:pt x="69646" y="44932"/>
                  </a:lnTo>
                  <a:close/>
                </a:path>
                <a:path w="71120" h="140969">
                  <a:moveTo>
                    <a:pt x="70764" y="3733"/>
                  </a:moveTo>
                  <a:lnTo>
                    <a:pt x="50914" y="3733"/>
                  </a:lnTo>
                  <a:lnTo>
                    <a:pt x="50914" y="23596"/>
                  </a:lnTo>
                  <a:lnTo>
                    <a:pt x="70764" y="23596"/>
                  </a:lnTo>
                  <a:lnTo>
                    <a:pt x="70764" y="373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3" name="object 23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3733569" y="1722770"/>
              <a:ext cx="70751" cy="99965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3879215" y="1689829"/>
              <a:ext cx="100330" cy="130810"/>
            </a:xfrm>
            <a:custGeom>
              <a:avLst/>
              <a:gdLst/>
              <a:ahLst/>
              <a:cxnLst/>
              <a:rect l="l" t="t" r="r" b="b"/>
              <a:pathLst>
                <a:path w="100329" h="130810">
                  <a:moveTo>
                    <a:pt x="99987" y="0"/>
                  </a:moveTo>
                  <a:lnTo>
                    <a:pt x="81241" y="0"/>
                  </a:lnTo>
                  <a:lnTo>
                    <a:pt x="81241" y="54610"/>
                  </a:lnTo>
                  <a:lnTo>
                    <a:pt x="18719" y="54610"/>
                  </a:lnTo>
                  <a:lnTo>
                    <a:pt x="18719" y="0"/>
                  </a:lnTo>
                  <a:lnTo>
                    <a:pt x="0" y="0"/>
                  </a:lnTo>
                  <a:lnTo>
                    <a:pt x="0" y="54610"/>
                  </a:lnTo>
                  <a:lnTo>
                    <a:pt x="0" y="71120"/>
                  </a:lnTo>
                  <a:lnTo>
                    <a:pt x="0" y="130810"/>
                  </a:lnTo>
                  <a:lnTo>
                    <a:pt x="18719" y="130810"/>
                  </a:lnTo>
                  <a:lnTo>
                    <a:pt x="18719" y="71120"/>
                  </a:lnTo>
                  <a:lnTo>
                    <a:pt x="81241" y="71120"/>
                  </a:lnTo>
                  <a:lnTo>
                    <a:pt x="81241" y="130810"/>
                  </a:lnTo>
                  <a:lnTo>
                    <a:pt x="99987" y="130810"/>
                  </a:lnTo>
                  <a:lnTo>
                    <a:pt x="99987" y="71120"/>
                  </a:lnTo>
                  <a:lnTo>
                    <a:pt x="99987" y="54610"/>
                  </a:lnTo>
                  <a:lnTo>
                    <a:pt x="9998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5" name="object 25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4005413" y="1722771"/>
              <a:ext cx="185523" cy="99980"/>
            </a:xfrm>
            <a:prstGeom prst="rect">
              <a:avLst/>
            </a:prstGeom>
          </p:spPr>
        </p:pic>
        <p:sp>
          <p:nvSpPr>
            <p:cNvPr id="26" name="object 26"/>
            <p:cNvSpPr/>
            <p:nvPr/>
          </p:nvSpPr>
          <p:spPr>
            <a:xfrm>
              <a:off x="4222191" y="1680101"/>
              <a:ext cx="102235" cy="142875"/>
            </a:xfrm>
            <a:custGeom>
              <a:avLst/>
              <a:gdLst/>
              <a:ahLst/>
              <a:cxnLst/>
              <a:rect l="l" t="t" r="r" b="b"/>
              <a:pathLst>
                <a:path w="102235" h="142875">
                  <a:moveTo>
                    <a:pt x="17589" y="0"/>
                  </a:moveTo>
                  <a:lnTo>
                    <a:pt x="0" y="0"/>
                  </a:lnTo>
                  <a:lnTo>
                    <a:pt x="0" y="140398"/>
                  </a:lnTo>
                  <a:lnTo>
                    <a:pt x="17589" y="140398"/>
                  </a:lnTo>
                  <a:lnTo>
                    <a:pt x="17589" y="0"/>
                  </a:lnTo>
                  <a:close/>
                </a:path>
                <a:path w="102235" h="142875">
                  <a:moveTo>
                    <a:pt x="102031" y="125056"/>
                  </a:moveTo>
                  <a:lnTo>
                    <a:pt x="99415" y="126733"/>
                  </a:lnTo>
                  <a:lnTo>
                    <a:pt x="95491" y="128409"/>
                  </a:lnTo>
                  <a:lnTo>
                    <a:pt x="82003" y="128409"/>
                  </a:lnTo>
                  <a:lnTo>
                    <a:pt x="75285" y="122440"/>
                  </a:lnTo>
                  <a:lnTo>
                    <a:pt x="75285" y="59156"/>
                  </a:lnTo>
                  <a:lnTo>
                    <a:pt x="100545" y="59156"/>
                  </a:lnTo>
                  <a:lnTo>
                    <a:pt x="100545" y="44945"/>
                  </a:lnTo>
                  <a:lnTo>
                    <a:pt x="75285" y="44945"/>
                  </a:lnTo>
                  <a:lnTo>
                    <a:pt x="75285" y="17221"/>
                  </a:lnTo>
                  <a:lnTo>
                    <a:pt x="57670" y="22847"/>
                  </a:lnTo>
                  <a:lnTo>
                    <a:pt x="57670" y="44945"/>
                  </a:lnTo>
                  <a:lnTo>
                    <a:pt x="36144" y="44945"/>
                  </a:lnTo>
                  <a:lnTo>
                    <a:pt x="36144" y="59156"/>
                  </a:lnTo>
                  <a:lnTo>
                    <a:pt x="57670" y="59156"/>
                  </a:lnTo>
                  <a:lnTo>
                    <a:pt x="57670" y="114960"/>
                  </a:lnTo>
                  <a:lnTo>
                    <a:pt x="59702" y="127330"/>
                  </a:lnTo>
                  <a:lnTo>
                    <a:pt x="65557" y="135953"/>
                  </a:lnTo>
                  <a:lnTo>
                    <a:pt x="74803" y="140995"/>
                  </a:lnTo>
                  <a:lnTo>
                    <a:pt x="87045" y="142646"/>
                  </a:lnTo>
                  <a:lnTo>
                    <a:pt x="92684" y="142646"/>
                  </a:lnTo>
                  <a:lnTo>
                    <a:pt x="102031" y="140030"/>
                  </a:lnTo>
                  <a:lnTo>
                    <a:pt x="102031" y="12505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7" name="object 27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4344838" y="1680097"/>
              <a:ext cx="84416" cy="140404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3289861" y="1914500"/>
              <a:ext cx="276876" cy="132906"/>
            </a:xfrm>
            <a:prstGeom prst="rect">
              <a:avLst/>
            </a:prstGeom>
          </p:spPr>
        </p:pic>
        <p:sp>
          <p:nvSpPr>
            <p:cNvPr id="29" name="object 29"/>
            <p:cNvSpPr/>
            <p:nvPr/>
          </p:nvSpPr>
          <p:spPr>
            <a:xfrm>
              <a:off x="3598036" y="1904758"/>
              <a:ext cx="17780" cy="140970"/>
            </a:xfrm>
            <a:custGeom>
              <a:avLst/>
              <a:gdLst/>
              <a:ahLst/>
              <a:cxnLst/>
              <a:rect l="l" t="t" r="r" b="b"/>
              <a:pathLst>
                <a:path w="17779" h="140969">
                  <a:moveTo>
                    <a:pt x="17591" y="0"/>
                  </a:moveTo>
                  <a:lnTo>
                    <a:pt x="0" y="0"/>
                  </a:lnTo>
                  <a:lnTo>
                    <a:pt x="0" y="140404"/>
                  </a:lnTo>
                  <a:lnTo>
                    <a:pt x="17591" y="140404"/>
                  </a:lnTo>
                  <a:lnTo>
                    <a:pt x="1759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0" name="object 30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3641463" y="1947437"/>
              <a:ext cx="161944" cy="99978"/>
            </a:xfrm>
            <a:prstGeom prst="rect">
              <a:avLst/>
            </a:prstGeom>
          </p:spPr>
        </p:pic>
        <p:sp>
          <p:nvSpPr>
            <p:cNvPr id="31" name="object 31"/>
            <p:cNvSpPr/>
            <p:nvPr/>
          </p:nvSpPr>
          <p:spPr>
            <a:xfrm>
              <a:off x="785316" y="10523240"/>
              <a:ext cx="18533745" cy="0"/>
            </a:xfrm>
            <a:custGeom>
              <a:avLst/>
              <a:gdLst/>
              <a:ahLst/>
              <a:cxnLst/>
              <a:rect l="l" t="t" r="r" b="b"/>
              <a:pathLst>
                <a:path w="18533745">
                  <a:moveTo>
                    <a:pt x="0" y="0"/>
                  </a:moveTo>
                  <a:lnTo>
                    <a:pt x="18533467" y="0"/>
                  </a:lnTo>
                </a:path>
              </a:pathLst>
            </a:custGeom>
            <a:ln w="1047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13354B-E86E-4DE2-6070-B1C9A22643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2616" y="1847178"/>
            <a:ext cx="14678399" cy="2769989"/>
          </a:xfrm>
        </p:spPr>
        <p:txBody>
          <a:bodyPr/>
          <a:lstStyle/>
          <a:p>
            <a:r>
              <a:rPr lang="en-GB" dirty="0"/>
              <a:t>Discovery and what it has taught us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4346A6-6CD8-23DA-1E9D-C6EB8A7BDB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2616" y="2770508"/>
            <a:ext cx="17749846" cy="9848850"/>
          </a:xfrm>
        </p:spPr>
        <p:txBody>
          <a:bodyPr/>
          <a:lstStyle/>
          <a:p>
            <a:r>
              <a:rPr lang="en-GB" sz="4000" b="1" dirty="0">
                <a:latin typeface="+mn-lt"/>
              </a:rPr>
              <a:t>Cross-cutting: </a:t>
            </a:r>
          </a:p>
          <a:p>
            <a:r>
              <a:rPr lang="en-GB" sz="4000" dirty="0">
                <a:latin typeface="+mn-lt"/>
              </a:rPr>
              <a:t>Automation opportunities across the organisation to save time and effort</a:t>
            </a:r>
          </a:p>
          <a:p>
            <a:r>
              <a:rPr lang="en-GB" sz="4000" dirty="0">
                <a:latin typeface="+mn-lt"/>
              </a:rPr>
              <a:t>Common tooling should be used across our workflows and services</a:t>
            </a:r>
          </a:p>
          <a:p>
            <a:r>
              <a:rPr lang="en-GB" sz="4000" dirty="0">
                <a:latin typeface="+mn-lt"/>
              </a:rPr>
              <a:t>The importance of a constantly maintained, documented architecture</a:t>
            </a:r>
          </a:p>
          <a:p>
            <a:endParaRPr lang="en-GB" sz="4000" b="1" dirty="0">
              <a:latin typeface="+mn-lt"/>
            </a:endParaRPr>
          </a:p>
          <a:p>
            <a:r>
              <a:rPr lang="en-GB" sz="4000" b="1" dirty="0">
                <a:latin typeface="+mn-lt"/>
              </a:rPr>
              <a:t>Screening and Diabetic Eye Screening</a:t>
            </a:r>
          </a:p>
          <a:p>
            <a:r>
              <a:rPr lang="en-GB" sz="4000" dirty="0">
                <a:latin typeface="+mn-lt"/>
              </a:rPr>
              <a:t>- common components can be reused across multiple screening systems </a:t>
            </a:r>
            <a:r>
              <a:rPr lang="en-GB" sz="4000" dirty="0" err="1">
                <a:latin typeface="+mn-lt"/>
              </a:rPr>
              <a:t>eg</a:t>
            </a:r>
            <a:r>
              <a:rPr lang="en-GB" sz="4000" dirty="0">
                <a:latin typeface="+mn-lt"/>
              </a:rPr>
              <a:t> appointment booking, notifications, etc.</a:t>
            </a:r>
          </a:p>
          <a:p>
            <a:r>
              <a:rPr lang="en-GB" sz="4000" b="1" dirty="0">
                <a:latin typeface="+mn-lt"/>
              </a:rPr>
              <a:t>- </a:t>
            </a:r>
            <a:r>
              <a:rPr lang="en-GB" sz="4000" dirty="0">
                <a:latin typeface="+mn-lt"/>
              </a:rPr>
              <a:t>CSIMS (once chunked up more) is a reusable platform for other screening systems.</a:t>
            </a:r>
          </a:p>
          <a:p>
            <a:r>
              <a:rPr lang="en-GB" sz="4000" dirty="0">
                <a:latin typeface="+mn-lt"/>
              </a:rPr>
              <a:t>- interoperability between systems is a major issue</a:t>
            </a:r>
          </a:p>
          <a:p>
            <a:r>
              <a:rPr lang="en-GB" sz="4000" dirty="0">
                <a:latin typeface="+mn-lt"/>
              </a:rPr>
              <a:t>- the need for a joined-up </a:t>
            </a:r>
            <a:r>
              <a:rPr lang="en-GB" sz="4000" dirty="0" err="1">
                <a:latin typeface="+mn-lt"/>
              </a:rPr>
              <a:t>routemap</a:t>
            </a:r>
            <a:r>
              <a:rPr lang="en-GB" sz="4000" dirty="0">
                <a:latin typeface="+mn-lt"/>
              </a:rPr>
              <a:t> with DHCW to exploit national infrastructure.</a:t>
            </a:r>
          </a:p>
          <a:p>
            <a:endParaRPr lang="en-GB" sz="4000" b="1" dirty="0">
              <a:latin typeface="+mn-lt"/>
            </a:endParaRPr>
          </a:p>
          <a:p>
            <a:endParaRPr lang="en-GB" sz="4000" b="1" dirty="0">
              <a:latin typeface="+mn-lt"/>
            </a:endParaRPr>
          </a:p>
          <a:p>
            <a:endParaRPr lang="en-GB" sz="4000" b="1" dirty="0">
              <a:latin typeface="+mn-lt"/>
            </a:endParaRPr>
          </a:p>
          <a:p>
            <a:endParaRPr lang="en-GB" sz="4000" b="1" dirty="0">
              <a:latin typeface="+mn-lt"/>
            </a:endParaRPr>
          </a:p>
          <a:p>
            <a:endParaRPr lang="en-GB" sz="40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150128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FE630-E315-291C-BC1B-8B6BE9B186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2616" y="1847178"/>
            <a:ext cx="6537959" cy="923330"/>
          </a:xfrm>
        </p:spPr>
        <p:txBody>
          <a:bodyPr/>
          <a:lstStyle/>
          <a:p>
            <a:r>
              <a:rPr lang="en-GB" dirty="0"/>
              <a:t>Continued: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A3689C-4A00-FF2E-AF6B-00FA9DF02A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2616" y="3358245"/>
            <a:ext cx="18875261" cy="6155531"/>
          </a:xfrm>
        </p:spPr>
        <p:txBody>
          <a:bodyPr/>
          <a:lstStyle/>
          <a:p>
            <a:r>
              <a:rPr lang="en-GB" sz="4000" b="1" dirty="0">
                <a:latin typeface="+mn-lt"/>
              </a:rPr>
              <a:t>Registers discovery</a:t>
            </a:r>
          </a:p>
          <a:p>
            <a:r>
              <a:rPr lang="en-GB" sz="4000" dirty="0">
                <a:latin typeface="+mn-lt"/>
              </a:rPr>
              <a:t>- registers do not have a lifecycle and their creation is largely at policymakers/clinicians doing. We need to have a proper lifecycle and framework for all registers</a:t>
            </a:r>
          </a:p>
          <a:p>
            <a:r>
              <a:rPr lang="en-GB" sz="4000" dirty="0">
                <a:latin typeface="+mn-lt"/>
              </a:rPr>
              <a:t>- common tooling for data ingest, storage and analysis would offer significant opportunities for efficiency</a:t>
            </a:r>
          </a:p>
          <a:p>
            <a:r>
              <a:rPr lang="en-GB" sz="4000" dirty="0">
                <a:latin typeface="+mn-lt"/>
              </a:rPr>
              <a:t>- training staff to work across multiple registers will offer better career paths and retention</a:t>
            </a:r>
          </a:p>
          <a:p>
            <a:r>
              <a:rPr lang="en-GB" sz="4000" dirty="0">
                <a:latin typeface="+mn-lt"/>
              </a:rPr>
              <a:t>- the ability to link across registers to understand co-</a:t>
            </a:r>
            <a:r>
              <a:rPr lang="en-GB" sz="4000" dirty="0" err="1">
                <a:latin typeface="+mn-lt"/>
              </a:rPr>
              <a:t>morbities</a:t>
            </a:r>
            <a:r>
              <a:rPr lang="en-GB" sz="4000" dirty="0">
                <a:latin typeface="+mn-lt"/>
              </a:rPr>
              <a:t> is important.</a:t>
            </a:r>
          </a:p>
          <a:p>
            <a:r>
              <a:rPr lang="en-GB" sz="4000" dirty="0">
                <a:latin typeface="+mn-lt"/>
              </a:rPr>
              <a:t>- the need for a secure link between our on-prem and cloud architecture to increase the opportunities for automation.</a:t>
            </a:r>
          </a:p>
          <a:p>
            <a:endParaRPr lang="en-GB" sz="4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9727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36384D-25B6-8F2B-B169-3FB113B482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2616" y="1847178"/>
            <a:ext cx="17234030" cy="923330"/>
          </a:xfrm>
        </p:spPr>
        <p:txBody>
          <a:bodyPr/>
          <a:lstStyle/>
          <a:p>
            <a:r>
              <a:rPr lang="en-GB" dirty="0"/>
              <a:t>In progress at the moment and why?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BED66A-79D3-41A2-EBE2-34B7DB7D9C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2616" y="2770508"/>
            <a:ext cx="15733476" cy="8617744"/>
          </a:xfrm>
        </p:spPr>
        <p:txBody>
          <a:bodyPr/>
          <a:lstStyle/>
          <a:p>
            <a:r>
              <a:rPr lang="en-GB" sz="4000" b="1" dirty="0">
                <a:latin typeface="+mn-lt"/>
              </a:rPr>
              <a:t>Screening</a:t>
            </a:r>
          </a:p>
          <a:p>
            <a:r>
              <a:rPr lang="en-GB" sz="4000" dirty="0">
                <a:latin typeface="+mn-lt"/>
              </a:rPr>
              <a:t>In Beta delivery and test phase of two priority projects from screening discovery:</a:t>
            </a:r>
          </a:p>
          <a:p>
            <a:r>
              <a:rPr lang="en-GB" sz="4000" dirty="0">
                <a:latin typeface="+mn-lt"/>
              </a:rPr>
              <a:t>	- Breast Screening Cohort Selection Tool</a:t>
            </a:r>
          </a:p>
          <a:p>
            <a:r>
              <a:rPr lang="en-GB" sz="4000" dirty="0">
                <a:latin typeface="+mn-lt"/>
              </a:rPr>
              <a:t>	- DESW automation for referrals</a:t>
            </a:r>
          </a:p>
          <a:p>
            <a:endParaRPr lang="en-GB" sz="4000" dirty="0">
              <a:latin typeface="+mn-lt"/>
            </a:endParaRPr>
          </a:p>
          <a:p>
            <a:r>
              <a:rPr lang="en-GB" sz="4000" dirty="0">
                <a:latin typeface="+mn-lt"/>
              </a:rPr>
              <a:t>Newborn Screening – re-platforming for legacy and cyber reasons</a:t>
            </a:r>
          </a:p>
          <a:p>
            <a:endParaRPr lang="en-GB" sz="4000" dirty="0">
              <a:latin typeface="+mn-lt"/>
            </a:endParaRPr>
          </a:p>
          <a:p>
            <a:r>
              <a:rPr lang="en-GB" sz="4000" dirty="0">
                <a:latin typeface="+mn-lt"/>
              </a:rPr>
              <a:t>NDR pilots – ingest of data for registers; will NDR work for PHW use cases on analysis. Secure link between on-prem and cloud architecture</a:t>
            </a:r>
          </a:p>
          <a:p>
            <a:endParaRPr lang="en-GB" sz="4000" dirty="0">
              <a:latin typeface="+mn-lt"/>
            </a:endParaRPr>
          </a:p>
          <a:p>
            <a:r>
              <a:rPr lang="en-GB" sz="4000" dirty="0">
                <a:latin typeface="+mn-lt"/>
              </a:rPr>
              <a:t>Health Protection discovery – completes our major suite of discovery work</a:t>
            </a:r>
          </a:p>
          <a:p>
            <a:endParaRPr lang="en-GB" sz="4000" dirty="0">
              <a:latin typeface="+mn-lt"/>
            </a:endParaRPr>
          </a:p>
          <a:p>
            <a:endParaRPr lang="en-GB" sz="4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823685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816314-FDBD-5A6C-A0BB-2CB2DE1789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2616" y="1847178"/>
            <a:ext cx="14772184" cy="923330"/>
          </a:xfrm>
        </p:spPr>
        <p:txBody>
          <a:bodyPr/>
          <a:lstStyle/>
          <a:p>
            <a:r>
              <a:rPr lang="en-GB" dirty="0"/>
              <a:t>Key Streams of work moving forward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31C371-A675-EC65-DEFB-FC84744B59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2616" y="2959661"/>
            <a:ext cx="18558868" cy="7386638"/>
          </a:xfrm>
        </p:spPr>
        <p:txBody>
          <a:bodyPr/>
          <a:lstStyle/>
          <a:p>
            <a:r>
              <a:rPr lang="en-GB" sz="4000" b="1" dirty="0">
                <a:latin typeface="+mn-lt"/>
              </a:rPr>
              <a:t>Data, analysis, registers and Cloud</a:t>
            </a:r>
          </a:p>
          <a:p>
            <a:endParaRPr lang="en-GB" sz="4000" b="1" dirty="0">
              <a:latin typeface="+mn-lt"/>
            </a:endParaRPr>
          </a:p>
          <a:p>
            <a:r>
              <a:rPr lang="en-GB" sz="4000" b="1" dirty="0">
                <a:latin typeface="+mn-lt"/>
              </a:rPr>
              <a:t>Systems development: </a:t>
            </a:r>
          </a:p>
          <a:p>
            <a:r>
              <a:rPr lang="en-GB" sz="4000" b="1" dirty="0">
                <a:latin typeface="+mn-lt"/>
              </a:rPr>
              <a:t>-</a:t>
            </a:r>
            <a:r>
              <a:rPr lang="en-GB" sz="4000" dirty="0">
                <a:latin typeface="+mn-lt"/>
              </a:rPr>
              <a:t> Screening</a:t>
            </a:r>
          </a:p>
          <a:p>
            <a:r>
              <a:rPr lang="en-GB" sz="4000" dirty="0">
                <a:latin typeface="+mn-lt"/>
              </a:rPr>
              <a:t>- Health Protection</a:t>
            </a:r>
          </a:p>
          <a:p>
            <a:r>
              <a:rPr lang="en-GB" sz="4000" dirty="0">
                <a:latin typeface="+mn-lt"/>
              </a:rPr>
              <a:t>- Health Improvement</a:t>
            </a:r>
          </a:p>
          <a:p>
            <a:endParaRPr lang="en-GB" sz="4000" dirty="0">
              <a:latin typeface="+mn-lt"/>
            </a:endParaRPr>
          </a:p>
          <a:p>
            <a:r>
              <a:rPr lang="en-GB" sz="4000" b="1" dirty="0">
                <a:latin typeface="+mn-lt"/>
              </a:rPr>
              <a:t>Cyber Improvement (</a:t>
            </a:r>
            <a:r>
              <a:rPr lang="en-GB" sz="4000" dirty="0">
                <a:latin typeface="+mn-lt"/>
              </a:rPr>
              <a:t>covered separately through Audit Committee)</a:t>
            </a:r>
            <a:endParaRPr lang="en-GB" sz="4000" b="1" dirty="0">
              <a:latin typeface="+mn-lt"/>
            </a:endParaRPr>
          </a:p>
          <a:p>
            <a:endParaRPr lang="en-GB" sz="4000" b="1" dirty="0">
              <a:latin typeface="+mn-lt"/>
            </a:endParaRPr>
          </a:p>
          <a:p>
            <a:r>
              <a:rPr lang="en-GB" sz="4000" b="1" dirty="0">
                <a:latin typeface="+mn-lt"/>
              </a:rPr>
              <a:t>Automation and AI</a:t>
            </a:r>
          </a:p>
          <a:p>
            <a:endParaRPr lang="en-GB" sz="4000" b="1" dirty="0">
              <a:latin typeface="+mn-lt"/>
            </a:endParaRPr>
          </a:p>
          <a:p>
            <a:r>
              <a:rPr lang="en-GB" sz="4000" b="1" dirty="0">
                <a:latin typeface="+mn-lt"/>
              </a:rPr>
              <a:t>Infrastructure and tools</a:t>
            </a:r>
          </a:p>
        </p:txBody>
      </p:sp>
    </p:spTree>
    <p:extLst>
      <p:ext uri="{BB962C8B-B14F-4D97-AF65-F5344CB8AC3E}">
        <p14:creationId xmlns:p14="http://schemas.microsoft.com/office/powerpoint/2010/main" val="13320054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02A57F-4095-EC71-F368-DF4C3F4F38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2616" y="1847178"/>
            <a:ext cx="9581059" cy="1534795"/>
          </a:xfrm>
        </p:spPr>
        <p:txBody>
          <a:bodyPr/>
          <a:lstStyle/>
          <a:p>
            <a:r>
              <a:rPr lang="en-GB" dirty="0"/>
              <a:t>Data, analysis and cloud</a:t>
            </a:r>
          </a:p>
        </p:txBody>
      </p:sp>
      <p:graphicFrame>
        <p:nvGraphicFramePr>
          <p:cNvPr id="13" name="Content Placeholder 12">
            <a:extLst>
              <a:ext uri="{FF2B5EF4-FFF2-40B4-BE49-F238E27FC236}">
                <a16:creationId xmlns:a16="http://schemas.microsoft.com/office/drawing/2014/main" id="{55676E0F-8133-28AA-8B0C-D976FE738DA8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028194896"/>
              </p:ext>
            </p:extLst>
          </p:nvPr>
        </p:nvGraphicFramePr>
        <p:xfrm>
          <a:off x="1004889" y="3006848"/>
          <a:ext cx="8745537" cy="70579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5" name="Content Placeholder 14">
            <a:extLst>
              <a:ext uri="{FF2B5EF4-FFF2-40B4-BE49-F238E27FC236}">
                <a16:creationId xmlns:a16="http://schemas.microsoft.com/office/drawing/2014/main" id="{CA271FBC-2D27-4A1C-0D6E-328A9BEDA5CC}"/>
              </a:ext>
            </a:extLst>
          </p:cNvPr>
          <p:cNvGraphicFramePr>
            <a:graphicFrameLocks noGrp="1"/>
          </p:cNvGraphicFramePr>
          <p:nvPr>
            <p:ph sz="half" idx="3"/>
            <p:extLst>
              <p:ext uri="{D42A27DB-BD31-4B8C-83A1-F6EECF244321}">
                <p14:modId xmlns:p14="http://schemas.microsoft.com/office/powerpoint/2010/main" val="509640136"/>
              </p:ext>
            </p:extLst>
          </p:nvPr>
        </p:nvGraphicFramePr>
        <p:xfrm>
          <a:off x="10353673" y="2804380"/>
          <a:ext cx="8745538" cy="74628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3442923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FA2E222-8C22-C414-1234-13E4CF6DAB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2615" y="1231625"/>
            <a:ext cx="10927015" cy="1846659"/>
          </a:xfrm>
        </p:spPr>
        <p:txBody>
          <a:bodyPr/>
          <a:lstStyle/>
          <a:p>
            <a:r>
              <a:rPr lang="en-GB" dirty="0"/>
              <a:t>Digital systems development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B178BE5-96F4-020B-3986-1B5804A244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2615" y="2154954"/>
            <a:ext cx="17937416" cy="10464403"/>
          </a:xfrm>
        </p:spPr>
        <p:txBody>
          <a:bodyPr/>
          <a:lstStyle/>
          <a:p>
            <a:r>
              <a:rPr lang="en-GB" sz="4000" b="1" dirty="0">
                <a:latin typeface="+mn-lt"/>
              </a:rPr>
              <a:t>By March 2024</a:t>
            </a:r>
          </a:p>
          <a:p>
            <a:r>
              <a:rPr lang="en-GB" sz="4000" dirty="0">
                <a:latin typeface="+mn-lt"/>
              </a:rPr>
              <a:t>Breast Cohort Selection and DESW Automation</a:t>
            </a:r>
          </a:p>
          <a:p>
            <a:r>
              <a:rPr lang="en-GB" sz="4000" b="1" dirty="0">
                <a:latin typeface="+mn-lt"/>
              </a:rPr>
              <a:t>June 2024</a:t>
            </a:r>
          </a:p>
          <a:p>
            <a:r>
              <a:rPr lang="en-GB" sz="4000" dirty="0">
                <a:latin typeface="+mn-lt"/>
              </a:rPr>
              <a:t>Newborn Screening Re-platforming</a:t>
            </a:r>
          </a:p>
          <a:p>
            <a:r>
              <a:rPr lang="en-GB" sz="4000" dirty="0">
                <a:latin typeface="+mn-lt"/>
              </a:rPr>
              <a:t>Route-map with DHCW for opportunity from DSPP and other national initiatives</a:t>
            </a:r>
          </a:p>
          <a:p>
            <a:r>
              <a:rPr lang="en-GB" sz="4000" b="1" dirty="0">
                <a:latin typeface="+mn-lt"/>
              </a:rPr>
              <a:t>October 2024</a:t>
            </a:r>
          </a:p>
          <a:p>
            <a:r>
              <a:rPr lang="en-GB" sz="4000" dirty="0">
                <a:latin typeface="+mn-lt"/>
              </a:rPr>
              <a:t>RISP delivery in Public Health Wales; future of </a:t>
            </a:r>
            <a:r>
              <a:rPr lang="en-GB" sz="4000">
                <a:latin typeface="+mn-lt"/>
              </a:rPr>
              <a:t>ICNET decision</a:t>
            </a:r>
            <a:endParaRPr lang="en-GB" sz="4000" dirty="0">
              <a:latin typeface="+mn-lt"/>
            </a:endParaRPr>
          </a:p>
          <a:p>
            <a:r>
              <a:rPr lang="en-GB" sz="4000" b="1" dirty="0">
                <a:latin typeface="+mn-lt"/>
              </a:rPr>
              <a:t>October 2025</a:t>
            </a:r>
          </a:p>
          <a:p>
            <a:r>
              <a:rPr lang="en-GB" sz="4000" dirty="0">
                <a:latin typeface="+mn-lt"/>
              </a:rPr>
              <a:t>LIMS2 delivery</a:t>
            </a:r>
          </a:p>
          <a:p>
            <a:r>
              <a:rPr lang="en-GB" sz="4000" b="1" dirty="0">
                <a:latin typeface="+mn-lt"/>
              </a:rPr>
              <a:t>March 2026</a:t>
            </a:r>
          </a:p>
          <a:p>
            <a:r>
              <a:rPr lang="en-GB" sz="4000" dirty="0">
                <a:latin typeface="+mn-lt"/>
              </a:rPr>
              <a:t>Health Protection MVP delivered and Breast SIMS system</a:t>
            </a:r>
          </a:p>
          <a:p>
            <a:r>
              <a:rPr lang="en-GB" sz="4000" b="1" dirty="0">
                <a:latin typeface="+mn-lt"/>
              </a:rPr>
              <a:t>March 2027</a:t>
            </a:r>
          </a:p>
          <a:p>
            <a:r>
              <a:rPr lang="en-GB" sz="4000" dirty="0">
                <a:latin typeface="+mn-lt"/>
              </a:rPr>
              <a:t>Bowel SIMS system</a:t>
            </a:r>
          </a:p>
          <a:p>
            <a:r>
              <a:rPr lang="en-GB" sz="4000" dirty="0">
                <a:latin typeface="+mn-lt"/>
              </a:rPr>
              <a:t>Lung cancer screening system</a:t>
            </a:r>
          </a:p>
          <a:p>
            <a:endParaRPr lang="en-GB" sz="4000" dirty="0">
              <a:latin typeface="+mn-lt"/>
            </a:endParaRPr>
          </a:p>
          <a:p>
            <a:endParaRPr lang="en-GB" sz="4000" dirty="0">
              <a:latin typeface="+mn-lt"/>
            </a:endParaRPr>
          </a:p>
          <a:p>
            <a:endParaRPr lang="en-GB" sz="40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863384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CB2F7-A87F-849F-C5D8-D356BDDAF9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2616" y="1847178"/>
            <a:ext cx="8582399" cy="1846659"/>
          </a:xfrm>
        </p:spPr>
        <p:txBody>
          <a:bodyPr/>
          <a:lstStyle/>
          <a:p>
            <a:r>
              <a:rPr lang="en-GB" dirty="0"/>
              <a:t>Automation and AI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AE4A19-DA68-BCDD-0F65-6B80AE0B1E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83631" y="3358245"/>
            <a:ext cx="14795630" cy="10464403"/>
          </a:xfrm>
        </p:spPr>
        <p:txBody>
          <a:bodyPr/>
          <a:lstStyle/>
          <a:p>
            <a:r>
              <a:rPr lang="en-GB" sz="4000" b="1" dirty="0">
                <a:latin typeface="+mn-lt"/>
              </a:rPr>
              <a:t>March 2024</a:t>
            </a:r>
          </a:p>
          <a:p>
            <a:r>
              <a:rPr lang="en-GB" sz="4000" dirty="0">
                <a:latin typeface="+mn-lt"/>
              </a:rPr>
              <a:t>Real-time Suicide Surveillance Automation implemented</a:t>
            </a:r>
          </a:p>
          <a:p>
            <a:r>
              <a:rPr lang="en-GB" sz="4000" dirty="0">
                <a:latin typeface="+mn-lt"/>
              </a:rPr>
              <a:t>Discovery work on automation with Microbiology completed</a:t>
            </a:r>
          </a:p>
          <a:p>
            <a:r>
              <a:rPr lang="en-GB" sz="4000" b="1" dirty="0">
                <a:latin typeface="+mn-lt"/>
              </a:rPr>
              <a:t>June 2024</a:t>
            </a:r>
          </a:p>
          <a:p>
            <a:r>
              <a:rPr lang="en-GB" sz="4000" dirty="0">
                <a:latin typeface="+mn-lt"/>
              </a:rPr>
              <a:t>End-to-end process mapping of cancer and other statistics</a:t>
            </a:r>
          </a:p>
          <a:p>
            <a:r>
              <a:rPr lang="en-GB" sz="4000" dirty="0">
                <a:latin typeface="+mn-lt"/>
              </a:rPr>
              <a:t>Automation </a:t>
            </a:r>
            <a:r>
              <a:rPr lang="en-GB" sz="4000" dirty="0" err="1">
                <a:latin typeface="+mn-lt"/>
              </a:rPr>
              <a:t>routemap</a:t>
            </a:r>
            <a:r>
              <a:rPr lang="en-GB" sz="4000" dirty="0">
                <a:latin typeface="+mn-lt"/>
              </a:rPr>
              <a:t> completed and agreed</a:t>
            </a:r>
          </a:p>
          <a:p>
            <a:r>
              <a:rPr lang="en-GB" sz="4000" b="1" dirty="0">
                <a:latin typeface="+mn-lt"/>
              </a:rPr>
              <a:t>December 2024</a:t>
            </a:r>
          </a:p>
          <a:p>
            <a:r>
              <a:rPr lang="en-GB" sz="4000" dirty="0">
                <a:latin typeface="+mn-lt"/>
              </a:rPr>
              <a:t>Automate identified opportunities in statistics processes</a:t>
            </a:r>
          </a:p>
          <a:p>
            <a:r>
              <a:rPr lang="en-GB" sz="4000" dirty="0">
                <a:latin typeface="+mn-lt"/>
              </a:rPr>
              <a:t>AI policies and procedures in place</a:t>
            </a:r>
          </a:p>
          <a:p>
            <a:r>
              <a:rPr lang="en-GB" sz="4000" b="1" dirty="0">
                <a:latin typeface="+mn-lt"/>
              </a:rPr>
              <a:t>March 2027</a:t>
            </a:r>
          </a:p>
          <a:p>
            <a:r>
              <a:rPr lang="en-GB" sz="4000" dirty="0">
                <a:latin typeface="+mn-lt"/>
              </a:rPr>
              <a:t>Lung cancer screening developed with AI embedded</a:t>
            </a:r>
          </a:p>
          <a:p>
            <a:endParaRPr lang="en-GB" sz="4000" dirty="0">
              <a:latin typeface="+mn-lt"/>
            </a:endParaRPr>
          </a:p>
          <a:p>
            <a:endParaRPr lang="en-GB" sz="4000" dirty="0">
              <a:latin typeface="+mn-lt"/>
            </a:endParaRPr>
          </a:p>
          <a:p>
            <a:endParaRPr lang="en-GB" sz="4000" b="1" dirty="0">
              <a:latin typeface="+mn-lt"/>
            </a:endParaRPr>
          </a:p>
          <a:p>
            <a:endParaRPr lang="en-GB" sz="4000" b="1" dirty="0">
              <a:latin typeface="+mn-lt"/>
            </a:endParaRPr>
          </a:p>
          <a:p>
            <a:endParaRPr lang="en-GB" sz="4000" dirty="0">
              <a:latin typeface="+mn-lt"/>
            </a:endParaRPr>
          </a:p>
          <a:p>
            <a:endParaRPr lang="en-GB" sz="4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944340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1832D-2EA8-41CA-D53E-781401EFDE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2616" y="1847178"/>
            <a:ext cx="10950461" cy="923330"/>
          </a:xfrm>
        </p:spPr>
        <p:txBody>
          <a:bodyPr/>
          <a:lstStyle/>
          <a:p>
            <a:r>
              <a:rPr lang="en-GB" b="0" dirty="0">
                <a:latin typeface="+mn-lt"/>
              </a:rPr>
              <a:t>Infrastructure, staffing and tooling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5C2DFF-18DC-BDAA-0A13-8C79330D8A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2616" y="2770508"/>
            <a:ext cx="16671322" cy="8002191"/>
          </a:xfrm>
        </p:spPr>
        <p:txBody>
          <a:bodyPr/>
          <a:lstStyle/>
          <a:p>
            <a:r>
              <a:rPr lang="en-GB" sz="4000" b="1" dirty="0">
                <a:latin typeface="+mn-lt"/>
              </a:rPr>
              <a:t>June 2024</a:t>
            </a:r>
          </a:p>
          <a:p>
            <a:r>
              <a:rPr lang="en-GB" sz="4000" dirty="0">
                <a:latin typeface="+mn-lt"/>
              </a:rPr>
              <a:t>Agree a single code hub and collaboration platform </a:t>
            </a:r>
          </a:p>
          <a:p>
            <a:r>
              <a:rPr lang="en-GB" sz="4000" dirty="0">
                <a:latin typeface="+mn-lt"/>
              </a:rPr>
              <a:t>Documentation library</a:t>
            </a:r>
          </a:p>
          <a:p>
            <a:r>
              <a:rPr lang="en-GB" sz="4000" dirty="0">
                <a:latin typeface="+mn-lt"/>
              </a:rPr>
              <a:t>Persona and discovery library in place</a:t>
            </a:r>
          </a:p>
          <a:p>
            <a:r>
              <a:rPr lang="en-GB" sz="4000" b="1" dirty="0">
                <a:latin typeface="+mn-lt"/>
              </a:rPr>
              <a:t>October 2024</a:t>
            </a:r>
          </a:p>
          <a:p>
            <a:r>
              <a:rPr lang="en-GB" sz="4000" dirty="0">
                <a:latin typeface="+mn-lt"/>
              </a:rPr>
              <a:t>Implement the tool for code and collaboration</a:t>
            </a:r>
          </a:p>
          <a:p>
            <a:r>
              <a:rPr lang="en-GB" sz="4000" dirty="0">
                <a:latin typeface="+mn-lt"/>
              </a:rPr>
              <a:t>Agree analytical toolset</a:t>
            </a:r>
          </a:p>
          <a:p>
            <a:r>
              <a:rPr lang="en-GB" sz="4000" b="1" dirty="0">
                <a:latin typeface="+mn-lt"/>
              </a:rPr>
              <a:t>2025</a:t>
            </a:r>
          </a:p>
          <a:p>
            <a:r>
              <a:rPr lang="en-GB" sz="4000" dirty="0">
                <a:latin typeface="+mn-lt"/>
              </a:rPr>
              <a:t>Digital and data capability framework and job families</a:t>
            </a:r>
            <a:r>
              <a:rPr lang="en-GB" sz="4000" b="1" dirty="0">
                <a:latin typeface="+mn-lt"/>
              </a:rPr>
              <a:t>.</a:t>
            </a:r>
          </a:p>
          <a:p>
            <a:r>
              <a:rPr lang="en-GB" sz="4000" b="1" dirty="0">
                <a:latin typeface="+mn-lt"/>
              </a:rPr>
              <a:t>2025/26</a:t>
            </a:r>
          </a:p>
          <a:p>
            <a:r>
              <a:rPr lang="en-GB" sz="4000" dirty="0">
                <a:latin typeface="+mn-lt"/>
              </a:rPr>
              <a:t>Training in strategic toolset</a:t>
            </a:r>
          </a:p>
          <a:p>
            <a:r>
              <a:rPr lang="en-GB" sz="4000" b="1" dirty="0">
                <a:latin typeface="+mn-lt"/>
              </a:rPr>
              <a:t>Ongoing</a:t>
            </a:r>
          </a:p>
          <a:p>
            <a:r>
              <a:rPr lang="en-GB" sz="4000" dirty="0">
                <a:latin typeface="+mn-lt"/>
              </a:rPr>
              <a:t>Laptop and capital replacement programme</a:t>
            </a:r>
          </a:p>
        </p:txBody>
      </p:sp>
    </p:spTree>
    <p:extLst>
      <p:ext uri="{BB962C8B-B14F-4D97-AF65-F5344CB8AC3E}">
        <p14:creationId xmlns:p14="http://schemas.microsoft.com/office/powerpoint/2010/main" val="3805250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1687F77D63A8459CEFD3583C1899E6" ma:contentTypeVersion="22" ma:contentTypeDescription="Create a new document." ma:contentTypeScope="" ma:versionID="af77d90bbfc8b616a0503338ca0491bc">
  <xsd:schema xmlns:xsd="http://www.w3.org/2001/XMLSchema" xmlns:xs="http://www.w3.org/2001/XMLSchema" xmlns:p="http://schemas.microsoft.com/office/2006/metadata/properties" xmlns:ns2="74117dde-b119-4746-8562-4584e64c254c" xmlns:ns3="885d599f-0d70-42f9-bb26-1bdcfa13e79d" targetNamespace="http://schemas.microsoft.com/office/2006/metadata/properties" ma:root="true" ma:fieldsID="e89578579970b00599df4faee4b1f0df" ns2:_="" ns3:_="">
    <xsd:import namespace="74117dde-b119-4746-8562-4584e64c254c"/>
    <xsd:import namespace="885d599f-0d70-42f9-bb26-1bdcfa13e79d"/>
    <xsd:element name="properties">
      <xsd:complexType>
        <xsd:sequence>
          <xsd:element name="documentManagement">
            <xsd:complexType>
              <xsd:all>
                <xsd:element ref="ns2:MeetingSubCategory"/>
                <xsd:element ref="ns2:MeetingDate"/>
                <xsd:element ref="ns2:Open_x002f_Private"/>
                <xsd:element ref="ns2:Reason" minOccurs="0"/>
                <xsd:element ref="ns2:DocumentType" minOccurs="0"/>
                <xsd:element ref="ns2:Status" minOccurs="0"/>
                <xsd:element ref="ns2:RetentionDate" minOccurs="0"/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EinancialYear" minOccurs="0"/>
                <xsd:element ref="ns2:Note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117dde-b119-4746-8562-4584e64c254c" elementFormDefault="qualified">
    <xsd:import namespace="http://schemas.microsoft.com/office/2006/documentManagement/types"/>
    <xsd:import namespace="http://schemas.microsoft.com/office/infopath/2007/PartnerControls"/>
    <xsd:element name="MeetingSubCategory" ma:index="8" ma:displayName="Meeting" ma:format="Dropdown" ma:internalName="MeetingSubCategory">
      <xsd:simpleType>
        <xsd:restriction base="dms:Choice">
          <xsd:enumeration value="Board"/>
          <xsd:enumeration value="Board (Private)"/>
          <xsd:enumeration value="Board Development"/>
          <xsd:enumeration value="ACGC (Open)"/>
          <xsd:enumeration value="ACGC (Private)"/>
          <xsd:enumeration value="KRIC"/>
          <xsd:enumeration value="KRIC (Private)"/>
          <xsd:enumeration value="POD"/>
          <xsd:enumeration value="POD (Private)"/>
          <xsd:enumeration value="QSIC"/>
          <xsd:enumeration value="QSIC (Private)"/>
          <xsd:enumeration value="BET"/>
          <xsd:enumeration value="SBET"/>
          <xsd:enumeration value="LT"/>
          <xsd:enumeration value="Chair's Meeting"/>
          <xsd:enumeration value="Board Business Unit Meeting"/>
          <xsd:enumeration value="AGM"/>
          <xsd:enumeration value="Board Briefing"/>
          <xsd:enumeration value="Covid-19 PI Sub-Group"/>
          <xsd:enumeration value="Rem Comm"/>
          <xsd:enumeration value="Cross Committee Group"/>
        </xsd:restriction>
      </xsd:simpleType>
    </xsd:element>
    <xsd:element name="MeetingDate" ma:index="9" ma:displayName="Meeting Date" ma:format="DateOnly" ma:internalName="MeetingDate">
      <xsd:simpleType>
        <xsd:restriction base="dms:DateTime"/>
      </xsd:simpleType>
    </xsd:element>
    <xsd:element name="Open_x002f_Private" ma:index="10" ma:displayName="Open/Private" ma:default="Open" ma:format="Dropdown" ma:internalName="Open_x002f_Private">
      <xsd:simpleType>
        <xsd:restriction base="dms:Choice">
          <xsd:enumeration value="Open"/>
          <xsd:enumeration value="Private"/>
          <xsd:enumeration value="Choice 3"/>
        </xsd:restriction>
      </xsd:simpleType>
    </xsd:element>
    <xsd:element name="Reason" ma:index="11" nillable="true" ma:displayName="Reason" ma:format="Dropdown" ma:internalName="Reason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ommercially Sensitive – Procurement"/>
                    <xsd:enumeration value="Confidential – Information Governance"/>
                    <xsd:enumeration value="Confidential – Cyber Security"/>
                    <xsd:enumeration value="Confidential – Workforce"/>
                    <xsd:enumeration value="Legally Privileged "/>
                    <xsd:enumeration value="Summary of Private Committee / Sub Group Meetings ‐ subject matter confidential"/>
                    <xsd:enumeration value="Undue concern or harm to the public"/>
                    <xsd:enumeration value="Choice 8"/>
                  </xsd:restriction>
                </xsd:simpleType>
              </xsd:element>
            </xsd:sequence>
          </xsd:extension>
        </xsd:complexContent>
      </xsd:complexType>
    </xsd:element>
    <xsd:element name="DocumentType" ma:index="12" nillable="true" ma:displayName="Document Type" ma:format="Dropdown" ma:internalName="DocumentType">
      <xsd:simpleType>
        <xsd:restriction base="dms:Choice">
          <xsd:enumeration value="Report"/>
          <xsd:enumeration value="Attachment"/>
          <xsd:enumeration value="Presentation"/>
          <xsd:enumeration value="Correspondance"/>
          <xsd:enumeration value="Plan or Register"/>
          <xsd:enumeration value="Agenda"/>
          <xsd:enumeration value="Minutes"/>
          <xsd:enumeration value="Action Log"/>
          <xsd:enumeration value="Chair's Brief"/>
        </xsd:restriction>
      </xsd:simpleType>
    </xsd:element>
    <xsd:element name="Status" ma:index="13" nillable="true" ma:displayName="Status" ma:format="Dropdown" ma:internalName="Status">
      <xsd:simpleType>
        <xsd:restriction base="dms:Choice">
          <xsd:enumeration value="Final"/>
          <xsd:enumeration value="Draft"/>
          <xsd:enumeration value="Working Draft"/>
          <xsd:enumeration value="Unconfirmed Minutes"/>
          <xsd:enumeration value="Confirmed Minutes"/>
          <xsd:enumeration value="Live Document"/>
        </xsd:restriction>
      </xsd:simpleType>
    </xsd:element>
    <xsd:element name="RetentionDate" ma:index="14" nillable="true" ma:displayName="Retention Date" ma:default="Always" ma:format="Dropdown" ma:internalName="RetentionDate">
      <xsd:simpleType>
        <xsd:restriction base="dms:Choice">
          <xsd:enumeration value="Always"/>
          <xsd:enumeration value="2030"/>
          <xsd:enumeration value="2031"/>
          <xsd:enumeration value="2032"/>
        </xsd:restriction>
      </xsd:simpleType>
    </xsd:element>
    <xsd:element name="MediaServiceMetadata" ma:index="15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6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EinancialYear" ma:index="18" nillable="true" ma:displayName="Financial Year" ma:format="RadioButtons" ma:internalName="EinancialYear">
      <xsd:simpleType>
        <xsd:restriction base="dms:Choice">
          <xsd:enumeration value="2024/2025"/>
          <xsd:enumeration value="2023/2024"/>
          <xsd:enumeration value="2022/2023"/>
        </xsd:restriction>
      </xsd:simpleType>
    </xsd:element>
    <xsd:element name="Notes" ma:index="19" nillable="true" ma:displayName="Notes" ma:format="Dropdown" ma:internalName="Notes">
      <xsd:simpleType>
        <xsd:restriction base="dms:Text">
          <xsd:maxLength value="255"/>
        </xsd:restriction>
      </xsd:simpleType>
    </xsd:element>
    <xsd:element name="MediaServiceDateTaken" ma:index="2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2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85d599f-0d70-42f9-bb26-1bdcfa13e79d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4117dde-b119-4746-8562-4584e64c254c">Final</Status>
    <Notes xmlns="74117dde-b119-4746-8562-4584e64c254c" xsi:nil="true"/>
    <Open_x002f_Private xmlns="74117dde-b119-4746-8562-4584e64c254c">Open</Open_x002f_Private>
    <MeetingSubCategory xmlns="74117dde-b119-4746-8562-4584e64c254c">KRIC</MeetingSubCategory>
    <RetentionDate xmlns="74117dde-b119-4746-8562-4584e64c254c">Always</RetentionDate>
    <DocumentType xmlns="74117dde-b119-4746-8562-4584e64c254c">Presentation</DocumentType>
    <MeetingDate xmlns="74117dde-b119-4746-8562-4584e64c254c">2024-03-05T00:00:00+00:00</MeetingDate>
    <EinancialYear xmlns="74117dde-b119-4746-8562-4584e64c254c">2023/2024</EinancialYear>
    <Reason xmlns="74117dde-b119-4746-8562-4584e64c254c" xsi:nil="true"/>
  </documentManagement>
</p:properties>
</file>

<file path=customXml/itemProps1.xml><?xml version="1.0" encoding="utf-8"?>
<ds:datastoreItem xmlns:ds="http://schemas.openxmlformats.org/officeDocument/2006/customXml" ds:itemID="{A6A50DFB-2807-400F-A80C-88F46D07AA1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CE6EFF3-9580-4B65-9A93-1B77A8720129}"/>
</file>

<file path=customXml/itemProps3.xml><?xml version="1.0" encoding="utf-8"?>
<ds:datastoreItem xmlns:ds="http://schemas.openxmlformats.org/officeDocument/2006/customXml" ds:itemID="{AC383AEC-A6FA-49AE-B9C4-4EC94F2FA1B5}">
  <ds:schemaRefs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purl.org/dc/dcmitype/"/>
    <ds:schemaRef ds:uri="http://purl.org/dc/terms/"/>
    <ds:schemaRef ds:uri="http://schemas.microsoft.com/office/2006/metadata/properties"/>
    <ds:schemaRef ds:uri="c91c71c6-7f68-408f-81c3-170739c45961"/>
    <ds:schemaRef ds:uri="d319b8e1-81a8-41fd-a74b-6f99282f66a2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23213</TotalTime>
  <Words>568</Words>
  <Application>Microsoft Office PowerPoint</Application>
  <PresentationFormat>Custom</PresentationFormat>
  <Paragraphs>104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Ubuntu</vt:lpstr>
      <vt:lpstr>Ubuntu-Light</vt:lpstr>
      <vt:lpstr>Office Theme</vt:lpstr>
      <vt:lpstr>Public Health Wales Digital Routemap - overview</vt:lpstr>
      <vt:lpstr>Discovery and what it has taught us</vt:lpstr>
      <vt:lpstr>Continued:</vt:lpstr>
      <vt:lpstr>In progress at the moment and why?</vt:lpstr>
      <vt:lpstr>Key Streams of work moving forward</vt:lpstr>
      <vt:lpstr>Data, analysis and cloud</vt:lpstr>
      <vt:lpstr>Digital systems development</vt:lpstr>
      <vt:lpstr>Automation and AI</vt:lpstr>
      <vt:lpstr>Infrastructure, staffing and tooling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cover</dc:title>
  <dc:creator>Pamela Wilson (Public Health Wales - No. 2 Capital Quarter)</dc:creator>
  <cp:lastModifiedBy>Iain Bell (Public Health Wales - No. 2 Capital Quarter)</cp:lastModifiedBy>
  <cp:revision>34</cp:revision>
  <dcterms:created xsi:type="dcterms:W3CDTF">2023-05-26T14:56:53Z</dcterms:created>
  <dcterms:modified xsi:type="dcterms:W3CDTF">2024-02-21T08:39:00Z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2023-05-26T00:00:00Z</vt:filetime>
  </property>
  <property fmtid="{D5CDD505-2E9C-101B-9397-08002B2CF9AE}" pid="3" name="Creator">
    <vt:lpwstr>Adobe InDesign 18.2 (Macintosh)</vt:lpwstr>
  </property>
  <property fmtid="{D5CDD505-2E9C-101B-9397-08002B2CF9AE}" pid="4" name="LastSaved">
    <vt:filetime>2023-05-26T00:00:00Z</vt:filetime>
  </property>
  <property fmtid="{D5CDD505-2E9C-101B-9397-08002B2CF9AE}" pid="5" name="Producer">
    <vt:lpwstr>Adobe PDF Library 17.0</vt:lpwstr>
  </property>
  <property fmtid="{D5CDD505-2E9C-101B-9397-08002B2CF9AE}" pid="6" name="ContentTypeId">
    <vt:lpwstr>0x010100E01687F77D63A8459CEFD3583C1899E6</vt:lpwstr>
  </property>
  <property fmtid="{D5CDD505-2E9C-101B-9397-08002B2CF9AE}" pid="7" name="MediaServiceImageTags">
    <vt:lpwstr/>
  </property>
</Properties>
</file>