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6"/>
  </p:notesMasterIdLst>
  <p:handoutMasterIdLst>
    <p:handoutMasterId r:id="rId37"/>
  </p:handoutMasterIdLst>
  <p:sldIdLst>
    <p:sldId id="258" r:id="rId5"/>
    <p:sldId id="908" r:id="rId6"/>
    <p:sldId id="912" r:id="rId7"/>
    <p:sldId id="913" r:id="rId8"/>
    <p:sldId id="909" r:id="rId9"/>
    <p:sldId id="256" r:id="rId10"/>
    <p:sldId id="264" r:id="rId11"/>
    <p:sldId id="260" r:id="rId12"/>
    <p:sldId id="286" r:id="rId13"/>
    <p:sldId id="903" r:id="rId14"/>
    <p:sldId id="281" r:id="rId15"/>
    <p:sldId id="904" r:id="rId16"/>
    <p:sldId id="905" r:id="rId17"/>
    <p:sldId id="906" r:id="rId18"/>
    <p:sldId id="279" r:id="rId19"/>
    <p:sldId id="289" r:id="rId20"/>
    <p:sldId id="267" r:id="rId21"/>
    <p:sldId id="270" r:id="rId22"/>
    <p:sldId id="910" r:id="rId23"/>
    <p:sldId id="282" r:id="rId24"/>
    <p:sldId id="278" r:id="rId25"/>
    <p:sldId id="284" r:id="rId26"/>
    <p:sldId id="290" r:id="rId27"/>
    <p:sldId id="272" r:id="rId28"/>
    <p:sldId id="277" r:id="rId29"/>
    <p:sldId id="285" r:id="rId30"/>
    <p:sldId id="287" r:id="rId31"/>
    <p:sldId id="911" r:id="rId32"/>
    <p:sldId id="273" r:id="rId33"/>
    <p:sldId id="902" r:id="rId34"/>
    <p:sldId id="288" r:id="rId3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88358F-4006-C047-B553-28A525A5D951}" name="Julie Bishop" initials="JB" userId="S::Julie.Bishop4@wales.nhs.uk::aaf01ed0-cb44-4cd9-8f3a-4591a0a9b6f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B8CE"/>
    <a:srgbClr val="E03882"/>
    <a:srgbClr val="324F82"/>
    <a:srgbClr val="F9C402"/>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0C8097-9A06-44B8-ACF2-8F7656978B9E}" v="6" dt="2024-02-28T10:17:32.9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57"/>
    <p:restoredTop sz="94660"/>
  </p:normalViewPr>
  <p:slideViewPr>
    <p:cSldViewPr snapToGrid="0" snapToObjects="1" showGuides="1">
      <p:cViewPr varScale="1">
        <p:scale>
          <a:sx n="62" d="100"/>
          <a:sy n="62" d="100"/>
        </p:scale>
        <p:origin x="1084"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C86063-EAFB-46B0-84BD-5AC9879FCF10}" type="doc">
      <dgm:prSet loTypeId="urn:microsoft.com/office/officeart/2005/8/layout/cycle8" loCatId="cycle" qsTypeId="urn:microsoft.com/office/officeart/2005/8/quickstyle/simple1" qsCatId="simple" csTypeId="urn:microsoft.com/office/officeart/2005/8/colors/accent1_2" csCatId="accent1" phldr="1"/>
      <dgm:spPr/>
    </dgm:pt>
    <dgm:pt modelId="{15790658-10CB-42AB-B1B7-6801EA84375A}">
      <dgm:prSet phldrT="[Text]"/>
      <dgm:spPr/>
      <dgm:t>
        <a:bodyPr/>
        <a:lstStyle/>
        <a:p>
          <a:r>
            <a:rPr lang="en-GB" dirty="0"/>
            <a:t>Plan</a:t>
          </a:r>
        </a:p>
      </dgm:t>
    </dgm:pt>
    <dgm:pt modelId="{4FFFC0B4-7827-4D64-8597-6DD364154C39}" type="parTrans" cxnId="{28BA6584-507D-474F-A13C-24C7A1281EE5}">
      <dgm:prSet/>
      <dgm:spPr/>
      <dgm:t>
        <a:bodyPr/>
        <a:lstStyle/>
        <a:p>
          <a:endParaRPr lang="en-GB"/>
        </a:p>
      </dgm:t>
    </dgm:pt>
    <dgm:pt modelId="{46CC38C6-AEEA-4195-BB30-36D106CED6F9}" type="sibTrans" cxnId="{28BA6584-507D-474F-A13C-24C7A1281EE5}">
      <dgm:prSet/>
      <dgm:spPr/>
      <dgm:t>
        <a:bodyPr/>
        <a:lstStyle/>
        <a:p>
          <a:endParaRPr lang="en-GB"/>
        </a:p>
      </dgm:t>
    </dgm:pt>
    <dgm:pt modelId="{0B506A40-6EFC-4FC4-9F61-753CFD0A1479}">
      <dgm:prSet phldrT="[Text]"/>
      <dgm:spPr/>
      <dgm:t>
        <a:bodyPr/>
        <a:lstStyle/>
        <a:p>
          <a:r>
            <a:rPr lang="en-GB" dirty="0"/>
            <a:t>Study</a:t>
          </a:r>
        </a:p>
      </dgm:t>
    </dgm:pt>
    <dgm:pt modelId="{740EC616-593C-4F0F-86F1-5F8F9BF95F3F}" type="parTrans" cxnId="{13981A21-03BB-44F2-B148-697AA8566488}">
      <dgm:prSet/>
      <dgm:spPr/>
      <dgm:t>
        <a:bodyPr/>
        <a:lstStyle/>
        <a:p>
          <a:endParaRPr lang="en-GB"/>
        </a:p>
      </dgm:t>
    </dgm:pt>
    <dgm:pt modelId="{258B4A45-006E-4DBF-A465-A0FEC83F8AAB}" type="sibTrans" cxnId="{13981A21-03BB-44F2-B148-697AA8566488}">
      <dgm:prSet/>
      <dgm:spPr/>
      <dgm:t>
        <a:bodyPr/>
        <a:lstStyle/>
        <a:p>
          <a:endParaRPr lang="en-GB"/>
        </a:p>
      </dgm:t>
    </dgm:pt>
    <dgm:pt modelId="{9CDC73CB-D064-49E7-B49F-E0704807E200}">
      <dgm:prSet phldrT="[Text]"/>
      <dgm:spPr/>
      <dgm:t>
        <a:bodyPr/>
        <a:lstStyle/>
        <a:p>
          <a:r>
            <a:rPr lang="en-GB" dirty="0"/>
            <a:t>Act</a:t>
          </a:r>
        </a:p>
      </dgm:t>
    </dgm:pt>
    <dgm:pt modelId="{B1B7AA84-07B1-4A05-8223-483D2A4258DC}" type="parTrans" cxnId="{FFF6B137-142A-4A48-A794-BC521E2FDC76}">
      <dgm:prSet/>
      <dgm:spPr/>
      <dgm:t>
        <a:bodyPr/>
        <a:lstStyle/>
        <a:p>
          <a:endParaRPr lang="en-GB"/>
        </a:p>
      </dgm:t>
    </dgm:pt>
    <dgm:pt modelId="{9196B2BB-252D-4D4A-9393-610DB10B026E}" type="sibTrans" cxnId="{FFF6B137-142A-4A48-A794-BC521E2FDC76}">
      <dgm:prSet/>
      <dgm:spPr/>
      <dgm:t>
        <a:bodyPr/>
        <a:lstStyle/>
        <a:p>
          <a:endParaRPr lang="en-GB"/>
        </a:p>
      </dgm:t>
    </dgm:pt>
    <dgm:pt modelId="{1A92AC38-2380-4014-A6DC-CE5701F36641}">
      <dgm:prSet/>
      <dgm:spPr/>
      <dgm:t>
        <a:bodyPr/>
        <a:lstStyle/>
        <a:p>
          <a:r>
            <a:rPr lang="en-GB" dirty="0"/>
            <a:t>Do </a:t>
          </a:r>
        </a:p>
      </dgm:t>
    </dgm:pt>
    <dgm:pt modelId="{F177882C-B3B4-4E02-9094-C177D5CDCE51}" type="parTrans" cxnId="{FA7910BA-64F1-4FF5-AAF2-AD74D798ADDA}">
      <dgm:prSet/>
      <dgm:spPr/>
      <dgm:t>
        <a:bodyPr/>
        <a:lstStyle/>
        <a:p>
          <a:endParaRPr lang="en-GB"/>
        </a:p>
      </dgm:t>
    </dgm:pt>
    <dgm:pt modelId="{D10B8572-786D-494B-9F40-F30E5EC9B5DB}" type="sibTrans" cxnId="{FA7910BA-64F1-4FF5-AAF2-AD74D798ADDA}">
      <dgm:prSet/>
      <dgm:spPr/>
      <dgm:t>
        <a:bodyPr/>
        <a:lstStyle/>
        <a:p>
          <a:endParaRPr lang="en-GB"/>
        </a:p>
      </dgm:t>
    </dgm:pt>
    <dgm:pt modelId="{52E0841B-627B-4585-9B22-EBA72AE72EEB}" type="pres">
      <dgm:prSet presAssocID="{52C86063-EAFB-46B0-84BD-5AC9879FCF10}" presName="compositeShape" presStyleCnt="0">
        <dgm:presLayoutVars>
          <dgm:chMax val="7"/>
          <dgm:dir/>
          <dgm:resizeHandles val="exact"/>
        </dgm:presLayoutVars>
      </dgm:prSet>
      <dgm:spPr/>
    </dgm:pt>
    <dgm:pt modelId="{912215DD-632F-4F0A-9045-DBB2B4C2920C}" type="pres">
      <dgm:prSet presAssocID="{52C86063-EAFB-46B0-84BD-5AC9879FCF10}" presName="wedge1" presStyleLbl="node1" presStyleIdx="0" presStyleCnt="4"/>
      <dgm:spPr/>
    </dgm:pt>
    <dgm:pt modelId="{ACB85790-5E27-4236-A6C9-23E2EF2D37D5}" type="pres">
      <dgm:prSet presAssocID="{52C86063-EAFB-46B0-84BD-5AC9879FCF10}" presName="dummy1a" presStyleCnt="0"/>
      <dgm:spPr/>
    </dgm:pt>
    <dgm:pt modelId="{3DDEB79E-0E49-4223-BF50-641F68F2ECDE}" type="pres">
      <dgm:prSet presAssocID="{52C86063-EAFB-46B0-84BD-5AC9879FCF10}" presName="dummy1b" presStyleCnt="0"/>
      <dgm:spPr/>
    </dgm:pt>
    <dgm:pt modelId="{00DCC5C9-4FE9-4EC7-84E8-A7DDC00D675F}" type="pres">
      <dgm:prSet presAssocID="{52C86063-EAFB-46B0-84BD-5AC9879FCF10}" presName="wedge1Tx" presStyleLbl="node1" presStyleIdx="0" presStyleCnt="4">
        <dgm:presLayoutVars>
          <dgm:chMax val="0"/>
          <dgm:chPref val="0"/>
          <dgm:bulletEnabled val="1"/>
        </dgm:presLayoutVars>
      </dgm:prSet>
      <dgm:spPr/>
    </dgm:pt>
    <dgm:pt modelId="{34071999-49DA-4434-A531-A17148D741D6}" type="pres">
      <dgm:prSet presAssocID="{52C86063-EAFB-46B0-84BD-5AC9879FCF10}" presName="wedge2" presStyleLbl="node1" presStyleIdx="1" presStyleCnt="4"/>
      <dgm:spPr/>
    </dgm:pt>
    <dgm:pt modelId="{E3E2A49F-E98B-4911-8AFF-AE5D00315DE9}" type="pres">
      <dgm:prSet presAssocID="{52C86063-EAFB-46B0-84BD-5AC9879FCF10}" presName="dummy2a" presStyleCnt="0"/>
      <dgm:spPr/>
    </dgm:pt>
    <dgm:pt modelId="{053FE22F-6F9E-4BA0-A483-6BA4A3CF2662}" type="pres">
      <dgm:prSet presAssocID="{52C86063-EAFB-46B0-84BD-5AC9879FCF10}" presName="dummy2b" presStyleCnt="0"/>
      <dgm:spPr/>
    </dgm:pt>
    <dgm:pt modelId="{F98E1B35-5FA0-40CD-9BAA-EF804A77EF97}" type="pres">
      <dgm:prSet presAssocID="{52C86063-EAFB-46B0-84BD-5AC9879FCF10}" presName="wedge2Tx" presStyleLbl="node1" presStyleIdx="1" presStyleCnt="4">
        <dgm:presLayoutVars>
          <dgm:chMax val="0"/>
          <dgm:chPref val="0"/>
          <dgm:bulletEnabled val="1"/>
        </dgm:presLayoutVars>
      </dgm:prSet>
      <dgm:spPr/>
    </dgm:pt>
    <dgm:pt modelId="{6AEE1133-24CE-4E62-89C7-A031A652DE40}" type="pres">
      <dgm:prSet presAssocID="{52C86063-EAFB-46B0-84BD-5AC9879FCF10}" presName="wedge3" presStyleLbl="node1" presStyleIdx="2" presStyleCnt="4"/>
      <dgm:spPr/>
    </dgm:pt>
    <dgm:pt modelId="{F5E1989B-0991-4016-BD81-F6F0196793EC}" type="pres">
      <dgm:prSet presAssocID="{52C86063-EAFB-46B0-84BD-5AC9879FCF10}" presName="dummy3a" presStyleCnt="0"/>
      <dgm:spPr/>
    </dgm:pt>
    <dgm:pt modelId="{417D8656-F727-469D-8FDE-78BC6006CB11}" type="pres">
      <dgm:prSet presAssocID="{52C86063-EAFB-46B0-84BD-5AC9879FCF10}" presName="dummy3b" presStyleCnt="0"/>
      <dgm:spPr/>
    </dgm:pt>
    <dgm:pt modelId="{4A33E3CA-B242-4B8A-BAA0-D6306B39ED59}" type="pres">
      <dgm:prSet presAssocID="{52C86063-EAFB-46B0-84BD-5AC9879FCF10}" presName="wedge3Tx" presStyleLbl="node1" presStyleIdx="2" presStyleCnt="4">
        <dgm:presLayoutVars>
          <dgm:chMax val="0"/>
          <dgm:chPref val="0"/>
          <dgm:bulletEnabled val="1"/>
        </dgm:presLayoutVars>
      </dgm:prSet>
      <dgm:spPr/>
    </dgm:pt>
    <dgm:pt modelId="{22305063-74E2-4381-8DD8-7E79B9EB3D55}" type="pres">
      <dgm:prSet presAssocID="{52C86063-EAFB-46B0-84BD-5AC9879FCF10}" presName="wedge4" presStyleLbl="node1" presStyleIdx="3" presStyleCnt="4" custLinFactNeighborX="437" custLinFactNeighborY="-589"/>
      <dgm:spPr/>
    </dgm:pt>
    <dgm:pt modelId="{05B7B84B-88DD-4952-942A-E7B10DF74C33}" type="pres">
      <dgm:prSet presAssocID="{52C86063-EAFB-46B0-84BD-5AC9879FCF10}" presName="dummy4a" presStyleCnt="0"/>
      <dgm:spPr/>
    </dgm:pt>
    <dgm:pt modelId="{E0A88AAE-0D0A-461D-81D6-B68F0BFB17A5}" type="pres">
      <dgm:prSet presAssocID="{52C86063-EAFB-46B0-84BD-5AC9879FCF10}" presName="dummy4b" presStyleCnt="0"/>
      <dgm:spPr/>
    </dgm:pt>
    <dgm:pt modelId="{59B49707-39A2-474E-8A70-6B25607174BA}" type="pres">
      <dgm:prSet presAssocID="{52C86063-EAFB-46B0-84BD-5AC9879FCF10}" presName="wedge4Tx" presStyleLbl="node1" presStyleIdx="3" presStyleCnt="4">
        <dgm:presLayoutVars>
          <dgm:chMax val="0"/>
          <dgm:chPref val="0"/>
          <dgm:bulletEnabled val="1"/>
        </dgm:presLayoutVars>
      </dgm:prSet>
      <dgm:spPr/>
    </dgm:pt>
    <dgm:pt modelId="{213CA965-373E-4AD2-943A-F3912CB26F52}" type="pres">
      <dgm:prSet presAssocID="{46CC38C6-AEEA-4195-BB30-36D106CED6F9}" presName="arrowWedge1" presStyleLbl="fgSibTrans2D1" presStyleIdx="0" presStyleCnt="4"/>
      <dgm:spPr/>
    </dgm:pt>
    <dgm:pt modelId="{01D1DAFA-CCAB-4787-ADAD-51B227AAF3E2}" type="pres">
      <dgm:prSet presAssocID="{D10B8572-786D-494B-9F40-F30E5EC9B5DB}" presName="arrowWedge2" presStyleLbl="fgSibTrans2D1" presStyleIdx="1" presStyleCnt="4"/>
      <dgm:spPr/>
    </dgm:pt>
    <dgm:pt modelId="{D3E3EB51-68FA-45EA-B449-1D48E0E36223}" type="pres">
      <dgm:prSet presAssocID="{258B4A45-006E-4DBF-A465-A0FEC83F8AAB}" presName="arrowWedge3" presStyleLbl="fgSibTrans2D1" presStyleIdx="2" presStyleCnt="4"/>
      <dgm:spPr/>
    </dgm:pt>
    <dgm:pt modelId="{B61300C6-3E05-47FA-BD5E-410959451354}" type="pres">
      <dgm:prSet presAssocID="{9196B2BB-252D-4D4A-9393-610DB10B026E}" presName="arrowWedge4" presStyleLbl="fgSibTrans2D1" presStyleIdx="3" presStyleCnt="4"/>
      <dgm:spPr/>
    </dgm:pt>
  </dgm:ptLst>
  <dgm:cxnLst>
    <dgm:cxn modelId="{13981A21-03BB-44F2-B148-697AA8566488}" srcId="{52C86063-EAFB-46B0-84BD-5AC9879FCF10}" destId="{0B506A40-6EFC-4FC4-9F61-753CFD0A1479}" srcOrd="2" destOrd="0" parTransId="{740EC616-593C-4F0F-86F1-5F8F9BF95F3F}" sibTransId="{258B4A45-006E-4DBF-A465-A0FEC83F8AAB}"/>
    <dgm:cxn modelId="{9853E52D-B5D2-4191-A5AA-B5B2689399FA}" type="presOf" srcId="{0B506A40-6EFC-4FC4-9F61-753CFD0A1479}" destId="{4A33E3CA-B242-4B8A-BAA0-D6306B39ED59}" srcOrd="1" destOrd="0" presId="urn:microsoft.com/office/officeart/2005/8/layout/cycle8"/>
    <dgm:cxn modelId="{AFF6152F-0DFE-45D3-9111-B9D7E6870EB7}" type="presOf" srcId="{9CDC73CB-D064-49E7-B49F-E0704807E200}" destId="{59B49707-39A2-474E-8A70-6B25607174BA}" srcOrd="1" destOrd="0" presId="urn:microsoft.com/office/officeart/2005/8/layout/cycle8"/>
    <dgm:cxn modelId="{FFF6B137-142A-4A48-A794-BC521E2FDC76}" srcId="{52C86063-EAFB-46B0-84BD-5AC9879FCF10}" destId="{9CDC73CB-D064-49E7-B49F-E0704807E200}" srcOrd="3" destOrd="0" parTransId="{B1B7AA84-07B1-4A05-8223-483D2A4258DC}" sibTransId="{9196B2BB-252D-4D4A-9393-610DB10B026E}"/>
    <dgm:cxn modelId="{9EFBD17B-9F53-4402-B3B9-81E6E02AE47E}" type="presOf" srcId="{0B506A40-6EFC-4FC4-9F61-753CFD0A1479}" destId="{6AEE1133-24CE-4E62-89C7-A031A652DE40}" srcOrd="0" destOrd="0" presId="urn:microsoft.com/office/officeart/2005/8/layout/cycle8"/>
    <dgm:cxn modelId="{28BA6584-507D-474F-A13C-24C7A1281EE5}" srcId="{52C86063-EAFB-46B0-84BD-5AC9879FCF10}" destId="{15790658-10CB-42AB-B1B7-6801EA84375A}" srcOrd="0" destOrd="0" parTransId="{4FFFC0B4-7827-4D64-8597-6DD364154C39}" sibTransId="{46CC38C6-AEEA-4195-BB30-36D106CED6F9}"/>
    <dgm:cxn modelId="{85680195-BA96-4F9C-BD9F-E1B10D9AFF03}" type="presOf" srcId="{1A92AC38-2380-4014-A6DC-CE5701F36641}" destId="{34071999-49DA-4434-A531-A17148D741D6}" srcOrd="0" destOrd="0" presId="urn:microsoft.com/office/officeart/2005/8/layout/cycle8"/>
    <dgm:cxn modelId="{1054E8AC-CA91-4DE1-B1F5-EF5B49870019}" type="presOf" srcId="{15790658-10CB-42AB-B1B7-6801EA84375A}" destId="{00DCC5C9-4FE9-4EC7-84E8-A7DDC00D675F}" srcOrd="1" destOrd="0" presId="urn:microsoft.com/office/officeart/2005/8/layout/cycle8"/>
    <dgm:cxn modelId="{FA7910BA-64F1-4FF5-AAF2-AD74D798ADDA}" srcId="{52C86063-EAFB-46B0-84BD-5AC9879FCF10}" destId="{1A92AC38-2380-4014-A6DC-CE5701F36641}" srcOrd="1" destOrd="0" parTransId="{F177882C-B3B4-4E02-9094-C177D5CDCE51}" sibTransId="{D10B8572-786D-494B-9F40-F30E5EC9B5DB}"/>
    <dgm:cxn modelId="{20323CBB-B581-413D-A2D4-BF794149031E}" type="presOf" srcId="{1A92AC38-2380-4014-A6DC-CE5701F36641}" destId="{F98E1B35-5FA0-40CD-9BAA-EF804A77EF97}" srcOrd="1" destOrd="0" presId="urn:microsoft.com/office/officeart/2005/8/layout/cycle8"/>
    <dgm:cxn modelId="{A39EEEEB-4E57-4A7A-8E6F-C0051669DD36}" type="presOf" srcId="{15790658-10CB-42AB-B1B7-6801EA84375A}" destId="{912215DD-632F-4F0A-9045-DBB2B4C2920C}" srcOrd="0" destOrd="0" presId="urn:microsoft.com/office/officeart/2005/8/layout/cycle8"/>
    <dgm:cxn modelId="{9EC7DDF7-9E1C-44B3-8ABE-AA21AF9F33E9}" type="presOf" srcId="{9CDC73CB-D064-49E7-B49F-E0704807E200}" destId="{22305063-74E2-4381-8DD8-7E79B9EB3D55}" srcOrd="0" destOrd="0" presId="urn:microsoft.com/office/officeart/2005/8/layout/cycle8"/>
    <dgm:cxn modelId="{7044ECF8-F837-4CC8-9E96-9B4902C08AEA}" type="presOf" srcId="{52C86063-EAFB-46B0-84BD-5AC9879FCF10}" destId="{52E0841B-627B-4585-9B22-EBA72AE72EEB}" srcOrd="0" destOrd="0" presId="urn:microsoft.com/office/officeart/2005/8/layout/cycle8"/>
    <dgm:cxn modelId="{7CDDBC26-A1C8-44EE-89A5-E83025AB6950}" type="presParOf" srcId="{52E0841B-627B-4585-9B22-EBA72AE72EEB}" destId="{912215DD-632F-4F0A-9045-DBB2B4C2920C}" srcOrd="0" destOrd="0" presId="urn:microsoft.com/office/officeart/2005/8/layout/cycle8"/>
    <dgm:cxn modelId="{F71D6AEF-31AD-4199-AF71-6B3A990285C0}" type="presParOf" srcId="{52E0841B-627B-4585-9B22-EBA72AE72EEB}" destId="{ACB85790-5E27-4236-A6C9-23E2EF2D37D5}" srcOrd="1" destOrd="0" presId="urn:microsoft.com/office/officeart/2005/8/layout/cycle8"/>
    <dgm:cxn modelId="{B7587A21-2D65-498C-B17D-6B5481EBCD68}" type="presParOf" srcId="{52E0841B-627B-4585-9B22-EBA72AE72EEB}" destId="{3DDEB79E-0E49-4223-BF50-641F68F2ECDE}" srcOrd="2" destOrd="0" presId="urn:microsoft.com/office/officeart/2005/8/layout/cycle8"/>
    <dgm:cxn modelId="{AC1EFA6B-A13A-42C9-A9C7-6A9D56E7A577}" type="presParOf" srcId="{52E0841B-627B-4585-9B22-EBA72AE72EEB}" destId="{00DCC5C9-4FE9-4EC7-84E8-A7DDC00D675F}" srcOrd="3" destOrd="0" presId="urn:microsoft.com/office/officeart/2005/8/layout/cycle8"/>
    <dgm:cxn modelId="{1AF1DA0F-FFAF-4697-9655-F933FD5AEDA0}" type="presParOf" srcId="{52E0841B-627B-4585-9B22-EBA72AE72EEB}" destId="{34071999-49DA-4434-A531-A17148D741D6}" srcOrd="4" destOrd="0" presId="urn:microsoft.com/office/officeart/2005/8/layout/cycle8"/>
    <dgm:cxn modelId="{0076A65C-5989-447C-BE89-F1519D33CEF3}" type="presParOf" srcId="{52E0841B-627B-4585-9B22-EBA72AE72EEB}" destId="{E3E2A49F-E98B-4911-8AFF-AE5D00315DE9}" srcOrd="5" destOrd="0" presId="urn:microsoft.com/office/officeart/2005/8/layout/cycle8"/>
    <dgm:cxn modelId="{CEADA1A1-D2B1-4FE4-99C0-9C6E532BA10B}" type="presParOf" srcId="{52E0841B-627B-4585-9B22-EBA72AE72EEB}" destId="{053FE22F-6F9E-4BA0-A483-6BA4A3CF2662}" srcOrd="6" destOrd="0" presId="urn:microsoft.com/office/officeart/2005/8/layout/cycle8"/>
    <dgm:cxn modelId="{EB2151DC-1880-404B-BF1A-E023E7623E54}" type="presParOf" srcId="{52E0841B-627B-4585-9B22-EBA72AE72EEB}" destId="{F98E1B35-5FA0-40CD-9BAA-EF804A77EF97}" srcOrd="7" destOrd="0" presId="urn:microsoft.com/office/officeart/2005/8/layout/cycle8"/>
    <dgm:cxn modelId="{61EDA36A-8D93-43DF-AC59-B1BD0521F057}" type="presParOf" srcId="{52E0841B-627B-4585-9B22-EBA72AE72EEB}" destId="{6AEE1133-24CE-4E62-89C7-A031A652DE40}" srcOrd="8" destOrd="0" presId="urn:microsoft.com/office/officeart/2005/8/layout/cycle8"/>
    <dgm:cxn modelId="{0AFE7EE2-E873-4F48-AC26-2EE64B011FA7}" type="presParOf" srcId="{52E0841B-627B-4585-9B22-EBA72AE72EEB}" destId="{F5E1989B-0991-4016-BD81-F6F0196793EC}" srcOrd="9" destOrd="0" presId="urn:microsoft.com/office/officeart/2005/8/layout/cycle8"/>
    <dgm:cxn modelId="{8DE9B182-72AC-40A4-B291-C6DAFA70218D}" type="presParOf" srcId="{52E0841B-627B-4585-9B22-EBA72AE72EEB}" destId="{417D8656-F727-469D-8FDE-78BC6006CB11}" srcOrd="10" destOrd="0" presId="urn:microsoft.com/office/officeart/2005/8/layout/cycle8"/>
    <dgm:cxn modelId="{30CC4E4E-7FF8-4EE0-8D64-D7699655A9EA}" type="presParOf" srcId="{52E0841B-627B-4585-9B22-EBA72AE72EEB}" destId="{4A33E3CA-B242-4B8A-BAA0-D6306B39ED59}" srcOrd="11" destOrd="0" presId="urn:microsoft.com/office/officeart/2005/8/layout/cycle8"/>
    <dgm:cxn modelId="{E8D81AD8-8A4D-4024-8172-0DC2D6F37C85}" type="presParOf" srcId="{52E0841B-627B-4585-9B22-EBA72AE72EEB}" destId="{22305063-74E2-4381-8DD8-7E79B9EB3D55}" srcOrd="12" destOrd="0" presId="urn:microsoft.com/office/officeart/2005/8/layout/cycle8"/>
    <dgm:cxn modelId="{C84F3C1A-30B8-4FF6-8F68-1950A520C238}" type="presParOf" srcId="{52E0841B-627B-4585-9B22-EBA72AE72EEB}" destId="{05B7B84B-88DD-4952-942A-E7B10DF74C33}" srcOrd="13" destOrd="0" presId="urn:microsoft.com/office/officeart/2005/8/layout/cycle8"/>
    <dgm:cxn modelId="{26358460-0569-48F9-9FA0-A609B33B3B26}" type="presParOf" srcId="{52E0841B-627B-4585-9B22-EBA72AE72EEB}" destId="{E0A88AAE-0D0A-461D-81D6-B68F0BFB17A5}" srcOrd="14" destOrd="0" presId="urn:microsoft.com/office/officeart/2005/8/layout/cycle8"/>
    <dgm:cxn modelId="{B63FDF0F-6A95-48C2-B0DD-F4B4D4F15242}" type="presParOf" srcId="{52E0841B-627B-4585-9B22-EBA72AE72EEB}" destId="{59B49707-39A2-474E-8A70-6B25607174BA}" srcOrd="15" destOrd="0" presId="urn:microsoft.com/office/officeart/2005/8/layout/cycle8"/>
    <dgm:cxn modelId="{2832374B-0C47-4710-B490-4BF03B006BE0}" type="presParOf" srcId="{52E0841B-627B-4585-9B22-EBA72AE72EEB}" destId="{213CA965-373E-4AD2-943A-F3912CB26F52}" srcOrd="16" destOrd="0" presId="urn:microsoft.com/office/officeart/2005/8/layout/cycle8"/>
    <dgm:cxn modelId="{A5C2A240-9780-4707-B83B-13E5E70116E5}" type="presParOf" srcId="{52E0841B-627B-4585-9B22-EBA72AE72EEB}" destId="{01D1DAFA-CCAB-4787-ADAD-51B227AAF3E2}" srcOrd="17" destOrd="0" presId="urn:microsoft.com/office/officeart/2005/8/layout/cycle8"/>
    <dgm:cxn modelId="{2DE98DE1-0E74-4A4F-BE6B-D37ECA68A8FD}" type="presParOf" srcId="{52E0841B-627B-4585-9B22-EBA72AE72EEB}" destId="{D3E3EB51-68FA-45EA-B449-1D48E0E36223}" srcOrd="18" destOrd="0" presId="urn:microsoft.com/office/officeart/2005/8/layout/cycle8"/>
    <dgm:cxn modelId="{706172C4-F095-43D3-A76B-45AE9EB8BC32}" type="presParOf" srcId="{52E0841B-627B-4585-9B22-EBA72AE72EEB}" destId="{B61300C6-3E05-47FA-BD5E-410959451354}"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C86063-EAFB-46B0-84BD-5AC9879FCF10}" type="doc">
      <dgm:prSet loTypeId="urn:microsoft.com/office/officeart/2005/8/layout/cycle8" loCatId="cycle" qsTypeId="urn:microsoft.com/office/officeart/2005/8/quickstyle/simple1" qsCatId="simple" csTypeId="urn:microsoft.com/office/officeart/2005/8/colors/accent1_2" csCatId="accent1" phldr="1"/>
      <dgm:spPr/>
    </dgm:pt>
    <dgm:pt modelId="{15790658-10CB-42AB-B1B7-6801EA84375A}">
      <dgm:prSet phldrT="[Text]"/>
      <dgm:spPr/>
      <dgm:t>
        <a:bodyPr/>
        <a:lstStyle/>
        <a:p>
          <a:r>
            <a:rPr lang="en-GB" dirty="0"/>
            <a:t>Plan</a:t>
          </a:r>
        </a:p>
      </dgm:t>
    </dgm:pt>
    <dgm:pt modelId="{4FFFC0B4-7827-4D64-8597-6DD364154C39}" type="parTrans" cxnId="{28BA6584-507D-474F-A13C-24C7A1281EE5}">
      <dgm:prSet/>
      <dgm:spPr/>
      <dgm:t>
        <a:bodyPr/>
        <a:lstStyle/>
        <a:p>
          <a:endParaRPr lang="en-GB"/>
        </a:p>
      </dgm:t>
    </dgm:pt>
    <dgm:pt modelId="{46CC38C6-AEEA-4195-BB30-36D106CED6F9}" type="sibTrans" cxnId="{28BA6584-507D-474F-A13C-24C7A1281EE5}">
      <dgm:prSet/>
      <dgm:spPr/>
      <dgm:t>
        <a:bodyPr/>
        <a:lstStyle/>
        <a:p>
          <a:endParaRPr lang="en-GB"/>
        </a:p>
      </dgm:t>
    </dgm:pt>
    <dgm:pt modelId="{0B506A40-6EFC-4FC4-9F61-753CFD0A1479}">
      <dgm:prSet phldrT="[Text]"/>
      <dgm:spPr/>
      <dgm:t>
        <a:bodyPr/>
        <a:lstStyle/>
        <a:p>
          <a:r>
            <a:rPr lang="en-GB" dirty="0"/>
            <a:t>Study</a:t>
          </a:r>
        </a:p>
      </dgm:t>
    </dgm:pt>
    <dgm:pt modelId="{740EC616-593C-4F0F-86F1-5F8F9BF95F3F}" type="parTrans" cxnId="{13981A21-03BB-44F2-B148-697AA8566488}">
      <dgm:prSet/>
      <dgm:spPr/>
      <dgm:t>
        <a:bodyPr/>
        <a:lstStyle/>
        <a:p>
          <a:endParaRPr lang="en-GB"/>
        </a:p>
      </dgm:t>
    </dgm:pt>
    <dgm:pt modelId="{258B4A45-006E-4DBF-A465-A0FEC83F8AAB}" type="sibTrans" cxnId="{13981A21-03BB-44F2-B148-697AA8566488}">
      <dgm:prSet/>
      <dgm:spPr/>
      <dgm:t>
        <a:bodyPr/>
        <a:lstStyle/>
        <a:p>
          <a:endParaRPr lang="en-GB"/>
        </a:p>
      </dgm:t>
    </dgm:pt>
    <dgm:pt modelId="{9CDC73CB-D064-49E7-B49F-E0704807E200}">
      <dgm:prSet phldrT="[Text]"/>
      <dgm:spPr/>
      <dgm:t>
        <a:bodyPr/>
        <a:lstStyle/>
        <a:p>
          <a:r>
            <a:rPr lang="en-GB" dirty="0"/>
            <a:t>Act</a:t>
          </a:r>
        </a:p>
      </dgm:t>
    </dgm:pt>
    <dgm:pt modelId="{B1B7AA84-07B1-4A05-8223-483D2A4258DC}" type="parTrans" cxnId="{FFF6B137-142A-4A48-A794-BC521E2FDC76}">
      <dgm:prSet/>
      <dgm:spPr/>
      <dgm:t>
        <a:bodyPr/>
        <a:lstStyle/>
        <a:p>
          <a:endParaRPr lang="en-GB"/>
        </a:p>
      </dgm:t>
    </dgm:pt>
    <dgm:pt modelId="{9196B2BB-252D-4D4A-9393-610DB10B026E}" type="sibTrans" cxnId="{FFF6B137-142A-4A48-A794-BC521E2FDC76}">
      <dgm:prSet/>
      <dgm:spPr/>
      <dgm:t>
        <a:bodyPr/>
        <a:lstStyle/>
        <a:p>
          <a:endParaRPr lang="en-GB"/>
        </a:p>
      </dgm:t>
    </dgm:pt>
    <dgm:pt modelId="{1A92AC38-2380-4014-A6DC-CE5701F36641}">
      <dgm:prSet/>
      <dgm:spPr/>
      <dgm:t>
        <a:bodyPr/>
        <a:lstStyle/>
        <a:p>
          <a:r>
            <a:rPr lang="en-GB" dirty="0"/>
            <a:t>Do </a:t>
          </a:r>
        </a:p>
      </dgm:t>
    </dgm:pt>
    <dgm:pt modelId="{F177882C-B3B4-4E02-9094-C177D5CDCE51}" type="parTrans" cxnId="{FA7910BA-64F1-4FF5-AAF2-AD74D798ADDA}">
      <dgm:prSet/>
      <dgm:spPr/>
      <dgm:t>
        <a:bodyPr/>
        <a:lstStyle/>
        <a:p>
          <a:endParaRPr lang="en-GB"/>
        </a:p>
      </dgm:t>
    </dgm:pt>
    <dgm:pt modelId="{D10B8572-786D-494B-9F40-F30E5EC9B5DB}" type="sibTrans" cxnId="{FA7910BA-64F1-4FF5-AAF2-AD74D798ADDA}">
      <dgm:prSet/>
      <dgm:spPr/>
      <dgm:t>
        <a:bodyPr/>
        <a:lstStyle/>
        <a:p>
          <a:endParaRPr lang="en-GB"/>
        </a:p>
      </dgm:t>
    </dgm:pt>
    <dgm:pt modelId="{52E0841B-627B-4585-9B22-EBA72AE72EEB}" type="pres">
      <dgm:prSet presAssocID="{52C86063-EAFB-46B0-84BD-5AC9879FCF10}" presName="compositeShape" presStyleCnt="0">
        <dgm:presLayoutVars>
          <dgm:chMax val="7"/>
          <dgm:dir/>
          <dgm:resizeHandles val="exact"/>
        </dgm:presLayoutVars>
      </dgm:prSet>
      <dgm:spPr/>
    </dgm:pt>
    <dgm:pt modelId="{912215DD-632F-4F0A-9045-DBB2B4C2920C}" type="pres">
      <dgm:prSet presAssocID="{52C86063-EAFB-46B0-84BD-5AC9879FCF10}" presName="wedge1" presStyleLbl="node1" presStyleIdx="0" presStyleCnt="4"/>
      <dgm:spPr/>
    </dgm:pt>
    <dgm:pt modelId="{ACB85790-5E27-4236-A6C9-23E2EF2D37D5}" type="pres">
      <dgm:prSet presAssocID="{52C86063-EAFB-46B0-84BD-5AC9879FCF10}" presName="dummy1a" presStyleCnt="0"/>
      <dgm:spPr/>
    </dgm:pt>
    <dgm:pt modelId="{3DDEB79E-0E49-4223-BF50-641F68F2ECDE}" type="pres">
      <dgm:prSet presAssocID="{52C86063-EAFB-46B0-84BD-5AC9879FCF10}" presName="dummy1b" presStyleCnt="0"/>
      <dgm:spPr/>
    </dgm:pt>
    <dgm:pt modelId="{00DCC5C9-4FE9-4EC7-84E8-A7DDC00D675F}" type="pres">
      <dgm:prSet presAssocID="{52C86063-EAFB-46B0-84BD-5AC9879FCF10}" presName="wedge1Tx" presStyleLbl="node1" presStyleIdx="0" presStyleCnt="4">
        <dgm:presLayoutVars>
          <dgm:chMax val="0"/>
          <dgm:chPref val="0"/>
          <dgm:bulletEnabled val="1"/>
        </dgm:presLayoutVars>
      </dgm:prSet>
      <dgm:spPr/>
    </dgm:pt>
    <dgm:pt modelId="{34071999-49DA-4434-A531-A17148D741D6}" type="pres">
      <dgm:prSet presAssocID="{52C86063-EAFB-46B0-84BD-5AC9879FCF10}" presName="wedge2" presStyleLbl="node1" presStyleIdx="1" presStyleCnt="4"/>
      <dgm:spPr/>
    </dgm:pt>
    <dgm:pt modelId="{E3E2A49F-E98B-4911-8AFF-AE5D00315DE9}" type="pres">
      <dgm:prSet presAssocID="{52C86063-EAFB-46B0-84BD-5AC9879FCF10}" presName="dummy2a" presStyleCnt="0"/>
      <dgm:spPr/>
    </dgm:pt>
    <dgm:pt modelId="{053FE22F-6F9E-4BA0-A483-6BA4A3CF2662}" type="pres">
      <dgm:prSet presAssocID="{52C86063-EAFB-46B0-84BD-5AC9879FCF10}" presName="dummy2b" presStyleCnt="0"/>
      <dgm:spPr/>
    </dgm:pt>
    <dgm:pt modelId="{F98E1B35-5FA0-40CD-9BAA-EF804A77EF97}" type="pres">
      <dgm:prSet presAssocID="{52C86063-EAFB-46B0-84BD-5AC9879FCF10}" presName="wedge2Tx" presStyleLbl="node1" presStyleIdx="1" presStyleCnt="4">
        <dgm:presLayoutVars>
          <dgm:chMax val="0"/>
          <dgm:chPref val="0"/>
          <dgm:bulletEnabled val="1"/>
        </dgm:presLayoutVars>
      </dgm:prSet>
      <dgm:spPr/>
    </dgm:pt>
    <dgm:pt modelId="{6AEE1133-24CE-4E62-89C7-A031A652DE40}" type="pres">
      <dgm:prSet presAssocID="{52C86063-EAFB-46B0-84BD-5AC9879FCF10}" presName="wedge3" presStyleLbl="node1" presStyleIdx="2" presStyleCnt="4"/>
      <dgm:spPr/>
    </dgm:pt>
    <dgm:pt modelId="{F5E1989B-0991-4016-BD81-F6F0196793EC}" type="pres">
      <dgm:prSet presAssocID="{52C86063-EAFB-46B0-84BD-5AC9879FCF10}" presName="dummy3a" presStyleCnt="0"/>
      <dgm:spPr/>
    </dgm:pt>
    <dgm:pt modelId="{417D8656-F727-469D-8FDE-78BC6006CB11}" type="pres">
      <dgm:prSet presAssocID="{52C86063-EAFB-46B0-84BD-5AC9879FCF10}" presName="dummy3b" presStyleCnt="0"/>
      <dgm:spPr/>
    </dgm:pt>
    <dgm:pt modelId="{4A33E3CA-B242-4B8A-BAA0-D6306B39ED59}" type="pres">
      <dgm:prSet presAssocID="{52C86063-EAFB-46B0-84BD-5AC9879FCF10}" presName="wedge3Tx" presStyleLbl="node1" presStyleIdx="2" presStyleCnt="4">
        <dgm:presLayoutVars>
          <dgm:chMax val="0"/>
          <dgm:chPref val="0"/>
          <dgm:bulletEnabled val="1"/>
        </dgm:presLayoutVars>
      </dgm:prSet>
      <dgm:spPr/>
    </dgm:pt>
    <dgm:pt modelId="{22305063-74E2-4381-8DD8-7E79B9EB3D55}" type="pres">
      <dgm:prSet presAssocID="{52C86063-EAFB-46B0-84BD-5AC9879FCF10}" presName="wedge4" presStyleLbl="node1" presStyleIdx="3" presStyleCnt="4"/>
      <dgm:spPr/>
    </dgm:pt>
    <dgm:pt modelId="{05B7B84B-88DD-4952-942A-E7B10DF74C33}" type="pres">
      <dgm:prSet presAssocID="{52C86063-EAFB-46B0-84BD-5AC9879FCF10}" presName="dummy4a" presStyleCnt="0"/>
      <dgm:spPr/>
    </dgm:pt>
    <dgm:pt modelId="{E0A88AAE-0D0A-461D-81D6-B68F0BFB17A5}" type="pres">
      <dgm:prSet presAssocID="{52C86063-EAFB-46B0-84BD-5AC9879FCF10}" presName="dummy4b" presStyleCnt="0"/>
      <dgm:spPr/>
    </dgm:pt>
    <dgm:pt modelId="{59B49707-39A2-474E-8A70-6B25607174BA}" type="pres">
      <dgm:prSet presAssocID="{52C86063-EAFB-46B0-84BD-5AC9879FCF10}" presName="wedge4Tx" presStyleLbl="node1" presStyleIdx="3" presStyleCnt="4">
        <dgm:presLayoutVars>
          <dgm:chMax val="0"/>
          <dgm:chPref val="0"/>
          <dgm:bulletEnabled val="1"/>
        </dgm:presLayoutVars>
      </dgm:prSet>
      <dgm:spPr/>
    </dgm:pt>
    <dgm:pt modelId="{213CA965-373E-4AD2-943A-F3912CB26F52}" type="pres">
      <dgm:prSet presAssocID="{46CC38C6-AEEA-4195-BB30-36D106CED6F9}" presName="arrowWedge1" presStyleLbl="fgSibTrans2D1" presStyleIdx="0" presStyleCnt="4"/>
      <dgm:spPr/>
    </dgm:pt>
    <dgm:pt modelId="{01D1DAFA-CCAB-4787-ADAD-51B227AAF3E2}" type="pres">
      <dgm:prSet presAssocID="{D10B8572-786D-494B-9F40-F30E5EC9B5DB}" presName="arrowWedge2" presStyleLbl="fgSibTrans2D1" presStyleIdx="1" presStyleCnt="4"/>
      <dgm:spPr/>
    </dgm:pt>
    <dgm:pt modelId="{D3E3EB51-68FA-45EA-B449-1D48E0E36223}" type="pres">
      <dgm:prSet presAssocID="{258B4A45-006E-4DBF-A465-A0FEC83F8AAB}" presName="arrowWedge3" presStyleLbl="fgSibTrans2D1" presStyleIdx="2" presStyleCnt="4"/>
      <dgm:spPr/>
    </dgm:pt>
    <dgm:pt modelId="{B61300C6-3E05-47FA-BD5E-410959451354}" type="pres">
      <dgm:prSet presAssocID="{9196B2BB-252D-4D4A-9393-610DB10B026E}" presName="arrowWedge4" presStyleLbl="fgSibTrans2D1" presStyleIdx="3" presStyleCnt="4"/>
      <dgm:spPr/>
    </dgm:pt>
  </dgm:ptLst>
  <dgm:cxnLst>
    <dgm:cxn modelId="{13981A21-03BB-44F2-B148-697AA8566488}" srcId="{52C86063-EAFB-46B0-84BD-5AC9879FCF10}" destId="{0B506A40-6EFC-4FC4-9F61-753CFD0A1479}" srcOrd="2" destOrd="0" parTransId="{740EC616-593C-4F0F-86F1-5F8F9BF95F3F}" sibTransId="{258B4A45-006E-4DBF-A465-A0FEC83F8AAB}"/>
    <dgm:cxn modelId="{9853E52D-B5D2-4191-A5AA-B5B2689399FA}" type="presOf" srcId="{0B506A40-6EFC-4FC4-9F61-753CFD0A1479}" destId="{4A33E3CA-B242-4B8A-BAA0-D6306B39ED59}" srcOrd="1" destOrd="0" presId="urn:microsoft.com/office/officeart/2005/8/layout/cycle8"/>
    <dgm:cxn modelId="{AFF6152F-0DFE-45D3-9111-B9D7E6870EB7}" type="presOf" srcId="{9CDC73CB-D064-49E7-B49F-E0704807E200}" destId="{59B49707-39A2-474E-8A70-6B25607174BA}" srcOrd="1" destOrd="0" presId="urn:microsoft.com/office/officeart/2005/8/layout/cycle8"/>
    <dgm:cxn modelId="{FFF6B137-142A-4A48-A794-BC521E2FDC76}" srcId="{52C86063-EAFB-46B0-84BD-5AC9879FCF10}" destId="{9CDC73CB-D064-49E7-B49F-E0704807E200}" srcOrd="3" destOrd="0" parTransId="{B1B7AA84-07B1-4A05-8223-483D2A4258DC}" sibTransId="{9196B2BB-252D-4D4A-9393-610DB10B026E}"/>
    <dgm:cxn modelId="{9EFBD17B-9F53-4402-B3B9-81E6E02AE47E}" type="presOf" srcId="{0B506A40-6EFC-4FC4-9F61-753CFD0A1479}" destId="{6AEE1133-24CE-4E62-89C7-A031A652DE40}" srcOrd="0" destOrd="0" presId="urn:microsoft.com/office/officeart/2005/8/layout/cycle8"/>
    <dgm:cxn modelId="{28BA6584-507D-474F-A13C-24C7A1281EE5}" srcId="{52C86063-EAFB-46B0-84BD-5AC9879FCF10}" destId="{15790658-10CB-42AB-B1B7-6801EA84375A}" srcOrd="0" destOrd="0" parTransId="{4FFFC0B4-7827-4D64-8597-6DD364154C39}" sibTransId="{46CC38C6-AEEA-4195-BB30-36D106CED6F9}"/>
    <dgm:cxn modelId="{85680195-BA96-4F9C-BD9F-E1B10D9AFF03}" type="presOf" srcId="{1A92AC38-2380-4014-A6DC-CE5701F36641}" destId="{34071999-49DA-4434-A531-A17148D741D6}" srcOrd="0" destOrd="0" presId="urn:microsoft.com/office/officeart/2005/8/layout/cycle8"/>
    <dgm:cxn modelId="{1054E8AC-CA91-4DE1-B1F5-EF5B49870019}" type="presOf" srcId="{15790658-10CB-42AB-B1B7-6801EA84375A}" destId="{00DCC5C9-4FE9-4EC7-84E8-A7DDC00D675F}" srcOrd="1" destOrd="0" presId="urn:microsoft.com/office/officeart/2005/8/layout/cycle8"/>
    <dgm:cxn modelId="{FA7910BA-64F1-4FF5-AAF2-AD74D798ADDA}" srcId="{52C86063-EAFB-46B0-84BD-5AC9879FCF10}" destId="{1A92AC38-2380-4014-A6DC-CE5701F36641}" srcOrd="1" destOrd="0" parTransId="{F177882C-B3B4-4E02-9094-C177D5CDCE51}" sibTransId="{D10B8572-786D-494B-9F40-F30E5EC9B5DB}"/>
    <dgm:cxn modelId="{20323CBB-B581-413D-A2D4-BF794149031E}" type="presOf" srcId="{1A92AC38-2380-4014-A6DC-CE5701F36641}" destId="{F98E1B35-5FA0-40CD-9BAA-EF804A77EF97}" srcOrd="1" destOrd="0" presId="urn:microsoft.com/office/officeart/2005/8/layout/cycle8"/>
    <dgm:cxn modelId="{A39EEEEB-4E57-4A7A-8E6F-C0051669DD36}" type="presOf" srcId="{15790658-10CB-42AB-B1B7-6801EA84375A}" destId="{912215DD-632F-4F0A-9045-DBB2B4C2920C}" srcOrd="0" destOrd="0" presId="urn:microsoft.com/office/officeart/2005/8/layout/cycle8"/>
    <dgm:cxn modelId="{9EC7DDF7-9E1C-44B3-8ABE-AA21AF9F33E9}" type="presOf" srcId="{9CDC73CB-D064-49E7-B49F-E0704807E200}" destId="{22305063-74E2-4381-8DD8-7E79B9EB3D55}" srcOrd="0" destOrd="0" presId="urn:microsoft.com/office/officeart/2005/8/layout/cycle8"/>
    <dgm:cxn modelId="{7044ECF8-F837-4CC8-9E96-9B4902C08AEA}" type="presOf" srcId="{52C86063-EAFB-46B0-84BD-5AC9879FCF10}" destId="{52E0841B-627B-4585-9B22-EBA72AE72EEB}" srcOrd="0" destOrd="0" presId="urn:microsoft.com/office/officeart/2005/8/layout/cycle8"/>
    <dgm:cxn modelId="{7CDDBC26-A1C8-44EE-89A5-E83025AB6950}" type="presParOf" srcId="{52E0841B-627B-4585-9B22-EBA72AE72EEB}" destId="{912215DD-632F-4F0A-9045-DBB2B4C2920C}" srcOrd="0" destOrd="0" presId="urn:microsoft.com/office/officeart/2005/8/layout/cycle8"/>
    <dgm:cxn modelId="{F71D6AEF-31AD-4199-AF71-6B3A990285C0}" type="presParOf" srcId="{52E0841B-627B-4585-9B22-EBA72AE72EEB}" destId="{ACB85790-5E27-4236-A6C9-23E2EF2D37D5}" srcOrd="1" destOrd="0" presId="urn:microsoft.com/office/officeart/2005/8/layout/cycle8"/>
    <dgm:cxn modelId="{B7587A21-2D65-498C-B17D-6B5481EBCD68}" type="presParOf" srcId="{52E0841B-627B-4585-9B22-EBA72AE72EEB}" destId="{3DDEB79E-0E49-4223-BF50-641F68F2ECDE}" srcOrd="2" destOrd="0" presId="urn:microsoft.com/office/officeart/2005/8/layout/cycle8"/>
    <dgm:cxn modelId="{AC1EFA6B-A13A-42C9-A9C7-6A9D56E7A577}" type="presParOf" srcId="{52E0841B-627B-4585-9B22-EBA72AE72EEB}" destId="{00DCC5C9-4FE9-4EC7-84E8-A7DDC00D675F}" srcOrd="3" destOrd="0" presId="urn:microsoft.com/office/officeart/2005/8/layout/cycle8"/>
    <dgm:cxn modelId="{1AF1DA0F-FFAF-4697-9655-F933FD5AEDA0}" type="presParOf" srcId="{52E0841B-627B-4585-9B22-EBA72AE72EEB}" destId="{34071999-49DA-4434-A531-A17148D741D6}" srcOrd="4" destOrd="0" presId="urn:microsoft.com/office/officeart/2005/8/layout/cycle8"/>
    <dgm:cxn modelId="{0076A65C-5989-447C-BE89-F1519D33CEF3}" type="presParOf" srcId="{52E0841B-627B-4585-9B22-EBA72AE72EEB}" destId="{E3E2A49F-E98B-4911-8AFF-AE5D00315DE9}" srcOrd="5" destOrd="0" presId="urn:microsoft.com/office/officeart/2005/8/layout/cycle8"/>
    <dgm:cxn modelId="{CEADA1A1-D2B1-4FE4-99C0-9C6E532BA10B}" type="presParOf" srcId="{52E0841B-627B-4585-9B22-EBA72AE72EEB}" destId="{053FE22F-6F9E-4BA0-A483-6BA4A3CF2662}" srcOrd="6" destOrd="0" presId="urn:microsoft.com/office/officeart/2005/8/layout/cycle8"/>
    <dgm:cxn modelId="{EB2151DC-1880-404B-BF1A-E023E7623E54}" type="presParOf" srcId="{52E0841B-627B-4585-9B22-EBA72AE72EEB}" destId="{F98E1B35-5FA0-40CD-9BAA-EF804A77EF97}" srcOrd="7" destOrd="0" presId="urn:microsoft.com/office/officeart/2005/8/layout/cycle8"/>
    <dgm:cxn modelId="{61EDA36A-8D93-43DF-AC59-B1BD0521F057}" type="presParOf" srcId="{52E0841B-627B-4585-9B22-EBA72AE72EEB}" destId="{6AEE1133-24CE-4E62-89C7-A031A652DE40}" srcOrd="8" destOrd="0" presId="urn:microsoft.com/office/officeart/2005/8/layout/cycle8"/>
    <dgm:cxn modelId="{0AFE7EE2-E873-4F48-AC26-2EE64B011FA7}" type="presParOf" srcId="{52E0841B-627B-4585-9B22-EBA72AE72EEB}" destId="{F5E1989B-0991-4016-BD81-F6F0196793EC}" srcOrd="9" destOrd="0" presId="urn:microsoft.com/office/officeart/2005/8/layout/cycle8"/>
    <dgm:cxn modelId="{8DE9B182-72AC-40A4-B291-C6DAFA70218D}" type="presParOf" srcId="{52E0841B-627B-4585-9B22-EBA72AE72EEB}" destId="{417D8656-F727-469D-8FDE-78BC6006CB11}" srcOrd="10" destOrd="0" presId="urn:microsoft.com/office/officeart/2005/8/layout/cycle8"/>
    <dgm:cxn modelId="{30CC4E4E-7FF8-4EE0-8D64-D7699655A9EA}" type="presParOf" srcId="{52E0841B-627B-4585-9B22-EBA72AE72EEB}" destId="{4A33E3CA-B242-4B8A-BAA0-D6306B39ED59}" srcOrd="11" destOrd="0" presId="urn:microsoft.com/office/officeart/2005/8/layout/cycle8"/>
    <dgm:cxn modelId="{E8D81AD8-8A4D-4024-8172-0DC2D6F37C85}" type="presParOf" srcId="{52E0841B-627B-4585-9B22-EBA72AE72EEB}" destId="{22305063-74E2-4381-8DD8-7E79B9EB3D55}" srcOrd="12" destOrd="0" presId="urn:microsoft.com/office/officeart/2005/8/layout/cycle8"/>
    <dgm:cxn modelId="{C84F3C1A-30B8-4FF6-8F68-1950A520C238}" type="presParOf" srcId="{52E0841B-627B-4585-9B22-EBA72AE72EEB}" destId="{05B7B84B-88DD-4952-942A-E7B10DF74C33}" srcOrd="13" destOrd="0" presId="urn:microsoft.com/office/officeart/2005/8/layout/cycle8"/>
    <dgm:cxn modelId="{26358460-0569-48F9-9FA0-A609B33B3B26}" type="presParOf" srcId="{52E0841B-627B-4585-9B22-EBA72AE72EEB}" destId="{E0A88AAE-0D0A-461D-81D6-B68F0BFB17A5}" srcOrd="14" destOrd="0" presId="urn:microsoft.com/office/officeart/2005/8/layout/cycle8"/>
    <dgm:cxn modelId="{B63FDF0F-6A95-48C2-B0DD-F4B4D4F15242}" type="presParOf" srcId="{52E0841B-627B-4585-9B22-EBA72AE72EEB}" destId="{59B49707-39A2-474E-8A70-6B25607174BA}" srcOrd="15" destOrd="0" presId="urn:microsoft.com/office/officeart/2005/8/layout/cycle8"/>
    <dgm:cxn modelId="{2832374B-0C47-4710-B490-4BF03B006BE0}" type="presParOf" srcId="{52E0841B-627B-4585-9B22-EBA72AE72EEB}" destId="{213CA965-373E-4AD2-943A-F3912CB26F52}" srcOrd="16" destOrd="0" presId="urn:microsoft.com/office/officeart/2005/8/layout/cycle8"/>
    <dgm:cxn modelId="{A5C2A240-9780-4707-B83B-13E5E70116E5}" type="presParOf" srcId="{52E0841B-627B-4585-9B22-EBA72AE72EEB}" destId="{01D1DAFA-CCAB-4787-ADAD-51B227AAF3E2}" srcOrd="17" destOrd="0" presId="urn:microsoft.com/office/officeart/2005/8/layout/cycle8"/>
    <dgm:cxn modelId="{2DE98DE1-0E74-4A4F-BE6B-D37ECA68A8FD}" type="presParOf" srcId="{52E0841B-627B-4585-9B22-EBA72AE72EEB}" destId="{D3E3EB51-68FA-45EA-B449-1D48E0E36223}" srcOrd="18" destOrd="0" presId="urn:microsoft.com/office/officeart/2005/8/layout/cycle8"/>
    <dgm:cxn modelId="{706172C4-F095-43D3-A76B-45AE9EB8BC32}" type="presParOf" srcId="{52E0841B-627B-4585-9B22-EBA72AE72EEB}" destId="{B61300C6-3E05-47FA-BD5E-410959451354}" srcOrd="19" destOrd="0" presId="urn:microsoft.com/office/officeart/2005/8/layout/cycle8"/>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215DD-632F-4F0A-9045-DBB2B4C2920C}">
      <dsp:nvSpPr>
        <dsp:cNvPr id="0" name=""/>
        <dsp:cNvSpPr/>
      </dsp:nvSpPr>
      <dsp:spPr>
        <a:xfrm>
          <a:off x="372191" y="134077"/>
          <a:ext cx="1938463" cy="1938463"/>
        </a:xfrm>
        <a:prstGeom prst="pie">
          <a:avLst>
            <a:gd name="adj1" fmla="val 162000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Plan</a:t>
          </a:r>
        </a:p>
      </dsp:txBody>
      <dsp:txXfrm>
        <a:off x="1401192" y="535846"/>
        <a:ext cx="715385" cy="530769"/>
      </dsp:txXfrm>
    </dsp:sp>
    <dsp:sp modelId="{34071999-49DA-4434-A531-A17148D741D6}">
      <dsp:nvSpPr>
        <dsp:cNvPr id="0" name=""/>
        <dsp:cNvSpPr/>
      </dsp:nvSpPr>
      <dsp:spPr>
        <a:xfrm>
          <a:off x="372191" y="199154"/>
          <a:ext cx="1938463" cy="1938463"/>
        </a:xfrm>
        <a:prstGeom prst="pie">
          <a:avLst>
            <a:gd name="adj1" fmla="val 0"/>
            <a:gd name="adj2" fmla="val 54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Do </a:t>
          </a:r>
        </a:p>
      </dsp:txBody>
      <dsp:txXfrm>
        <a:off x="1401192" y="1205078"/>
        <a:ext cx="715385" cy="530769"/>
      </dsp:txXfrm>
    </dsp:sp>
    <dsp:sp modelId="{6AEE1133-24CE-4E62-89C7-A031A652DE40}">
      <dsp:nvSpPr>
        <dsp:cNvPr id="0" name=""/>
        <dsp:cNvSpPr/>
      </dsp:nvSpPr>
      <dsp:spPr>
        <a:xfrm>
          <a:off x="307114" y="199154"/>
          <a:ext cx="1938463" cy="1938463"/>
        </a:xfrm>
        <a:prstGeom prst="pie">
          <a:avLst>
            <a:gd name="adj1" fmla="val 5400000"/>
            <a:gd name="adj2" fmla="val 10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Study</a:t>
          </a:r>
        </a:p>
      </dsp:txBody>
      <dsp:txXfrm>
        <a:off x="501191" y="1205078"/>
        <a:ext cx="715385" cy="530769"/>
      </dsp:txXfrm>
    </dsp:sp>
    <dsp:sp modelId="{22305063-74E2-4381-8DD8-7E79B9EB3D55}">
      <dsp:nvSpPr>
        <dsp:cNvPr id="0" name=""/>
        <dsp:cNvSpPr/>
      </dsp:nvSpPr>
      <dsp:spPr>
        <a:xfrm>
          <a:off x="315585" y="122659"/>
          <a:ext cx="1938463" cy="1938463"/>
        </a:xfrm>
        <a:prstGeom prst="pie">
          <a:avLst>
            <a:gd name="adj1" fmla="val 108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t>Act</a:t>
          </a:r>
        </a:p>
      </dsp:txBody>
      <dsp:txXfrm>
        <a:off x="509662" y="524429"/>
        <a:ext cx="715385" cy="530769"/>
      </dsp:txXfrm>
    </dsp:sp>
    <dsp:sp modelId="{213CA965-373E-4AD2-943A-F3912CB26F52}">
      <dsp:nvSpPr>
        <dsp:cNvPr id="0" name=""/>
        <dsp:cNvSpPr/>
      </dsp:nvSpPr>
      <dsp:spPr>
        <a:xfrm>
          <a:off x="252191" y="14076"/>
          <a:ext cx="2178464" cy="2178464"/>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D1DAFA-CCAB-4787-ADAD-51B227AAF3E2}">
      <dsp:nvSpPr>
        <dsp:cNvPr id="0" name=""/>
        <dsp:cNvSpPr/>
      </dsp:nvSpPr>
      <dsp:spPr>
        <a:xfrm>
          <a:off x="252191" y="79153"/>
          <a:ext cx="2178464" cy="2178464"/>
        </a:xfrm>
        <a:prstGeom prst="circularArrow">
          <a:avLst>
            <a:gd name="adj1" fmla="val 5085"/>
            <a:gd name="adj2" fmla="val 327528"/>
            <a:gd name="adj3" fmla="val 5072472"/>
            <a:gd name="adj4" fmla="val 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E3EB51-68FA-45EA-B449-1D48E0E36223}">
      <dsp:nvSpPr>
        <dsp:cNvPr id="0" name=""/>
        <dsp:cNvSpPr/>
      </dsp:nvSpPr>
      <dsp:spPr>
        <a:xfrm>
          <a:off x="187114" y="79153"/>
          <a:ext cx="2178464" cy="2178464"/>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1300C6-3E05-47FA-BD5E-410959451354}">
      <dsp:nvSpPr>
        <dsp:cNvPr id="0" name=""/>
        <dsp:cNvSpPr/>
      </dsp:nvSpPr>
      <dsp:spPr>
        <a:xfrm>
          <a:off x="195585" y="2659"/>
          <a:ext cx="2178464" cy="2178464"/>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215DD-632F-4F0A-9045-DBB2B4C2920C}">
      <dsp:nvSpPr>
        <dsp:cNvPr id="0" name=""/>
        <dsp:cNvSpPr/>
      </dsp:nvSpPr>
      <dsp:spPr>
        <a:xfrm>
          <a:off x="416567" y="76953"/>
          <a:ext cx="1210330" cy="1210330"/>
        </a:xfrm>
        <a:prstGeom prst="pie">
          <a:avLst>
            <a:gd name="adj1" fmla="val 162000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Plan</a:t>
          </a:r>
        </a:p>
      </dsp:txBody>
      <dsp:txXfrm>
        <a:off x="1059051" y="327808"/>
        <a:ext cx="446669" cy="331400"/>
      </dsp:txXfrm>
    </dsp:sp>
    <dsp:sp modelId="{34071999-49DA-4434-A531-A17148D741D6}">
      <dsp:nvSpPr>
        <dsp:cNvPr id="0" name=""/>
        <dsp:cNvSpPr/>
      </dsp:nvSpPr>
      <dsp:spPr>
        <a:xfrm>
          <a:off x="416567" y="117585"/>
          <a:ext cx="1210330" cy="1210330"/>
        </a:xfrm>
        <a:prstGeom prst="pie">
          <a:avLst>
            <a:gd name="adj1" fmla="val 0"/>
            <a:gd name="adj2" fmla="val 54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Do </a:t>
          </a:r>
        </a:p>
      </dsp:txBody>
      <dsp:txXfrm>
        <a:off x="1059051" y="745661"/>
        <a:ext cx="446669" cy="331400"/>
      </dsp:txXfrm>
    </dsp:sp>
    <dsp:sp modelId="{6AEE1133-24CE-4E62-89C7-A031A652DE40}">
      <dsp:nvSpPr>
        <dsp:cNvPr id="0" name=""/>
        <dsp:cNvSpPr/>
      </dsp:nvSpPr>
      <dsp:spPr>
        <a:xfrm>
          <a:off x="375934" y="117585"/>
          <a:ext cx="1210330" cy="1210330"/>
        </a:xfrm>
        <a:prstGeom prst="pie">
          <a:avLst>
            <a:gd name="adj1" fmla="val 5400000"/>
            <a:gd name="adj2" fmla="val 10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Study</a:t>
          </a:r>
        </a:p>
      </dsp:txBody>
      <dsp:txXfrm>
        <a:off x="497112" y="745661"/>
        <a:ext cx="446669" cy="331400"/>
      </dsp:txXfrm>
    </dsp:sp>
    <dsp:sp modelId="{22305063-74E2-4381-8DD8-7E79B9EB3D55}">
      <dsp:nvSpPr>
        <dsp:cNvPr id="0" name=""/>
        <dsp:cNvSpPr/>
      </dsp:nvSpPr>
      <dsp:spPr>
        <a:xfrm>
          <a:off x="375934" y="76953"/>
          <a:ext cx="1210330" cy="1210330"/>
        </a:xfrm>
        <a:prstGeom prst="pie">
          <a:avLst>
            <a:gd name="adj1" fmla="val 108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Act</a:t>
          </a:r>
        </a:p>
      </dsp:txBody>
      <dsp:txXfrm>
        <a:off x="497112" y="327808"/>
        <a:ext cx="446669" cy="331400"/>
      </dsp:txXfrm>
    </dsp:sp>
    <dsp:sp modelId="{213CA965-373E-4AD2-943A-F3912CB26F52}">
      <dsp:nvSpPr>
        <dsp:cNvPr id="0" name=""/>
        <dsp:cNvSpPr/>
      </dsp:nvSpPr>
      <dsp:spPr>
        <a:xfrm>
          <a:off x="341642" y="2028"/>
          <a:ext cx="1360181" cy="1360181"/>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D1DAFA-CCAB-4787-ADAD-51B227AAF3E2}">
      <dsp:nvSpPr>
        <dsp:cNvPr id="0" name=""/>
        <dsp:cNvSpPr/>
      </dsp:nvSpPr>
      <dsp:spPr>
        <a:xfrm>
          <a:off x="341642" y="42660"/>
          <a:ext cx="1360181" cy="1360181"/>
        </a:xfrm>
        <a:prstGeom prst="circularArrow">
          <a:avLst>
            <a:gd name="adj1" fmla="val 5085"/>
            <a:gd name="adj2" fmla="val 327528"/>
            <a:gd name="adj3" fmla="val 5072472"/>
            <a:gd name="adj4" fmla="val 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E3EB51-68FA-45EA-B449-1D48E0E36223}">
      <dsp:nvSpPr>
        <dsp:cNvPr id="0" name=""/>
        <dsp:cNvSpPr/>
      </dsp:nvSpPr>
      <dsp:spPr>
        <a:xfrm>
          <a:off x="301009" y="42660"/>
          <a:ext cx="1360181" cy="1360181"/>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1300C6-3E05-47FA-BD5E-410959451354}">
      <dsp:nvSpPr>
        <dsp:cNvPr id="0" name=""/>
        <dsp:cNvSpPr/>
      </dsp:nvSpPr>
      <dsp:spPr>
        <a:xfrm>
          <a:off x="301009" y="2028"/>
          <a:ext cx="1360181" cy="1360181"/>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2/29/2024</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2/29/2024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Hello my name is Annette Evans, I’m a principal statistician in the R &amp; E Division in PHW</a:t>
            </a:r>
          </a:p>
          <a:p>
            <a:r>
              <a:rPr lang="en-GB"/>
              <a:t>Today I’m going to talk about…. (title)</a:t>
            </a:r>
          </a:p>
          <a:p>
            <a:r>
              <a:rPr lang="en-GB"/>
              <a:t>And the consists of… Prof Alisha Davies… Prof Ann John (</a:t>
            </a:r>
            <a:r>
              <a:rPr lang="en-GB" sz="1800" b="1"/>
              <a:t>currently working at PHW and bringing her expertise on MH to the programme</a:t>
            </a:r>
            <a:r>
              <a:rPr lang="en-GB"/>
              <a:t>).</a:t>
            </a:r>
          </a:p>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5</a:t>
            </a:fld>
            <a:endParaRPr lang="en-US"/>
          </a:p>
        </p:txBody>
      </p:sp>
    </p:spTree>
    <p:extLst>
      <p:ext uri="{BB962C8B-B14F-4D97-AF65-F5344CB8AC3E}">
        <p14:creationId xmlns:p14="http://schemas.microsoft.com/office/powerpoint/2010/main" val="1279192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Data linkage can only tell us about individuals that are known to health services - what about those that are lost to the system or seeking help elsewhere? This third component was designed to inform and complement the linked data components of the programme &amp; explore young people (18-25)’s experiences of seeking and/or receiving mental health support across diverse settings in Wales. </a:t>
            </a:r>
            <a:endParaRPr lang="en-US">
              <a:cs typeface="Calibri"/>
            </a:endParaRPr>
          </a:p>
          <a:p>
            <a:r>
              <a:rPr lang="en-GB" b="1"/>
              <a:t>Potential for impact: Hearing about lived experiences will enhance our understanding of what's behind the numbers, highlighting key areas where barriers to accessing services are introduced, and potential solutions. Particularly as young people are asked at the end of the interview to offer their suggestions for improvement. Project team have met with Welsh Gov's Children and Young People working group of the disability rights taskforce to share findings and discuss how they can be applied. Similar engagement could be arranged for groups focused on the study's other target groups.  </a:t>
            </a:r>
            <a:endParaRPr lang="en-GB"/>
          </a:p>
          <a:p>
            <a:endParaRPr lang="en-GB">
              <a:cs typeface="Calibri"/>
            </a:endParaRPr>
          </a:p>
          <a:p>
            <a:r>
              <a:rPr lang="en-GB">
                <a:cs typeface="Calibri"/>
              </a:rPr>
              <a:t>Aims (slide)</a:t>
            </a:r>
            <a:endParaRPr lang="en-US">
              <a:cs typeface="Calibri"/>
            </a:endParaRPr>
          </a:p>
          <a:p>
            <a:r>
              <a:rPr lang="en-GB">
                <a:cs typeface="Calibri"/>
              </a:rPr>
              <a:t>Methods (slide)</a:t>
            </a:r>
          </a:p>
          <a:p>
            <a:endParaRPr lang="en-GB">
              <a:cs typeface="Calibri"/>
            </a:endParaRPr>
          </a:p>
          <a:p>
            <a:r>
              <a:rPr lang="en-GB">
                <a:cs typeface="Calibri"/>
              </a:rPr>
              <a:t>Analysis: </a:t>
            </a:r>
            <a:br>
              <a:rPr lang="en-GB">
                <a:cs typeface="+mn-lt"/>
              </a:rPr>
            </a:br>
            <a:r>
              <a:rPr lang="en-GB">
                <a:cs typeface="Calibri"/>
              </a:rPr>
              <a:t>Analysis underway, with early themes including:  </a:t>
            </a:r>
          </a:p>
          <a:p>
            <a:pPr marL="171450" indent="-171450">
              <a:buFont typeface="Arial"/>
              <a:buChar char="•"/>
            </a:pPr>
            <a:r>
              <a:rPr lang="en-GB">
                <a:cs typeface="Calibri"/>
              </a:rPr>
              <a:t>Individuals coming back to services with worsened mental health after failing to access the support needed prior, or after negative experiences with services causing hesitancy in approaching them again </a:t>
            </a:r>
          </a:p>
          <a:p>
            <a:pPr marL="171450" indent="-171450">
              <a:buFont typeface="Arial"/>
              <a:buChar char="•"/>
            </a:pPr>
            <a:r>
              <a:rPr lang="en-GB">
                <a:cs typeface="Calibri"/>
              </a:rPr>
              <a:t>Lack of leniency and understanding of complex needs when young people miss appointments with services. Recommend text reminders etc. </a:t>
            </a:r>
          </a:p>
          <a:p>
            <a:pPr marL="171450" indent="-171450">
              <a:buFont typeface="Arial"/>
              <a:buChar char="•"/>
            </a:pPr>
            <a:r>
              <a:rPr lang="en-GB">
                <a:cs typeface="Calibri"/>
              </a:rPr>
              <a:t>Siloed working and inconsistent follow up processes mean people are left without the support needed and lack of clarity on next steps. </a:t>
            </a:r>
          </a:p>
          <a:p>
            <a:pPr marL="171450" indent="-171450">
              <a:buFont typeface="Arial"/>
              <a:buChar char="•"/>
            </a:pPr>
            <a:r>
              <a:rPr lang="en-GB">
                <a:cs typeface="Calibri"/>
              </a:rPr>
              <a:t>Importance of offering support in different ways – face to face sessions not accessible to everyone but in the same vein, remote sessions are problematic for others (e.g. those in abusive homes). Text based services work for some but not all. </a:t>
            </a:r>
          </a:p>
          <a:p>
            <a:pPr marL="171450" indent="-171450">
              <a:buFont typeface="Arial"/>
              <a:buChar char="•"/>
            </a:pPr>
            <a:r>
              <a:rPr lang="en-GB">
                <a:cs typeface="Calibri"/>
              </a:rPr>
              <a:t>Issues with accessibility for </a:t>
            </a:r>
            <a:r>
              <a:rPr lang="en-GB" err="1">
                <a:cs typeface="Calibri"/>
              </a:rPr>
              <a:t>neruodivergent</a:t>
            </a:r>
            <a:r>
              <a:rPr lang="en-GB">
                <a:cs typeface="Calibri"/>
              </a:rPr>
              <a:t> / disabled individuals (accessing support would be easier if adjustments were made that were suited to their needs; problems of being referred to services without disabled access etc). </a:t>
            </a:r>
          </a:p>
          <a:p>
            <a:pPr marL="171450" indent="-171450">
              <a:buFont typeface="Arial"/>
              <a:buChar char="•"/>
            </a:pPr>
            <a:r>
              <a:rPr lang="en-GB">
                <a:cs typeface="Calibri"/>
              </a:rPr>
              <a:t>LGBTQ+ individuals facing lack of awareness and sensitivity to their unique experiences, and sometimes report feeling unable to be their authentic selves in sessions as a result.  </a:t>
            </a:r>
          </a:p>
          <a:p>
            <a:pPr marL="171450" indent="-171450">
              <a:buFont typeface="Arial"/>
              <a:buChar char="•"/>
            </a:pPr>
            <a:endParaRPr lang="en-GB">
              <a:cs typeface="Calibri"/>
            </a:endParaRPr>
          </a:p>
          <a:p>
            <a:pPr marL="12700" marR="5080">
              <a:lnSpc>
                <a:spcPct val="100400"/>
              </a:lnSpc>
              <a:spcBef>
                <a:spcPts val="95"/>
              </a:spcBef>
            </a:pPr>
            <a:endParaRPr lang="en-GB" b="1">
              <a:cs typeface="Calibri"/>
            </a:endParaRPr>
          </a:p>
          <a:p>
            <a:pPr marL="12700" marR="5080">
              <a:lnSpc>
                <a:spcPct val="100400"/>
              </a:lnSpc>
              <a:spcBef>
                <a:spcPts val="95"/>
              </a:spcBef>
            </a:pPr>
            <a:r>
              <a:rPr lang="en-GB"/>
              <a:t>(Note. Exclusion criteria include individuals that are not able to complete interview in English or Welsh; sought mental health support more than 5 years ago; undergoing an acute mental health crisis requiring urgent help (e.g. feeling extremely anxious and having panic attacks or flashbacks; feeling suicidal, self-harming; episode of hypomania or mania or psychosis); not able to understand the specific circumstances and details of the research being proposed to be able to provide consent)</a:t>
            </a:r>
            <a:endParaRPr lang="en-GB">
              <a:cs typeface="Calibri"/>
            </a:endParaRPr>
          </a:p>
          <a:p>
            <a:endParaRPr lang="en-GB" b="1">
              <a:cs typeface="Calibri"/>
            </a:endParaRPr>
          </a:p>
          <a:p>
            <a:endParaRPr lang="en-GB"/>
          </a:p>
          <a:p>
            <a:endParaRPr lang="en-GB">
              <a:cs typeface="Calibri" panose="020F0502020204030204"/>
            </a:endParaRPr>
          </a:p>
        </p:txBody>
      </p:sp>
      <p:sp>
        <p:nvSpPr>
          <p:cNvPr id="4" name="Slide Number Placeholder 3"/>
          <p:cNvSpPr>
            <a:spLocks noGrp="1"/>
          </p:cNvSpPr>
          <p:nvPr>
            <p:ph type="sldNum" sz="quarter" idx="5"/>
          </p:nvPr>
        </p:nvSpPr>
        <p:spPr/>
        <p:txBody>
          <a:bodyPr/>
          <a:lstStyle/>
          <a:p>
            <a:fld id="{AE38B26B-2A50-224A-A8F7-D49C19FE9A6D}" type="slidenum">
              <a:rPr lang="en-US" smtClean="0"/>
              <a:t>17</a:t>
            </a:fld>
            <a:endParaRPr lang="en-US"/>
          </a:p>
        </p:txBody>
      </p:sp>
    </p:spTree>
    <p:extLst>
      <p:ext uri="{BB962C8B-B14F-4D97-AF65-F5344CB8AC3E}">
        <p14:creationId xmlns:p14="http://schemas.microsoft.com/office/powerpoint/2010/main" val="118448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It can be for the whole project or stages of the project.</a:t>
            </a:r>
          </a:p>
          <a:p>
            <a:endParaRPr lang="en-GB"/>
          </a:p>
          <a:p>
            <a:r>
              <a:rPr lang="en-GB"/>
              <a:t>PPIE – Patient and public involvement and engagement</a:t>
            </a:r>
            <a:endParaRPr lang="en-GB">
              <a:cs typeface="Calibri"/>
            </a:endParaRPr>
          </a:p>
          <a:p>
            <a:endParaRPr lang="en-GB">
              <a:cs typeface="Calibri"/>
            </a:endParaRPr>
          </a:p>
          <a:p>
            <a:r>
              <a:rPr lang="en-GB" b="1"/>
              <a:t>Stakeholder advisory group - Multiple sectors to consider for children and young people’s mental health</a:t>
            </a:r>
          </a:p>
          <a:p>
            <a:pPr marL="12700" marR="5080">
              <a:lnSpc>
                <a:spcPct val="100400"/>
              </a:lnSpc>
              <a:spcBef>
                <a:spcPts val="95"/>
              </a:spcBef>
            </a:pPr>
            <a:r>
              <a:rPr lang="en-GB"/>
              <a:t>The programme is in the process of establishing an advisory group for the work containing members from sectors such as:</a:t>
            </a:r>
            <a:endParaRPr lang="en-US"/>
          </a:p>
          <a:p>
            <a:pPr marL="12700" marR="5080">
              <a:lnSpc>
                <a:spcPct val="100400"/>
              </a:lnSpc>
              <a:spcBef>
                <a:spcPts val="95"/>
              </a:spcBef>
            </a:pPr>
            <a:r>
              <a:rPr lang="en-GB"/>
              <a:t>Welsh Government, CAMHS / AMHS, Emergency Services, GP, Social services/social care, Education, Academia, Third sector mental health organisations</a:t>
            </a:r>
            <a:endParaRPr lang="en-US">
              <a:cs typeface="Calibri"/>
            </a:endParaRPr>
          </a:p>
        </p:txBody>
      </p:sp>
      <p:sp>
        <p:nvSpPr>
          <p:cNvPr id="4" name="Slide Number Placeholder 3"/>
          <p:cNvSpPr>
            <a:spLocks noGrp="1"/>
          </p:cNvSpPr>
          <p:nvPr>
            <p:ph type="sldNum" sz="quarter" idx="5"/>
          </p:nvPr>
        </p:nvSpPr>
        <p:spPr/>
        <p:txBody>
          <a:bodyPr/>
          <a:lstStyle/>
          <a:p>
            <a:fld id="{AE38B26B-2A50-224A-A8F7-D49C19FE9A6D}" type="slidenum">
              <a:rPr lang="en-US" smtClean="0"/>
              <a:t>18</a:t>
            </a:fld>
            <a:endParaRPr lang="en-US"/>
          </a:p>
        </p:txBody>
      </p:sp>
    </p:spTree>
    <p:extLst>
      <p:ext uri="{BB962C8B-B14F-4D97-AF65-F5344CB8AC3E}">
        <p14:creationId xmlns:p14="http://schemas.microsoft.com/office/powerpoint/2010/main" val="3861682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Hello my name is Annette Evans, I’m a principal statistician in the R &amp; E Division in PHW</a:t>
            </a:r>
          </a:p>
          <a:p>
            <a:r>
              <a:rPr lang="en-GB"/>
              <a:t>Today I’m going to talk about…. (title)</a:t>
            </a:r>
          </a:p>
          <a:p>
            <a:r>
              <a:rPr lang="en-GB"/>
              <a:t>And the consists of… Prof Alisha Davies… Prof Ann John (</a:t>
            </a:r>
            <a:r>
              <a:rPr lang="en-GB" sz="1800" b="1"/>
              <a:t>currently working at PHW and bringing her expertise on MH to the programme</a:t>
            </a:r>
            <a:r>
              <a:rPr lang="en-GB"/>
              <a:t>).</a:t>
            </a:r>
          </a:p>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19</a:t>
            </a:fld>
            <a:endParaRPr lang="en-US"/>
          </a:p>
        </p:txBody>
      </p:sp>
    </p:spTree>
    <p:extLst>
      <p:ext uri="{BB962C8B-B14F-4D97-AF65-F5344CB8AC3E}">
        <p14:creationId xmlns:p14="http://schemas.microsoft.com/office/powerpoint/2010/main" val="1737853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Hello my name is Annette Evans, I’m a principal statistician in the R &amp; E Division in PHW</a:t>
            </a:r>
          </a:p>
          <a:p>
            <a:r>
              <a:rPr lang="en-GB"/>
              <a:t>Today I’m going to talk about…. (title)</a:t>
            </a:r>
          </a:p>
          <a:p>
            <a:r>
              <a:rPr lang="en-GB"/>
              <a:t>And the consists of… Prof Alisha Davies… Prof Ann John (</a:t>
            </a:r>
            <a:r>
              <a:rPr lang="en-GB" sz="1800" b="1"/>
              <a:t>currently working at PHW and bringing her expertise on MH to the programme</a:t>
            </a:r>
            <a:r>
              <a:rPr lang="en-GB"/>
              <a:t>).</a:t>
            </a:r>
          </a:p>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28</a:t>
            </a:fld>
            <a:endParaRPr lang="en-US"/>
          </a:p>
        </p:txBody>
      </p:sp>
    </p:spTree>
    <p:extLst>
      <p:ext uri="{BB962C8B-B14F-4D97-AF65-F5344CB8AC3E}">
        <p14:creationId xmlns:p14="http://schemas.microsoft.com/office/powerpoint/2010/main" val="936605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Hello my name is Annette Evans, I’m a principal statistician in the R &amp; E Division in PHW</a:t>
            </a:r>
          </a:p>
          <a:p>
            <a:r>
              <a:rPr lang="en-GB"/>
              <a:t>Today I’m going to talk about…. (title)</a:t>
            </a:r>
          </a:p>
          <a:p>
            <a:r>
              <a:rPr lang="en-GB"/>
              <a:t>And the consists of… Prof Alisha Davies… Prof Ann John (</a:t>
            </a:r>
            <a:r>
              <a:rPr lang="en-GB" sz="1800" b="1"/>
              <a:t>currently working at PHW and bringing her expertise on MH to the programme</a:t>
            </a:r>
            <a:r>
              <a:rPr lang="en-GB"/>
              <a:t>).</a:t>
            </a:r>
          </a:p>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6</a:t>
            </a:fld>
            <a:endParaRPr lang="en-US"/>
          </a:p>
        </p:txBody>
      </p:sp>
    </p:spTree>
    <p:extLst>
      <p:ext uri="{BB962C8B-B14F-4D97-AF65-F5344CB8AC3E}">
        <p14:creationId xmlns:p14="http://schemas.microsoft.com/office/powerpoint/2010/main" val="3455401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E38B26B-2A50-224A-A8F7-D49C19FE9A6D}" type="slidenum">
              <a:rPr lang="en-US" smtClean="0"/>
              <a:t>7</a:t>
            </a:fld>
            <a:endParaRPr lang="en-US"/>
          </a:p>
        </p:txBody>
      </p:sp>
    </p:spTree>
    <p:extLst>
      <p:ext uri="{BB962C8B-B14F-4D97-AF65-F5344CB8AC3E}">
        <p14:creationId xmlns:p14="http://schemas.microsoft.com/office/powerpoint/2010/main" val="1667281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Rates per 1,000 PYAR      Stark contrast for socioeconomic inequalities: </a:t>
            </a:r>
          </a:p>
          <a:p>
            <a:endParaRPr lang="en-GB"/>
          </a:p>
          <a:p>
            <a:r>
              <a:rPr lang="en-GB"/>
              <a:t>If you would like to hear more the NDL can present their findings, these are just the highlights.</a:t>
            </a:r>
          </a:p>
        </p:txBody>
      </p:sp>
      <p:sp>
        <p:nvSpPr>
          <p:cNvPr id="4" name="Slide Number Placeholder 3"/>
          <p:cNvSpPr>
            <a:spLocks noGrp="1"/>
          </p:cNvSpPr>
          <p:nvPr>
            <p:ph type="sldNum" sz="quarter" idx="5"/>
          </p:nvPr>
        </p:nvSpPr>
        <p:spPr/>
        <p:txBody>
          <a:bodyPr/>
          <a:lstStyle/>
          <a:p>
            <a:fld id="{AE38B26B-2A50-224A-A8F7-D49C19FE9A6D}" type="slidenum">
              <a:rPr lang="en-US" smtClean="0"/>
              <a:t>9</a:t>
            </a:fld>
            <a:endParaRPr lang="en-US"/>
          </a:p>
        </p:txBody>
      </p:sp>
    </p:spTree>
    <p:extLst>
      <p:ext uri="{BB962C8B-B14F-4D97-AF65-F5344CB8AC3E}">
        <p14:creationId xmlns:p14="http://schemas.microsoft.com/office/powerpoint/2010/main" val="2136507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GB" b="0" i="0">
                <a:solidFill>
                  <a:srgbClr val="232629"/>
                </a:solidFill>
                <a:effectLst/>
                <a:latin typeface="inherit"/>
              </a:rPr>
              <a:t>Sankey-Diagrams ‘a specific type of flow diagram, in which the width of the arrows is shown proportionally to the flow quantity’.</a:t>
            </a:r>
          </a:p>
          <a:p>
            <a:endParaRPr lang="en-GB">
              <a:solidFill>
                <a:srgbClr val="232629"/>
              </a:solidFill>
              <a:latin typeface="inherit"/>
            </a:endParaRPr>
          </a:p>
          <a:p>
            <a:r>
              <a:rPr lang="en-GB">
                <a:solidFill>
                  <a:srgbClr val="232629"/>
                </a:solidFill>
                <a:latin typeface="inherit"/>
              </a:rPr>
              <a:t>Uses a sub-section of cohort who presented to WAST in MH crisis. </a:t>
            </a:r>
          </a:p>
        </p:txBody>
      </p:sp>
      <p:sp>
        <p:nvSpPr>
          <p:cNvPr id="4" name="Slide Number Placeholder 3"/>
          <p:cNvSpPr>
            <a:spLocks noGrp="1"/>
          </p:cNvSpPr>
          <p:nvPr>
            <p:ph type="sldNum" sz="quarter" idx="5"/>
          </p:nvPr>
        </p:nvSpPr>
        <p:spPr/>
        <p:txBody>
          <a:bodyPr/>
          <a:lstStyle/>
          <a:p>
            <a:fld id="{AE38B26B-2A50-224A-A8F7-D49C19FE9A6D}" type="slidenum">
              <a:rPr lang="en-US" smtClean="0"/>
              <a:t>10</a:t>
            </a:fld>
            <a:endParaRPr lang="en-US"/>
          </a:p>
        </p:txBody>
      </p:sp>
    </p:spTree>
    <p:extLst>
      <p:ext uri="{BB962C8B-B14F-4D97-AF65-F5344CB8AC3E}">
        <p14:creationId xmlns:p14="http://schemas.microsoft.com/office/powerpoint/2010/main" val="3195200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What happens to CYP in the years prior to MH crisis. Receiving care and support from the LA.</a:t>
            </a:r>
          </a:p>
          <a:p>
            <a:endParaRPr lang="en-GB">
              <a:cs typeface="Calibri"/>
            </a:endParaRPr>
          </a:p>
          <a:p>
            <a:endParaRPr lang="en-GB"/>
          </a:p>
          <a:p>
            <a:endParaRPr lang="en-GB">
              <a:cs typeface="Calibri"/>
            </a:endParaRPr>
          </a:p>
        </p:txBody>
      </p:sp>
      <p:sp>
        <p:nvSpPr>
          <p:cNvPr id="4" name="Slide Number Placeholder 3"/>
          <p:cNvSpPr>
            <a:spLocks noGrp="1"/>
          </p:cNvSpPr>
          <p:nvPr>
            <p:ph type="sldNum" sz="quarter" idx="5"/>
          </p:nvPr>
        </p:nvSpPr>
        <p:spPr/>
        <p:txBody>
          <a:bodyPr/>
          <a:lstStyle/>
          <a:p>
            <a:fld id="{AE38B26B-2A50-224A-A8F7-D49C19FE9A6D}" type="slidenum">
              <a:rPr lang="en-US" smtClean="0"/>
              <a:t>11</a:t>
            </a:fld>
            <a:endParaRPr lang="en-US"/>
          </a:p>
        </p:txBody>
      </p:sp>
    </p:spTree>
    <p:extLst>
      <p:ext uri="{BB962C8B-B14F-4D97-AF65-F5344CB8AC3E}">
        <p14:creationId xmlns:p14="http://schemas.microsoft.com/office/powerpoint/2010/main" val="869749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AE38B26B-2A50-224A-A8F7-D49C19FE9A6D}" type="slidenum">
              <a:rPr lang="en-US" smtClean="0"/>
              <a:t>13</a:t>
            </a:fld>
            <a:endParaRPr lang="en-US"/>
          </a:p>
        </p:txBody>
      </p:sp>
    </p:spTree>
    <p:extLst>
      <p:ext uri="{BB962C8B-B14F-4D97-AF65-F5344CB8AC3E}">
        <p14:creationId xmlns:p14="http://schemas.microsoft.com/office/powerpoint/2010/main" val="3025267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3. </a:t>
            </a:r>
            <a:r>
              <a:rPr lang="en-GB" sz="1200">
                <a:latin typeface="Calibri"/>
                <a:ea typeface="Calibri" panose="020F0502020204030204" pitchFamily="34" charset="0"/>
                <a:cs typeface="Calibri"/>
              </a:rPr>
              <a:t>Comparison with previous studies (Rees 2018; </a:t>
            </a:r>
            <a:r>
              <a:rPr lang="en-GB" sz="1200" err="1">
                <a:latin typeface="Calibri"/>
                <a:ea typeface="Calibri" panose="020F0502020204030204" pitchFamily="34" charset="0"/>
                <a:cs typeface="Calibri"/>
              </a:rPr>
              <a:t>Patalay</a:t>
            </a:r>
            <a:r>
              <a:rPr lang="en-GB" sz="1200">
                <a:latin typeface="Calibri"/>
                <a:ea typeface="Calibri" panose="020F0502020204030204" pitchFamily="34" charset="0"/>
                <a:cs typeface="Calibri"/>
              </a:rPr>
              <a:t> 2016; </a:t>
            </a:r>
            <a:r>
              <a:rPr lang="en-GB" sz="1200" err="1">
                <a:latin typeface="Calibri"/>
                <a:ea typeface="Calibri" panose="020F0502020204030204" pitchFamily="34" charset="0"/>
                <a:cs typeface="Calibri"/>
              </a:rPr>
              <a:t>Lereya</a:t>
            </a:r>
            <a:r>
              <a:rPr lang="en-GB" sz="1200">
                <a:latin typeface="Calibri"/>
                <a:ea typeface="Calibri" panose="020F0502020204030204" pitchFamily="34" charset="0"/>
                <a:cs typeface="Calibri"/>
              </a:rPr>
              <a:t> 2022)</a:t>
            </a:r>
          </a:p>
          <a:p>
            <a:pPr marL="571500" indent="-571500">
              <a:buFont typeface="Arial,Sans-Serif"/>
              <a:buChar char="•"/>
            </a:pPr>
            <a:r>
              <a:rPr lang="en-GB"/>
              <a:t>Need for better data differentiating wellbeing and mental health, and greater understanding that initiatives aimed at improving wellbeing will not necessarily reduce mental health need and vice versa</a:t>
            </a:r>
            <a:endParaRPr lang="en-US"/>
          </a:p>
          <a:p>
            <a:pPr marL="571500" indent="-571500">
              <a:buFont typeface="Arial,Sans-Serif"/>
              <a:buChar char="•"/>
            </a:pPr>
            <a:r>
              <a:rPr lang="en-GB">
                <a:ea typeface="Calibri"/>
                <a:cs typeface="Calibri"/>
              </a:rPr>
              <a:t>RQ1. Goes </a:t>
            </a:r>
            <a:r>
              <a:rPr lang="en-GB"/>
              <a:t>beyond previous work by linking self-reported wellbeing (SWEMWBS) and mental distress (SDQ, </a:t>
            </a:r>
            <a:r>
              <a:rPr lang="en-GB" err="1"/>
              <a:t>sMFQ</a:t>
            </a:r>
            <a:r>
              <a:rPr lang="en-GB"/>
              <a:t>) by associating with healthcare use</a:t>
            </a:r>
            <a:endParaRPr lang="en-GB">
              <a:ea typeface="Calibri"/>
              <a:cs typeface="Calibri"/>
            </a:endParaRPr>
          </a:p>
          <a:p>
            <a:pPr marL="571500" indent="-571500">
              <a:buFont typeface="Arial,Sans-Serif"/>
              <a:buChar char="•"/>
            </a:pPr>
            <a:r>
              <a:rPr lang="en-GB"/>
              <a:t>RQ2. Studies using Millennium Cohort Study and survey data (</a:t>
            </a:r>
            <a:r>
              <a:rPr lang="en-GB" err="1"/>
              <a:t>Patalay</a:t>
            </a:r>
            <a:r>
              <a:rPr lang="en-GB"/>
              <a:t>, 2016; </a:t>
            </a:r>
            <a:r>
              <a:rPr lang="en-GB" err="1"/>
              <a:t>Lereya</a:t>
            </a:r>
            <a:r>
              <a:rPr lang="en-GB"/>
              <a:t> 2022) suggest there is some correlation (r=0.2-0.48) between mental wellbeing and mental health </a:t>
            </a:r>
            <a:endParaRPr lang="en-US">
              <a:ea typeface="Calibri" panose="020F0502020204030204"/>
              <a:cs typeface="Calibri" panose="020F0502020204030204"/>
            </a:endParaRPr>
          </a:p>
          <a:p>
            <a:pPr marL="571500" indent="-571500">
              <a:buFont typeface="Arial,Sans-Serif"/>
              <a:buChar char="•"/>
            </a:pPr>
            <a:r>
              <a:rPr lang="en-GB"/>
              <a:t>RQ3. There are also individual predictors (family income and cognitive ability predict mental health only)</a:t>
            </a:r>
            <a:endParaRPr lang="en-US">
              <a:ea typeface="Calibri"/>
              <a:cs typeface="Calibri"/>
            </a:endParaRPr>
          </a:p>
          <a:p>
            <a:pPr marL="571500" indent="-571500">
              <a:buFont typeface="Arial,Sans-Serif"/>
              <a:buChar char="•"/>
            </a:pPr>
            <a:r>
              <a:rPr lang="en-GB"/>
              <a:t>This study goes  from the School Health Research Network (SHRN) survey to electronic health and education records</a:t>
            </a:r>
            <a:endParaRPr lang="en-GB">
              <a:cs typeface="Calibri" panose="020F0502020204030204"/>
            </a:endParaRPr>
          </a:p>
          <a:p>
            <a:endParaRPr lang="en-GB">
              <a:cs typeface="Calibri" panose="020F0502020204030204"/>
            </a:endParaRPr>
          </a:p>
        </p:txBody>
      </p:sp>
      <p:sp>
        <p:nvSpPr>
          <p:cNvPr id="4" name="Slide Number Placeholder 3"/>
          <p:cNvSpPr>
            <a:spLocks noGrp="1"/>
          </p:cNvSpPr>
          <p:nvPr>
            <p:ph type="sldNum" sz="quarter" idx="5"/>
          </p:nvPr>
        </p:nvSpPr>
        <p:spPr/>
        <p:txBody>
          <a:bodyPr/>
          <a:lstStyle/>
          <a:p>
            <a:fld id="{AE38B26B-2A50-224A-A8F7-D49C19FE9A6D}" type="slidenum">
              <a:rPr lang="en-US" smtClean="0"/>
              <a:t>14</a:t>
            </a:fld>
            <a:endParaRPr lang="en-US"/>
          </a:p>
        </p:txBody>
      </p:sp>
    </p:spTree>
    <p:extLst>
      <p:ext uri="{BB962C8B-B14F-4D97-AF65-F5344CB8AC3E}">
        <p14:creationId xmlns:p14="http://schemas.microsoft.com/office/powerpoint/2010/main" val="2933205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Beyond the obvious – deprivation, poor relationships with family, substance misuse</a:t>
            </a:r>
          </a:p>
        </p:txBody>
      </p:sp>
      <p:sp>
        <p:nvSpPr>
          <p:cNvPr id="4" name="Slide Number Placeholder 3"/>
          <p:cNvSpPr>
            <a:spLocks noGrp="1"/>
          </p:cNvSpPr>
          <p:nvPr>
            <p:ph type="sldNum" sz="quarter" idx="5"/>
          </p:nvPr>
        </p:nvSpPr>
        <p:spPr/>
        <p:txBody>
          <a:bodyPr/>
          <a:lstStyle/>
          <a:p>
            <a:fld id="{AE38B26B-2A50-224A-A8F7-D49C19FE9A6D}" type="slidenum">
              <a:rPr lang="en-US" smtClean="0"/>
              <a:t>15</a:t>
            </a:fld>
            <a:endParaRPr lang="en-US"/>
          </a:p>
        </p:txBody>
      </p:sp>
    </p:spTree>
    <p:extLst>
      <p:ext uri="{BB962C8B-B14F-4D97-AF65-F5344CB8AC3E}">
        <p14:creationId xmlns:p14="http://schemas.microsoft.com/office/powerpoint/2010/main" val="41104108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3229803" cy="1077218"/>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6" name="Content Placeholder 17"/>
          <p:cNvSpPr>
            <a:spLocks noGrp="1"/>
          </p:cNvSpPr>
          <p:nvPr>
            <p:ph sz="quarter" idx="21" hasCustomPrompt="1"/>
          </p:nvPr>
        </p:nvSpPr>
        <p:spPr>
          <a:xfrm>
            <a:off x="715963" y="2834261"/>
            <a:ext cx="316405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8295503" y="3289611"/>
            <a:ext cx="3180882" cy="1077218"/>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9" name="Content Placeholder 17"/>
          <p:cNvSpPr>
            <a:spLocks noGrp="1"/>
          </p:cNvSpPr>
          <p:nvPr>
            <p:ph sz="quarter" idx="24" hasCustomPrompt="1"/>
          </p:nvPr>
        </p:nvSpPr>
        <p:spPr>
          <a:xfrm>
            <a:off x="8295503" y="2834261"/>
            <a:ext cx="3180882"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4160282"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cxnSp>
        <p:nvCxnSpPr>
          <p:cNvPr id="2" name="Straight Connector 1">
            <a:extLst>
              <a:ext uri="{FF2B5EF4-FFF2-40B4-BE49-F238E27FC236}">
                <a16:creationId xmlns:a16="http://schemas.microsoft.com/office/drawing/2014/main" id="{6F6B743E-62F5-8609-3B41-82FFAEEC39AA}"/>
              </a:ext>
            </a:extLst>
          </p:cNvPr>
          <p:cNvCxnSpPr/>
          <p:nvPr userDrawn="1"/>
        </p:nvCxnSpPr>
        <p:spPr>
          <a:xfrm>
            <a:off x="8052660"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Content Placeholder 17">
            <a:extLst>
              <a:ext uri="{FF2B5EF4-FFF2-40B4-BE49-F238E27FC236}">
                <a16:creationId xmlns:a16="http://schemas.microsoft.com/office/drawing/2014/main" id="{32F40776-5537-5237-3ED1-03BCD95D08BA}"/>
              </a:ext>
            </a:extLst>
          </p:cNvPr>
          <p:cNvSpPr>
            <a:spLocks noGrp="1"/>
          </p:cNvSpPr>
          <p:nvPr>
            <p:ph sz="quarter" idx="27" hasCustomPrompt="1"/>
          </p:nvPr>
        </p:nvSpPr>
        <p:spPr>
          <a:xfrm>
            <a:off x="4440544" y="3291670"/>
            <a:ext cx="3229803" cy="1077218"/>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4" name="Content Placeholder 17">
            <a:extLst>
              <a:ext uri="{FF2B5EF4-FFF2-40B4-BE49-F238E27FC236}">
                <a16:creationId xmlns:a16="http://schemas.microsoft.com/office/drawing/2014/main" id="{04A56BE7-396E-BB01-C663-B1B4C70141A5}"/>
              </a:ext>
            </a:extLst>
          </p:cNvPr>
          <p:cNvSpPr>
            <a:spLocks noGrp="1"/>
          </p:cNvSpPr>
          <p:nvPr>
            <p:ph sz="quarter" idx="28" hasCustomPrompt="1"/>
          </p:nvPr>
        </p:nvSpPr>
        <p:spPr>
          <a:xfrm>
            <a:off x="4411869" y="2834261"/>
            <a:ext cx="316405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38" b="1" i="0">
                <a:solidFill>
                  <a:srgbClr val="315083"/>
                </a:solidFill>
                <a:latin typeface="Ubuntu"/>
                <a:cs typeface="Ubuntu"/>
              </a:defRPr>
            </a:lvl1pPr>
          </a:lstStyle>
          <a:p>
            <a:endParaRPr/>
          </a:p>
        </p:txBody>
      </p:sp>
      <p:sp>
        <p:nvSpPr>
          <p:cNvPr id="3" name="Holder 3"/>
          <p:cNvSpPr>
            <a:spLocks noGrp="1"/>
          </p:cNvSpPr>
          <p:nvPr>
            <p:ph type="body" idx="1"/>
          </p:nvPr>
        </p:nvSpPr>
        <p:spPr/>
        <p:txBody>
          <a:bodyPr lIns="0" tIns="0" rIns="0" bIns="0"/>
          <a:lstStyle>
            <a:lvl1pPr>
              <a:defRPr sz="1425" b="0" i="0">
                <a:solidFill>
                  <a:srgbClr val="7F7F7F"/>
                </a:solidFill>
                <a:latin typeface="Ubuntu-Light"/>
                <a:cs typeface="Ubuntu-Ligh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2/29/2024</a:t>
            </a:fld>
            <a:endParaRPr lang="en-US"/>
          </a:p>
        </p:txBody>
      </p:sp>
      <p:sp>
        <p:nvSpPr>
          <p:cNvPr id="6" name="Holder 6"/>
          <p:cNvSpPr>
            <a:spLocks noGrp="1"/>
          </p:cNvSpPr>
          <p:nvPr>
            <p:ph type="sldNum" sz="quarter" idx="7"/>
          </p:nvPr>
        </p:nvSpPr>
        <p:spPr/>
        <p:txBody>
          <a:bodyPr lIns="0" tIns="0" rIns="0" bIns="0"/>
          <a:lstStyle>
            <a:lvl1pPr>
              <a:defRPr sz="697" b="1" i="0">
                <a:solidFill>
                  <a:srgbClr val="315083"/>
                </a:solidFill>
                <a:latin typeface="Ubuntu"/>
                <a:cs typeface="Ubuntu"/>
              </a:defRPr>
            </a:lvl1pPr>
          </a:lstStyle>
          <a:p>
            <a:pPr marL="23104">
              <a:spcBef>
                <a:spcPts val="15"/>
              </a:spcBef>
            </a:pPr>
            <a:fld id="{81D60167-4931-47E6-BA6A-407CBD079E47}" type="slidenum">
              <a:rPr lang="en-GB" smtClean="0"/>
              <a:pPr marL="23104">
                <a:spcBef>
                  <a:spcPts val="15"/>
                </a:spcBef>
              </a:pPr>
              <a:t>‹#›</a:t>
            </a:fld>
            <a:endParaRPr lang="en-GB"/>
          </a:p>
        </p:txBody>
      </p:sp>
    </p:spTree>
    <p:extLst>
      <p:ext uri="{BB962C8B-B14F-4D97-AF65-F5344CB8AC3E}">
        <p14:creationId xmlns:p14="http://schemas.microsoft.com/office/powerpoint/2010/main" val="215352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1" y="0"/>
            <a:ext cx="12191999" cy="6857519"/>
          </a:xfrm>
          <a:prstGeom prst="rect">
            <a:avLst/>
          </a:prstGeom>
        </p:spPr>
      </p:pic>
      <p:sp>
        <p:nvSpPr>
          <p:cNvPr id="17" name="bg object 17"/>
          <p:cNvSpPr/>
          <p:nvPr/>
        </p:nvSpPr>
        <p:spPr>
          <a:xfrm>
            <a:off x="755365" y="706266"/>
            <a:ext cx="505240" cy="505204"/>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sz="1092"/>
          </a:p>
        </p:txBody>
      </p:sp>
      <p:pic>
        <p:nvPicPr>
          <p:cNvPr id="18" name="bg object 18"/>
          <p:cNvPicPr/>
          <p:nvPr/>
        </p:nvPicPr>
        <p:blipFill>
          <a:blip r:embed="rId3" cstate="print"/>
          <a:stretch>
            <a:fillRect/>
          </a:stretch>
        </p:blipFill>
        <p:spPr>
          <a:xfrm>
            <a:off x="1398147" y="706117"/>
            <a:ext cx="433771" cy="536777"/>
          </a:xfrm>
          <a:prstGeom prst="rect">
            <a:avLst/>
          </a:prstGeom>
        </p:spPr>
      </p:pic>
      <p:sp>
        <p:nvSpPr>
          <p:cNvPr id="19" name="bg object 19"/>
          <p:cNvSpPr/>
          <p:nvPr/>
        </p:nvSpPr>
        <p:spPr>
          <a:xfrm>
            <a:off x="684061" y="634967"/>
            <a:ext cx="1332417" cy="647679"/>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sz="1092"/>
          </a:p>
        </p:txBody>
      </p:sp>
      <p:pic>
        <p:nvPicPr>
          <p:cNvPr id="20" name="bg object 20"/>
          <p:cNvPicPr/>
          <p:nvPr/>
        </p:nvPicPr>
        <p:blipFill>
          <a:blip r:embed="rId4" cstate="print"/>
          <a:stretch>
            <a:fillRect/>
          </a:stretch>
        </p:blipFill>
        <p:spPr>
          <a:xfrm>
            <a:off x="2031676" y="734066"/>
            <a:ext cx="105134" cy="60626"/>
          </a:xfrm>
          <a:prstGeom prst="rect">
            <a:avLst/>
          </a:prstGeom>
        </p:spPr>
      </p:pic>
      <p:pic>
        <p:nvPicPr>
          <p:cNvPr id="21" name="bg object 21"/>
          <p:cNvPicPr/>
          <p:nvPr/>
        </p:nvPicPr>
        <p:blipFill>
          <a:blip r:embed="rId5" cstate="print"/>
          <a:stretch>
            <a:fillRect/>
          </a:stretch>
        </p:blipFill>
        <p:spPr>
          <a:xfrm>
            <a:off x="2149081" y="708187"/>
            <a:ext cx="177336" cy="110345"/>
          </a:xfrm>
          <a:prstGeom prst="rect">
            <a:avLst/>
          </a:prstGeom>
        </p:spPr>
      </p:pic>
      <p:pic>
        <p:nvPicPr>
          <p:cNvPr id="22" name="bg object 22"/>
          <p:cNvPicPr/>
          <p:nvPr/>
        </p:nvPicPr>
        <p:blipFill>
          <a:blip r:embed="rId6" cstate="print"/>
          <a:stretch>
            <a:fillRect/>
          </a:stretch>
        </p:blipFill>
        <p:spPr>
          <a:xfrm>
            <a:off x="2373086" y="708187"/>
            <a:ext cx="180401" cy="110345"/>
          </a:xfrm>
          <a:prstGeom prst="rect">
            <a:avLst/>
          </a:prstGeom>
        </p:spPr>
      </p:pic>
      <p:pic>
        <p:nvPicPr>
          <p:cNvPr id="23" name="bg object 23"/>
          <p:cNvPicPr/>
          <p:nvPr/>
        </p:nvPicPr>
        <p:blipFill>
          <a:blip r:embed="rId7" cstate="print"/>
          <a:stretch>
            <a:fillRect/>
          </a:stretch>
        </p:blipFill>
        <p:spPr>
          <a:xfrm>
            <a:off x="2567793" y="708192"/>
            <a:ext cx="187564" cy="86499"/>
          </a:xfrm>
          <a:prstGeom prst="rect">
            <a:avLst/>
          </a:prstGeom>
        </p:spPr>
      </p:pic>
      <p:pic>
        <p:nvPicPr>
          <p:cNvPr id="24" name="bg object 24"/>
          <p:cNvPicPr/>
          <p:nvPr/>
        </p:nvPicPr>
        <p:blipFill>
          <a:blip r:embed="rId8" cstate="print"/>
          <a:stretch>
            <a:fillRect/>
          </a:stretch>
        </p:blipFill>
        <p:spPr>
          <a:xfrm>
            <a:off x="2769661" y="708192"/>
            <a:ext cx="55067" cy="86493"/>
          </a:xfrm>
          <a:prstGeom prst="rect">
            <a:avLst/>
          </a:prstGeom>
        </p:spPr>
      </p:pic>
      <p:pic>
        <p:nvPicPr>
          <p:cNvPr id="25" name="bg object 25"/>
          <p:cNvPicPr/>
          <p:nvPr/>
        </p:nvPicPr>
        <p:blipFill>
          <a:blip r:embed="rId9" cstate="print"/>
          <a:stretch>
            <a:fillRect/>
          </a:stretch>
        </p:blipFill>
        <p:spPr>
          <a:xfrm>
            <a:off x="2842902" y="735432"/>
            <a:ext cx="51194" cy="59254"/>
          </a:xfrm>
          <a:prstGeom prst="rect">
            <a:avLst/>
          </a:prstGeom>
        </p:spPr>
      </p:pic>
      <p:sp>
        <p:nvSpPr>
          <p:cNvPr id="26" name="bg object 26"/>
          <p:cNvSpPr/>
          <p:nvPr/>
        </p:nvSpPr>
        <p:spPr>
          <a:xfrm>
            <a:off x="2907050" y="734074"/>
            <a:ext cx="36584" cy="6084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sz="1092"/>
          </a:p>
        </p:txBody>
      </p:sp>
      <p:pic>
        <p:nvPicPr>
          <p:cNvPr id="27" name="bg object 27"/>
          <p:cNvPicPr/>
          <p:nvPr/>
        </p:nvPicPr>
        <p:blipFill>
          <a:blip r:embed="rId10" cstate="print"/>
          <a:stretch>
            <a:fillRect/>
          </a:stretch>
        </p:blipFill>
        <p:spPr>
          <a:xfrm>
            <a:off x="2000908" y="848962"/>
            <a:ext cx="212197" cy="105806"/>
          </a:xfrm>
          <a:prstGeom prst="rect">
            <a:avLst/>
          </a:prstGeom>
        </p:spPr>
      </p:pic>
      <p:sp>
        <p:nvSpPr>
          <p:cNvPr id="28" name="bg object 28"/>
          <p:cNvSpPr/>
          <p:nvPr/>
        </p:nvSpPr>
        <p:spPr>
          <a:xfrm>
            <a:off x="2231047" y="870305"/>
            <a:ext cx="32733" cy="5930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sz="1092"/>
          </a:p>
        </p:txBody>
      </p:sp>
      <p:pic>
        <p:nvPicPr>
          <p:cNvPr id="29" name="bg object 29"/>
          <p:cNvPicPr/>
          <p:nvPr/>
        </p:nvPicPr>
        <p:blipFill>
          <a:blip r:embed="rId11" cstate="print"/>
          <a:stretch>
            <a:fillRect/>
          </a:stretch>
        </p:blipFill>
        <p:spPr>
          <a:xfrm>
            <a:off x="2275212" y="871670"/>
            <a:ext cx="51200" cy="59254"/>
          </a:xfrm>
          <a:prstGeom prst="rect">
            <a:avLst/>
          </a:prstGeom>
        </p:spPr>
      </p:pic>
      <p:pic>
        <p:nvPicPr>
          <p:cNvPr id="30" name="bg object 30"/>
          <p:cNvPicPr/>
          <p:nvPr/>
        </p:nvPicPr>
        <p:blipFill>
          <a:blip r:embed="rId12" cstate="print"/>
          <a:stretch>
            <a:fillRect/>
          </a:stretch>
        </p:blipFill>
        <p:spPr>
          <a:xfrm>
            <a:off x="2004307" y="1024722"/>
            <a:ext cx="50520" cy="79229"/>
          </a:xfrm>
          <a:prstGeom prst="rect">
            <a:avLst/>
          </a:prstGeom>
        </p:spPr>
      </p:pic>
      <p:pic>
        <p:nvPicPr>
          <p:cNvPr id="31" name="bg object 31"/>
          <p:cNvPicPr/>
          <p:nvPr/>
        </p:nvPicPr>
        <p:blipFill>
          <a:blip r:embed="rId13" cstate="print"/>
          <a:stretch>
            <a:fillRect/>
          </a:stretch>
        </p:blipFill>
        <p:spPr>
          <a:xfrm>
            <a:off x="2067099" y="1046049"/>
            <a:ext cx="51200" cy="59260"/>
          </a:xfrm>
          <a:prstGeom prst="rect">
            <a:avLst/>
          </a:prstGeom>
        </p:spPr>
      </p:pic>
      <p:pic>
        <p:nvPicPr>
          <p:cNvPr id="32" name="bg object 32"/>
          <p:cNvPicPr/>
          <p:nvPr/>
        </p:nvPicPr>
        <p:blipFill>
          <a:blip r:embed="rId14" cstate="print"/>
          <a:stretch>
            <a:fillRect/>
          </a:stretch>
        </p:blipFill>
        <p:spPr>
          <a:xfrm>
            <a:off x="2136468" y="1018804"/>
            <a:ext cx="55067" cy="86512"/>
          </a:xfrm>
          <a:prstGeom prst="rect">
            <a:avLst/>
          </a:prstGeom>
        </p:spPr>
      </p:pic>
      <p:sp>
        <p:nvSpPr>
          <p:cNvPr id="33" name="bg object 33"/>
          <p:cNvSpPr/>
          <p:nvPr/>
        </p:nvSpPr>
        <p:spPr>
          <a:xfrm>
            <a:off x="2207199" y="1018815"/>
            <a:ext cx="43130" cy="85484"/>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sz="1092"/>
          </a:p>
        </p:txBody>
      </p:sp>
      <p:pic>
        <p:nvPicPr>
          <p:cNvPr id="34" name="bg object 34"/>
          <p:cNvPicPr/>
          <p:nvPr/>
        </p:nvPicPr>
        <p:blipFill>
          <a:blip r:embed="rId15" cstate="print"/>
          <a:stretch>
            <a:fillRect/>
          </a:stretch>
        </p:blipFill>
        <p:spPr>
          <a:xfrm>
            <a:off x="2264199" y="1044690"/>
            <a:ext cx="42906" cy="60619"/>
          </a:xfrm>
          <a:prstGeom prst="rect">
            <a:avLst/>
          </a:prstGeom>
        </p:spPr>
      </p:pic>
      <p:sp>
        <p:nvSpPr>
          <p:cNvPr id="35" name="bg object 35"/>
          <p:cNvSpPr/>
          <p:nvPr/>
        </p:nvSpPr>
        <p:spPr>
          <a:xfrm>
            <a:off x="2352525" y="1024714"/>
            <a:ext cx="60844" cy="79323"/>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sz="1092"/>
          </a:p>
        </p:txBody>
      </p:sp>
      <p:pic>
        <p:nvPicPr>
          <p:cNvPr id="36" name="bg object 36"/>
          <p:cNvPicPr/>
          <p:nvPr/>
        </p:nvPicPr>
        <p:blipFill>
          <a:blip r:embed="rId16" cstate="print"/>
          <a:stretch>
            <a:fillRect/>
          </a:stretch>
        </p:blipFill>
        <p:spPr>
          <a:xfrm>
            <a:off x="2429057" y="1044690"/>
            <a:ext cx="112509" cy="60628"/>
          </a:xfrm>
          <a:prstGeom prst="rect">
            <a:avLst/>
          </a:prstGeom>
        </p:spPr>
      </p:pic>
      <p:sp>
        <p:nvSpPr>
          <p:cNvPr id="37" name="bg object 37"/>
          <p:cNvSpPr/>
          <p:nvPr/>
        </p:nvSpPr>
        <p:spPr>
          <a:xfrm>
            <a:off x="2560520" y="1018815"/>
            <a:ext cx="62000" cy="86640"/>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sz="1092"/>
          </a:p>
        </p:txBody>
      </p:sp>
      <p:pic>
        <p:nvPicPr>
          <p:cNvPr id="38" name="bg object 38"/>
          <p:cNvPicPr/>
          <p:nvPr/>
        </p:nvPicPr>
        <p:blipFill>
          <a:blip r:embed="rId17" cstate="print"/>
          <a:stretch>
            <a:fillRect/>
          </a:stretch>
        </p:blipFill>
        <p:spPr>
          <a:xfrm>
            <a:off x="2634898" y="1018812"/>
            <a:ext cx="51194" cy="85141"/>
          </a:xfrm>
          <a:prstGeom prst="rect">
            <a:avLst/>
          </a:prstGeom>
        </p:spPr>
      </p:pic>
      <p:pic>
        <p:nvPicPr>
          <p:cNvPr id="39" name="bg object 39"/>
          <p:cNvPicPr/>
          <p:nvPr/>
        </p:nvPicPr>
        <p:blipFill>
          <a:blip r:embed="rId18" cstate="print"/>
          <a:stretch>
            <a:fillRect/>
          </a:stretch>
        </p:blipFill>
        <p:spPr>
          <a:xfrm>
            <a:off x="1995115" y="1160955"/>
            <a:ext cx="167910" cy="80594"/>
          </a:xfrm>
          <a:prstGeom prst="rect">
            <a:avLst/>
          </a:prstGeom>
        </p:spPr>
      </p:pic>
      <p:sp>
        <p:nvSpPr>
          <p:cNvPr id="40" name="bg object 40"/>
          <p:cNvSpPr/>
          <p:nvPr/>
        </p:nvSpPr>
        <p:spPr>
          <a:xfrm>
            <a:off x="2182006" y="1155047"/>
            <a:ext cx="10783" cy="85484"/>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sz="1092"/>
          </a:p>
        </p:txBody>
      </p:sp>
      <p:pic>
        <p:nvPicPr>
          <p:cNvPr id="41" name="bg object 41"/>
          <p:cNvPicPr/>
          <p:nvPr/>
        </p:nvPicPr>
        <p:blipFill>
          <a:blip r:embed="rId19" cstate="print"/>
          <a:stretch>
            <a:fillRect/>
          </a:stretch>
        </p:blipFill>
        <p:spPr>
          <a:xfrm>
            <a:off x="2208341" y="1180927"/>
            <a:ext cx="98210" cy="60627"/>
          </a:xfrm>
          <a:prstGeom prst="rect">
            <a:avLst/>
          </a:prstGeom>
        </p:spPr>
      </p:pic>
      <p:sp>
        <p:nvSpPr>
          <p:cNvPr id="42" name="bg object 42"/>
          <p:cNvSpPr/>
          <p:nvPr/>
        </p:nvSpPr>
        <p:spPr>
          <a:xfrm>
            <a:off x="476250" y="6381302"/>
            <a:ext cx="11239668"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sz="1092"/>
          </a:p>
        </p:txBody>
      </p:sp>
      <p:pic>
        <p:nvPicPr>
          <p:cNvPr id="43" name="bg object 43"/>
          <p:cNvPicPr/>
          <p:nvPr/>
        </p:nvPicPr>
        <p:blipFill>
          <a:blip r:embed="rId20" cstate="print"/>
          <a:stretch>
            <a:fillRect/>
          </a:stretch>
        </p:blipFill>
        <p:spPr>
          <a:xfrm>
            <a:off x="7170769" y="0"/>
            <a:ext cx="5021231" cy="6857519"/>
          </a:xfrm>
          <a:prstGeom prst="rect">
            <a:avLst/>
          </a:prstGeom>
        </p:spPr>
      </p:pic>
      <p:sp>
        <p:nvSpPr>
          <p:cNvPr id="2" name="Holder 2"/>
          <p:cNvSpPr>
            <a:spLocks noGrp="1"/>
          </p:cNvSpPr>
          <p:nvPr>
            <p:ph type="title"/>
          </p:nvPr>
        </p:nvSpPr>
        <p:spPr/>
        <p:txBody>
          <a:bodyPr lIns="0" tIns="0" rIns="0" bIns="0"/>
          <a:lstStyle>
            <a:lvl1pPr>
              <a:defRPr sz="3638" b="1" i="0">
                <a:solidFill>
                  <a:srgbClr val="315083"/>
                </a:solidFill>
                <a:latin typeface="Ubuntu"/>
                <a:cs typeface="Ubuntu"/>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2/29/2024</a:t>
            </a:fld>
            <a:endParaRPr lang="en-US"/>
          </a:p>
        </p:txBody>
      </p:sp>
      <p:sp>
        <p:nvSpPr>
          <p:cNvPr id="5" name="Holder 5"/>
          <p:cNvSpPr>
            <a:spLocks noGrp="1"/>
          </p:cNvSpPr>
          <p:nvPr>
            <p:ph type="sldNum" sz="quarter" idx="7"/>
          </p:nvPr>
        </p:nvSpPr>
        <p:spPr/>
        <p:txBody>
          <a:bodyPr lIns="0" tIns="0" rIns="0" bIns="0"/>
          <a:lstStyle>
            <a:lvl1pPr>
              <a:defRPr sz="697" b="1" i="0">
                <a:solidFill>
                  <a:srgbClr val="315083"/>
                </a:solidFill>
                <a:latin typeface="Ubuntu"/>
                <a:cs typeface="Ubuntu"/>
              </a:defRPr>
            </a:lvl1pPr>
          </a:lstStyle>
          <a:p>
            <a:pPr marL="23104">
              <a:spcBef>
                <a:spcPts val="15"/>
              </a:spcBef>
            </a:pPr>
            <a:fld id="{81D60167-4931-47E6-BA6A-407CBD079E47}" type="slidenum">
              <a:rPr lang="en-GB" smtClean="0"/>
              <a:pPr marL="23104">
                <a:spcBef>
                  <a:spcPts val="15"/>
                </a:spcBef>
              </a:pPr>
              <a:t>‹#›</a:t>
            </a:fld>
            <a:endParaRPr lang="en-GB"/>
          </a:p>
        </p:txBody>
      </p:sp>
    </p:spTree>
    <p:extLst>
      <p:ext uri="{BB962C8B-B14F-4D97-AF65-F5344CB8AC3E}">
        <p14:creationId xmlns:p14="http://schemas.microsoft.com/office/powerpoint/2010/main" val="1417777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5" r:id="rId25"/>
    <p:sldLayoutId id="2147483676" r:id="rId2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1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5.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Layout" Target="../diagrams/layout1.xml"/><Relationship Id="rId7" Type="http://schemas.openxmlformats.org/officeDocument/2006/relationships/image" Target="../media/image27.png"/><Relationship Id="rId12" Type="http://schemas.microsoft.com/office/2007/relationships/diagramDrawing" Target="../diagrams/drawing2.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11" Type="http://schemas.openxmlformats.org/officeDocument/2006/relationships/diagramColors" Target="../diagrams/colors2.xml"/><Relationship Id="rId5" Type="http://schemas.openxmlformats.org/officeDocument/2006/relationships/diagramColors" Target="../diagrams/colors1.xml"/><Relationship Id="rId10" Type="http://schemas.openxmlformats.org/officeDocument/2006/relationships/diagramQuickStyle" Target="../diagrams/quickStyle2.xml"/><Relationship Id="rId4" Type="http://schemas.openxmlformats.org/officeDocument/2006/relationships/diagramQuickStyle" Target="../diagrams/quickStyle1.xml"/><Relationship Id="rId9"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13.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5.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5.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25.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23.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Mental Health </a:t>
            </a:r>
          </a:p>
        </p:txBody>
      </p:sp>
      <p:sp>
        <p:nvSpPr>
          <p:cNvPr id="3" name="Content Placeholder 2"/>
          <p:cNvSpPr>
            <a:spLocks noGrp="1"/>
          </p:cNvSpPr>
          <p:nvPr>
            <p:ph sz="quarter" idx="14"/>
          </p:nvPr>
        </p:nvSpPr>
        <p:spPr/>
        <p:txBody>
          <a:bodyPr wrap="square" lIns="0" tIns="0" rIns="0" bIns="0" anchor="t">
            <a:spAutoFit/>
          </a:bodyPr>
          <a:lstStyle/>
          <a:p>
            <a:r>
              <a:rPr lang="en-US" dirty="0"/>
              <a:t>5th March 2024</a:t>
            </a:r>
          </a:p>
        </p:txBody>
      </p:sp>
      <p:sp>
        <p:nvSpPr>
          <p:cNvPr id="4" name="Text Placeholder 3"/>
          <p:cNvSpPr>
            <a:spLocks noGrp="1"/>
          </p:cNvSpPr>
          <p:nvPr>
            <p:ph type="body" sz="quarter" idx="15"/>
          </p:nvPr>
        </p:nvSpPr>
        <p:spPr/>
        <p:txBody>
          <a:bodyPr lIns="0" tIns="0" rIns="0" bIns="0" anchor="t"/>
          <a:lstStyle/>
          <a:p>
            <a:r>
              <a:rPr lang="en-US" dirty="0"/>
              <a:t>Knowledge, Research and Information Committee</a:t>
            </a:r>
          </a:p>
        </p:txBody>
      </p:sp>
      <p:sp>
        <p:nvSpPr>
          <p:cNvPr id="5" name="TextBox 4">
            <a:extLst>
              <a:ext uri="{FF2B5EF4-FFF2-40B4-BE49-F238E27FC236}">
                <a16:creationId xmlns:a16="http://schemas.microsoft.com/office/drawing/2014/main" id="{7F90C8FF-95D2-6F08-1619-96DA8F70C5F3}"/>
              </a:ext>
            </a:extLst>
          </p:cNvPr>
          <p:cNvSpPr txBox="1"/>
          <p:nvPr/>
        </p:nvSpPr>
        <p:spPr>
          <a:xfrm>
            <a:off x="556181" y="3610466"/>
            <a:ext cx="8895384" cy="1015663"/>
          </a:xfrm>
          <a:prstGeom prst="rect">
            <a:avLst/>
          </a:prstGeom>
          <a:noFill/>
        </p:spPr>
        <p:txBody>
          <a:bodyPr wrap="none" rtlCol="0">
            <a:spAutoFit/>
          </a:bodyPr>
          <a:lstStyle/>
          <a:p>
            <a:r>
              <a:rPr lang="en-GB" sz="2000" b="0" i="0" dirty="0">
                <a:solidFill>
                  <a:schemeClr val="bg1"/>
                </a:solidFill>
                <a:latin typeface="Ubuntu" charset="0"/>
                <a:ea typeface="Ubuntu" charset="0"/>
                <a:cs typeface="Ubuntu" charset="0"/>
              </a:rPr>
              <a:t>Jim McManus, National Director, HWB</a:t>
            </a:r>
          </a:p>
          <a:p>
            <a:r>
              <a:rPr lang="en-GB" sz="2000" dirty="0">
                <a:solidFill>
                  <a:schemeClr val="bg1"/>
                </a:solidFill>
                <a:latin typeface="Ubuntu" charset="0"/>
                <a:ea typeface="Ubuntu" charset="0"/>
                <a:cs typeface="Ubuntu" charset="0"/>
              </a:rPr>
              <a:t>Emily Van de </a:t>
            </a:r>
            <a:r>
              <a:rPr lang="en-GB" sz="2000" dirty="0" err="1">
                <a:solidFill>
                  <a:schemeClr val="bg1"/>
                </a:solidFill>
                <a:latin typeface="Ubuntu" charset="0"/>
                <a:ea typeface="Ubuntu" charset="0"/>
                <a:cs typeface="Ubuntu" charset="0"/>
              </a:rPr>
              <a:t>Wenter</a:t>
            </a:r>
            <a:r>
              <a:rPr lang="en-GB" sz="2000" dirty="0">
                <a:solidFill>
                  <a:schemeClr val="bg1"/>
                </a:solidFill>
                <a:latin typeface="Ubuntu" charset="0"/>
                <a:ea typeface="Ubuntu" charset="0"/>
                <a:cs typeface="Ubuntu" charset="0"/>
              </a:rPr>
              <a:t>, Mental Health and Communities Team. HWB</a:t>
            </a:r>
          </a:p>
          <a:p>
            <a:r>
              <a:rPr lang="en-GB" sz="2000" b="0" i="0" dirty="0">
                <a:solidFill>
                  <a:schemeClr val="bg1"/>
                </a:solidFill>
                <a:latin typeface="Ubuntu" charset="0"/>
                <a:ea typeface="Ubuntu" charset="0"/>
                <a:cs typeface="Ubuntu" charset="0"/>
              </a:rPr>
              <a:t>Alisha Davies, Head of Research and Development,  Knowledge Directorate</a:t>
            </a:r>
          </a:p>
        </p:txBody>
      </p:sp>
    </p:spTree>
    <p:extLst>
      <p:ext uri="{BB962C8B-B14F-4D97-AF65-F5344CB8AC3E}">
        <p14:creationId xmlns:p14="http://schemas.microsoft.com/office/powerpoint/2010/main" val="160955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F98675F-1762-02E6-A64D-C85C2B29BB93}"/>
              </a:ext>
            </a:extLst>
          </p:cNvPr>
          <p:cNvPicPr>
            <a:picLocks noChangeAspect="1"/>
          </p:cNvPicPr>
          <p:nvPr/>
        </p:nvPicPr>
        <p:blipFill>
          <a:blip r:embed="rId3"/>
          <a:stretch>
            <a:fillRect/>
          </a:stretch>
        </p:blipFill>
        <p:spPr>
          <a:xfrm>
            <a:off x="468942" y="1796635"/>
            <a:ext cx="5253303" cy="4382001"/>
          </a:xfrm>
          <a:prstGeom prst="rect">
            <a:avLst/>
          </a:prstGeom>
        </p:spPr>
      </p:pic>
      <p:sp>
        <p:nvSpPr>
          <p:cNvPr id="2" name="object 2"/>
          <p:cNvSpPr txBox="1">
            <a:spLocks noGrp="1"/>
          </p:cNvSpPr>
          <p:nvPr>
            <p:ph type="title"/>
          </p:nvPr>
        </p:nvSpPr>
        <p:spPr>
          <a:xfrm>
            <a:off x="468942" y="855832"/>
            <a:ext cx="10109209" cy="1017497"/>
          </a:xfrm>
          <a:prstGeom prst="rect">
            <a:avLst/>
          </a:prstGeom>
        </p:spPr>
        <p:txBody>
          <a:bodyPr vert="horz" wrap="square" lIns="0" tIns="9627" rIns="0" bIns="0" rtlCol="0">
            <a:spAutoFit/>
          </a:bodyPr>
          <a:lstStyle/>
          <a:p>
            <a:pPr marL="7701">
              <a:lnSpc>
                <a:spcPct val="100000"/>
              </a:lnSpc>
              <a:spcBef>
                <a:spcPts val="76"/>
              </a:spcBef>
            </a:pPr>
            <a:r>
              <a:rPr lang="en-GB" sz="2911" spc="-12"/>
              <a:t>1. Understanding crisis presentation and routes to care</a:t>
            </a:r>
            <a:br>
              <a:rPr lang="en-GB" spc="-12"/>
            </a:br>
            <a:r>
              <a:rPr lang="en-GB" spc="-12"/>
              <a:t> </a:t>
            </a:r>
            <a:r>
              <a:rPr lang="en-GB" sz="2244" b="0" spc="-6">
                <a:solidFill>
                  <a:srgbClr val="F43882"/>
                </a:solidFill>
                <a:latin typeface="Ubuntu-Light"/>
              </a:rPr>
              <a:t>Building from a previous PHW project by the National Data Laboratory Wales</a:t>
            </a:r>
            <a:endParaRPr sz="2244">
              <a:latin typeface="Ubuntu-Light"/>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109217"/>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10</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
        <p:nvSpPr>
          <p:cNvPr id="10" name="object 3">
            <a:extLst>
              <a:ext uri="{FF2B5EF4-FFF2-40B4-BE49-F238E27FC236}">
                <a16:creationId xmlns:a16="http://schemas.microsoft.com/office/drawing/2014/main" id="{69C0A280-7D92-AEA1-94BB-B929DF8EB295}"/>
              </a:ext>
            </a:extLst>
          </p:cNvPr>
          <p:cNvSpPr txBox="1">
            <a:spLocks/>
          </p:cNvSpPr>
          <p:nvPr/>
        </p:nvSpPr>
        <p:spPr>
          <a:xfrm>
            <a:off x="5880982" y="2270780"/>
            <a:ext cx="5534960" cy="4255666"/>
          </a:xfrm>
          <a:prstGeom prst="rect">
            <a:avLst/>
          </a:prstGeom>
          <a:noFill/>
          <a:ln>
            <a:noFill/>
          </a:ln>
        </p:spPr>
        <p:txBody>
          <a:bodyPr vert="horz" wrap="square" lIns="0" tIns="7316" rIns="0" bIns="0" rtlCol="0" anchor="t">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15636" marR="3081" indent="-207935">
              <a:lnSpc>
                <a:spcPct val="100400"/>
              </a:lnSpc>
              <a:spcBef>
                <a:spcPts val="58"/>
              </a:spcBef>
              <a:buFont typeface="Arial"/>
              <a:buChar char="•"/>
            </a:pPr>
            <a:endParaRPr lang="en-GB" sz="1425"/>
          </a:p>
          <a:p>
            <a:pPr marL="215636" marR="3081" indent="-207935">
              <a:lnSpc>
                <a:spcPct val="100400"/>
              </a:lnSpc>
              <a:spcBef>
                <a:spcPts val="58"/>
              </a:spcBef>
              <a:buFont typeface="Arial"/>
              <a:buChar char="•"/>
            </a:pPr>
            <a:r>
              <a:rPr lang="en-GB" sz="1425"/>
              <a:t>There were over 4,000 ambulance call outs related to mental health crisis between 2018-2020.</a:t>
            </a:r>
            <a:r>
              <a:rPr lang="en-GB" sz="1425" baseline="30000"/>
              <a:t>1,2</a:t>
            </a:r>
            <a:r>
              <a:rPr lang="en-GB" sz="1425"/>
              <a:t> </a:t>
            </a:r>
          </a:p>
          <a:p>
            <a:pPr marL="215636" marR="3081" indent="-207935">
              <a:lnSpc>
                <a:spcPct val="100400"/>
              </a:lnSpc>
              <a:spcBef>
                <a:spcPts val="58"/>
              </a:spcBef>
              <a:buFont typeface="Arial"/>
              <a:buChar char="•"/>
            </a:pPr>
            <a:r>
              <a:rPr lang="en-GB" sz="1425"/>
              <a:t>Of these:</a:t>
            </a:r>
          </a:p>
          <a:p>
            <a:pPr marL="492882" marR="3081" lvl="1" indent="-207935">
              <a:lnSpc>
                <a:spcPct val="100400"/>
              </a:lnSpc>
              <a:spcBef>
                <a:spcPts val="58"/>
              </a:spcBef>
              <a:buFont typeface="Courier New"/>
              <a:buChar char="o"/>
            </a:pPr>
            <a:r>
              <a:rPr lang="en-GB" sz="1425">
                <a:solidFill>
                  <a:srgbClr val="7F7F7F"/>
                </a:solidFill>
                <a:latin typeface="Ubuntu-Light"/>
              </a:rPr>
              <a:t>63% were transferred to the Emergency Department.</a:t>
            </a:r>
          </a:p>
          <a:p>
            <a:pPr marL="492882" marR="3081" lvl="1" indent="-207935">
              <a:lnSpc>
                <a:spcPct val="100400"/>
              </a:lnSpc>
              <a:spcBef>
                <a:spcPts val="58"/>
              </a:spcBef>
              <a:buFont typeface="Courier New"/>
              <a:buChar char="o"/>
            </a:pPr>
            <a:r>
              <a:rPr lang="en-GB" sz="1425">
                <a:solidFill>
                  <a:srgbClr val="7F7F7F"/>
                </a:solidFill>
                <a:latin typeface="Ubuntu-Light"/>
              </a:rPr>
              <a:t>21% went on to be admitted to hospital.</a:t>
            </a:r>
            <a:endParaRPr lang="en-GB" sz="1425">
              <a:latin typeface="Ubuntu-Light"/>
            </a:endParaRPr>
          </a:p>
          <a:p>
            <a:pPr marL="492882" marR="3081" lvl="1" indent="-207935">
              <a:lnSpc>
                <a:spcPct val="100400"/>
              </a:lnSpc>
              <a:spcBef>
                <a:spcPts val="58"/>
              </a:spcBef>
              <a:buFont typeface="Courier New"/>
              <a:buChar char="o"/>
            </a:pPr>
            <a:endParaRPr lang="en-GB" sz="1425">
              <a:solidFill>
                <a:srgbClr val="7F7F7F"/>
              </a:solidFill>
              <a:latin typeface="Ubuntu-Light"/>
            </a:endParaRPr>
          </a:p>
          <a:p>
            <a:pPr marL="7701" marR="3081">
              <a:lnSpc>
                <a:spcPct val="100400"/>
              </a:lnSpc>
              <a:spcBef>
                <a:spcPts val="58"/>
              </a:spcBef>
            </a:pPr>
            <a:r>
              <a:rPr lang="en-GB" sz="1425" b="1"/>
              <a:t>Impact</a:t>
            </a:r>
            <a:r>
              <a:rPr lang="en-GB" sz="1425"/>
              <a:t>:</a:t>
            </a:r>
          </a:p>
          <a:p>
            <a:pPr marL="215636" indent="-207935">
              <a:lnSpc>
                <a:spcPct val="100400"/>
              </a:lnSpc>
              <a:spcBef>
                <a:spcPts val="58"/>
              </a:spcBef>
              <a:buFont typeface="Arial"/>
              <a:buChar char="•"/>
            </a:pPr>
            <a:r>
              <a:rPr lang="en-GB" sz="1425"/>
              <a:t>WAST have since implemented new MH liaison posts in ambulance call centres.</a:t>
            </a:r>
          </a:p>
          <a:p>
            <a:pPr marL="215636" indent="-207935">
              <a:lnSpc>
                <a:spcPct val="100400"/>
              </a:lnSpc>
              <a:spcBef>
                <a:spcPts val="58"/>
              </a:spcBef>
              <a:buFont typeface="Arial"/>
              <a:buChar char="•"/>
            </a:pPr>
            <a:r>
              <a:rPr lang="en-GB" sz="1425"/>
              <a:t>Plans for this were in place before the work this with the NDL. However, people with specific experience of working with children and young people in crisis were recruited as a direct result of this work.</a:t>
            </a:r>
          </a:p>
          <a:p>
            <a:pPr marL="215636" marR="3081" indent="-207935">
              <a:lnSpc>
                <a:spcPct val="100400"/>
              </a:lnSpc>
              <a:spcBef>
                <a:spcPts val="58"/>
              </a:spcBef>
              <a:buFont typeface="Arial"/>
              <a:buChar char="•"/>
            </a:pPr>
            <a:endParaRPr lang="en-GB" sz="1425" b="1">
              <a:cs typeface="Calibri"/>
            </a:endParaRPr>
          </a:p>
          <a:p>
            <a:pPr marL="284947" marR="3081" lvl="1">
              <a:lnSpc>
                <a:spcPct val="100400"/>
              </a:lnSpc>
              <a:spcBef>
                <a:spcPts val="58"/>
              </a:spcBef>
            </a:pPr>
            <a:endParaRPr lang="en-GB" sz="1425">
              <a:solidFill>
                <a:srgbClr val="000000"/>
              </a:solidFill>
              <a:latin typeface="Calibri"/>
              <a:cs typeface="Calibri"/>
            </a:endParaRPr>
          </a:p>
          <a:p>
            <a:pPr marL="7701" marR="3081">
              <a:lnSpc>
                <a:spcPct val="100400"/>
              </a:lnSpc>
              <a:spcBef>
                <a:spcPts val="58"/>
              </a:spcBef>
            </a:pPr>
            <a:endParaRPr lang="en-GB" sz="728">
              <a:cs typeface="Calibri"/>
            </a:endParaRPr>
          </a:p>
          <a:p>
            <a:pPr marL="7701" marR="3081">
              <a:lnSpc>
                <a:spcPct val="100400"/>
              </a:lnSpc>
              <a:spcBef>
                <a:spcPts val="58"/>
              </a:spcBef>
            </a:pPr>
            <a:endParaRPr lang="en-GB" sz="728">
              <a:cs typeface="Calibri"/>
            </a:endParaRPr>
          </a:p>
          <a:p>
            <a:pPr marL="284947" marR="3081" indent="-277246">
              <a:lnSpc>
                <a:spcPct val="100400"/>
              </a:lnSpc>
              <a:spcBef>
                <a:spcPts val="58"/>
              </a:spcBef>
              <a:buFont typeface="Arial"/>
              <a:buChar char="•"/>
            </a:pPr>
            <a:r>
              <a:rPr lang="en-GB" sz="728"/>
              <a:t>Grimm F et al. Briefing: Improving children and young people’s mental health services. UK: Network Data Laboratory; 2022.</a:t>
            </a:r>
          </a:p>
          <a:p>
            <a:pPr marL="284947" marR="3081" indent="-277246">
              <a:lnSpc>
                <a:spcPct val="100400"/>
              </a:lnSpc>
              <a:spcBef>
                <a:spcPts val="58"/>
              </a:spcBef>
              <a:buFont typeface="Arial"/>
              <a:buChar char="•"/>
            </a:pPr>
            <a:r>
              <a:rPr lang="en-GB" sz="728"/>
              <a:t>NDL Wales. The Networked Data Lab Wales: Children and Young People’s Mental Health Methodology. Wales: PHW Research and Evaluation Division; 2022.</a:t>
            </a:r>
          </a:p>
        </p:txBody>
      </p:sp>
    </p:spTree>
    <p:extLst>
      <p:ext uri="{BB962C8B-B14F-4D97-AF65-F5344CB8AC3E}">
        <p14:creationId xmlns:p14="http://schemas.microsoft.com/office/powerpoint/2010/main" val="1590985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8942" y="855832"/>
            <a:ext cx="10109209" cy="1017497"/>
          </a:xfrm>
          <a:prstGeom prst="rect">
            <a:avLst/>
          </a:prstGeom>
        </p:spPr>
        <p:txBody>
          <a:bodyPr vert="horz" wrap="square" lIns="0" tIns="9627" rIns="0" bIns="0" rtlCol="0" anchor="t">
            <a:spAutoFit/>
          </a:bodyPr>
          <a:lstStyle/>
          <a:p>
            <a:pPr marL="7701">
              <a:lnSpc>
                <a:spcPct val="100000"/>
              </a:lnSpc>
              <a:spcBef>
                <a:spcPts val="76"/>
              </a:spcBef>
            </a:pPr>
            <a:r>
              <a:rPr lang="en-GB" sz="2911" spc="-12"/>
              <a:t>1. Understanding crisis presentation and routes to care</a:t>
            </a:r>
            <a:br>
              <a:rPr lang="en-GB" spc="-12"/>
            </a:br>
            <a:r>
              <a:rPr lang="en-GB" spc="-12"/>
              <a:t> </a:t>
            </a:r>
            <a:r>
              <a:rPr lang="en-GB" sz="2244" b="0" spc="-6">
                <a:solidFill>
                  <a:srgbClr val="F43882"/>
                </a:solidFill>
                <a:latin typeface="Ubuntu-Light"/>
              </a:rPr>
              <a:t>Dr Annette Evans, Dr Lois Griffiths</a:t>
            </a:r>
            <a:endParaRPr sz="2244">
              <a:latin typeface="Ubuntu-Light"/>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109217"/>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11</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
        <p:nvSpPr>
          <p:cNvPr id="5" name="Flowchart: Summing Junction 4">
            <a:extLst>
              <a:ext uri="{FF2B5EF4-FFF2-40B4-BE49-F238E27FC236}">
                <a16:creationId xmlns:a16="http://schemas.microsoft.com/office/drawing/2014/main" id="{6935FF6E-616F-6049-8195-D12401509392}"/>
              </a:ext>
            </a:extLst>
          </p:cNvPr>
          <p:cNvSpPr/>
          <p:nvPr/>
        </p:nvSpPr>
        <p:spPr>
          <a:xfrm>
            <a:off x="943528" y="2905704"/>
            <a:ext cx="3236110" cy="2865191"/>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92"/>
          </a:p>
        </p:txBody>
      </p:sp>
      <p:sp>
        <p:nvSpPr>
          <p:cNvPr id="9" name="TextBox 8">
            <a:extLst>
              <a:ext uri="{FF2B5EF4-FFF2-40B4-BE49-F238E27FC236}">
                <a16:creationId xmlns:a16="http://schemas.microsoft.com/office/drawing/2014/main" id="{E9F1B5B6-6569-3D44-DB78-C1473F26C47E}"/>
              </a:ext>
            </a:extLst>
          </p:cNvPr>
          <p:cNvSpPr txBox="1"/>
          <p:nvPr/>
        </p:nvSpPr>
        <p:spPr>
          <a:xfrm>
            <a:off x="2187594" y="3131058"/>
            <a:ext cx="1038574" cy="896286"/>
          </a:xfrm>
          <a:prstGeom prst="rect">
            <a:avLst/>
          </a:prstGeom>
          <a:noFill/>
        </p:spPr>
        <p:txBody>
          <a:bodyPr wrap="square" lIns="55449" tIns="27725" rIns="55449" bIns="27725" rtlCol="0" anchor="t">
            <a:spAutoFit/>
          </a:bodyPr>
          <a:lstStyle/>
          <a:p>
            <a:r>
              <a:rPr lang="en-GB" sz="1092">
                <a:solidFill>
                  <a:schemeClr val="bg1"/>
                </a:solidFill>
              </a:rPr>
              <a:t>Hospital admission, outpatients, emergency department</a:t>
            </a:r>
          </a:p>
        </p:txBody>
      </p:sp>
      <p:sp>
        <p:nvSpPr>
          <p:cNvPr id="11" name="TextBox 10">
            <a:extLst>
              <a:ext uri="{FF2B5EF4-FFF2-40B4-BE49-F238E27FC236}">
                <a16:creationId xmlns:a16="http://schemas.microsoft.com/office/drawing/2014/main" id="{73DAF21F-81F5-7E0F-E1B1-40B73ECF7058}"/>
              </a:ext>
            </a:extLst>
          </p:cNvPr>
          <p:cNvSpPr txBox="1"/>
          <p:nvPr/>
        </p:nvSpPr>
        <p:spPr>
          <a:xfrm>
            <a:off x="3054540" y="4127705"/>
            <a:ext cx="1038574" cy="596510"/>
          </a:xfrm>
          <a:prstGeom prst="rect">
            <a:avLst/>
          </a:prstGeom>
          <a:noFill/>
        </p:spPr>
        <p:txBody>
          <a:bodyPr wrap="square" rtlCol="0">
            <a:spAutoFit/>
          </a:bodyPr>
          <a:lstStyle/>
          <a:p>
            <a:r>
              <a:rPr lang="en-GB" sz="1092">
                <a:solidFill>
                  <a:schemeClr val="bg1"/>
                </a:solidFill>
              </a:rPr>
              <a:t>GP consultations &amp; referrals</a:t>
            </a:r>
          </a:p>
        </p:txBody>
      </p:sp>
      <p:sp>
        <p:nvSpPr>
          <p:cNvPr id="12" name="TextBox 11">
            <a:extLst>
              <a:ext uri="{FF2B5EF4-FFF2-40B4-BE49-F238E27FC236}">
                <a16:creationId xmlns:a16="http://schemas.microsoft.com/office/drawing/2014/main" id="{276487ED-3687-4CBE-AA95-B366DAB8C31C}"/>
              </a:ext>
            </a:extLst>
          </p:cNvPr>
          <p:cNvSpPr txBox="1"/>
          <p:nvPr/>
        </p:nvSpPr>
        <p:spPr>
          <a:xfrm>
            <a:off x="2187594" y="4850809"/>
            <a:ext cx="1038574" cy="596510"/>
          </a:xfrm>
          <a:prstGeom prst="rect">
            <a:avLst/>
          </a:prstGeom>
          <a:noFill/>
        </p:spPr>
        <p:txBody>
          <a:bodyPr wrap="square" rtlCol="0">
            <a:spAutoFit/>
          </a:bodyPr>
          <a:lstStyle/>
          <a:p>
            <a:r>
              <a:rPr lang="en-GB" sz="1092">
                <a:solidFill>
                  <a:schemeClr val="bg1"/>
                </a:solidFill>
              </a:rPr>
              <a:t>Substance misuse services</a:t>
            </a:r>
          </a:p>
        </p:txBody>
      </p:sp>
      <p:sp>
        <p:nvSpPr>
          <p:cNvPr id="13" name="TextBox 12">
            <a:extLst>
              <a:ext uri="{FF2B5EF4-FFF2-40B4-BE49-F238E27FC236}">
                <a16:creationId xmlns:a16="http://schemas.microsoft.com/office/drawing/2014/main" id="{C16D3654-5614-C1D0-3179-21CA32FCCBDE}"/>
              </a:ext>
            </a:extLst>
          </p:cNvPr>
          <p:cNvSpPr txBox="1"/>
          <p:nvPr/>
        </p:nvSpPr>
        <p:spPr>
          <a:xfrm>
            <a:off x="1149020" y="4211691"/>
            <a:ext cx="1038574" cy="596510"/>
          </a:xfrm>
          <a:prstGeom prst="rect">
            <a:avLst/>
          </a:prstGeom>
          <a:noFill/>
        </p:spPr>
        <p:txBody>
          <a:bodyPr wrap="square" rtlCol="0">
            <a:spAutoFit/>
          </a:bodyPr>
          <a:lstStyle/>
          <a:p>
            <a:r>
              <a:rPr lang="en-GB" sz="1092">
                <a:solidFill>
                  <a:schemeClr val="bg1"/>
                </a:solidFill>
              </a:rPr>
              <a:t>Receiving care and support</a:t>
            </a:r>
          </a:p>
        </p:txBody>
      </p:sp>
      <p:sp>
        <p:nvSpPr>
          <p:cNvPr id="15" name="object 3">
            <a:extLst>
              <a:ext uri="{FF2B5EF4-FFF2-40B4-BE49-F238E27FC236}">
                <a16:creationId xmlns:a16="http://schemas.microsoft.com/office/drawing/2014/main" id="{49345643-3129-CBAF-7AB5-9BAE5DC05770}"/>
              </a:ext>
            </a:extLst>
          </p:cNvPr>
          <p:cNvSpPr txBox="1">
            <a:spLocks/>
          </p:cNvSpPr>
          <p:nvPr/>
        </p:nvSpPr>
        <p:spPr>
          <a:xfrm>
            <a:off x="6094138" y="2347200"/>
            <a:ext cx="5323526" cy="3924229"/>
          </a:xfrm>
          <a:prstGeom prst="rect">
            <a:avLst/>
          </a:prstGeom>
          <a:noFill/>
          <a:ln>
            <a:noFill/>
          </a:ln>
        </p:spPr>
        <p:txBody>
          <a:bodyPr vert="horz" wrap="square" lIns="0" tIns="7316" rIns="0" bIns="0" rtlCol="0" anchor="t">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701" marR="3081">
              <a:lnSpc>
                <a:spcPct val="100400"/>
              </a:lnSpc>
              <a:spcAft>
                <a:spcPts val="728"/>
              </a:spcAft>
            </a:pPr>
            <a:r>
              <a:rPr lang="en-GB" sz="1334"/>
              <a:t>Investigation will also consider:</a:t>
            </a:r>
            <a:endParaRPr lang="en-US" sz="1425"/>
          </a:p>
          <a:p>
            <a:pPr marL="207935" marR="3081" indent="-207935">
              <a:lnSpc>
                <a:spcPct val="100400"/>
              </a:lnSpc>
              <a:buFont typeface="Arial" panose="020B0604020202020204" pitchFamily="34" charset="0"/>
              <a:buChar char="•"/>
            </a:pPr>
            <a:r>
              <a:rPr lang="en-GB" sz="1334"/>
              <a:t>History of mental health diagnoses</a:t>
            </a:r>
          </a:p>
          <a:p>
            <a:pPr marL="207935" marR="3081" indent="-207935">
              <a:lnSpc>
                <a:spcPct val="100400"/>
              </a:lnSpc>
              <a:buFont typeface="Arial" panose="020B0604020202020204" pitchFamily="34" charset="0"/>
              <a:buChar char="•"/>
            </a:pPr>
            <a:r>
              <a:rPr lang="en-GB" sz="1334"/>
              <a:t>Learning difficulties, special educational needs (SEN) at school or Additional learning needs (ALN) from 2021</a:t>
            </a:r>
            <a:endParaRPr lang="en-GB" sz="1425"/>
          </a:p>
          <a:p>
            <a:pPr marL="207935" marR="3081" indent="-207935">
              <a:lnSpc>
                <a:spcPct val="100400"/>
              </a:lnSpc>
              <a:spcAft>
                <a:spcPts val="728"/>
              </a:spcAft>
              <a:buFont typeface="Arial" panose="020B0604020202020204" pitchFamily="34" charset="0"/>
              <a:buChar char="•"/>
            </a:pPr>
            <a:r>
              <a:rPr lang="en-GB" sz="1334"/>
              <a:t>Potential neurodiversity</a:t>
            </a:r>
            <a:endParaRPr lang="en-GB" sz="1425"/>
          </a:p>
          <a:p>
            <a:pPr marL="207935" marR="3081" indent="-207935">
              <a:lnSpc>
                <a:spcPct val="100400"/>
              </a:lnSpc>
              <a:spcAft>
                <a:spcPts val="728"/>
              </a:spcAft>
              <a:buFont typeface="Arial" panose="020B0604020202020204" pitchFamily="34" charset="0"/>
              <a:buChar char="•"/>
            </a:pPr>
            <a:r>
              <a:rPr lang="en-GB" sz="1334"/>
              <a:t>NHS 111 press 2 services (urgent mental health services)</a:t>
            </a:r>
            <a:endParaRPr lang="en-GB" sz="1425"/>
          </a:p>
          <a:p>
            <a:pPr marL="7701" marR="3081">
              <a:lnSpc>
                <a:spcPct val="100400"/>
              </a:lnSpc>
              <a:spcAft>
                <a:spcPts val="728"/>
              </a:spcAft>
            </a:pPr>
            <a:r>
              <a:rPr lang="en-GB" sz="1334" b="1">
                <a:solidFill>
                  <a:srgbClr val="315083"/>
                </a:solidFill>
              </a:rPr>
              <a:t>Potential inequalities</a:t>
            </a:r>
            <a:r>
              <a:rPr lang="en-GB" sz="1455" b="1">
                <a:solidFill>
                  <a:srgbClr val="F43882"/>
                </a:solidFill>
              </a:rPr>
              <a:t> </a:t>
            </a:r>
            <a:endParaRPr lang="en-GB" sz="1455" b="1"/>
          </a:p>
          <a:p>
            <a:pPr marL="207935" marR="3081" indent="-207935">
              <a:lnSpc>
                <a:spcPct val="100400"/>
              </a:lnSpc>
              <a:buFont typeface="Arial" panose="020B0604020202020204" pitchFamily="34" charset="0"/>
              <a:buChar char="•"/>
            </a:pPr>
            <a:r>
              <a:rPr lang="en-GB" sz="1334"/>
              <a:t>Household composition in the months prior to crisis (living alone or with family)</a:t>
            </a:r>
            <a:endParaRPr lang="en-GB" sz="1425"/>
          </a:p>
          <a:p>
            <a:pPr marL="207935" marR="3081" indent="-207935">
              <a:lnSpc>
                <a:spcPct val="100400"/>
              </a:lnSpc>
              <a:spcAft>
                <a:spcPts val="728"/>
              </a:spcAft>
              <a:buFont typeface="Arial" panose="020B0604020202020204" pitchFamily="34" charset="0"/>
              <a:buChar char="•"/>
            </a:pPr>
            <a:r>
              <a:rPr lang="en-GB" sz="1334">
                <a:latin typeface="Arial"/>
                <a:cs typeface="Arial"/>
              </a:rPr>
              <a:t>Deprivation (eligible for free school meals), </a:t>
            </a:r>
            <a:r>
              <a:rPr lang="en-GB" sz="1334"/>
              <a:t>ethnicity, Welsh speakers, urban or rural living, demographics (intersectionality)</a:t>
            </a:r>
          </a:p>
          <a:p>
            <a:pPr marR="3081">
              <a:lnSpc>
                <a:spcPct val="100400"/>
              </a:lnSpc>
              <a:spcAft>
                <a:spcPts val="728"/>
              </a:spcAft>
            </a:pPr>
            <a:r>
              <a:rPr lang="en-GB" sz="1819">
                <a:solidFill>
                  <a:srgbClr val="F43882"/>
                </a:solidFill>
              </a:rPr>
              <a:t>Potential impact</a:t>
            </a:r>
            <a:endParaRPr lang="en-GB" sz="1698" b="1">
              <a:solidFill>
                <a:srgbClr val="315083"/>
              </a:solidFill>
            </a:endParaRPr>
          </a:p>
          <a:p>
            <a:pPr marL="207935" marR="3081" indent="-207935">
              <a:lnSpc>
                <a:spcPct val="100400"/>
              </a:lnSpc>
              <a:buFont typeface="Arial,Sans-Serif"/>
              <a:buChar char="•"/>
            </a:pPr>
            <a:r>
              <a:rPr lang="en-GB" sz="1334">
                <a:latin typeface="Arial"/>
                <a:cs typeface="Arial"/>
              </a:rPr>
              <a:t>Insight into characteristics of individuals who present to different services</a:t>
            </a:r>
          </a:p>
          <a:p>
            <a:pPr marL="207935" marR="3081" indent="-207935">
              <a:lnSpc>
                <a:spcPct val="100400"/>
              </a:lnSpc>
              <a:buFont typeface="Arial,Sans-Serif"/>
              <a:buChar char="•"/>
            </a:pPr>
            <a:r>
              <a:rPr lang="en-GB" sz="1334">
                <a:latin typeface="Arial"/>
                <a:cs typeface="Arial"/>
              </a:rPr>
              <a:t>Better understanding of those who have no touchpoints with services</a:t>
            </a:r>
            <a:endParaRPr lang="en-GB" sz="1425"/>
          </a:p>
        </p:txBody>
      </p:sp>
      <p:sp>
        <p:nvSpPr>
          <p:cNvPr id="3" name="TextBox 2">
            <a:extLst>
              <a:ext uri="{FF2B5EF4-FFF2-40B4-BE49-F238E27FC236}">
                <a16:creationId xmlns:a16="http://schemas.microsoft.com/office/drawing/2014/main" id="{1E70FA02-16CD-E68B-4326-E34DB5AFB5DC}"/>
              </a:ext>
            </a:extLst>
          </p:cNvPr>
          <p:cNvSpPr txBox="1"/>
          <p:nvPr/>
        </p:nvSpPr>
        <p:spPr>
          <a:xfrm>
            <a:off x="472660" y="1864556"/>
            <a:ext cx="10832108" cy="970537"/>
          </a:xfrm>
          <a:prstGeom prst="rect">
            <a:avLst/>
          </a:prstGeom>
          <a:noFill/>
        </p:spPr>
        <p:txBody>
          <a:bodyPr rot="0" spcFirstLastPara="0" vertOverflow="overflow" horzOverflow="overflow" vert="horz" wrap="square" lIns="55449" tIns="27725" rIns="55449" bIns="27725" numCol="1" spcCol="0" rtlCol="0" fromWordArt="0" anchor="t" anchorCtr="0" forceAA="0" compatLnSpc="1">
            <a:prstTxWarp prst="textNoShape">
              <a:avLst/>
            </a:prstTxWarp>
            <a:spAutoFit/>
          </a:bodyPr>
          <a:lstStyle/>
          <a:p>
            <a:r>
              <a:rPr lang="en-GB" sz="1698" b="1">
                <a:solidFill>
                  <a:srgbClr val="315083"/>
                </a:solidFill>
                <a:latin typeface="Ubuntu-Light"/>
              </a:rPr>
              <a:t>What touchpoints with health and social care services do children and young people aged 11-24 years have ahead of mental health crisis?</a:t>
            </a:r>
            <a:endParaRPr lang="en-US" sz="1092">
              <a:solidFill>
                <a:srgbClr val="000000"/>
              </a:solidFill>
            </a:endParaRPr>
          </a:p>
          <a:p>
            <a:endParaRPr lang="en-US" sz="1092"/>
          </a:p>
          <a:p>
            <a:r>
              <a:rPr lang="en-US" sz="1092"/>
              <a:t>                                                 </a:t>
            </a:r>
            <a:r>
              <a:rPr lang="en-US" sz="1213"/>
              <a:t>  </a:t>
            </a:r>
            <a:r>
              <a:rPr lang="en-US" sz="1455"/>
              <a:t>Touchpoints</a:t>
            </a:r>
          </a:p>
        </p:txBody>
      </p:sp>
    </p:spTree>
    <p:extLst>
      <p:ext uri="{BB962C8B-B14F-4D97-AF65-F5344CB8AC3E}">
        <p14:creationId xmlns:p14="http://schemas.microsoft.com/office/powerpoint/2010/main" val="3047859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A1C9D-8069-5C1E-ABB6-27B858BB635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1EBE28E-98A7-487C-B083-B62705EE6883}"/>
              </a:ext>
            </a:extLst>
          </p:cNvPr>
          <p:cNvSpPr txBox="1">
            <a:spLocks noGrp="1"/>
          </p:cNvSpPr>
          <p:nvPr>
            <p:ph type="title"/>
          </p:nvPr>
        </p:nvSpPr>
        <p:spPr>
          <a:xfrm>
            <a:off x="676747" y="2545117"/>
            <a:ext cx="6550648" cy="1017044"/>
          </a:xfrm>
          <a:prstGeom prst="rect">
            <a:avLst/>
          </a:prstGeom>
        </p:spPr>
        <p:txBody>
          <a:bodyPr vert="horz" wrap="square" lIns="0" tIns="9242" rIns="0" bIns="0" rtlCol="0" anchor="t">
            <a:spAutoFit/>
          </a:bodyPr>
          <a:lstStyle/>
          <a:p>
            <a:pPr marL="7701">
              <a:spcBef>
                <a:spcPts val="73"/>
              </a:spcBef>
            </a:pPr>
            <a:r>
              <a:rPr lang="en-US" dirty="0">
                <a:solidFill>
                  <a:srgbClr val="FFFFFF"/>
                </a:solidFill>
              </a:rPr>
              <a:t>Together for mental health</a:t>
            </a:r>
            <a:br>
              <a:rPr lang="en-US" dirty="0"/>
            </a:br>
            <a:r>
              <a:rPr lang="en-US" dirty="0">
                <a:solidFill>
                  <a:srgbClr val="FFFFFF"/>
                </a:solidFill>
              </a:rPr>
              <a:t>- wellbeing focus</a:t>
            </a:r>
            <a:endParaRPr lang="en-US" spc="-6" dirty="0">
              <a:solidFill>
                <a:srgbClr val="FFFFFF"/>
              </a:solidFill>
            </a:endParaRPr>
          </a:p>
        </p:txBody>
      </p:sp>
    </p:spTree>
    <p:extLst>
      <p:ext uri="{BB962C8B-B14F-4D97-AF65-F5344CB8AC3E}">
        <p14:creationId xmlns:p14="http://schemas.microsoft.com/office/powerpoint/2010/main" val="802940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6CF59-F84A-395E-2DB2-D439B05FF378}"/>
              </a:ext>
            </a:extLst>
          </p:cNvPr>
          <p:cNvSpPr>
            <a:spLocks noGrp="1"/>
          </p:cNvSpPr>
          <p:nvPr>
            <p:ph type="title"/>
          </p:nvPr>
        </p:nvSpPr>
        <p:spPr>
          <a:xfrm>
            <a:off x="468943" y="1120131"/>
            <a:ext cx="10714754" cy="1119816"/>
          </a:xfrm>
        </p:spPr>
        <p:txBody>
          <a:bodyPr wrap="square" lIns="0" tIns="0" rIns="0" bIns="0" anchor="t">
            <a:spAutoFit/>
          </a:bodyPr>
          <a:lstStyle/>
          <a:p>
            <a:r>
              <a:rPr lang="en-US" dirty="0"/>
              <a:t>Wellbeing on a specific group – unpaid carers</a:t>
            </a:r>
            <a:br>
              <a:rPr lang="en-US" dirty="0"/>
            </a:br>
            <a:r>
              <a:rPr lang="en-GB" sz="2244" b="0" dirty="0">
                <a:solidFill>
                  <a:srgbClr val="F43882"/>
                </a:solidFill>
              </a:rPr>
              <a:t>A previous project in PHW</a:t>
            </a:r>
            <a:r>
              <a:rPr lang="en-US" dirty="0"/>
              <a:t> </a:t>
            </a:r>
          </a:p>
        </p:txBody>
      </p:sp>
      <p:sp>
        <p:nvSpPr>
          <p:cNvPr id="3" name="Text Placeholder 2">
            <a:extLst>
              <a:ext uri="{FF2B5EF4-FFF2-40B4-BE49-F238E27FC236}">
                <a16:creationId xmlns:a16="http://schemas.microsoft.com/office/drawing/2014/main" id="{5C81D028-8D7B-18BE-D109-618B746B6C74}"/>
              </a:ext>
            </a:extLst>
          </p:cNvPr>
          <p:cNvSpPr>
            <a:spLocks noGrp="1"/>
          </p:cNvSpPr>
          <p:nvPr>
            <p:ph type="body" idx="1"/>
          </p:nvPr>
        </p:nvSpPr>
        <p:spPr>
          <a:xfrm>
            <a:off x="468943" y="2491411"/>
            <a:ext cx="10968375" cy="4096660"/>
          </a:xfrm>
        </p:spPr>
        <p:txBody>
          <a:bodyPr wrap="square" lIns="0" tIns="0" rIns="0" bIns="0" anchor="t">
            <a:spAutoFit/>
          </a:bodyPr>
          <a:lstStyle/>
          <a:p>
            <a:pPr marL="207935" indent="-207935"/>
            <a:r>
              <a:rPr lang="en-US" sz="1698"/>
              <a:t>Used data collected in the 2016/17 National Survey of Wales (NSW), which was the most recently available national survey to collect self-reported information on both caring status and mental wellbeing.</a:t>
            </a:r>
          </a:p>
          <a:p>
            <a:pPr marL="207935" indent="-207935"/>
            <a:r>
              <a:rPr lang="en-US" sz="1698"/>
              <a:t>Mental wellbeing was measured in the NSW using the self-reported Warwick Edinburgh Mental Well-being Scale (WEMWBS)</a:t>
            </a:r>
          </a:p>
          <a:p>
            <a:endParaRPr lang="en-US" sz="1698"/>
          </a:p>
          <a:p>
            <a:pPr marL="207935" indent="-207935"/>
            <a:r>
              <a:rPr lang="en-US" sz="1698"/>
              <a:t>Overall, mental wellbeing decreased as the number of hours caring (caring intensity) increased. </a:t>
            </a:r>
          </a:p>
          <a:p>
            <a:pPr marL="207935" indent="-207935"/>
            <a:r>
              <a:rPr lang="en-US" sz="1698"/>
              <a:t>Female carers were likely to provide higher intensity care than males, and were more likely to experience negative impacts of caring on self-reported mental wellbeing. </a:t>
            </a:r>
          </a:p>
          <a:p>
            <a:pPr marL="207935" indent="-207935"/>
            <a:r>
              <a:rPr lang="en-US" sz="1698"/>
              <a:t>In the oldest age group (65+ years), those who provided high intensity care reported poorer mental wellbeing compared to those providing low intensity care. </a:t>
            </a:r>
          </a:p>
          <a:p>
            <a:pPr marL="207935" indent="-207935"/>
            <a:r>
              <a:rPr lang="en-US" sz="1698"/>
              <a:t>Whereas, amongst the youngest unpaid carers (16 - 44 years) the impact on mental wellbeing was worse for those providing moderate intensity care, compared to low intensity care.  </a:t>
            </a:r>
          </a:p>
          <a:p>
            <a:pPr marL="207935" indent="-207935"/>
            <a:r>
              <a:rPr lang="en-US" sz="1698"/>
              <a:t>Unpaid carers who were not in employment and those with low level of education reported significantly lower mental wellbeing compared to unpaid carers in employment or with a high level of education.</a:t>
            </a:r>
          </a:p>
          <a:p>
            <a:pPr marL="207935" indent="-207935"/>
            <a:endParaRPr lang="en-US"/>
          </a:p>
          <a:p>
            <a:pPr marL="207935" indent="-207935"/>
            <a:endParaRPr lang="en-US"/>
          </a:p>
        </p:txBody>
      </p:sp>
    </p:spTree>
    <p:extLst>
      <p:ext uri="{BB962C8B-B14F-4D97-AF65-F5344CB8AC3E}">
        <p14:creationId xmlns:p14="http://schemas.microsoft.com/office/powerpoint/2010/main" val="4038022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8942" y="855832"/>
            <a:ext cx="11530714" cy="1655749"/>
          </a:xfrm>
          <a:prstGeom prst="rect">
            <a:avLst/>
          </a:prstGeom>
        </p:spPr>
        <p:txBody>
          <a:bodyPr vert="horz" wrap="square" lIns="0" tIns="9627" rIns="0" bIns="0" rtlCol="0" anchor="t">
            <a:spAutoFit/>
          </a:bodyPr>
          <a:lstStyle/>
          <a:p>
            <a:pPr marL="7701">
              <a:spcBef>
                <a:spcPts val="76"/>
              </a:spcBef>
            </a:pPr>
            <a:r>
              <a:rPr lang="en-GB" sz="2668" spc="-12"/>
              <a:t>2. Understanding associations between mental wellbeing and mental health</a:t>
            </a:r>
            <a:br>
              <a:rPr lang="en-GB" sz="2668" spc="-12"/>
            </a:br>
            <a:br>
              <a:rPr lang="en-GB" sz="2183" spc="-6"/>
            </a:br>
            <a:br>
              <a:rPr lang="en-GB" sz="2183" spc="-6"/>
            </a:br>
            <a:r>
              <a:rPr lang="en-GB" sz="2183" b="0" spc="-6">
                <a:solidFill>
                  <a:srgbClr val="000000"/>
                </a:solidFill>
                <a:latin typeface="Myriad Pro"/>
              </a:rPr>
              <a:t> </a:t>
            </a:r>
            <a:endParaRPr sz="2183" spc="-6">
              <a:solidFill>
                <a:srgbClr val="F43882"/>
              </a:solidFill>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109217"/>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14</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grpSp>
        <p:nvGrpSpPr>
          <p:cNvPr id="27" name="Group 26">
            <a:extLst>
              <a:ext uri="{FF2B5EF4-FFF2-40B4-BE49-F238E27FC236}">
                <a16:creationId xmlns:a16="http://schemas.microsoft.com/office/drawing/2014/main" id="{1E64D2FA-BE7F-682C-1F87-CFBD66998FD4}"/>
              </a:ext>
            </a:extLst>
          </p:cNvPr>
          <p:cNvGrpSpPr/>
          <p:nvPr/>
        </p:nvGrpSpPr>
        <p:grpSpPr>
          <a:xfrm>
            <a:off x="3660526" y="1386276"/>
            <a:ext cx="6920934" cy="5075126"/>
            <a:chOff x="3490836" y="427492"/>
            <a:chExt cx="7880258" cy="5650710"/>
          </a:xfrm>
        </p:grpSpPr>
        <p:sp>
          <p:nvSpPr>
            <p:cNvPr id="15" name="Rectangle: Rounded Corners 14">
              <a:extLst>
                <a:ext uri="{FF2B5EF4-FFF2-40B4-BE49-F238E27FC236}">
                  <a16:creationId xmlns:a16="http://schemas.microsoft.com/office/drawing/2014/main" id="{BF7B5D45-5823-95AF-6037-4052D5E37B90}"/>
                </a:ext>
              </a:extLst>
            </p:cNvPr>
            <p:cNvSpPr/>
            <p:nvPr/>
          </p:nvSpPr>
          <p:spPr>
            <a:xfrm>
              <a:off x="4469719" y="1484393"/>
              <a:ext cx="2176529" cy="1783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55449" tIns="27725" rIns="55449" bIns="27725"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2183">
                  <a:solidFill>
                    <a:schemeClr val="bg1"/>
                  </a:solidFill>
                </a:rPr>
                <a:t>Well-being</a:t>
              </a:r>
              <a:endParaRPr lang="en-GB" sz="2183">
                <a:solidFill>
                  <a:schemeClr val="bg1"/>
                </a:solidFill>
                <a:cs typeface="Calibri"/>
              </a:endParaRPr>
            </a:p>
            <a:p>
              <a:pPr algn="ctr"/>
              <a:r>
                <a:rPr lang="en-GB" sz="2183">
                  <a:solidFill>
                    <a:schemeClr val="bg1"/>
                  </a:solidFill>
                  <a:latin typeface="Calibri"/>
                  <a:ea typeface="Calibri" panose="020F0502020204030204" pitchFamily="34" charset="0"/>
                  <a:cs typeface="Times New Roman"/>
                </a:rPr>
                <a:t>(SWEMWBS)</a:t>
              </a:r>
              <a:endParaRPr lang="en-GB" sz="2183">
                <a:solidFill>
                  <a:schemeClr val="bg1"/>
                </a:solidFill>
                <a:latin typeface="Calibri"/>
                <a:cs typeface="Times New Roman"/>
              </a:endParaRPr>
            </a:p>
          </p:txBody>
        </p:sp>
        <p:sp>
          <p:nvSpPr>
            <p:cNvPr id="16" name="Rectangle: Rounded Corners 15">
              <a:extLst>
                <a:ext uri="{FF2B5EF4-FFF2-40B4-BE49-F238E27FC236}">
                  <a16:creationId xmlns:a16="http://schemas.microsoft.com/office/drawing/2014/main" id="{136AFE8A-136A-5E44-36B5-184956651141}"/>
                </a:ext>
              </a:extLst>
            </p:cNvPr>
            <p:cNvSpPr/>
            <p:nvPr/>
          </p:nvSpPr>
          <p:spPr>
            <a:xfrm>
              <a:off x="8228203" y="1477954"/>
              <a:ext cx="2176529" cy="1783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55449" tIns="27725" rIns="55449" bIns="27725"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2183">
                  <a:solidFill>
                    <a:schemeClr val="bg1"/>
                  </a:solidFill>
                </a:rPr>
                <a:t>Mental health</a:t>
              </a:r>
              <a:endParaRPr lang="en-GB" sz="2183">
                <a:solidFill>
                  <a:schemeClr val="bg1"/>
                </a:solidFill>
                <a:cs typeface="Calibri"/>
              </a:endParaRPr>
            </a:p>
            <a:p>
              <a:pPr algn="ctr"/>
              <a:r>
                <a:rPr lang="en-GB" sz="2183">
                  <a:solidFill>
                    <a:schemeClr val="bg1"/>
                  </a:solidFill>
                </a:rPr>
                <a:t>(</a:t>
              </a:r>
              <a:r>
                <a:rPr lang="en-GB" sz="2183">
                  <a:solidFill>
                    <a:schemeClr val="bg1"/>
                  </a:solidFill>
                  <a:latin typeface="Calibri"/>
                  <a:ea typeface="Calibri" panose="020F0502020204030204" pitchFamily="34" charset="0"/>
                  <a:cs typeface="Times New Roman"/>
                </a:rPr>
                <a:t>SDQ)</a:t>
              </a:r>
              <a:endParaRPr lang="en-GB" sz="2183">
                <a:solidFill>
                  <a:schemeClr val="bg1"/>
                </a:solidFill>
                <a:latin typeface="Calibri"/>
                <a:cs typeface="Times New Roman"/>
              </a:endParaRPr>
            </a:p>
          </p:txBody>
        </p:sp>
        <p:sp>
          <p:nvSpPr>
            <p:cNvPr id="17" name="Rectangle: Rounded Corners 16">
              <a:extLst>
                <a:ext uri="{FF2B5EF4-FFF2-40B4-BE49-F238E27FC236}">
                  <a16:creationId xmlns:a16="http://schemas.microsoft.com/office/drawing/2014/main" id="{E434D553-EABA-B2D2-80C3-265629AF9991}"/>
                </a:ext>
              </a:extLst>
            </p:cNvPr>
            <p:cNvSpPr/>
            <p:nvPr/>
          </p:nvSpPr>
          <p:spPr>
            <a:xfrm>
              <a:off x="6416574" y="4603571"/>
              <a:ext cx="2041302" cy="1474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55449" tIns="27725" rIns="55449" bIns="27725"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940">
                  <a:solidFill>
                    <a:schemeClr val="bg1"/>
                  </a:solidFill>
                </a:rPr>
                <a:t>Primary, secondary and emergency care</a:t>
              </a:r>
              <a:endParaRPr lang="en-GB" sz="1940">
                <a:solidFill>
                  <a:schemeClr val="bg1"/>
                </a:solidFill>
                <a:cs typeface="Calibri"/>
              </a:endParaRPr>
            </a:p>
          </p:txBody>
        </p:sp>
        <p:cxnSp>
          <p:nvCxnSpPr>
            <p:cNvPr id="18" name="Straight Arrow Connector 17">
              <a:extLst>
                <a:ext uri="{FF2B5EF4-FFF2-40B4-BE49-F238E27FC236}">
                  <a16:creationId xmlns:a16="http://schemas.microsoft.com/office/drawing/2014/main" id="{99D0E6A6-E8AE-350A-4B77-EC02792EB1AF}"/>
                </a:ext>
              </a:extLst>
            </p:cNvPr>
            <p:cNvCxnSpPr>
              <a:cxnSpLocks/>
            </p:cNvCxnSpPr>
            <p:nvPr/>
          </p:nvCxnSpPr>
          <p:spPr>
            <a:xfrm flipH="1">
              <a:off x="7502693" y="3358267"/>
              <a:ext cx="1813774" cy="1165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D26B8F2-396C-EBD9-9DF9-8758C2E6FDCE}"/>
                </a:ext>
              </a:extLst>
            </p:cNvPr>
            <p:cNvSpPr txBox="1"/>
            <p:nvPr/>
          </p:nvSpPr>
          <p:spPr>
            <a:xfrm>
              <a:off x="8646766" y="3492343"/>
              <a:ext cx="834982" cy="270165"/>
            </a:xfrm>
            <a:prstGeom prst="rect">
              <a:avLst/>
            </a:prstGeom>
            <a:ln/>
          </p:spPr>
          <p:style>
            <a:lnRef idx="2">
              <a:schemeClr val="accent1"/>
            </a:lnRef>
            <a:fillRef idx="1">
              <a:schemeClr val="lt1"/>
            </a:fillRef>
            <a:effectRef idx="0">
              <a:schemeClr val="accent1"/>
            </a:effectRef>
            <a:fontRef idx="minor">
              <a:schemeClr val="dk1"/>
            </a:fontRef>
          </p:style>
          <p:txBody>
            <a:bodyPr wrap="square" lIns="55449" tIns="27725" rIns="55449" bIns="27725" rtlCol="0" anchor="t">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213"/>
                <a:t>RQ1</a:t>
              </a:r>
              <a:endParaRPr lang="en-GB" sz="1213">
                <a:cs typeface="Calibri"/>
              </a:endParaRPr>
            </a:p>
          </p:txBody>
        </p:sp>
        <p:cxnSp>
          <p:nvCxnSpPr>
            <p:cNvPr id="20" name="Straight Arrow Connector 19">
              <a:extLst>
                <a:ext uri="{FF2B5EF4-FFF2-40B4-BE49-F238E27FC236}">
                  <a16:creationId xmlns:a16="http://schemas.microsoft.com/office/drawing/2014/main" id="{E31720DD-AC29-FFBD-0221-9792EBCD06ED}"/>
                </a:ext>
              </a:extLst>
            </p:cNvPr>
            <p:cNvCxnSpPr>
              <a:cxnSpLocks/>
            </p:cNvCxnSpPr>
            <p:nvPr/>
          </p:nvCxnSpPr>
          <p:spPr>
            <a:xfrm>
              <a:off x="5486078" y="3358267"/>
              <a:ext cx="1813774" cy="1165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79B71F2-9B62-6BBC-6275-BA610103146A}"/>
                </a:ext>
              </a:extLst>
            </p:cNvPr>
            <p:cNvSpPr txBox="1"/>
            <p:nvPr/>
          </p:nvSpPr>
          <p:spPr>
            <a:xfrm>
              <a:off x="5557983" y="3492343"/>
              <a:ext cx="834982" cy="270165"/>
            </a:xfrm>
            <a:prstGeom prst="rect">
              <a:avLst/>
            </a:prstGeom>
            <a:ln/>
          </p:spPr>
          <p:style>
            <a:lnRef idx="2">
              <a:schemeClr val="accent1"/>
            </a:lnRef>
            <a:fillRef idx="1">
              <a:schemeClr val="lt1"/>
            </a:fillRef>
            <a:effectRef idx="0">
              <a:schemeClr val="accent1"/>
            </a:effectRef>
            <a:fontRef idx="minor">
              <a:schemeClr val="dk1"/>
            </a:fontRef>
          </p:style>
          <p:txBody>
            <a:bodyPr wrap="square" lIns="55449" tIns="27725" rIns="55449" bIns="27725" rtlCol="0" anchor="t">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213"/>
                <a:t>RQ1</a:t>
              </a:r>
              <a:endParaRPr lang="en-GB" sz="1213">
                <a:cs typeface="Calibri"/>
              </a:endParaRPr>
            </a:p>
          </p:txBody>
        </p:sp>
        <p:sp>
          <p:nvSpPr>
            <p:cNvPr id="22" name="Callout: Down Arrow 29">
              <a:extLst>
                <a:ext uri="{FF2B5EF4-FFF2-40B4-BE49-F238E27FC236}">
                  <a16:creationId xmlns:a16="http://schemas.microsoft.com/office/drawing/2014/main" id="{8A020A9D-3E4F-05A4-8298-339844744F1B}"/>
                </a:ext>
              </a:extLst>
            </p:cNvPr>
            <p:cNvSpPr/>
            <p:nvPr/>
          </p:nvSpPr>
          <p:spPr>
            <a:xfrm>
              <a:off x="3490836" y="427492"/>
              <a:ext cx="4273549" cy="1018266"/>
            </a:xfrm>
            <a:prstGeom prst="downArrowCallout">
              <a:avLst/>
            </a:prstGeom>
            <a:solidFill>
              <a:srgbClr val="4472C4">
                <a:alpha val="36863"/>
              </a:srgbClr>
            </a:solidFill>
          </p:spPr>
          <p:style>
            <a:lnRef idx="2">
              <a:schemeClr val="accent1">
                <a:shade val="50000"/>
              </a:schemeClr>
            </a:lnRef>
            <a:fillRef idx="1">
              <a:schemeClr val="accent1"/>
            </a:fillRef>
            <a:effectRef idx="0">
              <a:schemeClr val="accent1"/>
            </a:effectRef>
            <a:fontRef idx="minor">
              <a:schemeClr val="lt1"/>
            </a:fontRef>
          </p:style>
          <p:txBody>
            <a:bodyPr lIns="55449" tIns="27725" rIns="55449" bIns="27725"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940">
                  <a:solidFill>
                    <a:schemeClr val="bg1"/>
                  </a:solidFill>
                </a:rPr>
                <a:t>Predictors</a:t>
              </a:r>
              <a:endParaRPr lang="en-GB" sz="1940">
                <a:solidFill>
                  <a:schemeClr val="bg1"/>
                </a:solidFill>
                <a:cs typeface="Calibri"/>
              </a:endParaRPr>
            </a:p>
          </p:txBody>
        </p:sp>
        <p:sp>
          <p:nvSpPr>
            <p:cNvPr id="23" name="Callout: Down Arrow 30">
              <a:extLst>
                <a:ext uri="{FF2B5EF4-FFF2-40B4-BE49-F238E27FC236}">
                  <a16:creationId xmlns:a16="http://schemas.microsoft.com/office/drawing/2014/main" id="{26459E8C-E7BB-82FA-B56F-20164298E9F8}"/>
                </a:ext>
              </a:extLst>
            </p:cNvPr>
            <p:cNvSpPr/>
            <p:nvPr/>
          </p:nvSpPr>
          <p:spPr>
            <a:xfrm>
              <a:off x="7097545" y="427492"/>
              <a:ext cx="4273549" cy="1018266"/>
            </a:xfrm>
            <a:prstGeom prst="downArrowCallout">
              <a:avLst/>
            </a:prstGeom>
            <a:solidFill>
              <a:srgbClr val="4472C4">
                <a:alpha val="45882"/>
              </a:srgbClr>
            </a:solidFill>
          </p:spPr>
          <p:style>
            <a:lnRef idx="2">
              <a:schemeClr val="accent1">
                <a:shade val="50000"/>
              </a:schemeClr>
            </a:lnRef>
            <a:fillRef idx="1">
              <a:schemeClr val="accent1"/>
            </a:fillRef>
            <a:effectRef idx="0">
              <a:schemeClr val="accent1"/>
            </a:effectRef>
            <a:fontRef idx="minor">
              <a:schemeClr val="lt1"/>
            </a:fontRef>
          </p:style>
          <p:txBody>
            <a:bodyPr lIns="55449" tIns="27725" rIns="55449" bIns="27725"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940">
                  <a:solidFill>
                    <a:schemeClr val="bg1"/>
                  </a:solidFill>
                </a:rPr>
                <a:t>Predictors</a:t>
              </a:r>
              <a:endParaRPr lang="en-GB" sz="1940">
                <a:solidFill>
                  <a:schemeClr val="bg1"/>
                </a:solidFill>
                <a:cs typeface="Calibri"/>
              </a:endParaRPr>
            </a:p>
          </p:txBody>
        </p:sp>
        <p:sp>
          <p:nvSpPr>
            <p:cNvPr id="24" name="TextBox 23">
              <a:extLst>
                <a:ext uri="{FF2B5EF4-FFF2-40B4-BE49-F238E27FC236}">
                  <a16:creationId xmlns:a16="http://schemas.microsoft.com/office/drawing/2014/main" id="{0861A921-E427-5A56-AF50-48EB50617DA9}"/>
                </a:ext>
              </a:extLst>
            </p:cNvPr>
            <p:cNvSpPr txBox="1"/>
            <p:nvPr/>
          </p:nvSpPr>
          <p:spPr>
            <a:xfrm>
              <a:off x="7019734" y="2590262"/>
              <a:ext cx="834982" cy="270165"/>
            </a:xfrm>
            <a:prstGeom prst="rect">
              <a:avLst/>
            </a:prstGeom>
            <a:ln/>
          </p:spPr>
          <p:style>
            <a:lnRef idx="2">
              <a:schemeClr val="accent1"/>
            </a:lnRef>
            <a:fillRef idx="1">
              <a:schemeClr val="lt1"/>
            </a:fillRef>
            <a:effectRef idx="0">
              <a:schemeClr val="accent1"/>
            </a:effectRef>
            <a:fontRef idx="minor">
              <a:schemeClr val="dk1"/>
            </a:fontRef>
          </p:style>
          <p:txBody>
            <a:bodyPr wrap="square" lIns="55449" tIns="27725" rIns="55449" bIns="27725" rtlCol="0" anchor="t">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213"/>
                <a:t>RQ2</a:t>
              </a:r>
              <a:endParaRPr lang="en-GB" sz="1213">
                <a:cs typeface="Calibri"/>
              </a:endParaRPr>
            </a:p>
          </p:txBody>
        </p:sp>
        <p:sp>
          <p:nvSpPr>
            <p:cNvPr id="25" name="TextBox 24">
              <a:extLst>
                <a:ext uri="{FF2B5EF4-FFF2-40B4-BE49-F238E27FC236}">
                  <a16:creationId xmlns:a16="http://schemas.microsoft.com/office/drawing/2014/main" id="{905F391D-9D91-FD97-1258-CC8B73CAF798}"/>
                </a:ext>
              </a:extLst>
            </p:cNvPr>
            <p:cNvSpPr txBox="1"/>
            <p:nvPr/>
          </p:nvSpPr>
          <p:spPr>
            <a:xfrm>
              <a:off x="7019734" y="576953"/>
              <a:ext cx="834982" cy="270165"/>
            </a:xfrm>
            <a:prstGeom prst="rect">
              <a:avLst/>
            </a:prstGeom>
            <a:ln/>
          </p:spPr>
          <p:style>
            <a:lnRef idx="2">
              <a:schemeClr val="accent1"/>
            </a:lnRef>
            <a:fillRef idx="1">
              <a:schemeClr val="lt1"/>
            </a:fillRef>
            <a:effectRef idx="0">
              <a:schemeClr val="accent1"/>
            </a:effectRef>
            <a:fontRef idx="minor">
              <a:schemeClr val="dk1"/>
            </a:fontRef>
          </p:style>
          <p:txBody>
            <a:bodyPr wrap="square" lIns="55449" tIns="27725" rIns="55449" bIns="27725" rtlCol="0" anchor="t">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213"/>
                <a:t>RQ3</a:t>
              </a:r>
              <a:endParaRPr lang="en-GB" sz="1213">
                <a:cs typeface="Calibri"/>
              </a:endParaRPr>
            </a:p>
          </p:txBody>
        </p:sp>
        <p:sp>
          <p:nvSpPr>
            <p:cNvPr id="26" name="Arrow: Left-Right 25">
              <a:extLst>
                <a:ext uri="{FF2B5EF4-FFF2-40B4-BE49-F238E27FC236}">
                  <a16:creationId xmlns:a16="http://schemas.microsoft.com/office/drawing/2014/main" id="{46DCD7F2-66E8-08F6-3FA4-427F6A77FAB1}"/>
                </a:ext>
              </a:extLst>
            </p:cNvPr>
            <p:cNvSpPr/>
            <p:nvPr/>
          </p:nvSpPr>
          <p:spPr>
            <a:xfrm>
              <a:off x="6795875" y="2191589"/>
              <a:ext cx="1282700" cy="3693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ctr"/>
              <a:r>
                <a:rPr lang="en-GB" sz="1400"/>
                <a:t>Association</a:t>
              </a:r>
            </a:p>
          </p:txBody>
        </p:sp>
      </p:grpSp>
      <p:sp>
        <p:nvSpPr>
          <p:cNvPr id="28" name="TextBox 1">
            <a:extLst>
              <a:ext uri="{FF2B5EF4-FFF2-40B4-BE49-F238E27FC236}">
                <a16:creationId xmlns:a16="http://schemas.microsoft.com/office/drawing/2014/main" id="{FE17AE08-33C9-37DB-BAC1-16F0B495C128}"/>
              </a:ext>
            </a:extLst>
          </p:cNvPr>
          <p:cNvSpPr txBox="1"/>
          <p:nvPr/>
        </p:nvSpPr>
        <p:spPr>
          <a:xfrm>
            <a:off x="571100" y="2606828"/>
            <a:ext cx="3319049" cy="1147188"/>
          </a:xfrm>
          <a:prstGeom prst="rect">
            <a:avLst/>
          </a:prstGeom>
          <a:noFill/>
        </p:spPr>
        <p:txBody>
          <a:bodyPr wrap="square" lIns="55449" tIns="27725" rIns="55449" bIns="27725"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ts val="364"/>
              </a:spcBef>
              <a:spcAft>
                <a:spcPts val="364"/>
              </a:spcAft>
            </a:pPr>
            <a:r>
              <a:rPr lang="en-GB" sz="1213">
                <a:solidFill>
                  <a:srgbClr val="7F7F7F"/>
                </a:solidFill>
                <a:latin typeface="Calibri"/>
                <a:cs typeface="Calibri"/>
              </a:rPr>
              <a:t>RQ1. Are there groups of young people with scores indicating poor wellbeing and/or mental distress who are not present in health data, when other groups with similar scores are?​</a:t>
            </a:r>
            <a:endParaRPr lang="en-GB" sz="1213">
              <a:latin typeface="Calibri"/>
              <a:ea typeface="Calibri" panose="020F0502020204030204" pitchFamily="34" charset="0"/>
              <a:cs typeface="Calibri"/>
            </a:endParaRPr>
          </a:p>
        </p:txBody>
      </p:sp>
      <p:sp>
        <p:nvSpPr>
          <p:cNvPr id="29" name="TextBox 2">
            <a:extLst>
              <a:ext uri="{FF2B5EF4-FFF2-40B4-BE49-F238E27FC236}">
                <a16:creationId xmlns:a16="http://schemas.microsoft.com/office/drawing/2014/main" id="{F37C93B3-268C-34EF-8F99-641C6F2CF06E}"/>
              </a:ext>
            </a:extLst>
          </p:cNvPr>
          <p:cNvSpPr txBox="1"/>
          <p:nvPr/>
        </p:nvSpPr>
        <p:spPr>
          <a:xfrm>
            <a:off x="570084" y="3923658"/>
            <a:ext cx="3319049" cy="587163"/>
          </a:xfrm>
          <a:prstGeom prst="rect">
            <a:avLst/>
          </a:prstGeom>
          <a:noFill/>
        </p:spPr>
        <p:txBody>
          <a:bodyPr wrap="square" lIns="55449" tIns="27725" rIns="55449" bIns="27725"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ts val="364"/>
              </a:spcBef>
              <a:spcAft>
                <a:spcPts val="364"/>
              </a:spcAft>
            </a:pPr>
            <a:r>
              <a:rPr lang="en-GB" sz="1213">
                <a:solidFill>
                  <a:srgbClr val="7F7F7F"/>
                </a:solidFill>
                <a:latin typeface="Calibri"/>
                <a:cs typeface="Calibri"/>
              </a:rPr>
              <a:t>RQ2. Is there a correlation between self-reported wellbeing and mental distress scores?</a:t>
            </a:r>
            <a:endParaRPr lang="en-GB" sz="1213">
              <a:latin typeface="Calibri"/>
              <a:ea typeface="Calibri" panose="020F0502020204030204" pitchFamily="34" charset="0"/>
              <a:cs typeface="Times New Roman"/>
            </a:endParaRPr>
          </a:p>
        </p:txBody>
      </p:sp>
      <p:sp>
        <p:nvSpPr>
          <p:cNvPr id="30" name="TextBox 3">
            <a:extLst>
              <a:ext uri="{FF2B5EF4-FFF2-40B4-BE49-F238E27FC236}">
                <a16:creationId xmlns:a16="http://schemas.microsoft.com/office/drawing/2014/main" id="{7002F79C-81AC-8DD2-6560-073BCCF996DF}"/>
              </a:ext>
            </a:extLst>
          </p:cNvPr>
          <p:cNvSpPr txBox="1"/>
          <p:nvPr/>
        </p:nvSpPr>
        <p:spPr>
          <a:xfrm>
            <a:off x="573717" y="4714265"/>
            <a:ext cx="3504957" cy="587163"/>
          </a:xfrm>
          <a:prstGeom prst="rect">
            <a:avLst/>
          </a:prstGeom>
          <a:noFill/>
        </p:spPr>
        <p:txBody>
          <a:bodyPr wrap="square" lIns="55449" tIns="27725" rIns="55449" bIns="27725"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ts val="364"/>
              </a:spcBef>
              <a:spcAft>
                <a:spcPts val="364"/>
              </a:spcAft>
            </a:pPr>
            <a:r>
              <a:rPr lang="en-GB" sz="1213">
                <a:solidFill>
                  <a:srgbClr val="7F7F7F"/>
                </a:solidFill>
                <a:latin typeface="Calibri"/>
                <a:cs typeface="Calibri"/>
              </a:rPr>
              <a:t>RQ3. What level of overlap is observed between predictors of well-being and mental distress?</a:t>
            </a:r>
            <a:endParaRPr lang="en-GB" sz="1213">
              <a:latin typeface="Calibri"/>
              <a:ea typeface="Calibri" panose="020F0502020204030204" pitchFamily="34" charset="0"/>
              <a:cs typeface="Times New Roman"/>
            </a:endParaRPr>
          </a:p>
        </p:txBody>
      </p:sp>
      <p:sp>
        <p:nvSpPr>
          <p:cNvPr id="31" name="TextBox 1">
            <a:extLst>
              <a:ext uri="{FF2B5EF4-FFF2-40B4-BE49-F238E27FC236}">
                <a16:creationId xmlns:a16="http://schemas.microsoft.com/office/drawing/2014/main" id="{C08413FF-A8C3-1336-E47B-55BC217F6D93}"/>
              </a:ext>
            </a:extLst>
          </p:cNvPr>
          <p:cNvSpPr txBox="1"/>
          <p:nvPr/>
        </p:nvSpPr>
        <p:spPr>
          <a:xfrm>
            <a:off x="9107978" y="4890506"/>
            <a:ext cx="2740885" cy="727714"/>
          </a:xfrm>
          <a:prstGeom prst="rect">
            <a:avLst/>
          </a:prstGeom>
          <a:noFill/>
        </p:spPr>
        <p:txBody>
          <a:bodyPr wrap="square" lIns="55449" tIns="27725" rIns="55449" bIns="27725"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55"/>
              <a:t>Predictors:</a:t>
            </a:r>
            <a:endParaRPr lang="en-GB" sz="1455">
              <a:cs typeface="Calibri"/>
            </a:endParaRPr>
          </a:p>
          <a:p>
            <a:r>
              <a:rPr lang="en-GB" sz="1455"/>
              <a:t>Age, sex, ALN, WIMD, ethnicity etc.</a:t>
            </a:r>
            <a:endParaRPr lang="en-GB" sz="1455">
              <a:cs typeface="Calibri"/>
            </a:endParaRPr>
          </a:p>
        </p:txBody>
      </p:sp>
    </p:spTree>
    <p:extLst>
      <p:ext uri="{BB962C8B-B14F-4D97-AF65-F5344CB8AC3E}">
        <p14:creationId xmlns:p14="http://schemas.microsoft.com/office/powerpoint/2010/main" val="1925186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6E58D-CEEB-C555-25FB-D244AD2C7E11}"/>
              </a:ext>
            </a:extLst>
          </p:cNvPr>
          <p:cNvSpPr>
            <a:spLocks noGrp="1"/>
          </p:cNvSpPr>
          <p:nvPr>
            <p:ph type="title"/>
          </p:nvPr>
        </p:nvSpPr>
        <p:spPr>
          <a:xfrm>
            <a:off x="468943" y="1120130"/>
            <a:ext cx="9978837" cy="746544"/>
          </a:xfrm>
        </p:spPr>
        <p:txBody>
          <a:bodyPr/>
          <a:lstStyle/>
          <a:p>
            <a:r>
              <a:rPr lang="en-GB" sz="2668"/>
              <a:t>2. What are we hoping to achieve?</a:t>
            </a:r>
            <a:br>
              <a:rPr lang="en-GB" sz="2668"/>
            </a:br>
            <a:r>
              <a:rPr lang="en-GB" sz="2183" spc="-6">
                <a:solidFill>
                  <a:srgbClr val="F43882"/>
                </a:solidFill>
              </a:rPr>
              <a:t>Wider Aims</a:t>
            </a:r>
            <a:endParaRPr lang="en-GB" sz="2668"/>
          </a:p>
        </p:txBody>
      </p:sp>
      <p:sp>
        <p:nvSpPr>
          <p:cNvPr id="3" name="Text Placeholder 2">
            <a:extLst>
              <a:ext uri="{FF2B5EF4-FFF2-40B4-BE49-F238E27FC236}">
                <a16:creationId xmlns:a16="http://schemas.microsoft.com/office/drawing/2014/main" id="{51C9B0C6-BAEA-CC57-1267-945749AC738E}"/>
              </a:ext>
            </a:extLst>
          </p:cNvPr>
          <p:cNvSpPr>
            <a:spLocks noGrp="1"/>
          </p:cNvSpPr>
          <p:nvPr>
            <p:ph type="body" idx="1"/>
          </p:nvPr>
        </p:nvSpPr>
        <p:spPr>
          <a:xfrm>
            <a:off x="468943" y="2077742"/>
            <a:ext cx="10242882" cy="2351614"/>
          </a:xfrm>
        </p:spPr>
        <p:txBody>
          <a:bodyPr/>
          <a:lstStyle/>
          <a:p>
            <a:pPr marL="207935" indent="-207935">
              <a:buFont typeface="Arial" panose="020B0604020202020204" pitchFamily="34" charset="0"/>
              <a:buChar char="•"/>
            </a:pPr>
            <a:r>
              <a:rPr lang="en-GB" sz="1698"/>
              <a:t>Shape services that are fit for purpose – avoid implementation of wellbeing initiatives to those experiencing mental distress/illness</a:t>
            </a:r>
          </a:p>
          <a:p>
            <a:endParaRPr lang="en-GB" sz="1698"/>
          </a:p>
          <a:p>
            <a:pPr marL="207935" indent="-207935">
              <a:buFont typeface="Arial" panose="020B0604020202020204" pitchFamily="34" charset="0"/>
              <a:buChar char="•"/>
            </a:pPr>
            <a:r>
              <a:rPr lang="en-GB" sz="1698"/>
              <a:t>Family affluence/deprivation is associated with mental health and wellbeing inequalities, but what are inequalities in access to health care evident?</a:t>
            </a:r>
          </a:p>
          <a:p>
            <a:pPr marL="207935" indent="-207935">
              <a:buFont typeface="Arial" panose="020B0604020202020204" pitchFamily="34" charset="0"/>
              <a:buChar char="•"/>
            </a:pPr>
            <a:endParaRPr lang="en-GB" sz="1698"/>
          </a:p>
          <a:p>
            <a:pPr marL="207935" indent="-207935">
              <a:buFont typeface="Arial" panose="020B0604020202020204" pitchFamily="34" charset="0"/>
              <a:buChar char="•"/>
            </a:pPr>
            <a:r>
              <a:rPr lang="en-GB" sz="1698"/>
              <a:t>Use of linked data analysis to identify clusters of young people most likely to require healthcare for mental illness symptoms, i.e., of those who have low wellbeing scores and high mental distress scores – who will require healthcare intervention?</a:t>
            </a:r>
          </a:p>
        </p:txBody>
      </p:sp>
      <p:sp>
        <p:nvSpPr>
          <p:cNvPr id="6" name="object 4">
            <a:extLst>
              <a:ext uri="{FF2B5EF4-FFF2-40B4-BE49-F238E27FC236}">
                <a16:creationId xmlns:a16="http://schemas.microsoft.com/office/drawing/2014/main" id="{E5091758-74E6-A925-1A96-AA646367F1B5}"/>
              </a:ext>
            </a:extLst>
          </p:cNvPr>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7" name="object 8">
            <a:extLst>
              <a:ext uri="{FF2B5EF4-FFF2-40B4-BE49-F238E27FC236}">
                <a16:creationId xmlns:a16="http://schemas.microsoft.com/office/drawing/2014/main" id="{9970EA0F-A9B5-17B6-E9EE-31A30258C5AF}"/>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Tree>
    <p:extLst>
      <p:ext uri="{BB962C8B-B14F-4D97-AF65-F5344CB8AC3E}">
        <p14:creationId xmlns:p14="http://schemas.microsoft.com/office/powerpoint/2010/main" val="2752293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634D6-129C-DB12-0C52-0282EEBCE5D3}"/>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85846B4-733A-8045-6428-82497FCAB055}"/>
              </a:ext>
            </a:extLst>
          </p:cNvPr>
          <p:cNvSpPr txBox="1">
            <a:spLocks noGrp="1"/>
          </p:cNvSpPr>
          <p:nvPr>
            <p:ph type="title"/>
          </p:nvPr>
        </p:nvSpPr>
        <p:spPr>
          <a:xfrm>
            <a:off x="676747" y="2545117"/>
            <a:ext cx="5327491" cy="1672288"/>
          </a:xfrm>
          <a:prstGeom prst="rect">
            <a:avLst/>
          </a:prstGeom>
        </p:spPr>
        <p:txBody>
          <a:bodyPr vert="horz" wrap="square" lIns="0" tIns="9242" rIns="0" bIns="0" rtlCol="0" anchor="t">
            <a:spAutoFit/>
          </a:bodyPr>
          <a:lstStyle/>
          <a:p>
            <a:pPr marL="7701">
              <a:spcBef>
                <a:spcPts val="73"/>
              </a:spcBef>
            </a:pPr>
            <a:r>
              <a:rPr lang="en-US" sz="4002" dirty="0">
                <a:solidFill>
                  <a:srgbClr val="FFFFFF"/>
                </a:solidFill>
              </a:rPr>
              <a:t>Seeking and accessing support </a:t>
            </a:r>
            <a:br>
              <a:rPr lang="en-US" sz="4002" dirty="0"/>
            </a:br>
            <a:r>
              <a:rPr lang="en-US" sz="4002" dirty="0">
                <a:solidFill>
                  <a:srgbClr val="FFFFFF"/>
                </a:solidFill>
              </a:rPr>
              <a:t>- qualitative project</a:t>
            </a:r>
          </a:p>
        </p:txBody>
      </p:sp>
    </p:spTree>
    <p:extLst>
      <p:ext uri="{BB962C8B-B14F-4D97-AF65-F5344CB8AC3E}">
        <p14:creationId xmlns:p14="http://schemas.microsoft.com/office/powerpoint/2010/main" val="4058353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body" idx="1"/>
          </p:nvPr>
        </p:nvSpPr>
        <p:spPr>
          <a:xfrm>
            <a:off x="468943" y="1959962"/>
            <a:ext cx="11331556" cy="2021016"/>
          </a:xfrm>
          <a:prstGeom prst="rect">
            <a:avLst/>
          </a:prstGeom>
          <a:noFill/>
          <a:ln>
            <a:noFill/>
          </a:ln>
        </p:spPr>
        <p:txBody>
          <a:bodyPr vert="horz" wrap="square" lIns="0" tIns="7316" rIns="0" bIns="0" rtlCol="0" anchor="t">
            <a:spAutoFit/>
          </a:bodyPr>
          <a:lstStyle/>
          <a:p>
            <a:pPr marL="7701" marR="3081">
              <a:lnSpc>
                <a:spcPct val="100400"/>
              </a:lnSpc>
              <a:spcBef>
                <a:spcPts val="58"/>
              </a:spcBef>
            </a:pPr>
            <a:r>
              <a:rPr lang="en-GB" sz="1698" b="1">
                <a:solidFill>
                  <a:srgbClr val="315083"/>
                </a:solidFill>
              </a:rPr>
              <a:t>What are the key characteristics of 18-25 year olds' perspectives and experiences of seeking and/or accessing mental health support across various settings in Wales?</a:t>
            </a:r>
            <a:r>
              <a:rPr lang="en-GB" sz="1698" b="1"/>
              <a:t> </a:t>
            </a:r>
            <a:br>
              <a:rPr lang="en-GB" b="1"/>
            </a:br>
            <a:r>
              <a:rPr lang="en-GB" sz="728" b="1"/>
              <a:t> </a:t>
            </a:r>
            <a:endParaRPr lang="en-GB" sz="1698"/>
          </a:p>
          <a:p>
            <a:pPr marL="7701" marR="3081">
              <a:lnSpc>
                <a:spcPct val="100400"/>
              </a:lnSpc>
              <a:spcBef>
                <a:spcPts val="58"/>
              </a:spcBef>
            </a:pPr>
            <a:endParaRPr lang="en-GB" sz="728" b="1"/>
          </a:p>
          <a:p>
            <a:pPr marL="7701" marR="3081">
              <a:lnSpc>
                <a:spcPct val="100400"/>
              </a:lnSpc>
              <a:spcBef>
                <a:spcPts val="58"/>
              </a:spcBef>
            </a:pPr>
            <a:r>
              <a:rPr lang="en-GB" sz="1577" b="1" i="1"/>
              <a:t>Aims to explore:</a:t>
            </a:r>
            <a:r>
              <a:rPr lang="en-GB" sz="1577"/>
              <a:t> </a:t>
            </a:r>
          </a:p>
          <a:p>
            <a:pPr marL="215636" marR="3081" indent="-207935">
              <a:lnSpc>
                <a:spcPct val="100400"/>
              </a:lnSpc>
              <a:spcBef>
                <a:spcPts val="58"/>
              </a:spcBef>
            </a:pPr>
            <a:r>
              <a:rPr lang="en-GB" sz="1577"/>
              <a:t>Barriers and facilitators to accessing support </a:t>
            </a:r>
          </a:p>
          <a:p>
            <a:pPr marL="215636" marR="3081" indent="-207935">
              <a:lnSpc>
                <a:spcPct val="100400"/>
              </a:lnSpc>
              <a:spcBef>
                <a:spcPts val="58"/>
              </a:spcBef>
            </a:pPr>
            <a:r>
              <a:rPr lang="en-GB" sz="1577"/>
              <a:t>Helpful and less helpful characteristics of the support accessed </a:t>
            </a:r>
          </a:p>
          <a:p>
            <a:pPr marL="215636" marR="3081" indent="-207935">
              <a:lnSpc>
                <a:spcPct val="100400"/>
              </a:lnSpc>
              <a:spcBef>
                <a:spcPts val="58"/>
              </a:spcBef>
            </a:pPr>
            <a:r>
              <a:rPr lang="en-GB" sz="1577"/>
              <a:t>Motivations for choosing certain sources of support</a:t>
            </a:r>
          </a:p>
          <a:p>
            <a:pPr marL="7701" marR="3081">
              <a:lnSpc>
                <a:spcPct val="100400"/>
              </a:lnSpc>
              <a:spcBef>
                <a:spcPts val="58"/>
              </a:spcBef>
            </a:pPr>
            <a:endParaRPr lang="en-GB"/>
          </a:p>
        </p:txBody>
      </p:sp>
      <p:sp>
        <p:nvSpPr>
          <p:cNvPr id="2" name="object 2"/>
          <p:cNvSpPr txBox="1">
            <a:spLocks noGrp="1"/>
          </p:cNvSpPr>
          <p:nvPr>
            <p:ph type="title"/>
          </p:nvPr>
        </p:nvSpPr>
        <p:spPr>
          <a:xfrm>
            <a:off x="468942" y="855832"/>
            <a:ext cx="10109209" cy="849566"/>
          </a:xfrm>
          <a:prstGeom prst="rect">
            <a:avLst/>
          </a:prstGeom>
        </p:spPr>
        <p:txBody>
          <a:bodyPr vert="horz" wrap="square" lIns="0" tIns="9627" rIns="0" bIns="0" rtlCol="0" anchor="t">
            <a:spAutoFit/>
          </a:bodyPr>
          <a:lstStyle/>
          <a:p>
            <a:pPr marL="7701">
              <a:spcBef>
                <a:spcPts val="76"/>
              </a:spcBef>
            </a:pPr>
            <a:r>
              <a:rPr lang="en-GB" sz="2426" spc="-12"/>
              <a:t>3. Exploring the lived experience of seeking and accessing support</a:t>
            </a:r>
            <a:br>
              <a:rPr lang="en-GB" spc="-12"/>
            </a:br>
            <a:r>
              <a:rPr lang="en-GB" spc="-12"/>
              <a:t> </a:t>
            </a:r>
            <a:r>
              <a:rPr lang="en-GB" sz="2244" b="0" spc="-6">
                <a:solidFill>
                  <a:srgbClr val="F43882"/>
                </a:solidFill>
                <a:latin typeface="Ubuntu-Light"/>
              </a:rPr>
              <a:t>Dr Melda Lois Griffiths, Dr Diana Bright, Enfys Preece &amp; Hannah Spacey</a:t>
            </a:r>
            <a:endParaRPr lang="en-GB" sz="2244">
              <a:latin typeface="Ubuntu-Light"/>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216490"/>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17</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pic>
        <p:nvPicPr>
          <p:cNvPr id="10" name="Picture 9">
            <a:extLst>
              <a:ext uri="{FF2B5EF4-FFF2-40B4-BE49-F238E27FC236}">
                <a16:creationId xmlns:a16="http://schemas.microsoft.com/office/drawing/2014/main" id="{5576E0D0-E66A-7BAD-9041-2C62157C394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29134" y1="37234" x2="29134" y2="57447"/>
                        <a14:foregroundMark x1="29134" y1="57447" x2="33465" y2="70745"/>
                        <a14:foregroundMark x1="33465" y1="70745" x2="33465" y2="71277"/>
                        <a14:foregroundMark x1="15748" y1="52128" x2="48425" y2="53191"/>
                        <a14:foregroundMark x1="48425" y1="53191" x2="85827" y2="69149"/>
                        <a14:foregroundMark x1="85827" y1="69149" x2="83465" y2="80319"/>
                        <a14:foregroundMark x1="30709" y1="18085" x2="45669" y2="18617"/>
                      </a14:backgroundRemoval>
                    </a14:imgEffect>
                  </a14:imgLayer>
                </a14:imgProps>
              </a:ext>
            </a:extLst>
          </a:blip>
          <a:stretch>
            <a:fillRect/>
          </a:stretch>
        </p:blipFill>
        <p:spPr>
          <a:xfrm>
            <a:off x="8477087" y="3766312"/>
            <a:ext cx="3611944" cy="2657322"/>
          </a:xfrm>
          <a:prstGeom prst="rect">
            <a:avLst/>
          </a:prstGeom>
        </p:spPr>
      </p:pic>
      <p:sp>
        <p:nvSpPr>
          <p:cNvPr id="9" name="TextBox 8">
            <a:extLst>
              <a:ext uri="{FF2B5EF4-FFF2-40B4-BE49-F238E27FC236}">
                <a16:creationId xmlns:a16="http://schemas.microsoft.com/office/drawing/2014/main" id="{FD719753-D5B2-B72E-CAA0-79006CD37A79}"/>
              </a:ext>
            </a:extLst>
          </p:cNvPr>
          <p:cNvSpPr txBox="1"/>
          <p:nvPr/>
        </p:nvSpPr>
        <p:spPr>
          <a:xfrm>
            <a:off x="6461210" y="2957586"/>
            <a:ext cx="5925677" cy="809724"/>
          </a:xfrm>
          <a:prstGeom prst="rect">
            <a:avLst/>
          </a:prstGeom>
          <a:noFill/>
        </p:spPr>
        <p:txBody>
          <a:bodyPr rot="0" spcFirstLastPara="0" vertOverflow="overflow" horzOverflow="overflow" vert="horz" wrap="square" lIns="55449" tIns="27725" rIns="55449" bIns="27725" numCol="1" spcCol="0" rtlCol="0" fromWordArt="0" anchor="t" anchorCtr="0" forceAA="0" compatLnSpc="1">
            <a:prstTxWarp prst="textNoShape">
              <a:avLst/>
            </a:prstTxWarp>
            <a:spAutoFit/>
          </a:bodyPr>
          <a:lstStyle/>
          <a:p>
            <a:pPr marL="215636" marR="3081" indent="-207935">
              <a:lnSpc>
                <a:spcPct val="100400"/>
              </a:lnSpc>
              <a:spcBef>
                <a:spcPts val="58"/>
              </a:spcBef>
              <a:buFont typeface="Arial,Sans-Serif"/>
              <a:buChar char="•"/>
            </a:pPr>
            <a:r>
              <a:rPr lang="en-GB" sz="1577">
                <a:solidFill>
                  <a:srgbClr val="7F7F7F"/>
                </a:solidFill>
                <a:latin typeface="Arial"/>
                <a:cs typeface="Arial"/>
              </a:rPr>
              <a:t>Experiences of transitions across or within services </a:t>
            </a:r>
            <a:endParaRPr lang="en-US" sz="1577">
              <a:solidFill>
                <a:srgbClr val="7F7F7F"/>
              </a:solidFill>
              <a:latin typeface="Arial"/>
              <a:cs typeface="Arial"/>
            </a:endParaRPr>
          </a:p>
          <a:p>
            <a:pPr marL="215636" marR="3081" indent="-207935">
              <a:lnSpc>
                <a:spcPct val="100400"/>
              </a:lnSpc>
              <a:spcBef>
                <a:spcPts val="58"/>
              </a:spcBef>
              <a:buFont typeface="Arial,Sans-Serif"/>
              <a:buChar char="•"/>
            </a:pPr>
            <a:r>
              <a:rPr lang="en-GB" sz="1577">
                <a:solidFill>
                  <a:srgbClr val="7F7F7F"/>
                </a:solidFill>
                <a:latin typeface="Arial"/>
                <a:cs typeface="Arial"/>
              </a:rPr>
              <a:t>Awareness of support options, and how this is developed</a:t>
            </a:r>
            <a:endParaRPr lang="en-US" sz="1577">
              <a:solidFill>
                <a:srgbClr val="7F7F7F"/>
              </a:solidFill>
              <a:latin typeface="Arial"/>
              <a:cs typeface="Arial"/>
            </a:endParaRPr>
          </a:p>
          <a:p>
            <a:pPr marL="215636" marR="3081" indent="-207935">
              <a:lnSpc>
                <a:spcPct val="100400"/>
              </a:lnSpc>
              <a:spcBef>
                <a:spcPts val="58"/>
              </a:spcBef>
              <a:buFont typeface="Arial,Sans-Serif"/>
              <a:buChar char="•"/>
            </a:pPr>
            <a:r>
              <a:rPr lang="en-GB" sz="1577">
                <a:solidFill>
                  <a:srgbClr val="7F7F7F"/>
                </a:solidFill>
                <a:latin typeface="Arial"/>
                <a:cs typeface="Arial"/>
              </a:rPr>
              <a:t>Young people's suggestions for improvement </a:t>
            </a:r>
            <a:endParaRPr lang="en-US" sz="1577" b="1" err="1"/>
          </a:p>
        </p:txBody>
      </p:sp>
      <p:sp>
        <p:nvSpPr>
          <p:cNvPr id="11" name="TextBox 10">
            <a:extLst>
              <a:ext uri="{FF2B5EF4-FFF2-40B4-BE49-F238E27FC236}">
                <a16:creationId xmlns:a16="http://schemas.microsoft.com/office/drawing/2014/main" id="{C4C285FC-3D0A-EB57-A842-BEF6BB140B43}"/>
              </a:ext>
            </a:extLst>
          </p:cNvPr>
          <p:cNvSpPr txBox="1"/>
          <p:nvPr/>
        </p:nvSpPr>
        <p:spPr>
          <a:xfrm>
            <a:off x="470910" y="4039569"/>
            <a:ext cx="8025438" cy="2690367"/>
          </a:xfrm>
          <a:prstGeom prst="rect">
            <a:avLst/>
          </a:prstGeom>
          <a:noFill/>
        </p:spPr>
        <p:txBody>
          <a:bodyPr rot="0" spcFirstLastPara="0" vertOverflow="overflow" horzOverflow="overflow" vert="horz" wrap="square" lIns="55449" tIns="27725" rIns="55449" bIns="27725" numCol="1" spcCol="0" rtlCol="0" fromWordArt="0" anchor="t" anchorCtr="0" forceAA="0" compatLnSpc="1">
            <a:prstTxWarp prst="textNoShape">
              <a:avLst/>
            </a:prstTxWarp>
            <a:spAutoFit/>
          </a:bodyPr>
          <a:lstStyle/>
          <a:p>
            <a:pPr marL="7701" marR="3081">
              <a:lnSpc>
                <a:spcPct val="100400"/>
              </a:lnSpc>
              <a:spcBef>
                <a:spcPts val="58"/>
              </a:spcBef>
            </a:pPr>
            <a:r>
              <a:rPr lang="en-GB" sz="1577" b="1" i="1">
                <a:solidFill>
                  <a:srgbClr val="7F7F7F"/>
                </a:solidFill>
                <a:latin typeface="Arial"/>
                <a:cs typeface="Arial"/>
              </a:rPr>
              <a:t>Methods: </a:t>
            </a:r>
          </a:p>
          <a:p>
            <a:pPr marL="215636" marR="3081" indent="-207935">
              <a:lnSpc>
                <a:spcPct val="100400"/>
              </a:lnSpc>
              <a:spcBef>
                <a:spcPts val="58"/>
              </a:spcBef>
              <a:buFont typeface="Arial"/>
              <a:buChar char="•"/>
            </a:pPr>
            <a:r>
              <a:rPr lang="en-GB" sz="1577">
                <a:solidFill>
                  <a:srgbClr val="7F7F7F"/>
                </a:solidFill>
                <a:latin typeface="Arial"/>
                <a:cs typeface="Arial"/>
              </a:rPr>
              <a:t>~50 minute semi-structured interviews with 20 young people</a:t>
            </a:r>
          </a:p>
          <a:p>
            <a:pPr marL="215636" marR="3081" indent="-207935">
              <a:lnSpc>
                <a:spcPct val="100400"/>
              </a:lnSpc>
              <a:spcBef>
                <a:spcPts val="58"/>
              </a:spcBef>
              <a:buFont typeface="Arial"/>
              <a:buChar char="•"/>
            </a:pPr>
            <a:r>
              <a:rPr lang="en-GB" sz="1577">
                <a:solidFill>
                  <a:srgbClr val="7F7F7F"/>
                </a:solidFill>
                <a:latin typeface="Arial"/>
                <a:cs typeface="Arial"/>
              </a:rPr>
              <a:t>Primarily recruited via the third sector, educational settings &amp; social media</a:t>
            </a:r>
          </a:p>
          <a:p>
            <a:pPr marL="215636" marR="3081" indent="-207935">
              <a:lnSpc>
                <a:spcPct val="100400"/>
              </a:lnSpc>
              <a:spcBef>
                <a:spcPts val="58"/>
              </a:spcBef>
              <a:buFont typeface="Arial"/>
              <a:buChar char="•"/>
            </a:pPr>
            <a:r>
              <a:rPr lang="en-GB" sz="1577">
                <a:solidFill>
                  <a:srgbClr val="7F7F7F"/>
                </a:solidFill>
                <a:latin typeface="Arial"/>
                <a:cs typeface="Arial"/>
              </a:rPr>
              <a:t>Sampling framework developed to achieve representation across ages, genders, deprivation quintiles, urban/rural settings, types of support sought and across individuals that accessed / did not access the support sought.  </a:t>
            </a:r>
          </a:p>
          <a:p>
            <a:pPr marL="215636" marR="3081" indent="-207935">
              <a:lnSpc>
                <a:spcPct val="100400"/>
              </a:lnSpc>
              <a:spcBef>
                <a:spcPts val="58"/>
              </a:spcBef>
              <a:buFont typeface="Arial"/>
              <a:buChar char="•"/>
            </a:pPr>
            <a:r>
              <a:rPr lang="en-GB" sz="1577">
                <a:solidFill>
                  <a:srgbClr val="7F7F7F"/>
                </a:solidFill>
                <a:latin typeface="Arial"/>
                <a:cs typeface="Arial"/>
              </a:rPr>
              <a:t>Target numbers for representation from priority groups - members of BAME communities, individuals that identify as LGBTQ+, and Welsh speakers. </a:t>
            </a:r>
          </a:p>
          <a:p>
            <a:pPr marL="215636" marR="3081" indent="-207935">
              <a:lnSpc>
                <a:spcPct val="100400"/>
              </a:lnSpc>
              <a:spcBef>
                <a:spcPts val="58"/>
              </a:spcBef>
              <a:buFont typeface="Arial"/>
              <a:buChar char="•"/>
            </a:pPr>
            <a:endParaRPr lang="en-GB" sz="1455">
              <a:solidFill>
                <a:srgbClr val="7F7F7F"/>
              </a:solidFill>
              <a:latin typeface="Arial"/>
              <a:cs typeface="Arial"/>
            </a:endParaRPr>
          </a:p>
          <a:p>
            <a:pPr marL="7701" marR="3081">
              <a:lnSpc>
                <a:spcPct val="100400"/>
              </a:lnSpc>
              <a:spcBef>
                <a:spcPts val="58"/>
              </a:spcBef>
            </a:pPr>
            <a:endParaRPr lang="en-GB" sz="1455">
              <a:solidFill>
                <a:srgbClr val="7F7F7F"/>
              </a:solidFill>
              <a:latin typeface="Arial"/>
              <a:cs typeface="Arial"/>
            </a:endParaRPr>
          </a:p>
          <a:p>
            <a:pPr algn="l"/>
            <a:endParaRPr lang="en-US" sz="1092"/>
          </a:p>
        </p:txBody>
      </p:sp>
    </p:spTree>
    <p:extLst>
      <p:ext uri="{BB962C8B-B14F-4D97-AF65-F5344CB8AC3E}">
        <p14:creationId xmlns:p14="http://schemas.microsoft.com/office/powerpoint/2010/main" val="2571511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body" idx="1"/>
          </p:nvPr>
        </p:nvSpPr>
        <p:spPr>
          <a:xfrm>
            <a:off x="468943" y="1918598"/>
            <a:ext cx="11331557" cy="3928974"/>
          </a:xfrm>
          <a:prstGeom prst="rect">
            <a:avLst/>
          </a:prstGeom>
          <a:noFill/>
          <a:ln>
            <a:noFill/>
          </a:ln>
        </p:spPr>
        <p:txBody>
          <a:bodyPr vert="horz" wrap="square" lIns="0" tIns="7316" rIns="0" bIns="0" rtlCol="0" anchor="t">
            <a:spAutoFit/>
          </a:bodyPr>
          <a:lstStyle/>
          <a:p>
            <a:pPr marL="7701" marR="3081">
              <a:lnSpc>
                <a:spcPct val="100400"/>
              </a:lnSpc>
              <a:spcBef>
                <a:spcPts val="58"/>
              </a:spcBef>
            </a:pPr>
            <a:endParaRPr lang="en-GB" sz="1698">
              <a:latin typeface="Ubuntu" panose="020B0504030602030204" pitchFamily="34" charset="0"/>
            </a:endParaRPr>
          </a:p>
          <a:p>
            <a:pPr marL="284947" marR="3081" indent="-277246">
              <a:lnSpc>
                <a:spcPct val="100400"/>
              </a:lnSpc>
              <a:spcBef>
                <a:spcPts val="58"/>
              </a:spcBef>
              <a:buAutoNum type="arabicPeriod"/>
            </a:pPr>
            <a:endParaRPr lang="en-GB" sz="1698">
              <a:latin typeface="Ubuntu" panose="020B0504030602030204" pitchFamily="34" charset="0"/>
            </a:endParaRPr>
          </a:p>
          <a:p>
            <a:pPr marL="284947" marR="3081" indent="-277246">
              <a:lnSpc>
                <a:spcPct val="100400"/>
              </a:lnSpc>
              <a:spcBef>
                <a:spcPts val="58"/>
              </a:spcBef>
              <a:buAutoNum type="arabicPeriod"/>
            </a:pPr>
            <a:r>
              <a:rPr lang="en-GB" sz="1698">
                <a:latin typeface="Ubuntu"/>
              </a:rPr>
              <a:t>We will conduct a rapid review on best practice for co-production both with young people and in mental health to inform our strategy.  </a:t>
            </a:r>
            <a:br>
              <a:rPr lang="en-GB" sz="1698">
                <a:latin typeface="Ubuntu"/>
              </a:rPr>
            </a:br>
            <a:endParaRPr lang="en-GB" sz="1698">
              <a:latin typeface="Ubuntu"/>
            </a:endParaRPr>
          </a:p>
          <a:p>
            <a:pPr marL="284947" marR="3081" indent="-277246">
              <a:lnSpc>
                <a:spcPct val="100400"/>
              </a:lnSpc>
              <a:spcBef>
                <a:spcPts val="58"/>
              </a:spcBef>
              <a:buAutoNum type="arabicPeriod"/>
            </a:pPr>
            <a:r>
              <a:rPr lang="en-GB" sz="1698">
                <a:latin typeface="Ubuntu"/>
              </a:rPr>
              <a:t>Qualitative Project: use co-analysis with young people to finalize themes from our initial codes; and co-produce an output targeted towards young people</a:t>
            </a:r>
            <a:endParaRPr lang="en-GB">
              <a:latin typeface="Ubuntu"/>
            </a:endParaRPr>
          </a:p>
          <a:p>
            <a:pPr marL="284947" marR="3081" indent="-277246">
              <a:lnSpc>
                <a:spcPct val="100400"/>
              </a:lnSpc>
              <a:spcBef>
                <a:spcPts val="58"/>
              </a:spcBef>
              <a:buAutoNum type="arabicPeriod"/>
            </a:pPr>
            <a:endParaRPr lang="en-GB" sz="1698">
              <a:latin typeface="Ubuntu"/>
            </a:endParaRPr>
          </a:p>
          <a:p>
            <a:pPr marL="284947" marR="3081" indent="-277246">
              <a:lnSpc>
                <a:spcPct val="100400"/>
              </a:lnSpc>
              <a:spcBef>
                <a:spcPts val="58"/>
              </a:spcBef>
              <a:buAutoNum type="arabicPeriod"/>
            </a:pPr>
            <a:r>
              <a:rPr lang="en-GB" sz="1698">
                <a:latin typeface="Ubuntu"/>
              </a:rPr>
              <a:t>Mental health crisis project: involve young people at data analysis stage. </a:t>
            </a:r>
          </a:p>
          <a:p>
            <a:pPr marL="284947" marR="3081" indent="-277246">
              <a:lnSpc>
                <a:spcPct val="100400"/>
              </a:lnSpc>
              <a:spcBef>
                <a:spcPts val="58"/>
              </a:spcBef>
              <a:buAutoNum type="arabicPeriod"/>
            </a:pPr>
            <a:endParaRPr lang="en-GB" sz="1698">
              <a:latin typeface="Ubuntu" panose="020B0504030602030204" pitchFamily="34" charset="0"/>
            </a:endParaRPr>
          </a:p>
          <a:p>
            <a:pPr marL="284947" marR="3081" indent="-277246">
              <a:lnSpc>
                <a:spcPct val="100400"/>
              </a:lnSpc>
              <a:spcBef>
                <a:spcPts val="58"/>
              </a:spcBef>
              <a:buAutoNum type="arabicPeriod"/>
            </a:pPr>
            <a:r>
              <a:rPr lang="en-GB" sz="1698">
                <a:latin typeface="Ubuntu"/>
              </a:rPr>
              <a:t>Mental health well-being project: Engagement throughout analysis, interpretation and dissemination stage. Co-design of outputs</a:t>
            </a:r>
          </a:p>
          <a:p>
            <a:pPr marL="7701" marR="3081">
              <a:lnSpc>
                <a:spcPct val="100400"/>
              </a:lnSpc>
              <a:spcBef>
                <a:spcPts val="58"/>
              </a:spcBef>
            </a:pPr>
            <a:endParaRPr lang="en-GB">
              <a:latin typeface="Ubuntu" panose="020B0504030602030204" pitchFamily="34" charset="0"/>
            </a:endParaRPr>
          </a:p>
          <a:p>
            <a:pPr marL="7701" marR="3081">
              <a:lnSpc>
                <a:spcPct val="100400"/>
              </a:lnSpc>
              <a:spcBef>
                <a:spcPts val="58"/>
              </a:spcBef>
            </a:pPr>
            <a:endParaRPr lang="en-GB">
              <a:latin typeface="Ubuntu" panose="020B0504030602030204" pitchFamily="34" charset="0"/>
            </a:endParaRPr>
          </a:p>
          <a:p>
            <a:pPr marL="7701" marR="3081">
              <a:lnSpc>
                <a:spcPct val="100400"/>
              </a:lnSpc>
              <a:spcBef>
                <a:spcPts val="58"/>
              </a:spcBef>
            </a:pPr>
            <a:endParaRPr lang="en-GB">
              <a:latin typeface="Ubuntu" panose="020B0504030602030204" pitchFamily="34" charset="0"/>
            </a:endParaRPr>
          </a:p>
        </p:txBody>
      </p:sp>
      <p:sp>
        <p:nvSpPr>
          <p:cNvPr id="2" name="object 2"/>
          <p:cNvSpPr txBox="1">
            <a:spLocks noGrp="1"/>
          </p:cNvSpPr>
          <p:nvPr>
            <p:ph type="title"/>
          </p:nvPr>
        </p:nvSpPr>
        <p:spPr>
          <a:xfrm>
            <a:off x="468942" y="855832"/>
            <a:ext cx="10109209" cy="914905"/>
          </a:xfrm>
          <a:prstGeom prst="rect">
            <a:avLst/>
          </a:prstGeom>
        </p:spPr>
        <p:txBody>
          <a:bodyPr vert="horz" wrap="square" lIns="0" tIns="9627" rIns="0" bIns="0" rtlCol="0">
            <a:spAutoFit/>
          </a:bodyPr>
          <a:lstStyle/>
          <a:p>
            <a:pPr marL="7701">
              <a:lnSpc>
                <a:spcPct val="100000"/>
              </a:lnSpc>
              <a:spcBef>
                <a:spcPts val="76"/>
              </a:spcBef>
            </a:pPr>
            <a:r>
              <a:rPr lang="en-GB" spc="-12"/>
              <a:t>Involving young people in our research</a:t>
            </a:r>
            <a:br>
              <a:rPr lang="en-GB" spc="-12"/>
            </a:br>
            <a:r>
              <a:rPr lang="en-GB" sz="2244" b="0" spc="-6">
                <a:solidFill>
                  <a:srgbClr val="F43882"/>
                </a:solidFill>
                <a:latin typeface="Ubuntu-Light"/>
              </a:rPr>
              <a:t>Interpretation of findings and co-design of outputs – Enfys Preece</a:t>
            </a:r>
            <a:endParaRPr sz="2244">
              <a:latin typeface="Ubuntu-Light"/>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216490"/>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18</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Tree>
    <p:extLst>
      <p:ext uri="{BB962C8B-B14F-4D97-AF65-F5344CB8AC3E}">
        <p14:creationId xmlns:p14="http://schemas.microsoft.com/office/powerpoint/2010/main" val="38019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9981" y="0"/>
            <a:ext cx="12191144" cy="6857519"/>
          </a:xfrm>
          <a:prstGeom prst="rect">
            <a:avLst/>
          </a:prstGeom>
        </p:spPr>
      </p:pic>
      <p:sp>
        <p:nvSpPr>
          <p:cNvPr id="3" name="object 3"/>
          <p:cNvSpPr txBox="1">
            <a:spLocks noGrp="1"/>
          </p:cNvSpPr>
          <p:nvPr>
            <p:ph type="title"/>
          </p:nvPr>
        </p:nvSpPr>
        <p:spPr>
          <a:xfrm>
            <a:off x="755739" y="1704225"/>
            <a:ext cx="10915225" cy="2361002"/>
          </a:xfrm>
          <a:prstGeom prst="rect">
            <a:avLst/>
          </a:prstGeom>
        </p:spPr>
        <p:txBody>
          <a:bodyPr vert="horz" wrap="square" lIns="0" tIns="9242" rIns="0" bIns="0" rtlCol="0" anchor="t">
            <a:spAutoFit/>
          </a:bodyPr>
          <a:lstStyle/>
          <a:p>
            <a:pPr marL="7701">
              <a:spcBef>
                <a:spcPts val="73"/>
              </a:spcBef>
            </a:pPr>
            <a:r>
              <a:rPr lang="en-US" sz="4245" dirty="0">
                <a:solidFill>
                  <a:srgbClr val="FFFFFF"/>
                </a:solidFill>
              </a:rPr>
              <a:t>Section 3:</a:t>
            </a:r>
            <a:br>
              <a:rPr lang="en-US" sz="4245" dirty="0">
                <a:solidFill>
                  <a:srgbClr val="FFFFFF"/>
                </a:solidFill>
              </a:rPr>
            </a:br>
            <a:br>
              <a:rPr lang="en-US" sz="4245" dirty="0">
                <a:solidFill>
                  <a:srgbClr val="FFFFFF"/>
                </a:solidFill>
              </a:rPr>
            </a:br>
            <a:r>
              <a:rPr lang="en-US" sz="4245" dirty="0">
                <a:solidFill>
                  <a:srgbClr val="FFFFFF"/>
                </a:solidFill>
              </a:rPr>
              <a:t>Health and Wellbeing Directorate Action and Cross-System </a:t>
            </a:r>
            <a:r>
              <a:rPr lang="en-US" sz="4245" dirty="0" err="1">
                <a:solidFill>
                  <a:srgbClr val="FFFFFF"/>
                </a:solidFill>
              </a:rPr>
              <a:t>Programmes</a:t>
            </a:r>
            <a:endParaRPr sz="4245" dirty="0"/>
          </a:p>
        </p:txBody>
      </p:sp>
      <p:sp>
        <p:nvSpPr>
          <p:cNvPr id="4" name="object 4"/>
          <p:cNvSpPr txBox="1"/>
          <p:nvPr/>
        </p:nvSpPr>
        <p:spPr>
          <a:xfrm>
            <a:off x="800299" y="3752848"/>
            <a:ext cx="10486023" cy="894614"/>
          </a:xfrm>
          <a:prstGeom prst="rect">
            <a:avLst/>
          </a:prstGeom>
        </p:spPr>
        <p:txBody>
          <a:bodyPr vert="horz" wrap="square" lIns="0" tIns="6931" rIns="0" bIns="0" rtlCol="0" anchor="t">
            <a:spAutoFit/>
          </a:bodyPr>
          <a:lstStyle/>
          <a:p>
            <a:pPr marL="7701">
              <a:spcBef>
                <a:spcPts val="55"/>
              </a:spcBef>
            </a:pPr>
            <a:endParaRPr lang="en-GB" sz="3032" spc="-6" dirty="0">
              <a:solidFill>
                <a:srgbClr val="FFFFFF"/>
              </a:solidFill>
              <a:latin typeface="Ubuntu-Light"/>
              <a:cs typeface="Ubuntu-Light"/>
            </a:endParaRPr>
          </a:p>
          <a:p>
            <a:pPr marL="7701">
              <a:spcBef>
                <a:spcPts val="1082"/>
              </a:spcBef>
            </a:pPr>
            <a:r>
              <a:rPr lang="en-GB" sz="1819" spc="-6" dirty="0">
                <a:solidFill>
                  <a:srgbClr val="FFC000"/>
                </a:solidFill>
                <a:latin typeface="Ubuntu"/>
                <a:cs typeface="Ubuntu"/>
              </a:rPr>
              <a:t>Emily van de </a:t>
            </a:r>
            <a:r>
              <a:rPr lang="en-GB" sz="1819" spc="-6" dirty="0" err="1">
                <a:solidFill>
                  <a:srgbClr val="FFC000"/>
                </a:solidFill>
                <a:latin typeface="Ubuntu"/>
                <a:cs typeface="Ubuntu"/>
              </a:rPr>
              <a:t>Wenter</a:t>
            </a:r>
            <a:r>
              <a:rPr lang="en-GB" sz="1819" spc="-6" dirty="0">
                <a:solidFill>
                  <a:srgbClr val="FFC000"/>
                </a:solidFill>
                <a:latin typeface="Ubuntu"/>
                <a:cs typeface="Ubuntu"/>
              </a:rPr>
              <a:t> and Team</a:t>
            </a:r>
            <a:endParaRPr sz="1819" dirty="0">
              <a:solidFill>
                <a:srgbClr val="FFC000"/>
              </a:solidFill>
              <a:latin typeface="Ubuntu"/>
              <a:cs typeface="Ubuntu"/>
            </a:endParaRPr>
          </a:p>
        </p:txBody>
      </p:sp>
      <p:grpSp>
        <p:nvGrpSpPr>
          <p:cNvPr id="5" name="object 5"/>
          <p:cNvGrpSpPr/>
          <p:nvPr/>
        </p:nvGrpSpPr>
        <p:grpSpPr>
          <a:xfrm>
            <a:off x="476644" y="634960"/>
            <a:ext cx="11238880" cy="5749784"/>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sz="1092"/>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sz="1092"/>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sz="1092"/>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sz="1092"/>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sz="1092"/>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sz="1092"/>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sz="1092"/>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sz="1092"/>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sz="1092"/>
            </a:p>
          </p:txBody>
        </p:sp>
      </p:grpSp>
    </p:spTree>
    <p:extLst>
      <p:ext uri="{BB962C8B-B14F-4D97-AF65-F5344CB8AC3E}">
        <p14:creationId xmlns:p14="http://schemas.microsoft.com/office/powerpoint/2010/main" val="320428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BB2293C-1B8F-1ECF-12A3-7189C8332ED0}"/>
              </a:ext>
            </a:extLst>
          </p:cNvPr>
          <p:cNvSpPr>
            <a:spLocks noGrp="1"/>
          </p:cNvSpPr>
          <p:nvPr>
            <p:ph sz="quarter" idx="14"/>
          </p:nvPr>
        </p:nvSpPr>
        <p:spPr>
          <a:xfrm>
            <a:off x="715963" y="2230644"/>
            <a:ext cx="10760075" cy="1862048"/>
          </a:xfrm>
        </p:spPr>
        <p:txBody>
          <a:bodyPr/>
          <a:lstStyle/>
          <a:p>
            <a:r>
              <a:rPr lang="en-GB" dirty="0"/>
              <a:t>1. Introduction - Jim</a:t>
            </a:r>
          </a:p>
          <a:p>
            <a:r>
              <a:rPr lang="en-GB" dirty="0"/>
              <a:t>2. Research and Intelligence -Alisha</a:t>
            </a:r>
          </a:p>
          <a:p>
            <a:r>
              <a:rPr lang="en-GB" dirty="0"/>
              <a:t>3. Health and Wellbeing – Emily/Jim</a:t>
            </a:r>
          </a:p>
          <a:p>
            <a:r>
              <a:rPr lang="en-GB" dirty="0"/>
              <a:t>4. Conclusions - Jim</a:t>
            </a:r>
          </a:p>
        </p:txBody>
      </p:sp>
      <p:sp>
        <p:nvSpPr>
          <p:cNvPr id="7" name="Text Placeholder 6">
            <a:extLst>
              <a:ext uri="{FF2B5EF4-FFF2-40B4-BE49-F238E27FC236}">
                <a16:creationId xmlns:a16="http://schemas.microsoft.com/office/drawing/2014/main" id="{FB6FE92B-F67C-1937-1F99-1762EF477060}"/>
              </a:ext>
            </a:extLst>
          </p:cNvPr>
          <p:cNvSpPr>
            <a:spLocks noGrp="1"/>
          </p:cNvSpPr>
          <p:nvPr>
            <p:ph type="body" sz="quarter" idx="15"/>
          </p:nvPr>
        </p:nvSpPr>
        <p:spPr/>
        <p:txBody>
          <a:bodyPr/>
          <a:lstStyle/>
          <a:p>
            <a:r>
              <a:rPr lang="en-GB" dirty="0"/>
              <a:t>Content</a:t>
            </a:r>
          </a:p>
        </p:txBody>
      </p:sp>
      <p:sp>
        <p:nvSpPr>
          <p:cNvPr id="8" name="Text Placeholder 7">
            <a:extLst>
              <a:ext uri="{FF2B5EF4-FFF2-40B4-BE49-F238E27FC236}">
                <a16:creationId xmlns:a16="http://schemas.microsoft.com/office/drawing/2014/main" id="{21EB37D2-1C1C-32F2-BBAD-6F73CFC60999}"/>
              </a:ext>
            </a:extLst>
          </p:cNvPr>
          <p:cNvSpPr>
            <a:spLocks noGrp="1"/>
          </p:cNvSpPr>
          <p:nvPr>
            <p:ph type="body" sz="quarter" idx="16"/>
          </p:nvPr>
        </p:nvSpPr>
        <p:spPr/>
        <p:txBody>
          <a:bodyPr/>
          <a:lstStyle/>
          <a:p>
            <a:r>
              <a:rPr lang="en-GB" dirty="0"/>
              <a:t>Section</a:t>
            </a:r>
          </a:p>
        </p:txBody>
      </p:sp>
    </p:spTree>
    <p:extLst>
      <p:ext uri="{BB962C8B-B14F-4D97-AF65-F5344CB8AC3E}">
        <p14:creationId xmlns:p14="http://schemas.microsoft.com/office/powerpoint/2010/main" val="3738212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GB" dirty="0">
                <a:solidFill>
                  <a:schemeClr val="tx1"/>
                </a:solidFill>
              </a:rPr>
              <a:t>Prevention Pathway and Mental Wellbeing</a:t>
            </a:r>
          </a:p>
        </p:txBody>
      </p:sp>
      <p:grpSp>
        <p:nvGrpSpPr>
          <p:cNvPr id="8" name="Group 7"/>
          <p:cNvGrpSpPr/>
          <p:nvPr/>
        </p:nvGrpSpPr>
        <p:grpSpPr>
          <a:xfrm>
            <a:off x="724820" y="2079961"/>
            <a:ext cx="10025746" cy="2491091"/>
            <a:chOff x="700037" y="2320155"/>
            <a:chExt cx="10025746" cy="2491091"/>
          </a:xfrm>
        </p:grpSpPr>
        <p:sp>
          <p:nvSpPr>
            <p:cNvPr id="5" name="Rectangle 4"/>
            <p:cNvSpPr/>
            <p:nvPr/>
          </p:nvSpPr>
          <p:spPr>
            <a:xfrm>
              <a:off x="700037" y="2346960"/>
              <a:ext cx="1789494" cy="245059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2" name="Rectangle 11"/>
            <p:cNvSpPr/>
            <p:nvPr/>
          </p:nvSpPr>
          <p:spPr>
            <a:xfrm>
              <a:off x="2739072" y="2358671"/>
              <a:ext cx="1789494" cy="24332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3" name="Rectangle 12"/>
            <p:cNvSpPr/>
            <p:nvPr/>
          </p:nvSpPr>
          <p:spPr>
            <a:xfrm>
              <a:off x="4762182" y="2489228"/>
              <a:ext cx="1789494" cy="230832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4" name="Rectangle 13"/>
            <p:cNvSpPr/>
            <p:nvPr/>
          </p:nvSpPr>
          <p:spPr>
            <a:xfrm>
              <a:off x="6866508" y="2483597"/>
              <a:ext cx="1789494" cy="230832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chemeClr val="bg1"/>
                </a:solidFill>
                <a:effectLst/>
                <a:uLnTx/>
                <a:uFillTx/>
                <a:latin typeface="Corbel" panose="020B0503020204020204"/>
                <a:ea typeface="+mn-ea"/>
                <a:cs typeface="+mn-cs"/>
              </a:endParaRPr>
            </a:p>
          </p:txBody>
        </p:sp>
        <p:sp>
          <p:nvSpPr>
            <p:cNvPr id="15" name="Rectangle 14"/>
            <p:cNvSpPr/>
            <p:nvPr/>
          </p:nvSpPr>
          <p:spPr>
            <a:xfrm>
              <a:off x="8936289" y="2489228"/>
              <a:ext cx="1789494" cy="23220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TextBox 5"/>
            <p:cNvSpPr txBox="1"/>
            <p:nvPr/>
          </p:nvSpPr>
          <p:spPr>
            <a:xfrm>
              <a:off x="4843398" y="2452075"/>
              <a:ext cx="1601502" cy="212365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Ubuntu" charset="0"/>
                  <a:ea typeface="Ubuntu" charset="0"/>
                  <a:cs typeface="Ubuntu" charset="0"/>
                </a:rPr>
                <a:t>Commercial</a:t>
              </a:r>
              <a:r>
                <a:rPr kumimoji="0" lang="en-GB" sz="1600" b="1" i="0" u="none" strike="noStrike" kern="1200" cap="none" spc="0" normalizeH="0" baseline="0" noProof="0" dirty="0">
                  <a:ln>
                    <a:noFill/>
                  </a:ln>
                  <a:solidFill>
                    <a:prstClr val="black"/>
                  </a:solidFill>
                  <a:effectLst/>
                  <a:uLnTx/>
                  <a:uFillTx/>
                  <a:latin typeface="Ubuntu" charset="0"/>
                  <a:ea typeface="Ubuntu" charset="0"/>
                  <a:cs typeface="Ubuntu" charset="0"/>
                </a:rPr>
                <a:t> </a:t>
              </a:r>
              <a:r>
                <a:rPr kumimoji="0" lang="en-GB" sz="1400" b="1" i="0" u="none" strike="noStrike" kern="1200" cap="none" spc="0" normalizeH="0" baseline="0" noProof="0" dirty="0">
                  <a:ln>
                    <a:noFill/>
                  </a:ln>
                  <a:solidFill>
                    <a:prstClr val="black"/>
                  </a:solidFill>
                  <a:effectLst/>
                  <a:uLnTx/>
                  <a:uFillTx/>
                  <a:latin typeface="Ubuntu" charset="0"/>
                  <a:ea typeface="Ubuntu" charset="0"/>
                  <a:cs typeface="Ubuntu" charset="0"/>
                </a:rPr>
                <a:t>and Behavioural Determinants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Ubuntu"/>
                <a:ea typeface="Ubuntu"/>
                <a:cs typeface="Ubuntu"/>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buntu"/>
                  <a:ea typeface="Ubuntu" charset="0"/>
                  <a:cs typeface="Ubuntu" charset="0"/>
                </a:rPr>
                <a:t>Role of physical activity, sleep, diet alcohol and substance misuse, smoking, social media and commercial determinants</a:t>
              </a:r>
              <a:endParaRPr kumimoji="0" lang="en-GB" sz="11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6" name="TextBox 15"/>
            <p:cNvSpPr txBox="1"/>
            <p:nvPr/>
          </p:nvSpPr>
          <p:spPr>
            <a:xfrm>
              <a:off x="2794331" y="2320155"/>
              <a:ext cx="1601502" cy="2246769"/>
            </a:xfrm>
            <a:prstGeom prst="rect">
              <a:avLst/>
            </a:prstGeom>
            <a:noFill/>
          </p:spPr>
          <p:txBody>
            <a:bodyPr wrap="square" rtlCol="0">
              <a:spAutoFit/>
            </a:bodyPr>
            <a:lstStyle/>
            <a:p>
              <a:pPr lvl="0" defTabSz="457200"/>
              <a:r>
                <a:rPr lang="en-GB" sz="1400" b="1" dirty="0">
                  <a:solidFill>
                    <a:prstClr val="black"/>
                  </a:solidFill>
                  <a:latin typeface="Ubuntu"/>
                  <a:ea typeface="Ubuntu"/>
                  <a:cs typeface="Ubuntu"/>
                </a:rPr>
                <a:t>Psycho-social Determinants </a:t>
              </a:r>
              <a:endParaRPr kumimoji="0" lang="en-GB" sz="1400" b="1" i="0" u="none" strike="noStrike" kern="1200" cap="none" spc="0" normalizeH="0" baseline="0" noProof="0" dirty="0">
                <a:ln>
                  <a:noFill/>
                </a:ln>
                <a:solidFill>
                  <a:prstClr val="black"/>
                </a:solidFill>
                <a:effectLst/>
                <a:uLnTx/>
                <a:uFillTx/>
                <a:latin typeface="Ubuntu"/>
                <a:ea typeface="Ubuntu"/>
                <a:cs typeface="Ubuntu"/>
              </a:endParaRPr>
            </a:p>
            <a:p>
              <a:pPr defTabSz="457200"/>
              <a:endParaRPr kumimoji="0" lang="en-GB" sz="1200" b="0" i="0" u="none" strike="noStrike" kern="1200" cap="none" spc="0" normalizeH="0" baseline="0" noProof="0" dirty="0">
                <a:ln>
                  <a:noFill/>
                </a:ln>
                <a:solidFill>
                  <a:prstClr val="black"/>
                </a:solidFill>
                <a:effectLst/>
                <a:uLnTx/>
                <a:uFillTx/>
                <a:latin typeface="Ubuntu"/>
                <a:ea typeface="Ubuntu"/>
                <a:cs typeface="Ubuntu"/>
              </a:endParaRPr>
            </a:p>
            <a:p>
              <a:pPr defTabSz="457200"/>
              <a:r>
                <a:rPr lang="en-GB" sz="1000" dirty="0">
                  <a:solidFill>
                    <a:prstClr val="black"/>
                  </a:solidFill>
                  <a:latin typeface="Ubuntu"/>
                  <a:ea typeface="Ubuntu"/>
                  <a:cs typeface="Ubuntu"/>
                </a:rPr>
                <a:t>Mental Wellbeing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Ubuntu"/>
                  <a:ea typeface="Ubuntu"/>
                  <a:cs typeface="Ubuntu"/>
                </a:rPr>
                <a:t>(e.g. emotional literacy; self esteem; social relationships; resilience, trauma and discrimination), it’s determinants and influences on positive health behaviours and health outcomes</a:t>
              </a:r>
              <a:endParaRPr kumimoji="0" lang="en-GB" sz="8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7" name="TextBox 16"/>
            <p:cNvSpPr txBox="1"/>
            <p:nvPr/>
          </p:nvSpPr>
          <p:spPr>
            <a:xfrm>
              <a:off x="6946636" y="2469902"/>
              <a:ext cx="1601502" cy="212365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rPr>
                <a:t>Early Detection and intervention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schemeClr val="bg1"/>
                </a:solidFill>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Ubuntu" charset="0"/>
                  <a:ea typeface="Ubuntu" charset="0"/>
                  <a:cs typeface="Ubuntu" charset="0"/>
                </a:rPr>
                <a:t>Action to address </a:t>
              </a:r>
              <a:r>
                <a:rPr kumimoji="0" lang="en-GB" sz="1200" b="0" i="0" u="none" strike="noStrike" kern="1200" cap="none" spc="0" normalizeH="0" baseline="0" noProof="0" dirty="0">
                  <a:ln>
                    <a:noFill/>
                  </a:ln>
                  <a:solidFill>
                    <a:schemeClr val="bg1"/>
                  </a:solidFill>
                  <a:effectLst/>
                  <a:uLnTx/>
                  <a:uFillTx/>
                  <a:latin typeface="Ubuntu" charset="0"/>
                  <a:ea typeface="Ubuntu" charset="0"/>
                  <a:cs typeface="Ubuntu" charset="0"/>
                </a:rPr>
                <a:t>poor mental wellbeing and key risk factors -  MECC, Social Prescribing, early intervention initiatives in MH services</a:t>
              </a:r>
              <a:endParaRPr kumimoji="0" lang="en-GB" sz="1000" b="0" i="0" u="none" strike="noStrike" kern="1200" cap="none" spc="0" normalizeH="0" baseline="0" noProof="0" dirty="0">
                <a:ln>
                  <a:noFill/>
                </a:ln>
                <a:solidFill>
                  <a:schemeClr val="bg1"/>
                </a:solidFill>
                <a:effectLst/>
                <a:uLnTx/>
                <a:uFillTx/>
                <a:latin typeface="Ubuntu" charset="0"/>
                <a:ea typeface="Ubuntu" charset="0"/>
                <a:cs typeface="Ubuntu" charset="0"/>
              </a:endParaRPr>
            </a:p>
          </p:txBody>
        </p:sp>
        <p:sp>
          <p:nvSpPr>
            <p:cNvPr id="18" name="TextBox 17"/>
            <p:cNvSpPr txBox="1"/>
            <p:nvPr/>
          </p:nvSpPr>
          <p:spPr>
            <a:xfrm>
              <a:off x="709135" y="2449469"/>
              <a:ext cx="1733060"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Ubuntu" charset="0"/>
                  <a:ea typeface="Ubuntu" charset="0"/>
                  <a:cs typeface="Ubuntu" charset="0"/>
                </a:rPr>
                <a:t>Wider Determinants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Ubuntu"/>
                  <a:ea typeface="Ubuntu"/>
                  <a:cs typeface="Ubuntu"/>
                </a:rPr>
                <a:t>The role of income, employment, </a:t>
              </a:r>
              <a:r>
                <a:rPr lang="en-GB" sz="1200" dirty="0">
                  <a:solidFill>
                    <a:prstClr val="black"/>
                  </a:solidFill>
                  <a:latin typeface="Ubuntu"/>
                  <a:ea typeface="Ubuntu"/>
                  <a:cs typeface="Ubuntu"/>
                </a:rPr>
                <a:t>h</a:t>
              </a:r>
              <a:r>
                <a:rPr kumimoji="0" lang="en-GB" sz="1200" b="0" i="0" u="none" strike="noStrike" kern="1200" cap="none" spc="0" normalizeH="0" baseline="0" noProof="0" dirty="0" err="1">
                  <a:ln>
                    <a:noFill/>
                  </a:ln>
                  <a:solidFill>
                    <a:prstClr val="black"/>
                  </a:solidFill>
                  <a:effectLst/>
                  <a:uLnTx/>
                  <a:uFillTx/>
                  <a:latin typeface="Ubuntu"/>
                  <a:ea typeface="Ubuntu"/>
                  <a:cs typeface="Ubuntu"/>
                </a:rPr>
                <a:t>ousing</a:t>
              </a:r>
              <a:r>
                <a:rPr kumimoji="0" lang="en-GB" sz="1200" b="0" i="0" u="none" strike="noStrike" kern="1200" cap="none" spc="0" normalizeH="0" baseline="0" noProof="0" dirty="0">
                  <a:ln>
                    <a:noFill/>
                  </a:ln>
                  <a:solidFill>
                    <a:prstClr val="black"/>
                  </a:solidFill>
                  <a:effectLst/>
                  <a:uLnTx/>
                  <a:uFillTx/>
                  <a:latin typeface="Ubuntu"/>
                  <a:ea typeface="Ubuntu"/>
                  <a:cs typeface="Ubuntu"/>
                </a:rPr>
                <a:t>, education, community infrastructure and wider environments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prstClr val="black"/>
                </a:solidFill>
                <a:latin typeface="Ubuntu"/>
                <a:ea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9" name="TextBox 18"/>
            <p:cNvSpPr txBox="1"/>
            <p:nvPr/>
          </p:nvSpPr>
          <p:spPr>
            <a:xfrm>
              <a:off x="8969746" y="2469902"/>
              <a:ext cx="1601502"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rPr>
                <a:t>Treatment and Care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rPr>
                <a:t>Services &amp; support for mental health conditions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schemeClr val="bg1"/>
                </a:solidFill>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rPr>
                <a:t>Role for wellbeing interventions in tertiary prevention</a:t>
              </a:r>
              <a:r>
                <a:rPr lang="en-GB" sz="1200" dirty="0">
                  <a:solidFill>
                    <a:schemeClr val="bg1"/>
                  </a:solidFill>
                  <a:latin typeface="Ubuntu" charset="0"/>
                  <a:ea typeface="Ubuntu" charset="0"/>
                  <a:cs typeface="Ubuntu" charset="0"/>
                </a:rPr>
                <a:t> &amp; supporting recovery</a:t>
              </a:r>
              <a:endPar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endParaRPr>
            </a:p>
          </p:txBody>
        </p:sp>
      </p:grpSp>
      <p:grpSp>
        <p:nvGrpSpPr>
          <p:cNvPr id="3" name="Group 2"/>
          <p:cNvGrpSpPr/>
          <p:nvPr/>
        </p:nvGrpSpPr>
        <p:grpSpPr>
          <a:xfrm>
            <a:off x="666399" y="1086506"/>
            <a:ext cx="10124997" cy="528169"/>
            <a:chOff x="650080" y="1896320"/>
            <a:chExt cx="10124997" cy="528169"/>
          </a:xfrm>
        </p:grpSpPr>
        <p:sp>
          <p:nvSpPr>
            <p:cNvPr id="20" name="Right Arrow 19"/>
            <p:cNvSpPr/>
            <p:nvPr/>
          </p:nvSpPr>
          <p:spPr>
            <a:xfrm>
              <a:off x="691180" y="1896320"/>
              <a:ext cx="10083897" cy="5281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1" name="TextBox 20"/>
            <p:cNvSpPr txBox="1"/>
            <p:nvPr/>
          </p:nvSpPr>
          <p:spPr>
            <a:xfrm>
              <a:off x="650080" y="1968109"/>
              <a:ext cx="2534095"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Ubuntu" charset="0"/>
                  <a:ea typeface="Ubuntu" charset="0"/>
                  <a:cs typeface="Ubuntu" charset="0"/>
                </a:rPr>
                <a:t>Time</a:t>
              </a:r>
            </a:p>
          </p:txBody>
        </p:sp>
      </p:grpSp>
      <p:grpSp>
        <p:nvGrpSpPr>
          <p:cNvPr id="9" name="Group 8"/>
          <p:cNvGrpSpPr/>
          <p:nvPr/>
        </p:nvGrpSpPr>
        <p:grpSpPr>
          <a:xfrm>
            <a:off x="733918" y="4531589"/>
            <a:ext cx="10083897" cy="1087960"/>
            <a:chOff x="745633" y="4773344"/>
            <a:chExt cx="10083897" cy="1087960"/>
          </a:xfrm>
        </p:grpSpPr>
        <p:sp>
          <p:nvSpPr>
            <p:cNvPr id="26" name="Up Arrow 25"/>
            <p:cNvSpPr/>
            <p:nvPr/>
          </p:nvSpPr>
          <p:spPr>
            <a:xfrm flipH="1">
              <a:off x="3543538" y="4773344"/>
              <a:ext cx="219456" cy="5029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5" name="Up Arrow 24"/>
            <p:cNvSpPr/>
            <p:nvPr/>
          </p:nvSpPr>
          <p:spPr>
            <a:xfrm flipH="1">
              <a:off x="1537543" y="4773344"/>
              <a:ext cx="219456" cy="5029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8" name="Up Arrow 27"/>
            <p:cNvSpPr/>
            <p:nvPr/>
          </p:nvSpPr>
          <p:spPr>
            <a:xfrm flipH="1">
              <a:off x="5563315" y="4773344"/>
              <a:ext cx="219456" cy="8240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3" name="Right Triangle 22"/>
            <p:cNvSpPr/>
            <p:nvPr/>
          </p:nvSpPr>
          <p:spPr>
            <a:xfrm>
              <a:off x="745633" y="5001768"/>
              <a:ext cx="10083897" cy="85953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4" name="TextBox 23"/>
            <p:cNvSpPr txBox="1"/>
            <p:nvPr/>
          </p:nvSpPr>
          <p:spPr>
            <a:xfrm>
              <a:off x="770414" y="5269261"/>
              <a:ext cx="2643823"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Ubuntu" charset="0"/>
                  <a:ea typeface="Ubuntu" charset="0"/>
                  <a:cs typeface="Ubuntu" charset="0"/>
                </a:rPr>
                <a:t>Health Equity</a:t>
              </a:r>
            </a:p>
          </p:txBody>
        </p:sp>
        <p:sp>
          <p:nvSpPr>
            <p:cNvPr id="27" name="Up Arrow 26"/>
            <p:cNvSpPr/>
            <p:nvPr/>
          </p:nvSpPr>
          <p:spPr>
            <a:xfrm flipH="1">
              <a:off x="7639321" y="4773344"/>
              <a:ext cx="219456" cy="8059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9" name="Up Arrow 28"/>
            <p:cNvSpPr/>
            <p:nvPr/>
          </p:nvSpPr>
          <p:spPr>
            <a:xfrm flipH="1">
              <a:off x="9745821" y="4773344"/>
              <a:ext cx="219456" cy="104891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pSp>
      <p:grpSp>
        <p:nvGrpSpPr>
          <p:cNvPr id="4" name="Group 3"/>
          <p:cNvGrpSpPr/>
          <p:nvPr/>
        </p:nvGrpSpPr>
        <p:grpSpPr>
          <a:xfrm>
            <a:off x="692818" y="1600577"/>
            <a:ext cx="10124997" cy="366119"/>
            <a:chOff x="691180" y="2341854"/>
            <a:chExt cx="10124997" cy="366119"/>
          </a:xfrm>
        </p:grpSpPr>
        <p:sp>
          <p:nvSpPr>
            <p:cNvPr id="55" name="TextBox 2"/>
            <p:cNvSpPr txBox="1"/>
            <p:nvPr/>
          </p:nvSpPr>
          <p:spPr>
            <a:xfrm>
              <a:off x="691180" y="2341854"/>
              <a:ext cx="5860267" cy="338497"/>
            </a:xfrm>
            <a:prstGeom prst="rect">
              <a:avLst/>
            </a:prstGeom>
            <a:solidFill>
              <a:schemeClr val="accent1">
                <a:lumMod val="75000"/>
              </a:schemeClr>
            </a:solidFill>
            <a:ln>
              <a:solidFill>
                <a:schemeClr val="tx2"/>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Primary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56" name="TextBox 3"/>
            <p:cNvSpPr txBox="1"/>
            <p:nvPr/>
          </p:nvSpPr>
          <p:spPr>
            <a:xfrm>
              <a:off x="6726900" y="2369476"/>
              <a:ext cx="1995065" cy="338497"/>
            </a:xfrm>
            <a:prstGeom prst="rect">
              <a:avLst/>
            </a:prstGeom>
            <a:solidFill>
              <a:schemeClr val="tx2">
                <a:lumMod val="20000"/>
                <a:lumOff val="80000"/>
              </a:schemeClr>
            </a:solidFill>
            <a:ln>
              <a:solidFill>
                <a:schemeClr val="tx2"/>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Secondary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57" name="TextBox 7"/>
            <p:cNvSpPr txBox="1"/>
            <p:nvPr/>
          </p:nvSpPr>
          <p:spPr>
            <a:xfrm>
              <a:off x="8911950" y="2366630"/>
              <a:ext cx="1904227" cy="338497"/>
            </a:xfrm>
            <a:prstGeom prst="rect">
              <a:avLst/>
            </a:prstGeom>
            <a:solidFill>
              <a:schemeClr val="tx2">
                <a:lumMod val="20000"/>
                <a:lumOff val="80000"/>
              </a:schemeClr>
            </a:solidFill>
            <a:ln>
              <a:solidFill>
                <a:schemeClr val="tx2"/>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Tertiary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grpSp>
      <p:sp>
        <p:nvSpPr>
          <p:cNvPr id="10" name="Oval 9">
            <a:extLst>
              <a:ext uri="{FF2B5EF4-FFF2-40B4-BE49-F238E27FC236}">
                <a16:creationId xmlns:a16="http://schemas.microsoft.com/office/drawing/2014/main" id="{169678DE-A496-9568-8D87-85F3DF69A482}"/>
              </a:ext>
            </a:extLst>
          </p:cNvPr>
          <p:cNvSpPr/>
          <p:nvPr/>
        </p:nvSpPr>
        <p:spPr>
          <a:xfrm>
            <a:off x="2512413" y="1803636"/>
            <a:ext cx="4435632" cy="2951741"/>
          </a:xfrm>
          <a:prstGeom prst="ellipse">
            <a:avLst/>
          </a:prstGeom>
          <a:noFill/>
          <a:ln w="25400">
            <a:solidFill>
              <a:srgbClr val="E038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6FF197C5-1738-5BB6-AD13-E415049B7C5B}"/>
              </a:ext>
            </a:extLst>
          </p:cNvPr>
          <p:cNvCxnSpPr>
            <a:cxnSpLocks/>
          </p:cNvCxnSpPr>
          <p:nvPr/>
        </p:nvCxnSpPr>
        <p:spPr>
          <a:xfrm flipV="1">
            <a:off x="5771056" y="912989"/>
            <a:ext cx="3601830" cy="1265872"/>
          </a:xfrm>
          <a:prstGeom prst="line">
            <a:avLst/>
          </a:prstGeom>
          <a:ln w="38100"/>
        </p:spPr>
        <p:style>
          <a:lnRef idx="1">
            <a:schemeClr val="accent5"/>
          </a:lnRef>
          <a:fillRef idx="0">
            <a:schemeClr val="accent5"/>
          </a:fillRef>
          <a:effectRef idx="0">
            <a:schemeClr val="accent5"/>
          </a:effectRef>
          <a:fontRef idx="minor">
            <a:schemeClr val="tx1"/>
          </a:fontRef>
        </p:style>
      </p:cxnSp>
      <p:sp>
        <p:nvSpPr>
          <p:cNvPr id="31" name="Rectangle: Rounded Corners 30">
            <a:extLst>
              <a:ext uri="{FF2B5EF4-FFF2-40B4-BE49-F238E27FC236}">
                <a16:creationId xmlns:a16="http://schemas.microsoft.com/office/drawing/2014/main" id="{7BF5F1DF-BC0B-8432-74D4-5340ABA73C14}"/>
              </a:ext>
            </a:extLst>
          </p:cNvPr>
          <p:cNvSpPr/>
          <p:nvPr/>
        </p:nvSpPr>
        <p:spPr>
          <a:xfrm>
            <a:off x="8723603" y="216816"/>
            <a:ext cx="2409453" cy="680729"/>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The PHW Role?</a:t>
            </a:r>
          </a:p>
        </p:txBody>
      </p:sp>
    </p:spTree>
    <p:extLst>
      <p:ext uri="{BB962C8B-B14F-4D97-AF65-F5344CB8AC3E}">
        <p14:creationId xmlns:p14="http://schemas.microsoft.com/office/powerpoint/2010/main" val="1285665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6D28F69-4172-DA1D-8C75-C2AE96F538E1}"/>
              </a:ext>
            </a:extLst>
          </p:cNvPr>
          <p:cNvSpPr>
            <a:spLocks noGrp="1"/>
          </p:cNvSpPr>
          <p:nvPr>
            <p:ph sz="quarter" idx="21"/>
          </p:nvPr>
        </p:nvSpPr>
        <p:spPr>
          <a:xfrm>
            <a:off x="763542" y="1145201"/>
            <a:ext cx="3229803" cy="246221"/>
          </a:xfrm>
        </p:spPr>
        <p:txBody>
          <a:bodyPr/>
          <a:lstStyle/>
          <a:p>
            <a:r>
              <a:rPr lang="en-GB" sz="1600" dirty="0"/>
              <a:t>What do we have in place</a:t>
            </a:r>
          </a:p>
        </p:txBody>
      </p:sp>
      <p:sp>
        <p:nvSpPr>
          <p:cNvPr id="7" name="Content Placeholder 6">
            <a:extLst>
              <a:ext uri="{FF2B5EF4-FFF2-40B4-BE49-F238E27FC236}">
                <a16:creationId xmlns:a16="http://schemas.microsoft.com/office/drawing/2014/main" id="{FAB10730-296E-C089-3E40-4224E985C324}"/>
              </a:ext>
            </a:extLst>
          </p:cNvPr>
          <p:cNvSpPr>
            <a:spLocks noGrp="1"/>
          </p:cNvSpPr>
          <p:nvPr>
            <p:ph sz="quarter" idx="15"/>
          </p:nvPr>
        </p:nvSpPr>
        <p:spPr>
          <a:xfrm>
            <a:off x="763542" y="1624405"/>
            <a:ext cx="3310913" cy="3934410"/>
          </a:xfrm>
        </p:spPr>
        <p:txBody>
          <a:bodyPr/>
          <a:lstStyle/>
          <a:p>
            <a:r>
              <a:rPr lang="en-GB" sz="1600" dirty="0"/>
              <a:t>National Survey for Wales (WEMWBS)</a:t>
            </a:r>
          </a:p>
          <a:p>
            <a:r>
              <a:rPr lang="en-GB" sz="1600" dirty="0"/>
              <a:t>Wellbeing of Future Generations Act National Indicators (Mental wellbeing, loneliness, Sense of Community)</a:t>
            </a:r>
          </a:p>
          <a:p>
            <a:r>
              <a:rPr lang="en-GB" sz="1600" dirty="0"/>
              <a:t>School Health Research Network (SWEMWBS, SDQ, School Connectedness)</a:t>
            </a:r>
          </a:p>
          <a:p>
            <a:pPr marL="0" indent="0">
              <a:buNone/>
            </a:pPr>
            <a:endParaRPr lang="en-GB" sz="1800" dirty="0"/>
          </a:p>
          <a:p>
            <a:endParaRPr lang="en-GB" sz="1800" dirty="0"/>
          </a:p>
          <a:p>
            <a:endParaRPr lang="en-GB" sz="1800" dirty="0"/>
          </a:p>
        </p:txBody>
      </p:sp>
      <p:sp>
        <p:nvSpPr>
          <p:cNvPr id="10" name="Content Placeholder 9">
            <a:extLst>
              <a:ext uri="{FF2B5EF4-FFF2-40B4-BE49-F238E27FC236}">
                <a16:creationId xmlns:a16="http://schemas.microsoft.com/office/drawing/2014/main" id="{3FC5BC80-FB2C-5A81-6263-60D6A59A7CC2}"/>
              </a:ext>
            </a:extLst>
          </p:cNvPr>
          <p:cNvSpPr>
            <a:spLocks noGrp="1"/>
          </p:cNvSpPr>
          <p:nvPr>
            <p:ph sz="quarter" idx="22"/>
          </p:nvPr>
        </p:nvSpPr>
        <p:spPr>
          <a:xfrm>
            <a:off x="8334158" y="1809984"/>
            <a:ext cx="3310913" cy="4390946"/>
          </a:xfrm>
        </p:spPr>
        <p:txBody>
          <a:bodyPr/>
          <a:lstStyle/>
          <a:p>
            <a:r>
              <a:rPr lang="en-GB" sz="1800" dirty="0"/>
              <a:t>Mental health and wellbeing data profile for Wales</a:t>
            </a:r>
          </a:p>
          <a:p>
            <a:r>
              <a:rPr lang="en-GB" sz="1800" dirty="0"/>
              <a:t>Single overview of the Mental Health of the Population of Wales across the </a:t>
            </a:r>
            <a:r>
              <a:rPr lang="en-GB" sz="1800" dirty="0" err="1"/>
              <a:t>Lifecourse</a:t>
            </a:r>
            <a:r>
              <a:rPr lang="en-GB" sz="1800" dirty="0"/>
              <a:t> </a:t>
            </a:r>
          </a:p>
          <a:p>
            <a:r>
              <a:rPr lang="en-GB" sz="1800" dirty="0"/>
              <a:t>Clear data on the span from thriving to very unwell</a:t>
            </a:r>
          </a:p>
          <a:p>
            <a:r>
              <a:rPr lang="en-GB" sz="1800" dirty="0"/>
              <a:t>A single shared system architecture of who does what </a:t>
            </a:r>
          </a:p>
          <a:p>
            <a:endParaRPr lang="en-GB" sz="1800" dirty="0"/>
          </a:p>
        </p:txBody>
      </p:sp>
      <p:sp>
        <p:nvSpPr>
          <p:cNvPr id="12" name="Content Placeholder 11">
            <a:extLst>
              <a:ext uri="{FF2B5EF4-FFF2-40B4-BE49-F238E27FC236}">
                <a16:creationId xmlns:a16="http://schemas.microsoft.com/office/drawing/2014/main" id="{17B4BDE0-BF24-63C3-5F15-1D5F4078531F}"/>
              </a:ext>
            </a:extLst>
          </p:cNvPr>
          <p:cNvSpPr>
            <a:spLocks noGrp="1"/>
          </p:cNvSpPr>
          <p:nvPr>
            <p:ph sz="quarter" idx="24"/>
          </p:nvPr>
        </p:nvSpPr>
        <p:spPr>
          <a:xfrm>
            <a:off x="8246235" y="1183741"/>
            <a:ext cx="3230149" cy="246221"/>
          </a:xfrm>
        </p:spPr>
        <p:txBody>
          <a:bodyPr/>
          <a:lstStyle/>
          <a:p>
            <a:r>
              <a:rPr lang="en-GB" sz="1600" dirty="0"/>
              <a:t>What do we need to develop</a:t>
            </a:r>
          </a:p>
        </p:txBody>
      </p:sp>
      <p:sp>
        <p:nvSpPr>
          <p:cNvPr id="13" name="Text Placeholder 12">
            <a:extLst>
              <a:ext uri="{FF2B5EF4-FFF2-40B4-BE49-F238E27FC236}">
                <a16:creationId xmlns:a16="http://schemas.microsoft.com/office/drawing/2014/main" id="{73F58107-96E8-2655-40FD-2A1D1D9A3216}"/>
              </a:ext>
            </a:extLst>
          </p:cNvPr>
          <p:cNvSpPr>
            <a:spLocks noGrp="1"/>
          </p:cNvSpPr>
          <p:nvPr>
            <p:ph type="body" sz="quarter" idx="25"/>
          </p:nvPr>
        </p:nvSpPr>
        <p:spPr>
          <a:xfrm>
            <a:off x="636832" y="269538"/>
            <a:ext cx="10760075" cy="393542"/>
          </a:xfrm>
        </p:spPr>
        <p:txBody>
          <a:bodyPr/>
          <a:lstStyle/>
          <a:p>
            <a:r>
              <a:rPr lang="en-US" dirty="0"/>
              <a:t>Understand and describe the issue – prevalence and size of the problem</a:t>
            </a:r>
          </a:p>
        </p:txBody>
      </p:sp>
      <p:sp>
        <p:nvSpPr>
          <p:cNvPr id="3" name="Content Placeholder 8">
            <a:extLst>
              <a:ext uri="{FF2B5EF4-FFF2-40B4-BE49-F238E27FC236}">
                <a16:creationId xmlns:a16="http://schemas.microsoft.com/office/drawing/2014/main" id="{471D8413-A515-9F21-BBFE-7EC3851C505B}"/>
              </a:ext>
            </a:extLst>
          </p:cNvPr>
          <p:cNvSpPr txBox="1">
            <a:spLocks/>
          </p:cNvSpPr>
          <p:nvPr/>
        </p:nvSpPr>
        <p:spPr>
          <a:xfrm>
            <a:off x="4361411" y="1148940"/>
            <a:ext cx="3229803" cy="246221"/>
          </a:xfrm>
          <a:prstGeom prst="rect">
            <a:avLst/>
          </a:prstGeom>
        </p:spPr>
        <p:txBody>
          <a:bodyPr wrap="square" lIns="0" tIns="0" rIns="0" bIns="0">
            <a:spAutoFit/>
          </a:bodyPr>
          <a:lstStyle>
            <a:lvl1pPr marL="0" indent="0" algn="ctr" defTabSz="914400" rtl="0" eaLnBrk="1" latinLnBrk="0" hangingPunct="1">
              <a:lnSpc>
                <a:spcPct val="100000"/>
              </a:lnSpc>
              <a:spcBef>
                <a:spcPts val="1000"/>
              </a:spcBef>
              <a:buFont typeface="Arial"/>
              <a:buNone/>
              <a:defRPr sz="1400" b="1" i="0" kern="1200" baseline="0">
                <a:solidFill>
                  <a:srgbClr val="F9C402"/>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t>What are we developing</a:t>
            </a:r>
          </a:p>
        </p:txBody>
      </p:sp>
      <p:sp>
        <p:nvSpPr>
          <p:cNvPr id="4" name="Content Placeholder 6">
            <a:extLst>
              <a:ext uri="{FF2B5EF4-FFF2-40B4-BE49-F238E27FC236}">
                <a16:creationId xmlns:a16="http://schemas.microsoft.com/office/drawing/2014/main" id="{4772481A-131E-837E-AD15-D929DB1E1B49}"/>
              </a:ext>
            </a:extLst>
          </p:cNvPr>
          <p:cNvSpPr txBox="1">
            <a:spLocks/>
          </p:cNvSpPr>
          <p:nvPr/>
        </p:nvSpPr>
        <p:spPr>
          <a:xfrm>
            <a:off x="4440543" y="1624405"/>
            <a:ext cx="3310913" cy="5221942"/>
          </a:xfrm>
          <a:prstGeom prst="rect">
            <a:avLst/>
          </a:prstGeom>
        </p:spPr>
        <p:txBody>
          <a:bodyPr wrap="square" lIns="0" tIns="0" rIns="0" bIns="0">
            <a:spAutoFit/>
          </a:bodyPr>
          <a:lstStyle>
            <a:lvl1pPr marL="171450" indent="-171450" algn="l" defTabSz="914400" rtl="0" eaLnBrk="1" latinLnBrk="0" hangingPunct="1">
              <a:lnSpc>
                <a:spcPct val="100000"/>
              </a:lnSpc>
              <a:spcBef>
                <a:spcPts val="1000"/>
              </a:spcBef>
              <a:buFont typeface="Arial" charset="0"/>
              <a:buChar char="•"/>
              <a:defRPr sz="1400" b="0" i="0" kern="1200" baseline="0">
                <a:solidFill>
                  <a:schemeClr val="bg1"/>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Increasing understanding of inequalities in mental and social wellbeing and barriers and facilitators to engagement with wellbeing-promoting activities (research with the Centre for Health Activity and Wellbeing Research)</a:t>
            </a:r>
          </a:p>
          <a:p>
            <a:r>
              <a:rPr lang="en-GB" sz="1800" i="1" dirty="0">
                <a:effectLst/>
                <a:latin typeface="Calibri" panose="020F0502020204030204" pitchFamily="34" charset="0"/>
                <a:ea typeface="Calibri" panose="020F0502020204030204" pitchFamily="34" charset="0"/>
              </a:rPr>
              <a:t>National HIW work on children identified as having a mental health need and how they are supported</a:t>
            </a:r>
          </a:p>
          <a:p>
            <a:endParaRPr lang="en-GB" sz="1800" dirty="0"/>
          </a:p>
          <a:p>
            <a:pPr marL="0" indent="0">
              <a:buNone/>
            </a:pPr>
            <a:endParaRPr lang="en-GB" sz="1800" dirty="0"/>
          </a:p>
          <a:p>
            <a:endParaRPr lang="en-GB" sz="1800" dirty="0"/>
          </a:p>
        </p:txBody>
      </p:sp>
    </p:spTree>
    <p:extLst>
      <p:ext uri="{BB962C8B-B14F-4D97-AF65-F5344CB8AC3E}">
        <p14:creationId xmlns:p14="http://schemas.microsoft.com/office/powerpoint/2010/main" val="4261085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FCC9A441-B4E7-2D1F-C623-C637F18C32BD}"/>
              </a:ext>
            </a:extLst>
          </p:cNvPr>
          <p:cNvSpPr>
            <a:spLocks noGrp="1"/>
          </p:cNvSpPr>
          <p:nvPr>
            <p:ph sz="quarter" idx="10"/>
          </p:nvPr>
        </p:nvSpPr>
        <p:spPr>
          <a:prstGeom prst="rect">
            <a:avLst/>
          </a:prstGeom>
        </p:spPr>
        <p:txBody>
          <a:bodyPr/>
          <a:lstStyle/>
          <a:p>
            <a:r>
              <a:rPr lang="en-GB" dirty="0"/>
              <a:t>Adults</a:t>
            </a:r>
          </a:p>
        </p:txBody>
      </p:sp>
      <p:sp>
        <p:nvSpPr>
          <p:cNvPr id="15" name="Content Placeholder 14">
            <a:extLst>
              <a:ext uri="{FF2B5EF4-FFF2-40B4-BE49-F238E27FC236}">
                <a16:creationId xmlns:a16="http://schemas.microsoft.com/office/drawing/2014/main" id="{5F4F3182-830D-FBE1-536F-BF5F342519C7}"/>
              </a:ext>
            </a:extLst>
          </p:cNvPr>
          <p:cNvSpPr>
            <a:spLocks noGrp="1"/>
          </p:cNvSpPr>
          <p:nvPr>
            <p:ph sz="quarter" idx="14"/>
          </p:nvPr>
        </p:nvSpPr>
        <p:spPr>
          <a:xfrm>
            <a:off x="715963" y="1976644"/>
            <a:ext cx="10760075" cy="3793859"/>
          </a:xfrm>
        </p:spPr>
        <p:txBody>
          <a:bodyPr/>
          <a:lstStyle/>
          <a:p>
            <a:pPr marL="0" indent="0">
              <a:buNone/>
            </a:pPr>
            <a:r>
              <a:rPr lang="en-GB" sz="2000" b="1" dirty="0"/>
              <a:t>School Health Research Network Survey</a:t>
            </a:r>
          </a:p>
          <a:p>
            <a:pPr marL="0" indent="0">
              <a:buNone/>
            </a:pPr>
            <a:r>
              <a:rPr lang="en-GB" sz="2000" dirty="0"/>
              <a:t>Mean wellbeing scores for young people aged 11-16 show declining mental wellbeing and life satisfaction</a:t>
            </a:r>
          </a:p>
          <a:p>
            <a:r>
              <a:rPr lang="en-GB" sz="2000" b="1" dirty="0"/>
              <a:t>Mean SWEMWBS scores: </a:t>
            </a:r>
            <a:r>
              <a:rPr lang="en-GB" sz="2000" dirty="0"/>
              <a:t>2019/20: mean=24, 2021/22: mean=23</a:t>
            </a:r>
          </a:p>
          <a:p>
            <a:pPr lvl="1"/>
            <a:r>
              <a:rPr lang="en-GB" dirty="0"/>
              <a:t>Lo</a:t>
            </a:r>
            <a:r>
              <a:rPr lang="en-GB" dirty="0">
                <a:solidFill>
                  <a:schemeClr val="accent1"/>
                </a:solidFill>
              </a:rPr>
              <a:t>west among those self-identifying as “neither boy or girl” (mean = 18 in 2021/22)</a:t>
            </a:r>
          </a:p>
          <a:p>
            <a:r>
              <a:rPr lang="en-GB" sz="2000" b="1" dirty="0"/>
              <a:t>Life satisfaction</a:t>
            </a:r>
            <a:r>
              <a:rPr lang="en-GB" sz="2000" dirty="0"/>
              <a:t>: </a:t>
            </a:r>
          </a:p>
          <a:p>
            <a:pPr lvl="1"/>
            <a:r>
              <a:rPr lang="en-GB" sz="1600" dirty="0">
                <a:solidFill>
                  <a:schemeClr val="accent1"/>
                </a:solidFill>
              </a:rPr>
              <a:t>85% scored 6 or over in 2017/18, 78% 2021/22.</a:t>
            </a:r>
          </a:p>
          <a:p>
            <a:pPr lvl="1"/>
            <a:r>
              <a:rPr lang="en-GB" sz="1600" dirty="0">
                <a:solidFill>
                  <a:schemeClr val="accent1"/>
                </a:solidFill>
              </a:rPr>
              <a:t>Higher in boys (85%) than girls (74%)</a:t>
            </a:r>
          </a:p>
          <a:p>
            <a:pPr lvl="1"/>
            <a:r>
              <a:rPr lang="en-GB" sz="1600" dirty="0">
                <a:solidFill>
                  <a:schemeClr val="accent1"/>
                </a:solidFill>
              </a:rPr>
              <a:t>Lowest in young people self-identifying as neither boy or girl (43%)</a:t>
            </a:r>
          </a:p>
          <a:p>
            <a:pPr lvl="1"/>
            <a:endParaRPr lang="en-GB" sz="1600" dirty="0">
              <a:solidFill>
                <a:schemeClr val="accent1"/>
              </a:solidFill>
            </a:endParaRPr>
          </a:p>
          <a:p>
            <a:pPr marL="0" lvl="1" indent="0">
              <a:buNone/>
            </a:pPr>
            <a:r>
              <a:rPr lang="en-GB" sz="1600" b="1" dirty="0">
                <a:solidFill>
                  <a:schemeClr val="accent1"/>
                </a:solidFill>
              </a:rPr>
              <a:t>Mental wellbeing and life satisfaction decline with increasing age and lower family affluence</a:t>
            </a:r>
          </a:p>
        </p:txBody>
      </p:sp>
      <p:sp>
        <p:nvSpPr>
          <p:cNvPr id="9" name="Text Placeholder 8">
            <a:extLst>
              <a:ext uri="{FF2B5EF4-FFF2-40B4-BE49-F238E27FC236}">
                <a16:creationId xmlns:a16="http://schemas.microsoft.com/office/drawing/2014/main" id="{D129C721-F764-E7D5-4537-4820B4AEEB3E}"/>
              </a:ext>
            </a:extLst>
          </p:cNvPr>
          <p:cNvSpPr>
            <a:spLocks noGrp="1"/>
          </p:cNvSpPr>
          <p:nvPr>
            <p:ph type="body" sz="quarter" idx="15"/>
          </p:nvPr>
        </p:nvSpPr>
        <p:spPr/>
        <p:txBody>
          <a:bodyPr/>
          <a:lstStyle/>
          <a:p>
            <a:r>
              <a:rPr lang="en-GB" dirty="0"/>
              <a:t>Mental wellbeing in Wales</a:t>
            </a:r>
          </a:p>
        </p:txBody>
      </p:sp>
      <p:sp>
        <p:nvSpPr>
          <p:cNvPr id="10" name="Text Placeholder 9">
            <a:extLst>
              <a:ext uri="{FF2B5EF4-FFF2-40B4-BE49-F238E27FC236}">
                <a16:creationId xmlns:a16="http://schemas.microsoft.com/office/drawing/2014/main" id="{382006DC-2361-EA50-CB2F-308282B8FE50}"/>
              </a:ext>
            </a:extLst>
          </p:cNvPr>
          <p:cNvSpPr>
            <a:spLocks noGrp="1"/>
          </p:cNvSpPr>
          <p:nvPr>
            <p:ph type="body" sz="quarter" idx="16"/>
          </p:nvPr>
        </p:nvSpPr>
        <p:spPr/>
        <p:txBody>
          <a:bodyPr/>
          <a:lstStyle/>
          <a:p>
            <a:r>
              <a:rPr lang="en-GB" dirty="0"/>
              <a:t>What do we know? – Children and Young People</a:t>
            </a:r>
          </a:p>
        </p:txBody>
      </p:sp>
    </p:spTree>
    <p:extLst>
      <p:ext uri="{BB962C8B-B14F-4D97-AF65-F5344CB8AC3E}">
        <p14:creationId xmlns:p14="http://schemas.microsoft.com/office/powerpoint/2010/main" val="1201543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CD8E799-1D2E-42A3-B520-F18AC94ED0A3}"/>
              </a:ext>
            </a:extLst>
          </p:cNvPr>
          <p:cNvSpPr>
            <a:spLocks noGrp="1"/>
          </p:cNvSpPr>
          <p:nvPr>
            <p:ph sz="quarter" idx="10"/>
          </p:nvPr>
        </p:nvSpPr>
        <p:spPr>
          <a:xfrm>
            <a:off x="348491" y="6165130"/>
            <a:ext cx="9078313" cy="249299"/>
          </a:xfrm>
        </p:spPr>
        <p:txBody>
          <a:bodyPr/>
          <a:lstStyle/>
          <a:p>
            <a:r>
              <a:rPr lang="en-GB" sz="1800" dirty="0">
                <a:effectLst/>
                <a:latin typeface="Aptos" panose="020B0004020202020204" pitchFamily="34" charset="0"/>
                <a:ea typeface="Times New Roman" panose="02020603050405020304" pitchFamily="18" charset="0"/>
              </a:rPr>
              <a:t>Sources: Time to talk PH (TTPH) survey Wales Omnibus survey (both June 2023)</a:t>
            </a:r>
            <a:endParaRPr lang="en-GB" dirty="0"/>
          </a:p>
        </p:txBody>
      </p:sp>
      <p:sp>
        <p:nvSpPr>
          <p:cNvPr id="18" name="Content Placeholder 17">
            <a:extLst>
              <a:ext uri="{FF2B5EF4-FFF2-40B4-BE49-F238E27FC236}">
                <a16:creationId xmlns:a16="http://schemas.microsoft.com/office/drawing/2014/main" id="{FCC9A441-B4E7-2D1F-C623-C637F18C32BD}"/>
              </a:ext>
            </a:extLst>
          </p:cNvPr>
          <p:cNvSpPr>
            <a:spLocks noGrp="1"/>
          </p:cNvSpPr>
          <p:nvPr>
            <p:ph sz="quarter" idx="14"/>
          </p:nvPr>
        </p:nvSpPr>
        <p:spPr>
          <a:xfrm>
            <a:off x="715963" y="1601732"/>
            <a:ext cx="10760075" cy="4506362"/>
          </a:xfrm>
        </p:spPr>
        <p:txBody>
          <a:bodyPr/>
          <a:lstStyle/>
          <a:p>
            <a:pPr marL="0" indent="0">
              <a:buNone/>
            </a:pPr>
            <a:r>
              <a:rPr lang="en-GB" sz="1800" b="1" dirty="0"/>
              <a:t>National Survey for Wales </a:t>
            </a:r>
            <a:r>
              <a:rPr lang="en-GB" sz="1800" dirty="0"/>
              <a:t>– declining mental wellbeing</a:t>
            </a:r>
          </a:p>
          <a:p>
            <a:r>
              <a:rPr lang="en-GB" sz="1800" b="1" dirty="0"/>
              <a:t>Mean WEMWBS: </a:t>
            </a:r>
            <a:r>
              <a:rPr lang="en-GB" sz="1800" dirty="0"/>
              <a:t>52 in 2018/19 to 48.2 in 2022/23</a:t>
            </a:r>
          </a:p>
          <a:p>
            <a:pPr marL="742950" lvl="1" indent="-285750">
              <a:buFont typeface="Arial" panose="020B0604020202020204" pitchFamily="34" charset="0"/>
              <a:buChar char="•"/>
            </a:pPr>
            <a:r>
              <a:rPr lang="en-GB" sz="1500" i="1" dirty="0">
                <a:solidFill>
                  <a:schemeClr val="accent1"/>
                </a:solidFill>
              </a:rPr>
              <a:t>Lower in adults aged 16-24yr (47), people in “bad/very bad” health (39), and people who are lonely (39)</a:t>
            </a:r>
          </a:p>
          <a:p>
            <a:pPr marL="0" indent="0">
              <a:buNone/>
            </a:pPr>
            <a:r>
              <a:rPr lang="en-GB" sz="1800" b="1" dirty="0"/>
              <a:t>Population surveys (June 2023) - “Value-action” gap</a:t>
            </a:r>
          </a:p>
          <a:p>
            <a:r>
              <a:rPr lang="en-GB" sz="1600" dirty="0"/>
              <a:t>69% (TTPH survey) / 58% (Wales Omnibus) of people strongly agree it’s important to take action for mental wellbeing</a:t>
            </a:r>
          </a:p>
          <a:p>
            <a:r>
              <a:rPr lang="en-GB" sz="1600" dirty="0"/>
              <a:t>43% (TTPH Survey) / 31% (Wales Omnibus) strongly agree they know what actions to take</a:t>
            </a:r>
          </a:p>
          <a:p>
            <a:pPr marL="742950" lvl="1" indent="-285750">
              <a:buFont typeface="Arial" panose="020B0604020202020204" pitchFamily="34" charset="0"/>
              <a:buChar char="•"/>
            </a:pPr>
            <a:r>
              <a:rPr lang="en-GB" sz="1500" i="1" dirty="0">
                <a:solidFill>
                  <a:schemeClr val="accent1"/>
                </a:solidFill>
              </a:rPr>
              <a:t>lowest in 16-24yr olds (19%), DE social grade (24%) and Welsh speakers (27%) (Wales Omnibus)</a:t>
            </a:r>
          </a:p>
          <a:p>
            <a:r>
              <a:rPr lang="en-GB" sz="1600" dirty="0"/>
              <a:t>31% strongly agree they are able to find the time to do the things that matter for their mental wellbeing</a:t>
            </a:r>
          </a:p>
          <a:p>
            <a:r>
              <a:rPr lang="en-GB" sz="1600" dirty="0"/>
              <a:t>14% (TTPH survey) / 21% (Wales Omnibus) report taking no action for their mental wellbeing </a:t>
            </a:r>
          </a:p>
          <a:p>
            <a:pPr marL="742950" lvl="1" indent="-285750">
              <a:buFont typeface="Arial" panose="020B0604020202020204" pitchFamily="34" charset="0"/>
              <a:buChar char="•"/>
            </a:pPr>
            <a:r>
              <a:rPr lang="en-GB" sz="1500" i="1" dirty="0">
                <a:solidFill>
                  <a:schemeClr val="accent1"/>
                </a:solidFill>
              </a:rPr>
              <a:t>highest in males &gt;45yrs (34%) and The Valleys (26%)</a:t>
            </a:r>
          </a:p>
          <a:p>
            <a:endParaRPr lang="en-GB" sz="1800" dirty="0"/>
          </a:p>
        </p:txBody>
      </p:sp>
      <p:sp>
        <p:nvSpPr>
          <p:cNvPr id="9" name="Text Placeholder 8">
            <a:extLst>
              <a:ext uri="{FF2B5EF4-FFF2-40B4-BE49-F238E27FC236}">
                <a16:creationId xmlns:a16="http://schemas.microsoft.com/office/drawing/2014/main" id="{D129C721-F764-E7D5-4537-4820B4AEEB3E}"/>
              </a:ext>
            </a:extLst>
          </p:cNvPr>
          <p:cNvSpPr>
            <a:spLocks noGrp="1"/>
          </p:cNvSpPr>
          <p:nvPr>
            <p:ph type="body" sz="quarter" idx="15"/>
          </p:nvPr>
        </p:nvSpPr>
        <p:spPr/>
        <p:txBody>
          <a:bodyPr/>
          <a:lstStyle/>
          <a:p>
            <a:r>
              <a:rPr lang="en-GB" dirty="0"/>
              <a:t>Mental wellbeing in Wales</a:t>
            </a:r>
          </a:p>
        </p:txBody>
      </p:sp>
      <p:sp>
        <p:nvSpPr>
          <p:cNvPr id="10" name="Text Placeholder 9">
            <a:extLst>
              <a:ext uri="{FF2B5EF4-FFF2-40B4-BE49-F238E27FC236}">
                <a16:creationId xmlns:a16="http://schemas.microsoft.com/office/drawing/2014/main" id="{382006DC-2361-EA50-CB2F-308282B8FE50}"/>
              </a:ext>
            </a:extLst>
          </p:cNvPr>
          <p:cNvSpPr>
            <a:spLocks noGrp="1"/>
          </p:cNvSpPr>
          <p:nvPr>
            <p:ph type="body" sz="quarter" idx="16"/>
          </p:nvPr>
        </p:nvSpPr>
        <p:spPr/>
        <p:txBody>
          <a:bodyPr/>
          <a:lstStyle/>
          <a:p>
            <a:r>
              <a:rPr lang="en-GB" dirty="0"/>
              <a:t>What do we know? - Adults</a:t>
            </a:r>
          </a:p>
        </p:txBody>
      </p:sp>
    </p:spTree>
    <p:extLst>
      <p:ext uri="{BB962C8B-B14F-4D97-AF65-F5344CB8AC3E}">
        <p14:creationId xmlns:p14="http://schemas.microsoft.com/office/powerpoint/2010/main" val="2091351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AB10730-296E-C089-3E40-4224E985C324}"/>
              </a:ext>
            </a:extLst>
          </p:cNvPr>
          <p:cNvSpPr>
            <a:spLocks noGrp="1"/>
          </p:cNvSpPr>
          <p:nvPr>
            <p:ph sz="quarter" idx="15"/>
          </p:nvPr>
        </p:nvSpPr>
        <p:spPr>
          <a:xfrm>
            <a:off x="786302" y="1924343"/>
            <a:ext cx="3293329" cy="2749471"/>
          </a:xfrm>
        </p:spPr>
        <p:txBody>
          <a:bodyPr/>
          <a:lstStyle/>
          <a:p>
            <a:r>
              <a:rPr lang="en-GB" sz="1800" dirty="0"/>
              <a:t>What Works Toolkit – collection of evidence summaries for school level interventions and approaches to improve mental wellbeing</a:t>
            </a:r>
          </a:p>
          <a:p>
            <a:r>
              <a:rPr lang="en-GB" sz="1800" dirty="0"/>
              <a:t>Evidence-based content for the </a:t>
            </a:r>
            <a:r>
              <a:rPr lang="en-GB" sz="1800" i="1" dirty="0"/>
              <a:t>Hapus</a:t>
            </a:r>
            <a:r>
              <a:rPr lang="en-GB" sz="1800" dirty="0"/>
              <a:t> website</a:t>
            </a:r>
          </a:p>
          <a:p>
            <a:endParaRPr lang="en-GB" sz="1800" dirty="0"/>
          </a:p>
        </p:txBody>
      </p:sp>
      <p:sp>
        <p:nvSpPr>
          <p:cNvPr id="9" name="Content Placeholder 8">
            <a:extLst>
              <a:ext uri="{FF2B5EF4-FFF2-40B4-BE49-F238E27FC236}">
                <a16:creationId xmlns:a16="http://schemas.microsoft.com/office/drawing/2014/main" id="{A6D28F69-4172-DA1D-8C75-C2AE96F538E1}"/>
              </a:ext>
            </a:extLst>
          </p:cNvPr>
          <p:cNvSpPr>
            <a:spLocks noGrp="1"/>
          </p:cNvSpPr>
          <p:nvPr>
            <p:ph sz="quarter" idx="21"/>
          </p:nvPr>
        </p:nvSpPr>
        <p:spPr>
          <a:xfrm>
            <a:off x="636832" y="1293977"/>
            <a:ext cx="3229803" cy="246221"/>
          </a:xfrm>
        </p:spPr>
        <p:txBody>
          <a:bodyPr/>
          <a:lstStyle/>
          <a:p>
            <a:r>
              <a:rPr lang="en-GB" sz="1600" dirty="0"/>
              <a:t>What do we have in place</a:t>
            </a:r>
          </a:p>
        </p:txBody>
      </p:sp>
      <p:sp>
        <p:nvSpPr>
          <p:cNvPr id="10" name="Content Placeholder 9">
            <a:extLst>
              <a:ext uri="{FF2B5EF4-FFF2-40B4-BE49-F238E27FC236}">
                <a16:creationId xmlns:a16="http://schemas.microsoft.com/office/drawing/2014/main" id="{3FC5BC80-FB2C-5A81-6263-60D6A59A7CC2}"/>
              </a:ext>
            </a:extLst>
          </p:cNvPr>
          <p:cNvSpPr>
            <a:spLocks noGrp="1"/>
          </p:cNvSpPr>
          <p:nvPr>
            <p:ph sz="quarter" idx="22"/>
          </p:nvPr>
        </p:nvSpPr>
        <p:spPr>
          <a:xfrm>
            <a:off x="8353168" y="1924343"/>
            <a:ext cx="3211616" cy="1384995"/>
          </a:xfrm>
        </p:spPr>
        <p:txBody>
          <a:bodyPr/>
          <a:lstStyle/>
          <a:p>
            <a:r>
              <a:rPr lang="en-GB" sz="1800" dirty="0"/>
              <a:t>Increase understanding of the determinants of increasing distress in children and young people</a:t>
            </a:r>
          </a:p>
        </p:txBody>
      </p:sp>
      <p:sp>
        <p:nvSpPr>
          <p:cNvPr id="12" name="Content Placeholder 11">
            <a:extLst>
              <a:ext uri="{FF2B5EF4-FFF2-40B4-BE49-F238E27FC236}">
                <a16:creationId xmlns:a16="http://schemas.microsoft.com/office/drawing/2014/main" id="{17B4BDE0-BF24-63C3-5F15-1D5F4078531F}"/>
              </a:ext>
            </a:extLst>
          </p:cNvPr>
          <p:cNvSpPr>
            <a:spLocks noGrp="1"/>
          </p:cNvSpPr>
          <p:nvPr>
            <p:ph sz="quarter" idx="24"/>
          </p:nvPr>
        </p:nvSpPr>
        <p:spPr>
          <a:xfrm>
            <a:off x="8264769" y="1325383"/>
            <a:ext cx="3388414" cy="246221"/>
          </a:xfrm>
        </p:spPr>
        <p:txBody>
          <a:bodyPr/>
          <a:lstStyle/>
          <a:p>
            <a:r>
              <a:rPr lang="en-GB" sz="1600" dirty="0"/>
              <a:t>What do we need to develop</a:t>
            </a:r>
          </a:p>
        </p:txBody>
      </p:sp>
      <p:sp>
        <p:nvSpPr>
          <p:cNvPr id="13" name="Text Placeholder 12">
            <a:extLst>
              <a:ext uri="{FF2B5EF4-FFF2-40B4-BE49-F238E27FC236}">
                <a16:creationId xmlns:a16="http://schemas.microsoft.com/office/drawing/2014/main" id="{73F58107-96E8-2655-40FD-2A1D1D9A3216}"/>
              </a:ext>
            </a:extLst>
          </p:cNvPr>
          <p:cNvSpPr>
            <a:spLocks noGrp="1"/>
          </p:cNvSpPr>
          <p:nvPr>
            <p:ph type="body" sz="quarter" idx="25"/>
          </p:nvPr>
        </p:nvSpPr>
        <p:spPr>
          <a:xfrm>
            <a:off x="636832" y="463036"/>
            <a:ext cx="10760075" cy="393542"/>
          </a:xfrm>
        </p:spPr>
        <p:txBody>
          <a:bodyPr/>
          <a:lstStyle/>
          <a:p>
            <a:pPr lvl="0"/>
            <a:r>
              <a:rPr lang="en-US" dirty="0"/>
              <a:t>Understand the evidence base for action</a:t>
            </a:r>
          </a:p>
        </p:txBody>
      </p:sp>
      <p:sp>
        <p:nvSpPr>
          <p:cNvPr id="2" name="Content Placeholder 8">
            <a:extLst>
              <a:ext uri="{FF2B5EF4-FFF2-40B4-BE49-F238E27FC236}">
                <a16:creationId xmlns:a16="http://schemas.microsoft.com/office/drawing/2014/main" id="{3A191C7A-68A3-07FC-0B68-0813E9FE05B3}"/>
              </a:ext>
            </a:extLst>
          </p:cNvPr>
          <p:cNvSpPr txBox="1">
            <a:spLocks/>
          </p:cNvSpPr>
          <p:nvPr/>
        </p:nvSpPr>
        <p:spPr>
          <a:xfrm>
            <a:off x="4237580" y="1293394"/>
            <a:ext cx="3229803" cy="246221"/>
          </a:xfrm>
          <a:prstGeom prst="rect">
            <a:avLst/>
          </a:prstGeom>
        </p:spPr>
        <p:txBody>
          <a:bodyPr wrap="square" lIns="0" tIns="0" rIns="0" bIns="0">
            <a:spAutoFit/>
          </a:bodyPr>
          <a:lstStyle>
            <a:lvl1pPr marL="0" indent="0" algn="ctr" defTabSz="914400" rtl="0" eaLnBrk="1" latinLnBrk="0" hangingPunct="1">
              <a:lnSpc>
                <a:spcPct val="100000"/>
              </a:lnSpc>
              <a:spcBef>
                <a:spcPts val="1000"/>
              </a:spcBef>
              <a:buFont typeface="Arial"/>
              <a:buNone/>
              <a:defRPr sz="1400" b="1" i="0" kern="1200" baseline="0">
                <a:solidFill>
                  <a:srgbClr val="F9C402"/>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t>What are we developing</a:t>
            </a:r>
          </a:p>
        </p:txBody>
      </p:sp>
      <p:sp>
        <p:nvSpPr>
          <p:cNvPr id="4" name="Content Placeholder 6">
            <a:extLst>
              <a:ext uri="{FF2B5EF4-FFF2-40B4-BE49-F238E27FC236}">
                <a16:creationId xmlns:a16="http://schemas.microsoft.com/office/drawing/2014/main" id="{7B8C959A-1C65-1286-ECFF-7C6965019A10}"/>
              </a:ext>
            </a:extLst>
          </p:cNvPr>
          <p:cNvSpPr txBox="1">
            <a:spLocks/>
          </p:cNvSpPr>
          <p:nvPr/>
        </p:nvSpPr>
        <p:spPr>
          <a:xfrm>
            <a:off x="4370204" y="1915765"/>
            <a:ext cx="3293329" cy="3026470"/>
          </a:xfrm>
          <a:prstGeom prst="rect">
            <a:avLst/>
          </a:prstGeom>
        </p:spPr>
        <p:txBody>
          <a:bodyPr wrap="square" lIns="0" tIns="0" rIns="0" bIns="0">
            <a:spAutoFit/>
          </a:bodyPr>
          <a:lstStyle>
            <a:lvl1pPr marL="171450" indent="-171450" algn="l" defTabSz="914400" rtl="0" eaLnBrk="1" latinLnBrk="0" hangingPunct="1">
              <a:lnSpc>
                <a:spcPct val="100000"/>
              </a:lnSpc>
              <a:spcBef>
                <a:spcPts val="1000"/>
              </a:spcBef>
              <a:buFont typeface="Arial" charset="0"/>
              <a:buChar char="•"/>
              <a:defRPr sz="1400" b="0" i="0" kern="1200" baseline="0">
                <a:solidFill>
                  <a:schemeClr val="bg1"/>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Expanding interventions and approaches within the What Works Toolkit</a:t>
            </a:r>
          </a:p>
          <a:p>
            <a:r>
              <a:rPr lang="en-GB" sz="1800" dirty="0"/>
              <a:t>Evidence reviews on psychological and emotional components of mental wellbeing</a:t>
            </a:r>
          </a:p>
          <a:p>
            <a:r>
              <a:rPr lang="en-GB" sz="1800" dirty="0"/>
              <a:t>Opportunities for research funding and learning with </a:t>
            </a:r>
            <a:r>
              <a:rPr lang="en-GB" sz="1800" i="1" dirty="0"/>
              <a:t>Hapus</a:t>
            </a:r>
            <a:r>
              <a:rPr lang="en-GB" sz="1800" dirty="0"/>
              <a:t> partners</a:t>
            </a:r>
          </a:p>
        </p:txBody>
      </p:sp>
    </p:spTree>
    <p:extLst>
      <p:ext uri="{BB962C8B-B14F-4D97-AF65-F5344CB8AC3E}">
        <p14:creationId xmlns:p14="http://schemas.microsoft.com/office/powerpoint/2010/main" val="3439506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AB10730-296E-C089-3E40-4224E985C324}"/>
              </a:ext>
            </a:extLst>
          </p:cNvPr>
          <p:cNvSpPr>
            <a:spLocks noGrp="1"/>
          </p:cNvSpPr>
          <p:nvPr>
            <p:ph sz="quarter" idx="15"/>
          </p:nvPr>
        </p:nvSpPr>
        <p:spPr>
          <a:xfrm>
            <a:off x="715963" y="2155607"/>
            <a:ext cx="3159464" cy="4390946"/>
          </a:xfrm>
        </p:spPr>
        <p:txBody>
          <a:bodyPr/>
          <a:lstStyle/>
          <a:p>
            <a:r>
              <a:rPr lang="en-GB" sz="1800" dirty="0"/>
              <a:t>Continuous improvement tool for schools</a:t>
            </a:r>
          </a:p>
          <a:p>
            <a:r>
              <a:rPr lang="en-GB" sz="1800" dirty="0"/>
              <a:t>Monitoring dashboard for implementation of WSAEMWB</a:t>
            </a:r>
          </a:p>
          <a:p>
            <a:r>
              <a:rPr lang="en-GB" sz="1800" dirty="0"/>
              <a:t>Realist process evaluation on the implementation of Whole School Approaches to Emotional and Mental Wellbeing (WSAEMWB)</a:t>
            </a:r>
          </a:p>
          <a:p>
            <a:r>
              <a:rPr lang="en-GB" sz="1800" dirty="0"/>
              <a:t>Evaluation framework for the </a:t>
            </a:r>
            <a:r>
              <a:rPr lang="en-GB" sz="1800" i="1" dirty="0"/>
              <a:t>Hapus</a:t>
            </a:r>
            <a:r>
              <a:rPr lang="en-GB" sz="1800" dirty="0"/>
              <a:t> Strategic Partnership</a:t>
            </a:r>
          </a:p>
          <a:p>
            <a:endParaRPr lang="en-GB" sz="1800" dirty="0"/>
          </a:p>
        </p:txBody>
      </p:sp>
      <p:sp>
        <p:nvSpPr>
          <p:cNvPr id="9" name="Content Placeholder 8">
            <a:extLst>
              <a:ext uri="{FF2B5EF4-FFF2-40B4-BE49-F238E27FC236}">
                <a16:creationId xmlns:a16="http://schemas.microsoft.com/office/drawing/2014/main" id="{A6D28F69-4172-DA1D-8C75-C2AE96F538E1}"/>
              </a:ext>
            </a:extLst>
          </p:cNvPr>
          <p:cNvSpPr>
            <a:spLocks noGrp="1"/>
          </p:cNvSpPr>
          <p:nvPr>
            <p:ph sz="quarter" idx="21"/>
          </p:nvPr>
        </p:nvSpPr>
        <p:spPr>
          <a:xfrm>
            <a:off x="715963" y="1752808"/>
            <a:ext cx="3229803" cy="246221"/>
          </a:xfrm>
        </p:spPr>
        <p:txBody>
          <a:bodyPr/>
          <a:lstStyle/>
          <a:p>
            <a:r>
              <a:rPr lang="en-GB" sz="1600" dirty="0"/>
              <a:t>What do we have in place</a:t>
            </a:r>
          </a:p>
        </p:txBody>
      </p:sp>
      <p:sp>
        <p:nvSpPr>
          <p:cNvPr id="10" name="Content Placeholder 9">
            <a:extLst>
              <a:ext uri="{FF2B5EF4-FFF2-40B4-BE49-F238E27FC236}">
                <a16:creationId xmlns:a16="http://schemas.microsoft.com/office/drawing/2014/main" id="{3FC5BC80-FB2C-5A81-6263-60D6A59A7CC2}"/>
              </a:ext>
            </a:extLst>
          </p:cNvPr>
          <p:cNvSpPr>
            <a:spLocks noGrp="1"/>
          </p:cNvSpPr>
          <p:nvPr>
            <p:ph sz="quarter" idx="22"/>
          </p:nvPr>
        </p:nvSpPr>
        <p:spPr>
          <a:xfrm>
            <a:off x="8423031" y="2468873"/>
            <a:ext cx="3053354" cy="1236236"/>
          </a:xfrm>
        </p:spPr>
        <p:txBody>
          <a:bodyPr/>
          <a:lstStyle/>
          <a:p>
            <a:r>
              <a:rPr lang="en-GB" sz="1800" dirty="0"/>
              <a:t>Population dashboard for mental health and wellbeing</a:t>
            </a:r>
          </a:p>
          <a:p>
            <a:endParaRPr lang="en-GB" sz="1800" dirty="0"/>
          </a:p>
        </p:txBody>
      </p:sp>
      <p:sp>
        <p:nvSpPr>
          <p:cNvPr id="12" name="Content Placeholder 11">
            <a:extLst>
              <a:ext uri="{FF2B5EF4-FFF2-40B4-BE49-F238E27FC236}">
                <a16:creationId xmlns:a16="http://schemas.microsoft.com/office/drawing/2014/main" id="{17B4BDE0-BF24-63C3-5F15-1D5F4078531F}"/>
              </a:ext>
            </a:extLst>
          </p:cNvPr>
          <p:cNvSpPr>
            <a:spLocks noGrp="1"/>
          </p:cNvSpPr>
          <p:nvPr>
            <p:ph sz="quarter" idx="24"/>
          </p:nvPr>
        </p:nvSpPr>
        <p:spPr>
          <a:xfrm>
            <a:off x="8246235" y="1747190"/>
            <a:ext cx="3230149" cy="246221"/>
          </a:xfrm>
        </p:spPr>
        <p:txBody>
          <a:bodyPr/>
          <a:lstStyle/>
          <a:p>
            <a:r>
              <a:rPr lang="en-GB" sz="1600" dirty="0"/>
              <a:t>What do we need to develop</a:t>
            </a:r>
          </a:p>
        </p:txBody>
      </p:sp>
      <p:sp>
        <p:nvSpPr>
          <p:cNvPr id="13" name="Text Placeholder 12">
            <a:extLst>
              <a:ext uri="{FF2B5EF4-FFF2-40B4-BE49-F238E27FC236}">
                <a16:creationId xmlns:a16="http://schemas.microsoft.com/office/drawing/2014/main" id="{73F58107-96E8-2655-40FD-2A1D1D9A3216}"/>
              </a:ext>
            </a:extLst>
          </p:cNvPr>
          <p:cNvSpPr>
            <a:spLocks noGrp="1"/>
          </p:cNvSpPr>
          <p:nvPr>
            <p:ph type="body" sz="quarter" idx="25"/>
          </p:nvPr>
        </p:nvSpPr>
        <p:spPr>
          <a:xfrm>
            <a:off x="636832" y="463036"/>
            <a:ext cx="10760075" cy="393542"/>
          </a:xfrm>
        </p:spPr>
        <p:txBody>
          <a:bodyPr/>
          <a:lstStyle/>
          <a:p>
            <a:pPr lvl="0"/>
            <a:r>
              <a:rPr lang="en-US" dirty="0"/>
              <a:t>Delivery at Scale; Monitoring and Evaluation</a:t>
            </a:r>
          </a:p>
        </p:txBody>
      </p:sp>
      <p:sp>
        <p:nvSpPr>
          <p:cNvPr id="2" name="Content Placeholder 6">
            <a:extLst>
              <a:ext uri="{FF2B5EF4-FFF2-40B4-BE49-F238E27FC236}">
                <a16:creationId xmlns:a16="http://schemas.microsoft.com/office/drawing/2014/main" id="{47241361-F241-76AB-5616-FDB2585D0772}"/>
              </a:ext>
            </a:extLst>
          </p:cNvPr>
          <p:cNvSpPr txBox="1">
            <a:spLocks/>
          </p:cNvSpPr>
          <p:nvPr/>
        </p:nvSpPr>
        <p:spPr>
          <a:xfrm>
            <a:off x="4537734" y="2468873"/>
            <a:ext cx="3293329" cy="830997"/>
          </a:xfrm>
          <a:prstGeom prst="rect">
            <a:avLst/>
          </a:prstGeom>
        </p:spPr>
        <p:txBody>
          <a:bodyPr wrap="square" lIns="0" tIns="0" rIns="0" bIns="0">
            <a:spAutoFit/>
          </a:bodyPr>
          <a:lstStyle>
            <a:lvl1pPr marL="171450" indent="-171450" algn="l" defTabSz="914400" rtl="0" eaLnBrk="1" latinLnBrk="0" hangingPunct="1">
              <a:lnSpc>
                <a:spcPct val="100000"/>
              </a:lnSpc>
              <a:spcBef>
                <a:spcPts val="1000"/>
              </a:spcBef>
              <a:buFont typeface="Arial" charset="0"/>
              <a:buChar char="•"/>
              <a:defRPr sz="1400" b="0" i="0" kern="1200" baseline="0">
                <a:solidFill>
                  <a:schemeClr val="bg1"/>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Evaluation framework for the </a:t>
            </a:r>
            <a:r>
              <a:rPr lang="en-GB" sz="1800" i="1" dirty="0"/>
              <a:t>Hapus</a:t>
            </a:r>
            <a:r>
              <a:rPr lang="en-GB" sz="1800" dirty="0"/>
              <a:t> National Conversation</a:t>
            </a:r>
          </a:p>
        </p:txBody>
      </p:sp>
      <p:sp>
        <p:nvSpPr>
          <p:cNvPr id="3" name="Content Placeholder 8">
            <a:extLst>
              <a:ext uri="{FF2B5EF4-FFF2-40B4-BE49-F238E27FC236}">
                <a16:creationId xmlns:a16="http://schemas.microsoft.com/office/drawing/2014/main" id="{37AF412E-C7F8-78D8-7FB1-89056ED45F95}"/>
              </a:ext>
            </a:extLst>
          </p:cNvPr>
          <p:cNvSpPr txBox="1">
            <a:spLocks/>
          </p:cNvSpPr>
          <p:nvPr/>
        </p:nvSpPr>
        <p:spPr>
          <a:xfrm>
            <a:off x="4401967" y="1752808"/>
            <a:ext cx="3229803" cy="246221"/>
          </a:xfrm>
          <a:prstGeom prst="rect">
            <a:avLst/>
          </a:prstGeom>
        </p:spPr>
        <p:txBody>
          <a:bodyPr wrap="square" lIns="0" tIns="0" rIns="0" bIns="0">
            <a:spAutoFit/>
          </a:bodyPr>
          <a:lstStyle>
            <a:lvl1pPr marL="0" indent="0" algn="ctr" defTabSz="914400" rtl="0" eaLnBrk="1" latinLnBrk="0" hangingPunct="1">
              <a:lnSpc>
                <a:spcPct val="100000"/>
              </a:lnSpc>
              <a:spcBef>
                <a:spcPts val="1000"/>
              </a:spcBef>
              <a:buFont typeface="Arial"/>
              <a:buNone/>
              <a:defRPr sz="1400" b="1" i="0" kern="1200" baseline="0">
                <a:solidFill>
                  <a:srgbClr val="F9C402"/>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t>What are we developing</a:t>
            </a:r>
          </a:p>
        </p:txBody>
      </p:sp>
    </p:spTree>
    <p:extLst>
      <p:ext uri="{BB962C8B-B14F-4D97-AF65-F5344CB8AC3E}">
        <p14:creationId xmlns:p14="http://schemas.microsoft.com/office/powerpoint/2010/main" val="3963340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ontent Placeholder 16">
            <a:extLst>
              <a:ext uri="{FF2B5EF4-FFF2-40B4-BE49-F238E27FC236}">
                <a16:creationId xmlns:a16="http://schemas.microsoft.com/office/drawing/2014/main" id="{7FC8BB0D-65AD-3012-B091-DC6AB71DE3A4}"/>
              </a:ext>
            </a:extLst>
          </p:cNvPr>
          <p:cNvGraphicFramePr>
            <a:graphicFrameLocks noGrp="1"/>
          </p:cNvGraphicFramePr>
          <p:nvPr>
            <p:ph sz="quarter" idx="16"/>
            <p:extLst>
              <p:ext uri="{D42A27DB-BD31-4B8C-83A1-F6EECF244321}">
                <p14:modId xmlns:p14="http://schemas.microsoft.com/office/powerpoint/2010/main" val="470439408"/>
              </p:ext>
            </p:extLst>
          </p:nvPr>
        </p:nvGraphicFramePr>
        <p:xfrm>
          <a:off x="0" y="1631504"/>
          <a:ext cx="2653770" cy="23076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Content Placeholder 14">
            <a:extLst>
              <a:ext uri="{FF2B5EF4-FFF2-40B4-BE49-F238E27FC236}">
                <a16:creationId xmlns:a16="http://schemas.microsoft.com/office/drawing/2014/main" id="{96285C4F-2A68-97E6-2A18-3F9178211D5B}"/>
              </a:ext>
            </a:extLst>
          </p:cNvPr>
          <p:cNvSpPr>
            <a:spLocks noGrp="1"/>
          </p:cNvSpPr>
          <p:nvPr>
            <p:ph sz="quarter" idx="17"/>
          </p:nvPr>
        </p:nvSpPr>
        <p:spPr>
          <a:xfrm>
            <a:off x="2475681" y="1549295"/>
            <a:ext cx="5022228" cy="2516586"/>
          </a:xfrm>
        </p:spPr>
        <p:txBody>
          <a:bodyPr/>
          <a:lstStyle/>
          <a:p>
            <a:pPr marL="0" indent="0">
              <a:buNone/>
            </a:pPr>
            <a:r>
              <a:rPr lang="en-GB" sz="2000" dirty="0"/>
              <a:t>National evaluation and improvement action</a:t>
            </a:r>
          </a:p>
          <a:p>
            <a:pPr lvl="1"/>
            <a:r>
              <a:rPr lang="en-GB" sz="1600" dirty="0"/>
              <a:t>Realist process evaluation approach for evaluating roll-out of whole-school approaches to emotional and mental wellbeing</a:t>
            </a:r>
          </a:p>
          <a:p>
            <a:pPr lvl="1"/>
            <a:r>
              <a:rPr lang="en-GB" sz="1600" dirty="0"/>
              <a:t>ADEPT course for school-facing workforce to build knowledge, skills and confidence in supporting schools to use data and evidence</a:t>
            </a:r>
          </a:p>
        </p:txBody>
      </p:sp>
      <p:sp>
        <p:nvSpPr>
          <p:cNvPr id="13" name="Text Placeholder 12">
            <a:extLst>
              <a:ext uri="{FF2B5EF4-FFF2-40B4-BE49-F238E27FC236}">
                <a16:creationId xmlns:a16="http://schemas.microsoft.com/office/drawing/2014/main" id="{B19F6A77-9C27-3DB5-6822-380C3AF09FA2}"/>
              </a:ext>
            </a:extLst>
          </p:cNvPr>
          <p:cNvSpPr>
            <a:spLocks noGrp="1"/>
          </p:cNvSpPr>
          <p:nvPr>
            <p:ph type="body" sz="quarter" idx="15"/>
          </p:nvPr>
        </p:nvSpPr>
        <p:spPr>
          <a:xfrm>
            <a:off x="747621" y="341511"/>
            <a:ext cx="10760075" cy="713639"/>
          </a:xfrm>
        </p:spPr>
        <p:txBody>
          <a:bodyPr/>
          <a:lstStyle/>
          <a:p>
            <a:r>
              <a:rPr lang="en-GB" dirty="0"/>
              <a:t>Supporting the system to out evidence-based approaches into practice</a:t>
            </a:r>
          </a:p>
        </p:txBody>
      </p:sp>
      <p:pic>
        <p:nvPicPr>
          <p:cNvPr id="19" name="Picture 18">
            <a:extLst>
              <a:ext uri="{FF2B5EF4-FFF2-40B4-BE49-F238E27FC236}">
                <a16:creationId xmlns:a16="http://schemas.microsoft.com/office/drawing/2014/main" id="{5A9A6D70-25BF-3365-8676-13CE4AD1751D}"/>
              </a:ext>
            </a:extLst>
          </p:cNvPr>
          <p:cNvPicPr>
            <a:picLocks noChangeAspect="1"/>
          </p:cNvPicPr>
          <p:nvPr/>
        </p:nvPicPr>
        <p:blipFill rotWithShape="1">
          <a:blip r:embed="rId7"/>
          <a:srcRect l="15900" t="39773" r="71725" b="17733"/>
          <a:stretch/>
        </p:blipFill>
        <p:spPr>
          <a:xfrm>
            <a:off x="8061362" y="1608639"/>
            <a:ext cx="3647021" cy="3522161"/>
          </a:xfrm>
          <a:prstGeom prst="rect">
            <a:avLst/>
          </a:prstGeom>
        </p:spPr>
      </p:pic>
      <p:graphicFrame>
        <p:nvGraphicFramePr>
          <p:cNvPr id="20" name="Content Placeholder 16">
            <a:extLst>
              <a:ext uri="{FF2B5EF4-FFF2-40B4-BE49-F238E27FC236}">
                <a16:creationId xmlns:a16="http://schemas.microsoft.com/office/drawing/2014/main" id="{557D6E77-8D7C-F400-F0D8-7F090ABB15EF}"/>
              </a:ext>
            </a:extLst>
          </p:cNvPr>
          <p:cNvGraphicFramePr>
            <a:graphicFrameLocks/>
          </p:cNvGraphicFramePr>
          <p:nvPr>
            <p:extLst>
              <p:ext uri="{D42A27DB-BD31-4B8C-83A1-F6EECF244321}">
                <p14:modId xmlns:p14="http://schemas.microsoft.com/office/powerpoint/2010/main" val="4195263648"/>
              </p:ext>
            </p:extLst>
          </p:nvPr>
        </p:nvGraphicFramePr>
        <p:xfrm>
          <a:off x="1193874" y="4240801"/>
          <a:ext cx="2038833" cy="14408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1" name="Content Placeholder 14">
            <a:extLst>
              <a:ext uri="{FF2B5EF4-FFF2-40B4-BE49-F238E27FC236}">
                <a16:creationId xmlns:a16="http://schemas.microsoft.com/office/drawing/2014/main" id="{01AB20FB-79F7-6708-5EB1-1C2C5B388EB8}"/>
              </a:ext>
            </a:extLst>
          </p:cNvPr>
          <p:cNvSpPr txBox="1">
            <a:spLocks/>
          </p:cNvSpPr>
          <p:nvPr/>
        </p:nvSpPr>
        <p:spPr>
          <a:xfrm>
            <a:off x="2781373" y="4050412"/>
            <a:ext cx="5022228" cy="2177519"/>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School level evaluation and improvement action</a:t>
            </a:r>
          </a:p>
          <a:p>
            <a:pPr lvl="1"/>
            <a:r>
              <a:rPr lang="en-GB" dirty="0"/>
              <a:t>Guidance, self-evaluation tool, learning reports &amp; evidence summaries</a:t>
            </a:r>
          </a:p>
          <a:p>
            <a:pPr lvl="1"/>
            <a:endParaRPr lang="en-GB" dirty="0"/>
          </a:p>
          <a:p>
            <a:pPr lvl="1"/>
            <a:endParaRPr lang="en-GB" dirty="0"/>
          </a:p>
        </p:txBody>
      </p:sp>
      <p:sp>
        <p:nvSpPr>
          <p:cNvPr id="22" name="Text Placeholder 9">
            <a:extLst>
              <a:ext uri="{FF2B5EF4-FFF2-40B4-BE49-F238E27FC236}">
                <a16:creationId xmlns:a16="http://schemas.microsoft.com/office/drawing/2014/main" id="{3214E00A-129B-93E8-9964-9D5F25FCC39A}"/>
              </a:ext>
            </a:extLst>
          </p:cNvPr>
          <p:cNvSpPr txBox="1">
            <a:spLocks/>
          </p:cNvSpPr>
          <p:nvPr/>
        </p:nvSpPr>
        <p:spPr>
          <a:xfrm>
            <a:off x="747621" y="1142768"/>
            <a:ext cx="10447543" cy="39354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400" dirty="0">
                <a:solidFill>
                  <a:srgbClr val="E03882"/>
                </a:solidFill>
              </a:rPr>
              <a:t>Whole school approaches to emotional and mental wellbeing</a:t>
            </a:r>
          </a:p>
        </p:txBody>
      </p:sp>
    </p:spTree>
    <p:extLst>
      <p:ext uri="{BB962C8B-B14F-4D97-AF65-F5344CB8AC3E}">
        <p14:creationId xmlns:p14="http://schemas.microsoft.com/office/powerpoint/2010/main" val="4223513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8E7791FF-CD90-7927-4F4E-18740C5A56D4}"/>
              </a:ext>
            </a:extLst>
          </p:cNvPr>
          <p:cNvSpPr>
            <a:spLocks noGrp="1"/>
          </p:cNvSpPr>
          <p:nvPr>
            <p:ph sz="quarter" idx="10"/>
          </p:nvPr>
        </p:nvSpPr>
        <p:spPr/>
        <p:txBody>
          <a:bodyPr/>
          <a:lstStyle/>
          <a:p>
            <a:endParaRPr lang="en-GB"/>
          </a:p>
        </p:txBody>
      </p:sp>
      <p:sp>
        <p:nvSpPr>
          <p:cNvPr id="15" name="Content Placeholder 14">
            <a:extLst>
              <a:ext uri="{FF2B5EF4-FFF2-40B4-BE49-F238E27FC236}">
                <a16:creationId xmlns:a16="http://schemas.microsoft.com/office/drawing/2014/main" id="{96285C4F-2A68-97E6-2A18-3F9178211D5B}"/>
              </a:ext>
            </a:extLst>
          </p:cNvPr>
          <p:cNvSpPr>
            <a:spLocks noGrp="1"/>
          </p:cNvSpPr>
          <p:nvPr>
            <p:ph sz="quarter" idx="17"/>
          </p:nvPr>
        </p:nvSpPr>
        <p:spPr>
          <a:xfrm>
            <a:off x="1204664" y="2101627"/>
            <a:ext cx="8853736" cy="2972609"/>
          </a:xfrm>
        </p:spPr>
        <p:txBody>
          <a:bodyPr/>
          <a:lstStyle/>
          <a:p>
            <a:pPr marL="0" indent="0">
              <a:buNone/>
            </a:pPr>
            <a:r>
              <a:rPr lang="en-GB" sz="2000" dirty="0"/>
              <a:t>Evaluation and improvement action</a:t>
            </a:r>
          </a:p>
          <a:p>
            <a:pPr lvl="1"/>
            <a:r>
              <a:rPr lang="en-GB" sz="1600" dirty="0"/>
              <a:t>R&amp;E division leading formative evaluation of 1) the national conversation and 2) </a:t>
            </a:r>
            <a:r>
              <a:rPr lang="en-GB" sz="1600" i="1" dirty="0"/>
              <a:t>Hapus </a:t>
            </a:r>
            <a:r>
              <a:rPr lang="en-GB" sz="1600" dirty="0"/>
              <a:t>Strategic Partnership</a:t>
            </a:r>
          </a:p>
          <a:p>
            <a:pPr lvl="1"/>
            <a:r>
              <a:rPr lang="en-GB" sz="1600" dirty="0"/>
              <a:t>PHW commissioned research on barriers and facilitators to engaging with wellbeing-promoting activities and assets, to be used to inform future partnership action</a:t>
            </a:r>
          </a:p>
          <a:p>
            <a:pPr lvl="1"/>
            <a:r>
              <a:rPr lang="en-GB" sz="1600" dirty="0"/>
              <a:t>Supporting partners to evaluate wellbeing outcomes</a:t>
            </a:r>
          </a:p>
          <a:p>
            <a:pPr lvl="1"/>
            <a:r>
              <a:rPr lang="en-GB" sz="1600" dirty="0"/>
              <a:t>Collaboration with academics to share knowledge across the partnership</a:t>
            </a:r>
          </a:p>
          <a:p>
            <a:pPr lvl="1"/>
            <a:r>
              <a:rPr lang="en-GB" sz="1600" dirty="0"/>
              <a:t>Cross-</a:t>
            </a:r>
            <a:r>
              <a:rPr lang="en-GB" sz="1600" dirty="0" err="1"/>
              <a:t>organistional</a:t>
            </a:r>
            <a:r>
              <a:rPr lang="en-GB" sz="1600" dirty="0"/>
              <a:t> bids for research funding which address shared priorities</a:t>
            </a:r>
          </a:p>
          <a:p>
            <a:pPr marL="457200" lvl="1" indent="0">
              <a:buNone/>
            </a:pPr>
            <a:endParaRPr lang="en-GB" sz="1600" dirty="0"/>
          </a:p>
          <a:p>
            <a:pPr lvl="1"/>
            <a:endParaRPr lang="en-GB" sz="1600" dirty="0"/>
          </a:p>
        </p:txBody>
      </p:sp>
      <p:sp>
        <p:nvSpPr>
          <p:cNvPr id="13" name="Text Placeholder 12">
            <a:extLst>
              <a:ext uri="{FF2B5EF4-FFF2-40B4-BE49-F238E27FC236}">
                <a16:creationId xmlns:a16="http://schemas.microsoft.com/office/drawing/2014/main" id="{B19F6A77-9C27-3DB5-6822-380C3AF09FA2}"/>
              </a:ext>
            </a:extLst>
          </p:cNvPr>
          <p:cNvSpPr>
            <a:spLocks noGrp="1"/>
          </p:cNvSpPr>
          <p:nvPr>
            <p:ph type="body" sz="quarter" idx="15"/>
          </p:nvPr>
        </p:nvSpPr>
        <p:spPr>
          <a:xfrm>
            <a:off x="747621" y="341511"/>
            <a:ext cx="10760075" cy="713639"/>
          </a:xfrm>
        </p:spPr>
        <p:txBody>
          <a:bodyPr/>
          <a:lstStyle/>
          <a:p>
            <a:r>
              <a:rPr lang="en-GB" dirty="0"/>
              <a:t>Supporting the system to out evidence-based approaches into practice</a:t>
            </a:r>
          </a:p>
        </p:txBody>
      </p:sp>
      <p:sp>
        <p:nvSpPr>
          <p:cNvPr id="2" name="Text Placeholder 9">
            <a:extLst>
              <a:ext uri="{FF2B5EF4-FFF2-40B4-BE49-F238E27FC236}">
                <a16:creationId xmlns:a16="http://schemas.microsoft.com/office/drawing/2014/main" id="{1AC91AA7-7F84-4DBC-D61B-E51C7F7C8F8B}"/>
              </a:ext>
            </a:extLst>
          </p:cNvPr>
          <p:cNvSpPr txBox="1">
            <a:spLocks/>
          </p:cNvSpPr>
          <p:nvPr/>
        </p:nvSpPr>
        <p:spPr>
          <a:xfrm>
            <a:off x="747621" y="1142768"/>
            <a:ext cx="10447543" cy="39354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i="1" dirty="0">
                <a:solidFill>
                  <a:srgbClr val="E03882"/>
                </a:solidFill>
              </a:rPr>
              <a:t>Hapus</a:t>
            </a:r>
            <a:r>
              <a:rPr lang="en-GB" sz="2000" dirty="0">
                <a:solidFill>
                  <a:srgbClr val="E03882"/>
                </a:solidFill>
              </a:rPr>
              <a:t> – protecting and promoting mental wellbeing</a:t>
            </a:r>
            <a:endParaRPr lang="en-GB" sz="2000" i="1" dirty="0">
              <a:solidFill>
                <a:srgbClr val="E03882"/>
              </a:solidFill>
            </a:endParaRPr>
          </a:p>
        </p:txBody>
      </p:sp>
    </p:spTree>
    <p:extLst>
      <p:ext uri="{BB962C8B-B14F-4D97-AF65-F5344CB8AC3E}">
        <p14:creationId xmlns:p14="http://schemas.microsoft.com/office/powerpoint/2010/main" val="2890700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9981" y="0"/>
            <a:ext cx="12191144" cy="6857519"/>
          </a:xfrm>
          <a:prstGeom prst="rect">
            <a:avLst/>
          </a:prstGeom>
        </p:spPr>
      </p:pic>
      <p:sp>
        <p:nvSpPr>
          <p:cNvPr id="3" name="object 3"/>
          <p:cNvSpPr txBox="1">
            <a:spLocks noGrp="1"/>
          </p:cNvSpPr>
          <p:nvPr>
            <p:ph type="title"/>
          </p:nvPr>
        </p:nvSpPr>
        <p:spPr>
          <a:xfrm>
            <a:off x="755739" y="1704225"/>
            <a:ext cx="10915225" cy="1773085"/>
          </a:xfrm>
          <a:prstGeom prst="rect">
            <a:avLst/>
          </a:prstGeom>
        </p:spPr>
        <p:txBody>
          <a:bodyPr vert="horz" wrap="square" lIns="0" tIns="9242" rIns="0" bIns="0" rtlCol="0" anchor="t">
            <a:spAutoFit/>
          </a:bodyPr>
          <a:lstStyle/>
          <a:p>
            <a:pPr marL="7701">
              <a:spcBef>
                <a:spcPts val="73"/>
              </a:spcBef>
            </a:pPr>
            <a:r>
              <a:rPr lang="en-US" sz="4245" dirty="0">
                <a:solidFill>
                  <a:srgbClr val="FFFFFF"/>
                </a:solidFill>
              </a:rPr>
              <a:t>Section 4:</a:t>
            </a:r>
            <a:br>
              <a:rPr lang="en-US" sz="4245" dirty="0">
                <a:solidFill>
                  <a:srgbClr val="FFFFFF"/>
                </a:solidFill>
              </a:rPr>
            </a:br>
            <a:br>
              <a:rPr lang="en-US" sz="4245" dirty="0">
                <a:solidFill>
                  <a:srgbClr val="FFFFFF"/>
                </a:solidFill>
              </a:rPr>
            </a:br>
            <a:r>
              <a:rPr lang="en-US" sz="4245" dirty="0">
                <a:solidFill>
                  <a:srgbClr val="FFFFFF"/>
                </a:solidFill>
              </a:rPr>
              <a:t>Conclusions</a:t>
            </a:r>
            <a:endParaRPr sz="4245" dirty="0"/>
          </a:p>
        </p:txBody>
      </p:sp>
      <p:sp>
        <p:nvSpPr>
          <p:cNvPr id="4" name="object 4"/>
          <p:cNvSpPr txBox="1"/>
          <p:nvPr/>
        </p:nvSpPr>
        <p:spPr>
          <a:xfrm>
            <a:off x="800299" y="3752848"/>
            <a:ext cx="10486023" cy="894614"/>
          </a:xfrm>
          <a:prstGeom prst="rect">
            <a:avLst/>
          </a:prstGeom>
        </p:spPr>
        <p:txBody>
          <a:bodyPr vert="horz" wrap="square" lIns="0" tIns="6931" rIns="0" bIns="0" rtlCol="0" anchor="t">
            <a:spAutoFit/>
          </a:bodyPr>
          <a:lstStyle/>
          <a:p>
            <a:pPr marL="7701">
              <a:spcBef>
                <a:spcPts val="55"/>
              </a:spcBef>
            </a:pPr>
            <a:endParaRPr lang="en-GB" sz="3032" spc="-6" dirty="0">
              <a:solidFill>
                <a:srgbClr val="FFFFFF"/>
              </a:solidFill>
              <a:latin typeface="Ubuntu-Light"/>
              <a:cs typeface="Ubuntu-Light"/>
            </a:endParaRPr>
          </a:p>
          <a:p>
            <a:pPr marL="7701">
              <a:spcBef>
                <a:spcPts val="1082"/>
              </a:spcBef>
            </a:pPr>
            <a:r>
              <a:rPr lang="en-GB" sz="1819" spc="-6" dirty="0">
                <a:solidFill>
                  <a:srgbClr val="FFC000"/>
                </a:solidFill>
                <a:latin typeface="Ubuntu"/>
                <a:cs typeface="Ubuntu"/>
              </a:rPr>
              <a:t>Jim McManus</a:t>
            </a:r>
            <a:endParaRPr sz="1819" dirty="0">
              <a:solidFill>
                <a:srgbClr val="FFC000"/>
              </a:solidFill>
              <a:latin typeface="Ubuntu"/>
              <a:cs typeface="Ubuntu"/>
            </a:endParaRPr>
          </a:p>
        </p:txBody>
      </p:sp>
      <p:grpSp>
        <p:nvGrpSpPr>
          <p:cNvPr id="5" name="object 5"/>
          <p:cNvGrpSpPr/>
          <p:nvPr/>
        </p:nvGrpSpPr>
        <p:grpSpPr>
          <a:xfrm>
            <a:off x="476644" y="634960"/>
            <a:ext cx="11238880" cy="5749784"/>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sz="1092"/>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sz="1092"/>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sz="1092"/>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sz="1092"/>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sz="1092"/>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sz="1092"/>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sz="1092"/>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sz="1092"/>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sz="1092"/>
            </a:p>
          </p:txBody>
        </p:sp>
      </p:grpSp>
    </p:spTree>
    <p:extLst>
      <p:ext uri="{BB962C8B-B14F-4D97-AF65-F5344CB8AC3E}">
        <p14:creationId xmlns:p14="http://schemas.microsoft.com/office/powerpoint/2010/main" val="2250643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AB10730-296E-C089-3E40-4224E985C324}"/>
              </a:ext>
            </a:extLst>
          </p:cNvPr>
          <p:cNvSpPr>
            <a:spLocks noGrp="1"/>
          </p:cNvSpPr>
          <p:nvPr>
            <p:ph sz="quarter" idx="15"/>
          </p:nvPr>
        </p:nvSpPr>
        <p:spPr>
          <a:xfrm>
            <a:off x="678127" y="2135409"/>
            <a:ext cx="3020767" cy="1107996"/>
          </a:xfrm>
        </p:spPr>
        <p:txBody>
          <a:bodyPr/>
          <a:lstStyle/>
          <a:p>
            <a:r>
              <a:rPr lang="en-GB" sz="1800" dirty="0"/>
              <a:t>Draft Mental Health and Wellbeing Strategy (consultation launched 20</a:t>
            </a:r>
            <a:r>
              <a:rPr lang="en-GB" sz="1800" baseline="30000" dirty="0"/>
              <a:t>th</a:t>
            </a:r>
            <a:r>
              <a:rPr lang="en-GB" sz="1800" dirty="0"/>
              <a:t> February 2024)</a:t>
            </a:r>
          </a:p>
        </p:txBody>
      </p:sp>
      <p:sp>
        <p:nvSpPr>
          <p:cNvPr id="9" name="Content Placeholder 8">
            <a:extLst>
              <a:ext uri="{FF2B5EF4-FFF2-40B4-BE49-F238E27FC236}">
                <a16:creationId xmlns:a16="http://schemas.microsoft.com/office/drawing/2014/main" id="{A6D28F69-4172-DA1D-8C75-C2AE96F538E1}"/>
              </a:ext>
            </a:extLst>
          </p:cNvPr>
          <p:cNvSpPr>
            <a:spLocks noGrp="1"/>
          </p:cNvSpPr>
          <p:nvPr>
            <p:ph sz="quarter" idx="21"/>
          </p:nvPr>
        </p:nvSpPr>
        <p:spPr>
          <a:xfrm>
            <a:off x="636832" y="1372884"/>
            <a:ext cx="3229803" cy="246221"/>
          </a:xfrm>
        </p:spPr>
        <p:txBody>
          <a:bodyPr/>
          <a:lstStyle/>
          <a:p>
            <a:r>
              <a:rPr lang="en-GB" sz="1600" dirty="0"/>
              <a:t>What do we have in place</a:t>
            </a:r>
          </a:p>
        </p:txBody>
      </p:sp>
      <p:sp>
        <p:nvSpPr>
          <p:cNvPr id="10" name="Content Placeholder 9">
            <a:extLst>
              <a:ext uri="{FF2B5EF4-FFF2-40B4-BE49-F238E27FC236}">
                <a16:creationId xmlns:a16="http://schemas.microsoft.com/office/drawing/2014/main" id="{3FC5BC80-FB2C-5A81-6263-60D6A59A7CC2}"/>
              </a:ext>
            </a:extLst>
          </p:cNvPr>
          <p:cNvSpPr>
            <a:spLocks noGrp="1"/>
          </p:cNvSpPr>
          <p:nvPr>
            <p:ph sz="quarter" idx="22"/>
          </p:nvPr>
        </p:nvSpPr>
        <p:spPr>
          <a:xfrm>
            <a:off x="8296959" y="2125495"/>
            <a:ext cx="3308332" cy="2749471"/>
          </a:xfrm>
        </p:spPr>
        <p:txBody>
          <a:bodyPr/>
          <a:lstStyle/>
          <a:p>
            <a:r>
              <a:rPr lang="en-GB" sz="1800" dirty="0"/>
              <a:t>Cross organisational public health approaches</a:t>
            </a:r>
          </a:p>
          <a:p>
            <a:r>
              <a:rPr lang="en-GB" sz="1800" dirty="0"/>
              <a:t>Single overview of the Mental Health of the Population of Wales across the </a:t>
            </a:r>
            <a:r>
              <a:rPr lang="en-GB" sz="1800" dirty="0" err="1"/>
              <a:t>Lifecourse</a:t>
            </a:r>
            <a:r>
              <a:rPr lang="en-GB" sz="1800" dirty="0"/>
              <a:t> </a:t>
            </a:r>
          </a:p>
          <a:p>
            <a:r>
              <a:rPr lang="en-GB" sz="1800" dirty="0"/>
              <a:t>Clear data on the span from thriving to very unwell</a:t>
            </a:r>
          </a:p>
        </p:txBody>
      </p:sp>
      <p:sp>
        <p:nvSpPr>
          <p:cNvPr id="12" name="Content Placeholder 11">
            <a:extLst>
              <a:ext uri="{FF2B5EF4-FFF2-40B4-BE49-F238E27FC236}">
                <a16:creationId xmlns:a16="http://schemas.microsoft.com/office/drawing/2014/main" id="{17B4BDE0-BF24-63C3-5F15-1D5F4078531F}"/>
              </a:ext>
            </a:extLst>
          </p:cNvPr>
          <p:cNvSpPr>
            <a:spLocks noGrp="1"/>
          </p:cNvSpPr>
          <p:nvPr>
            <p:ph sz="quarter" idx="24"/>
          </p:nvPr>
        </p:nvSpPr>
        <p:spPr>
          <a:xfrm>
            <a:off x="8088576" y="1372883"/>
            <a:ext cx="3308331" cy="246221"/>
          </a:xfrm>
        </p:spPr>
        <p:txBody>
          <a:bodyPr/>
          <a:lstStyle/>
          <a:p>
            <a:r>
              <a:rPr lang="en-GB" sz="1600" dirty="0"/>
              <a:t>What do we need to develop</a:t>
            </a:r>
          </a:p>
        </p:txBody>
      </p:sp>
      <p:sp>
        <p:nvSpPr>
          <p:cNvPr id="13" name="Text Placeholder 12">
            <a:extLst>
              <a:ext uri="{FF2B5EF4-FFF2-40B4-BE49-F238E27FC236}">
                <a16:creationId xmlns:a16="http://schemas.microsoft.com/office/drawing/2014/main" id="{73F58107-96E8-2655-40FD-2A1D1D9A3216}"/>
              </a:ext>
            </a:extLst>
          </p:cNvPr>
          <p:cNvSpPr>
            <a:spLocks noGrp="1"/>
          </p:cNvSpPr>
          <p:nvPr>
            <p:ph type="body" sz="quarter" idx="25"/>
          </p:nvPr>
        </p:nvSpPr>
        <p:spPr>
          <a:xfrm>
            <a:off x="636832" y="463036"/>
            <a:ext cx="10760075" cy="393542"/>
          </a:xfrm>
        </p:spPr>
        <p:txBody>
          <a:bodyPr/>
          <a:lstStyle/>
          <a:p>
            <a:pPr lvl="0"/>
            <a:r>
              <a:rPr lang="en-US" dirty="0"/>
              <a:t>Support the development of policy and strategy to address the determinants</a:t>
            </a:r>
            <a:endParaRPr lang="en-GB" dirty="0"/>
          </a:p>
        </p:txBody>
      </p:sp>
      <p:sp>
        <p:nvSpPr>
          <p:cNvPr id="4" name="Content Placeholder 8">
            <a:extLst>
              <a:ext uri="{FF2B5EF4-FFF2-40B4-BE49-F238E27FC236}">
                <a16:creationId xmlns:a16="http://schemas.microsoft.com/office/drawing/2014/main" id="{24E8C1EF-06FE-8667-2AB0-0BAA02242155}"/>
              </a:ext>
            </a:extLst>
          </p:cNvPr>
          <p:cNvSpPr txBox="1">
            <a:spLocks/>
          </p:cNvSpPr>
          <p:nvPr/>
        </p:nvSpPr>
        <p:spPr>
          <a:xfrm>
            <a:off x="4401967" y="1397976"/>
            <a:ext cx="3229803" cy="246221"/>
          </a:xfrm>
          <a:prstGeom prst="rect">
            <a:avLst/>
          </a:prstGeom>
        </p:spPr>
        <p:txBody>
          <a:bodyPr wrap="square" lIns="0" tIns="0" rIns="0" bIns="0">
            <a:spAutoFit/>
          </a:bodyPr>
          <a:lstStyle>
            <a:lvl1pPr marL="0" indent="0" algn="ctr" defTabSz="914400" rtl="0" eaLnBrk="1" latinLnBrk="0" hangingPunct="1">
              <a:lnSpc>
                <a:spcPct val="100000"/>
              </a:lnSpc>
              <a:spcBef>
                <a:spcPts val="1000"/>
              </a:spcBef>
              <a:buFont typeface="Arial"/>
              <a:buNone/>
              <a:defRPr sz="1400" b="1" i="0" kern="1200" baseline="0">
                <a:solidFill>
                  <a:srgbClr val="F9C402"/>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t>What are we developing</a:t>
            </a:r>
          </a:p>
        </p:txBody>
      </p:sp>
      <p:sp>
        <p:nvSpPr>
          <p:cNvPr id="3" name="Content Placeholder 9">
            <a:extLst>
              <a:ext uri="{FF2B5EF4-FFF2-40B4-BE49-F238E27FC236}">
                <a16:creationId xmlns:a16="http://schemas.microsoft.com/office/drawing/2014/main" id="{968450A3-B195-23BC-AD8C-3A5026EDEC56}"/>
              </a:ext>
            </a:extLst>
          </p:cNvPr>
          <p:cNvSpPr txBox="1">
            <a:spLocks/>
          </p:cNvSpPr>
          <p:nvPr/>
        </p:nvSpPr>
        <p:spPr>
          <a:xfrm>
            <a:off x="4597026" y="2139435"/>
            <a:ext cx="3308332" cy="1107996"/>
          </a:xfrm>
          <a:prstGeom prst="rect">
            <a:avLst/>
          </a:prstGeom>
        </p:spPr>
        <p:txBody>
          <a:bodyPr wrap="square" lIns="0" tIns="0" rIns="0" bIns="0">
            <a:spAutoFit/>
          </a:bodyPr>
          <a:lstStyle>
            <a:lvl1pPr marL="171450" indent="-171450" algn="l" defTabSz="914400" rtl="0" eaLnBrk="1" latinLnBrk="0" hangingPunct="1">
              <a:lnSpc>
                <a:spcPct val="100000"/>
              </a:lnSpc>
              <a:spcBef>
                <a:spcPts val="1000"/>
              </a:spcBef>
              <a:buFont typeface="Arial" charset="0"/>
              <a:buChar char="•"/>
              <a:defRPr sz="1400" b="0" i="0" kern="1200" baseline="0">
                <a:solidFill>
                  <a:schemeClr val="bg1"/>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Working with Welsh Government to shape the delivery plan for the MH&amp;WB strategy</a:t>
            </a:r>
          </a:p>
        </p:txBody>
      </p:sp>
    </p:spTree>
    <p:extLst>
      <p:ext uri="{BB962C8B-B14F-4D97-AF65-F5344CB8AC3E}">
        <p14:creationId xmlns:p14="http://schemas.microsoft.com/office/powerpoint/2010/main" val="703884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GB" dirty="0">
                <a:solidFill>
                  <a:schemeClr val="tx1"/>
                </a:solidFill>
              </a:rPr>
              <a:t>Prevention Pathway and Mental Wellbeing</a:t>
            </a:r>
          </a:p>
        </p:txBody>
      </p:sp>
      <p:grpSp>
        <p:nvGrpSpPr>
          <p:cNvPr id="8" name="Group 7"/>
          <p:cNvGrpSpPr/>
          <p:nvPr/>
        </p:nvGrpSpPr>
        <p:grpSpPr>
          <a:xfrm>
            <a:off x="724820" y="2079961"/>
            <a:ext cx="10025746" cy="2491091"/>
            <a:chOff x="700037" y="2320155"/>
            <a:chExt cx="10025746" cy="2491091"/>
          </a:xfrm>
        </p:grpSpPr>
        <p:sp>
          <p:nvSpPr>
            <p:cNvPr id="5" name="Rectangle 4"/>
            <p:cNvSpPr/>
            <p:nvPr/>
          </p:nvSpPr>
          <p:spPr>
            <a:xfrm>
              <a:off x="700037" y="2346960"/>
              <a:ext cx="1789494" cy="245059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2" name="Rectangle 11"/>
            <p:cNvSpPr/>
            <p:nvPr/>
          </p:nvSpPr>
          <p:spPr>
            <a:xfrm>
              <a:off x="2739072" y="2358671"/>
              <a:ext cx="1789494" cy="24332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3" name="Rectangle 12"/>
            <p:cNvSpPr/>
            <p:nvPr/>
          </p:nvSpPr>
          <p:spPr>
            <a:xfrm>
              <a:off x="4762182" y="2489228"/>
              <a:ext cx="1789494" cy="230832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4" name="Rectangle 13"/>
            <p:cNvSpPr/>
            <p:nvPr/>
          </p:nvSpPr>
          <p:spPr>
            <a:xfrm>
              <a:off x="6866508" y="2483597"/>
              <a:ext cx="1789494" cy="2308324"/>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chemeClr val="bg1"/>
                </a:solidFill>
                <a:effectLst/>
                <a:uLnTx/>
                <a:uFillTx/>
                <a:latin typeface="Corbel" panose="020B0503020204020204"/>
                <a:ea typeface="+mn-ea"/>
                <a:cs typeface="+mn-cs"/>
              </a:endParaRPr>
            </a:p>
          </p:txBody>
        </p:sp>
        <p:sp>
          <p:nvSpPr>
            <p:cNvPr id="15" name="Rectangle 14"/>
            <p:cNvSpPr/>
            <p:nvPr/>
          </p:nvSpPr>
          <p:spPr>
            <a:xfrm>
              <a:off x="8936289" y="2489228"/>
              <a:ext cx="1789494" cy="23220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6" name="TextBox 5"/>
            <p:cNvSpPr txBox="1"/>
            <p:nvPr/>
          </p:nvSpPr>
          <p:spPr>
            <a:xfrm>
              <a:off x="4843398" y="2452075"/>
              <a:ext cx="1601502" cy="212365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Ubuntu" charset="0"/>
                  <a:ea typeface="Ubuntu" charset="0"/>
                  <a:cs typeface="Ubuntu" charset="0"/>
                </a:rPr>
                <a:t>Commercial</a:t>
              </a:r>
              <a:r>
                <a:rPr kumimoji="0" lang="en-GB" sz="1600" b="1" i="0" u="none" strike="noStrike" kern="1200" cap="none" spc="0" normalizeH="0" baseline="0" noProof="0" dirty="0">
                  <a:ln>
                    <a:noFill/>
                  </a:ln>
                  <a:solidFill>
                    <a:prstClr val="black"/>
                  </a:solidFill>
                  <a:effectLst/>
                  <a:uLnTx/>
                  <a:uFillTx/>
                  <a:latin typeface="Ubuntu" charset="0"/>
                  <a:ea typeface="Ubuntu" charset="0"/>
                  <a:cs typeface="Ubuntu" charset="0"/>
                </a:rPr>
                <a:t> </a:t>
              </a:r>
              <a:r>
                <a:rPr kumimoji="0" lang="en-GB" sz="1400" b="1" i="0" u="none" strike="noStrike" kern="1200" cap="none" spc="0" normalizeH="0" baseline="0" noProof="0" dirty="0">
                  <a:ln>
                    <a:noFill/>
                  </a:ln>
                  <a:solidFill>
                    <a:prstClr val="black"/>
                  </a:solidFill>
                  <a:effectLst/>
                  <a:uLnTx/>
                  <a:uFillTx/>
                  <a:latin typeface="Ubuntu" charset="0"/>
                  <a:ea typeface="Ubuntu" charset="0"/>
                  <a:cs typeface="Ubuntu" charset="0"/>
                </a:rPr>
                <a:t>and Behavioural Determinants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Ubuntu"/>
                <a:ea typeface="Ubuntu"/>
                <a:cs typeface="Ubuntu"/>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buntu"/>
                  <a:ea typeface="Ubuntu" charset="0"/>
                  <a:cs typeface="Ubuntu" charset="0"/>
                </a:rPr>
                <a:t>Role of physical activity, sleep, diet alcohol and substance misuse, smoking, social media and commercial determinants</a:t>
              </a:r>
              <a:endParaRPr kumimoji="0" lang="en-GB" sz="11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6" name="TextBox 15"/>
            <p:cNvSpPr txBox="1"/>
            <p:nvPr/>
          </p:nvSpPr>
          <p:spPr>
            <a:xfrm>
              <a:off x="2794331" y="2320155"/>
              <a:ext cx="1601502" cy="2246769"/>
            </a:xfrm>
            <a:prstGeom prst="rect">
              <a:avLst/>
            </a:prstGeom>
            <a:noFill/>
          </p:spPr>
          <p:txBody>
            <a:bodyPr wrap="square" rtlCol="0">
              <a:spAutoFit/>
            </a:bodyPr>
            <a:lstStyle/>
            <a:p>
              <a:pPr lvl="0" defTabSz="457200"/>
              <a:r>
                <a:rPr lang="en-GB" sz="1400" b="1" dirty="0">
                  <a:solidFill>
                    <a:prstClr val="black"/>
                  </a:solidFill>
                  <a:latin typeface="Ubuntu"/>
                  <a:ea typeface="Ubuntu"/>
                  <a:cs typeface="Ubuntu"/>
                </a:rPr>
                <a:t>Psycho-social Determinants </a:t>
              </a:r>
              <a:endParaRPr kumimoji="0" lang="en-GB" sz="1400" b="1" i="0" u="none" strike="noStrike" kern="1200" cap="none" spc="0" normalizeH="0" baseline="0" noProof="0" dirty="0">
                <a:ln>
                  <a:noFill/>
                </a:ln>
                <a:solidFill>
                  <a:prstClr val="black"/>
                </a:solidFill>
                <a:effectLst/>
                <a:uLnTx/>
                <a:uFillTx/>
                <a:latin typeface="Ubuntu"/>
                <a:ea typeface="Ubuntu"/>
                <a:cs typeface="Ubuntu"/>
              </a:endParaRPr>
            </a:p>
            <a:p>
              <a:pPr defTabSz="457200"/>
              <a:endParaRPr kumimoji="0" lang="en-GB" sz="1200" b="0" i="0" u="none" strike="noStrike" kern="1200" cap="none" spc="0" normalizeH="0" baseline="0" noProof="0" dirty="0">
                <a:ln>
                  <a:noFill/>
                </a:ln>
                <a:solidFill>
                  <a:prstClr val="black"/>
                </a:solidFill>
                <a:effectLst/>
                <a:uLnTx/>
                <a:uFillTx/>
                <a:latin typeface="Ubuntu"/>
                <a:ea typeface="Ubuntu"/>
                <a:cs typeface="Ubuntu"/>
              </a:endParaRPr>
            </a:p>
            <a:p>
              <a:pPr defTabSz="457200"/>
              <a:r>
                <a:rPr lang="en-GB" sz="1000" dirty="0">
                  <a:solidFill>
                    <a:prstClr val="black"/>
                  </a:solidFill>
                  <a:latin typeface="Ubuntu"/>
                  <a:ea typeface="Ubuntu"/>
                  <a:cs typeface="Ubuntu"/>
                </a:rPr>
                <a:t>Mental Wellbeing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Ubuntu"/>
                  <a:ea typeface="Ubuntu"/>
                  <a:cs typeface="Ubuntu"/>
                </a:rPr>
                <a:t>(e.g. emotional literacy; self esteem; social relationships; resilience, trauma and discrimination), it’s determinants and influences on positive health behaviours and health outcomes</a:t>
              </a:r>
              <a:endParaRPr kumimoji="0" lang="en-GB" sz="8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7" name="TextBox 16"/>
            <p:cNvSpPr txBox="1"/>
            <p:nvPr/>
          </p:nvSpPr>
          <p:spPr>
            <a:xfrm>
              <a:off x="6946636" y="2469902"/>
              <a:ext cx="1601502" cy="212365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rPr>
                <a:t>Early Detection and intervention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schemeClr val="bg1"/>
                </a:solidFill>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Ubuntu" charset="0"/>
                  <a:ea typeface="Ubuntu" charset="0"/>
                  <a:cs typeface="Ubuntu" charset="0"/>
                </a:rPr>
                <a:t>Action to address </a:t>
              </a:r>
              <a:r>
                <a:rPr kumimoji="0" lang="en-GB" sz="1200" b="0" i="0" u="none" strike="noStrike" kern="1200" cap="none" spc="0" normalizeH="0" baseline="0" noProof="0" dirty="0">
                  <a:ln>
                    <a:noFill/>
                  </a:ln>
                  <a:solidFill>
                    <a:schemeClr val="bg1"/>
                  </a:solidFill>
                  <a:effectLst/>
                  <a:uLnTx/>
                  <a:uFillTx/>
                  <a:latin typeface="Ubuntu" charset="0"/>
                  <a:ea typeface="Ubuntu" charset="0"/>
                  <a:cs typeface="Ubuntu" charset="0"/>
                </a:rPr>
                <a:t>poor mental wellbeing and key risk factors -  MECC, Social Prescribing, early intervention initiatives in MH services</a:t>
              </a:r>
              <a:endParaRPr kumimoji="0" lang="en-GB" sz="1000" b="0" i="0" u="none" strike="noStrike" kern="1200" cap="none" spc="0" normalizeH="0" baseline="0" noProof="0" dirty="0">
                <a:ln>
                  <a:noFill/>
                </a:ln>
                <a:solidFill>
                  <a:schemeClr val="bg1"/>
                </a:solidFill>
                <a:effectLst/>
                <a:uLnTx/>
                <a:uFillTx/>
                <a:latin typeface="Ubuntu" charset="0"/>
                <a:ea typeface="Ubuntu" charset="0"/>
                <a:cs typeface="Ubuntu" charset="0"/>
              </a:endParaRPr>
            </a:p>
          </p:txBody>
        </p:sp>
        <p:sp>
          <p:nvSpPr>
            <p:cNvPr id="18" name="TextBox 17"/>
            <p:cNvSpPr txBox="1"/>
            <p:nvPr/>
          </p:nvSpPr>
          <p:spPr>
            <a:xfrm>
              <a:off x="709135" y="2449469"/>
              <a:ext cx="1733060"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Ubuntu" charset="0"/>
                  <a:ea typeface="Ubuntu" charset="0"/>
                  <a:cs typeface="Ubuntu" charset="0"/>
                </a:rPr>
                <a:t>Wider Determinants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Ubuntu"/>
                  <a:ea typeface="Ubuntu"/>
                  <a:cs typeface="Ubuntu"/>
                </a:rPr>
                <a:t>The role of income, employment, </a:t>
              </a:r>
              <a:r>
                <a:rPr lang="en-GB" sz="1200" dirty="0">
                  <a:solidFill>
                    <a:prstClr val="black"/>
                  </a:solidFill>
                  <a:latin typeface="Ubuntu"/>
                  <a:ea typeface="Ubuntu"/>
                  <a:cs typeface="Ubuntu"/>
                </a:rPr>
                <a:t>h</a:t>
              </a:r>
              <a:r>
                <a:rPr kumimoji="0" lang="en-GB" sz="1200" b="0" i="0" u="none" strike="noStrike" kern="1200" cap="none" spc="0" normalizeH="0" baseline="0" noProof="0" dirty="0" err="1">
                  <a:ln>
                    <a:noFill/>
                  </a:ln>
                  <a:solidFill>
                    <a:prstClr val="black"/>
                  </a:solidFill>
                  <a:effectLst/>
                  <a:uLnTx/>
                  <a:uFillTx/>
                  <a:latin typeface="Ubuntu"/>
                  <a:ea typeface="Ubuntu"/>
                  <a:cs typeface="Ubuntu"/>
                </a:rPr>
                <a:t>ousing</a:t>
              </a:r>
              <a:r>
                <a:rPr kumimoji="0" lang="en-GB" sz="1200" b="0" i="0" u="none" strike="noStrike" kern="1200" cap="none" spc="0" normalizeH="0" baseline="0" noProof="0" dirty="0">
                  <a:ln>
                    <a:noFill/>
                  </a:ln>
                  <a:solidFill>
                    <a:prstClr val="black"/>
                  </a:solidFill>
                  <a:effectLst/>
                  <a:uLnTx/>
                  <a:uFillTx/>
                  <a:latin typeface="Ubuntu"/>
                  <a:ea typeface="Ubuntu"/>
                  <a:cs typeface="Ubuntu"/>
                </a:rPr>
                <a:t>, education, community infrastructure and wider environments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prstClr val="black"/>
                </a:solidFill>
                <a:latin typeface="Ubuntu"/>
                <a:ea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Ubuntu" charset="0"/>
                <a:ea typeface="Ubuntu" charset="0"/>
                <a:cs typeface="Ubuntu" charset="0"/>
              </a:endParaRPr>
            </a:p>
          </p:txBody>
        </p:sp>
        <p:sp>
          <p:nvSpPr>
            <p:cNvPr id="19" name="TextBox 18"/>
            <p:cNvSpPr txBox="1"/>
            <p:nvPr/>
          </p:nvSpPr>
          <p:spPr>
            <a:xfrm>
              <a:off x="8969746" y="2469902"/>
              <a:ext cx="1601502"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rPr>
                <a:t>Treatment and Care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chemeClr val="bg1"/>
                </a:solidFill>
                <a:effectLst/>
                <a:uLnTx/>
                <a:uFillTx/>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rPr>
                <a:t>Services &amp; support for mental health conditions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solidFill>
                  <a:schemeClr val="bg1"/>
                </a:solidFill>
                <a:latin typeface="Ubuntu" charset="0"/>
                <a:ea typeface="Ubuntu" charset="0"/>
                <a:cs typeface="Ubuntu"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rPr>
                <a:t>Role for wellbeing interventions in tertiary prevention</a:t>
              </a:r>
              <a:r>
                <a:rPr lang="en-GB" sz="1200" dirty="0">
                  <a:solidFill>
                    <a:schemeClr val="bg1"/>
                  </a:solidFill>
                  <a:latin typeface="Ubuntu" charset="0"/>
                  <a:ea typeface="Ubuntu" charset="0"/>
                  <a:cs typeface="Ubuntu" charset="0"/>
                </a:rPr>
                <a:t> &amp; supporting recovery</a:t>
              </a:r>
              <a:endParaRPr kumimoji="0" lang="en-GB" sz="1200" i="0" u="none" strike="noStrike" kern="1200" cap="none" spc="0" normalizeH="0" baseline="0" noProof="0" dirty="0">
                <a:ln>
                  <a:noFill/>
                </a:ln>
                <a:solidFill>
                  <a:schemeClr val="bg1"/>
                </a:solidFill>
                <a:effectLst/>
                <a:uLnTx/>
                <a:uFillTx/>
                <a:latin typeface="Ubuntu" charset="0"/>
                <a:ea typeface="Ubuntu" charset="0"/>
                <a:cs typeface="Ubuntu" charset="0"/>
              </a:endParaRPr>
            </a:p>
          </p:txBody>
        </p:sp>
      </p:grpSp>
      <p:grpSp>
        <p:nvGrpSpPr>
          <p:cNvPr id="3" name="Group 2"/>
          <p:cNvGrpSpPr/>
          <p:nvPr/>
        </p:nvGrpSpPr>
        <p:grpSpPr>
          <a:xfrm>
            <a:off x="666399" y="1086506"/>
            <a:ext cx="10124997" cy="528169"/>
            <a:chOff x="650080" y="1896320"/>
            <a:chExt cx="10124997" cy="528169"/>
          </a:xfrm>
        </p:grpSpPr>
        <p:sp>
          <p:nvSpPr>
            <p:cNvPr id="20" name="Right Arrow 19"/>
            <p:cNvSpPr/>
            <p:nvPr/>
          </p:nvSpPr>
          <p:spPr>
            <a:xfrm>
              <a:off x="691180" y="1896320"/>
              <a:ext cx="10083897" cy="5281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1" name="TextBox 20"/>
            <p:cNvSpPr txBox="1"/>
            <p:nvPr/>
          </p:nvSpPr>
          <p:spPr>
            <a:xfrm>
              <a:off x="650080" y="1968109"/>
              <a:ext cx="2534095"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Ubuntu" charset="0"/>
                  <a:ea typeface="Ubuntu" charset="0"/>
                  <a:cs typeface="Ubuntu" charset="0"/>
                </a:rPr>
                <a:t>Time</a:t>
              </a:r>
            </a:p>
          </p:txBody>
        </p:sp>
      </p:grpSp>
      <p:grpSp>
        <p:nvGrpSpPr>
          <p:cNvPr id="9" name="Group 8"/>
          <p:cNvGrpSpPr/>
          <p:nvPr/>
        </p:nvGrpSpPr>
        <p:grpSpPr>
          <a:xfrm>
            <a:off x="733918" y="4531589"/>
            <a:ext cx="10083897" cy="1087960"/>
            <a:chOff x="745633" y="4773344"/>
            <a:chExt cx="10083897" cy="1087960"/>
          </a:xfrm>
        </p:grpSpPr>
        <p:sp>
          <p:nvSpPr>
            <p:cNvPr id="26" name="Up Arrow 25"/>
            <p:cNvSpPr/>
            <p:nvPr/>
          </p:nvSpPr>
          <p:spPr>
            <a:xfrm flipH="1">
              <a:off x="3543538" y="4773344"/>
              <a:ext cx="219456" cy="5029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5" name="Up Arrow 24"/>
            <p:cNvSpPr/>
            <p:nvPr/>
          </p:nvSpPr>
          <p:spPr>
            <a:xfrm flipH="1">
              <a:off x="1537543" y="4773344"/>
              <a:ext cx="219456" cy="5029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8" name="Up Arrow 27"/>
            <p:cNvSpPr/>
            <p:nvPr/>
          </p:nvSpPr>
          <p:spPr>
            <a:xfrm flipH="1">
              <a:off x="5563315" y="4773344"/>
              <a:ext cx="219456" cy="8240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3" name="Right Triangle 22"/>
            <p:cNvSpPr/>
            <p:nvPr/>
          </p:nvSpPr>
          <p:spPr>
            <a:xfrm>
              <a:off x="745633" y="5001768"/>
              <a:ext cx="10083897" cy="85953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4" name="TextBox 23"/>
            <p:cNvSpPr txBox="1"/>
            <p:nvPr/>
          </p:nvSpPr>
          <p:spPr>
            <a:xfrm>
              <a:off x="770414" y="5269261"/>
              <a:ext cx="2643823"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black"/>
                  </a:solidFill>
                  <a:effectLst/>
                  <a:uLnTx/>
                  <a:uFillTx/>
                  <a:latin typeface="Ubuntu" charset="0"/>
                  <a:ea typeface="Ubuntu" charset="0"/>
                  <a:cs typeface="Ubuntu" charset="0"/>
                </a:rPr>
                <a:t>Health Equity</a:t>
              </a:r>
            </a:p>
          </p:txBody>
        </p:sp>
        <p:sp>
          <p:nvSpPr>
            <p:cNvPr id="27" name="Up Arrow 26"/>
            <p:cNvSpPr/>
            <p:nvPr/>
          </p:nvSpPr>
          <p:spPr>
            <a:xfrm flipH="1">
              <a:off x="7639321" y="4773344"/>
              <a:ext cx="219456" cy="8059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9" name="Up Arrow 28"/>
            <p:cNvSpPr/>
            <p:nvPr/>
          </p:nvSpPr>
          <p:spPr>
            <a:xfrm flipH="1">
              <a:off x="9745821" y="4773344"/>
              <a:ext cx="219456" cy="104891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grpSp>
      <p:grpSp>
        <p:nvGrpSpPr>
          <p:cNvPr id="4" name="Group 3"/>
          <p:cNvGrpSpPr/>
          <p:nvPr/>
        </p:nvGrpSpPr>
        <p:grpSpPr>
          <a:xfrm>
            <a:off x="692818" y="1600577"/>
            <a:ext cx="10124997" cy="366119"/>
            <a:chOff x="691180" y="2341854"/>
            <a:chExt cx="10124997" cy="366119"/>
          </a:xfrm>
        </p:grpSpPr>
        <p:sp>
          <p:nvSpPr>
            <p:cNvPr id="55" name="TextBox 2"/>
            <p:cNvSpPr txBox="1"/>
            <p:nvPr/>
          </p:nvSpPr>
          <p:spPr>
            <a:xfrm>
              <a:off x="691180" y="2341854"/>
              <a:ext cx="5860267" cy="338497"/>
            </a:xfrm>
            <a:prstGeom prst="rect">
              <a:avLst/>
            </a:prstGeom>
            <a:solidFill>
              <a:schemeClr val="accent1">
                <a:lumMod val="75000"/>
              </a:schemeClr>
            </a:solidFill>
            <a:ln>
              <a:solidFill>
                <a:schemeClr val="tx2"/>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Primary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56" name="TextBox 3"/>
            <p:cNvSpPr txBox="1"/>
            <p:nvPr/>
          </p:nvSpPr>
          <p:spPr>
            <a:xfrm>
              <a:off x="6726900" y="2369476"/>
              <a:ext cx="1995065" cy="338497"/>
            </a:xfrm>
            <a:prstGeom prst="rect">
              <a:avLst/>
            </a:prstGeom>
            <a:solidFill>
              <a:schemeClr val="tx2">
                <a:lumMod val="20000"/>
                <a:lumOff val="80000"/>
              </a:schemeClr>
            </a:solidFill>
            <a:ln>
              <a:solidFill>
                <a:schemeClr val="tx2"/>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Secondary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sp>
          <p:nvSpPr>
            <p:cNvPr id="57" name="TextBox 7"/>
            <p:cNvSpPr txBox="1"/>
            <p:nvPr/>
          </p:nvSpPr>
          <p:spPr>
            <a:xfrm>
              <a:off x="8911950" y="2366630"/>
              <a:ext cx="1904227" cy="338497"/>
            </a:xfrm>
            <a:prstGeom prst="rect">
              <a:avLst/>
            </a:prstGeom>
            <a:solidFill>
              <a:schemeClr val="tx2">
                <a:lumMod val="20000"/>
                <a:lumOff val="80000"/>
              </a:schemeClr>
            </a:solidFill>
            <a:ln>
              <a:solidFill>
                <a:schemeClr val="tx2"/>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rPr>
                <a:t>Tertiary Prevention</a:t>
              </a:r>
              <a:endParaRPr kumimoji="0" lang="en-GB" sz="12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grpSp>
      <p:sp>
        <p:nvSpPr>
          <p:cNvPr id="10" name="Oval 9">
            <a:extLst>
              <a:ext uri="{FF2B5EF4-FFF2-40B4-BE49-F238E27FC236}">
                <a16:creationId xmlns:a16="http://schemas.microsoft.com/office/drawing/2014/main" id="{169678DE-A496-9568-8D87-85F3DF69A482}"/>
              </a:ext>
            </a:extLst>
          </p:cNvPr>
          <p:cNvSpPr/>
          <p:nvPr/>
        </p:nvSpPr>
        <p:spPr>
          <a:xfrm>
            <a:off x="2512413" y="1803636"/>
            <a:ext cx="4435632" cy="2951741"/>
          </a:xfrm>
          <a:prstGeom prst="ellipse">
            <a:avLst/>
          </a:prstGeom>
          <a:noFill/>
          <a:ln w="25400">
            <a:solidFill>
              <a:srgbClr val="E038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6FF197C5-1738-5BB6-AD13-E415049B7C5B}"/>
              </a:ext>
            </a:extLst>
          </p:cNvPr>
          <p:cNvCxnSpPr>
            <a:cxnSpLocks/>
          </p:cNvCxnSpPr>
          <p:nvPr/>
        </p:nvCxnSpPr>
        <p:spPr>
          <a:xfrm flipV="1">
            <a:off x="5771056" y="912989"/>
            <a:ext cx="3601830" cy="1265872"/>
          </a:xfrm>
          <a:prstGeom prst="line">
            <a:avLst/>
          </a:prstGeom>
          <a:ln w="38100"/>
        </p:spPr>
        <p:style>
          <a:lnRef idx="1">
            <a:schemeClr val="accent5"/>
          </a:lnRef>
          <a:fillRef idx="0">
            <a:schemeClr val="accent5"/>
          </a:fillRef>
          <a:effectRef idx="0">
            <a:schemeClr val="accent5"/>
          </a:effectRef>
          <a:fontRef idx="minor">
            <a:schemeClr val="tx1"/>
          </a:fontRef>
        </p:style>
      </p:cxnSp>
      <p:sp>
        <p:nvSpPr>
          <p:cNvPr id="31" name="Rectangle: Rounded Corners 30">
            <a:extLst>
              <a:ext uri="{FF2B5EF4-FFF2-40B4-BE49-F238E27FC236}">
                <a16:creationId xmlns:a16="http://schemas.microsoft.com/office/drawing/2014/main" id="{7BF5F1DF-BC0B-8432-74D4-5340ABA73C14}"/>
              </a:ext>
            </a:extLst>
          </p:cNvPr>
          <p:cNvSpPr/>
          <p:nvPr/>
        </p:nvSpPr>
        <p:spPr>
          <a:xfrm>
            <a:off x="8723603" y="216816"/>
            <a:ext cx="2409453" cy="680729"/>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dirty="0"/>
              <a:t>The PHW Role?</a:t>
            </a:r>
          </a:p>
        </p:txBody>
      </p:sp>
    </p:spTree>
    <p:extLst>
      <p:ext uri="{BB962C8B-B14F-4D97-AF65-F5344CB8AC3E}">
        <p14:creationId xmlns:p14="http://schemas.microsoft.com/office/powerpoint/2010/main" val="15480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B51BC-F44B-0948-FEF3-C54946ECDF15}"/>
              </a:ext>
            </a:extLst>
          </p:cNvPr>
          <p:cNvSpPr>
            <a:spLocks noGrp="1"/>
          </p:cNvSpPr>
          <p:nvPr>
            <p:ph type="title"/>
          </p:nvPr>
        </p:nvSpPr>
        <p:spPr>
          <a:xfrm>
            <a:off x="336608" y="301240"/>
            <a:ext cx="11403268" cy="559908"/>
          </a:xfrm>
        </p:spPr>
        <p:txBody>
          <a:bodyPr/>
          <a:lstStyle/>
          <a:p>
            <a:r>
              <a:rPr lang="en-GB" dirty="0"/>
              <a:t>Being clear about our offer across the </a:t>
            </a:r>
            <a:r>
              <a:rPr lang="en-GB" dirty="0" err="1"/>
              <a:t>lifecourse</a:t>
            </a:r>
            <a:r>
              <a:rPr lang="en-GB" dirty="0"/>
              <a:t> and how we monitor it?</a:t>
            </a:r>
          </a:p>
        </p:txBody>
      </p:sp>
      <p:graphicFrame>
        <p:nvGraphicFramePr>
          <p:cNvPr id="6" name="Table 6">
            <a:extLst>
              <a:ext uri="{FF2B5EF4-FFF2-40B4-BE49-F238E27FC236}">
                <a16:creationId xmlns:a16="http://schemas.microsoft.com/office/drawing/2014/main" id="{A7FA4124-D468-84C7-C4B6-2381921AF4A6}"/>
              </a:ext>
            </a:extLst>
          </p:cNvPr>
          <p:cNvGraphicFramePr>
            <a:graphicFrameLocks noGrp="1"/>
          </p:cNvGraphicFramePr>
          <p:nvPr>
            <p:ph idx="1"/>
            <p:extLst>
              <p:ext uri="{D42A27DB-BD31-4B8C-83A1-F6EECF244321}">
                <p14:modId xmlns:p14="http://schemas.microsoft.com/office/powerpoint/2010/main" val="2996937181"/>
              </p:ext>
            </p:extLst>
          </p:nvPr>
        </p:nvGraphicFramePr>
        <p:xfrm>
          <a:off x="336608" y="2705493"/>
          <a:ext cx="10812242" cy="3140178"/>
        </p:xfrm>
        <a:graphic>
          <a:graphicData uri="http://schemas.openxmlformats.org/drawingml/2006/table">
            <a:tbl>
              <a:tblPr firstRow="1" bandRow="1">
                <a:tableStyleId>{5C22544A-7EE6-4342-B048-85BDC9FD1C3A}</a:tableStyleId>
              </a:tblPr>
              <a:tblGrid>
                <a:gridCol w="1544606">
                  <a:extLst>
                    <a:ext uri="{9D8B030D-6E8A-4147-A177-3AD203B41FA5}">
                      <a16:colId xmlns:a16="http://schemas.microsoft.com/office/drawing/2014/main" val="2055781498"/>
                    </a:ext>
                  </a:extLst>
                </a:gridCol>
                <a:gridCol w="1544606">
                  <a:extLst>
                    <a:ext uri="{9D8B030D-6E8A-4147-A177-3AD203B41FA5}">
                      <a16:colId xmlns:a16="http://schemas.microsoft.com/office/drawing/2014/main" val="2848410224"/>
                    </a:ext>
                  </a:extLst>
                </a:gridCol>
                <a:gridCol w="1544606">
                  <a:extLst>
                    <a:ext uri="{9D8B030D-6E8A-4147-A177-3AD203B41FA5}">
                      <a16:colId xmlns:a16="http://schemas.microsoft.com/office/drawing/2014/main" val="2816684608"/>
                    </a:ext>
                  </a:extLst>
                </a:gridCol>
                <a:gridCol w="1544606">
                  <a:extLst>
                    <a:ext uri="{9D8B030D-6E8A-4147-A177-3AD203B41FA5}">
                      <a16:colId xmlns:a16="http://schemas.microsoft.com/office/drawing/2014/main" val="987103737"/>
                    </a:ext>
                  </a:extLst>
                </a:gridCol>
                <a:gridCol w="1544606">
                  <a:extLst>
                    <a:ext uri="{9D8B030D-6E8A-4147-A177-3AD203B41FA5}">
                      <a16:colId xmlns:a16="http://schemas.microsoft.com/office/drawing/2014/main" val="64652533"/>
                    </a:ext>
                  </a:extLst>
                </a:gridCol>
                <a:gridCol w="1544606">
                  <a:extLst>
                    <a:ext uri="{9D8B030D-6E8A-4147-A177-3AD203B41FA5}">
                      <a16:colId xmlns:a16="http://schemas.microsoft.com/office/drawing/2014/main" val="2561520633"/>
                    </a:ext>
                  </a:extLst>
                </a:gridCol>
                <a:gridCol w="1544606">
                  <a:extLst>
                    <a:ext uri="{9D8B030D-6E8A-4147-A177-3AD203B41FA5}">
                      <a16:colId xmlns:a16="http://schemas.microsoft.com/office/drawing/2014/main" val="4051301404"/>
                    </a:ext>
                  </a:extLst>
                </a:gridCol>
              </a:tblGrid>
              <a:tr h="1046246">
                <a:tc>
                  <a:txBody>
                    <a:bodyPr/>
                    <a:lstStyle/>
                    <a:p>
                      <a:r>
                        <a:rPr lang="en-GB" sz="1800" b="1" dirty="0">
                          <a:solidFill>
                            <a:schemeClr val="bg1"/>
                          </a:solidFill>
                        </a:rPr>
                        <a:t>Life Stage </a:t>
                      </a:r>
                    </a:p>
                  </a:txBody>
                  <a:tcPr marL="91434" marR="91434" marT="45717" marB="45717">
                    <a:solidFill>
                      <a:srgbClr val="002060"/>
                    </a:solidFill>
                  </a:tcPr>
                </a:tc>
                <a:tc>
                  <a:txBody>
                    <a:bodyPr/>
                    <a:lstStyle/>
                    <a:p>
                      <a:pPr algn="ctr"/>
                      <a:r>
                        <a:rPr lang="en-GB" sz="1800" dirty="0">
                          <a:solidFill>
                            <a:schemeClr val="tx1"/>
                          </a:solidFill>
                        </a:rPr>
                        <a:t>Prenatal/</a:t>
                      </a:r>
                    </a:p>
                    <a:p>
                      <a:pPr algn="ctr"/>
                      <a:r>
                        <a:rPr lang="en-GB" sz="1800" dirty="0">
                          <a:solidFill>
                            <a:schemeClr val="tx1"/>
                          </a:solidFill>
                        </a:rPr>
                        <a:t>pregnancy</a:t>
                      </a:r>
                    </a:p>
                  </a:txBody>
                  <a:tcPr marL="91434" marR="91434" marT="45717" marB="45717">
                    <a:solidFill>
                      <a:srgbClr val="28B8CE"/>
                    </a:solidFill>
                  </a:tcPr>
                </a:tc>
                <a:tc>
                  <a:txBody>
                    <a:bodyPr/>
                    <a:lstStyle/>
                    <a:p>
                      <a:pPr algn="ctr"/>
                      <a:r>
                        <a:rPr lang="en-GB" sz="1800" dirty="0">
                          <a:solidFill>
                            <a:schemeClr val="bg1"/>
                          </a:solidFill>
                        </a:rPr>
                        <a:t>Early Childhood</a:t>
                      </a:r>
                    </a:p>
                  </a:txBody>
                  <a:tcPr marL="91434" marR="91434" marT="45717" marB="45717">
                    <a:solidFill>
                      <a:schemeClr val="tx2">
                        <a:lumMod val="60000"/>
                        <a:lumOff val="40000"/>
                      </a:schemeClr>
                    </a:solidFill>
                  </a:tcPr>
                </a:tc>
                <a:tc>
                  <a:txBody>
                    <a:bodyPr/>
                    <a:lstStyle/>
                    <a:p>
                      <a:pPr algn="ctr"/>
                      <a:r>
                        <a:rPr lang="en-GB" sz="1800" dirty="0">
                          <a:solidFill>
                            <a:schemeClr val="bg1"/>
                          </a:solidFill>
                        </a:rPr>
                        <a:t>School </a:t>
                      </a:r>
                    </a:p>
                    <a:p>
                      <a:pPr algn="ctr"/>
                      <a:r>
                        <a:rPr lang="en-GB" sz="1800" dirty="0">
                          <a:solidFill>
                            <a:schemeClr val="bg1"/>
                          </a:solidFill>
                        </a:rPr>
                        <a:t>Age</a:t>
                      </a:r>
                    </a:p>
                  </a:txBody>
                  <a:tcPr marL="91434" marR="91434" marT="45717" marB="45717">
                    <a:solidFill>
                      <a:srgbClr val="993366"/>
                    </a:solidFill>
                  </a:tcPr>
                </a:tc>
                <a:tc>
                  <a:txBody>
                    <a:bodyPr/>
                    <a:lstStyle/>
                    <a:p>
                      <a:pPr algn="ctr"/>
                      <a:r>
                        <a:rPr lang="en-GB" sz="1800" dirty="0">
                          <a:solidFill>
                            <a:schemeClr val="bg1"/>
                          </a:solidFill>
                        </a:rPr>
                        <a:t>Transition to Adulthood</a:t>
                      </a:r>
                    </a:p>
                    <a:p>
                      <a:pPr algn="ctr"/>
                      <a:endParaRPr lang="en-GB" sz="1800" dirty="0">
                        <a:solidFill>
                          <a:schemeClr val="bg1"/>
                        </a:solidFill>
                      </a:endParaRPr>
                    </a:p>
                  </a:txBody>
                  <a:tcPr marL="91434" marR="91434" marT="45717" marB="45717">
                    <a:solidFill>
                      <a:srgbClr val="FF66CC"/>
                    </a:solidFill>
                  </a:tcPr>
                </a:tc>
                <a:tc>
                  <a:txBody>
                    <a:bodyPr/>
                    <a:lstStyle/>
                    <a:p>
                      <a:pPr algn="ctr"/>
                      <a:r>
                        <a:rPr lang="en-GB" sz="1800" dirty="0">
                          <a:solidFill>
                            <a:schemeClr val="bg1"/>
                          </a:solidFill>
                        </a:rPr>
                        <a:t>Adulthood</a:t>
                      </a:r>
                    </a:p>
                  </a:txBody>
                  <a:tcPr marL="91434" marR="91434" marT="45717" marB="45717">
                    <a:solidFill>
                      <a:schemeClr val="bg2">
                        <a:lumMod val="25000"/>
                      </a:schemeClr>
                    </a:solidFill>
                  </a:tcPr>
                </a:tc>
                <a:tc>
                  <a:txBody>
                    <a:bodyPr/>
                    <a:lstStyle/>
                    <a:p>
                      <a:pPr algn="ctr"/>
                      <a:r>
                        <a:rPr lang="en-GB" sz="1800" dirty="0">
                          <a:solidFill>
                            <a:schemeClr val="bg1"/>
                          </a:solidFill>
                        </a:rPr>
                        <a:t>Ageing</a:t>
                      </a:r>
                    </a:p>
                  </a:txBody>
                  <a:tcPr marL="91434" marR="91434" marT="45717" marB="45717">
                    <a:solidFill>
                      <a:srgbClr val="CC9900"/>
                    </a:solidFill>
                  </a:tcPr>
                </a:tc>
                <a:extLst>
                  <a:ext uri="{0D108BD9-81ED-4DB2-BD59-A6C34878D82A}">
                    <a16:rowId xmlns:a16="http://schemas.microsoft.com/office/drawing/2014/main" val="3346986821"/>
                  </a:ext>
                </a:extLst>
              </a:tr>
              <a:tr h="1089645">
                <a:tc>
                  <a:txBody>
                    <a:bodyPr/>
                    <a:lstStyle/>
                    <a:p>
                      <a:r>
                        <a:rPr lang="en-GB" sz="1800" b="1" dirty="0">
                          <a:solidFill>
                            <a:schemeClr val="bg1"/>
                          </a:solidFill>
                        </a:rPr>
                        <a:t>What is the PHW Role?</a:t>
                      </a:r>
                    </a:p>
                    <a:p>
                      <a:endParaRPr lang="en-GB" sz="1800" b="1" dirty="0">
                        <a:solidFill>
                          <a:schemeClr val="bg1"/>
                        </a:solidFill>
                      </a:endParaRPr>
                    </a:p>
                  </a:txBody>
                  <a:tcPr marL="91434" marR="91434" marT="45717" marB="45717">
                    <a:solidFill>
                      <a:srgbClr val="002060"/>
                    </a:solidFill>
                  </a:tcPr>
                </a:tc>
                <a:tc>
                  <a:txBody>
                    <a:bodyPr/>
                    <a:lstStyle/>
                    <a:p>
                      <a:endParaRPr lang="en-GB" sz="1800" dirty="0"/>
                    </a:p>
                  </a:txBody>
                  <a:tcPr marL="91434" marR="91434" marT="45717" marB="45717">
                    <a:solidFill>
                      <a:srgbClr val="28B8CE"/>
                    </a:solidFill>
                  </a:tcPr>
                </a:tc>
                <a:tc>
                  <a:txBody>
                    <a:bodyPr/>
                    <a:lstStyle/>
                    <a:p>
                      <a:endParaRPr lang="en-GB" sz="1800" dirty="0"/>
                    </a:p>
                  </a:txBody>
                  <a:tcPr marL="91434" marR="91434" marT="45717" marB="45717">
                    <a:solidFill>
                      <a:schemeClr val="tx2">
                        <a:lumMod val="60000"/>
                        <a:lumOff val="40000"/>
                      </a:schemeClr>
                    </a:solidFill>
                  </a:tcPr>
                </a:tc>
                <a:tc>
                  <a:txBody>
                    <a:bodyPr/>
                    <a:lstStyle/>
                    <a:p>
                      <a:endParaRPr lang="en-GB" sz="1800" dirty="0"/>
                    </a:p>
                  </a:txBody>
                  <a:tcPr marL="91434" marR="91434" marT="45717" marB="45717">
                    <a:solidFill>
                      <a:srgbClr val="993366"/>
                    </a:solidFill>
                  </a:tcPr>
                </a:tc>
                <a:tc>
                  <a:txBody>
                    <a:bodyPr/>
                    <a:lstStyle/>
                    <a:p>
                      <a:endParaRPr lang="en-GB" sz="1800" dirty="0"/>
                    </a:p>
                  </a:txBody>
                  <a:tcPr marL="91434" marR="91434" marT="45717" marB="45717">
                    <a:solidFill>
                      <a:srgbClr val="FF66CC"/>
                    </a:solidFill>
                  </a:tcPr>
                </a:tc>
                <a:tc>
                  <a:txBody>
                    <a:bodyPr/>
                    <a:lstStyle/>
                    <a:p>
                      <a:endParaRPr lang="en-GB" sz="1800" dirty="0"/>
                    </a:p>
                  </a:txBody>
                  <a:tcPr marL="91434" marR="91434" marT="45717" marB="45717">
                    <a:solidFill>
                      <a:schemeClr val="bg2">
                        <a:lumMod val="25000"/>
                      </a:schemeClr>
                    </a:solidFill>
                  </a:tcPr>
                </a:tc>
                <a:tc>
                  <a:txBody>
                    <a:bodyPr/>
                    <a:lstStyle/>
                    <a:p>
                      <a:endParaRPr lang="en-GB" sz="1800" dirty="0"/>
                    </a:p>
                  </a:txBody>
                  <a:tcPr marL="91434" marR="91434" marT="45717" marB="45717">
                    <a:solidFill>
                      <a:srgbClr val="CC9900"/>
                    </a:solidFill>
                  </a:tcPr>
                </a:tc>
                <a:extLst>
                  <a:ext uri="{0D108BD9-81ED-4DB2-BD59-A6C34878D82A}">
                    <a16:rowId xmlns:a16="http://schemas.microsoft.com/office/drawing/2014/main" val="1006645697"/>
                  </a:ext>
                </a:extLst>
              </a:tr>
              <a:tr h="762750">
                <a:tc>
                  <a:txBody>
                    <a:bodyPr/>
                    <a:lstStyle/>
                    <a:p>
                      <a:r>
                        <a:rPr lang="en-GB" sz="1800" dirty="0">
                          <a:solidFill>
                            <a:schemeClr val="bg1"/>
                          </a:solidFill>
                        </a:rPr>
                        <a:t>What gaps are there?</a:t>
                      </a:r>
                    </a:p>
                  </a:txBody>
                  <a:tcPr marL="91434" marR="91434" marT="45717" marB="45717">
                    <a:solidFill>
                      <a:srgbClr val="002060"/>
                    </a:solidFill>
                  </a:tcPr>
                </a:tc>
                <a:tc>
                  <a:txBody>
                    <a:bodyPr/>
                    <a:lstStyle/>
                    <a:p>
                      <a:endParaRPr lang="en-GB" sz="1800" dirty="0"/>
                    </a:p>
                  </a:txBody>
                  <a:tcPr marL="91434" marR="91434" marT="45717" marB="45717">
                    <a:solidFill>
                      <a:srgbClr val="28B8CE"/>
                    </a:solidFill>
                  </a:tcPr>
                </a:tc>
                <a:tc>
                  <a:txBody>
                    <a:bodyPr/>
                    <a:lstStyle/>
                    <a:p>
                      <a:endParaRPr lang="en-GB" sz="1800" dirty="0"/>
                    </a:p>
                  </a:txBody>
                  <a:tcPr marL="91434" marR="91434" marT="45717" marB="45717">
                    <a:solidFill>
                      <a:schemeClr val="tx2">
                        <a:lumMod val="60000"/>
                        <a:lumOff val="40000"/>
                      </a:schemeClr>
                    </a:solidFill>
                  </a:tcPr>
                </a:tc>
                <a:tc>
                  <a:txBody>
                    <a:bodyPr/>
                    <a:lstStyle/>
                    <a:p>
                      <a:endParaRPr lang="en-GB" sz="1800" dirty="0"/>
                    </a:p>
                  </a:txBody>
                  <a:tcPr marL="91434" marR="91434" marT="45717" marB="45717">
                    <a:solidFill>
                      <a:srgbClr val="993366"/>
                    </a:solidFill>
                  </a:tcPr>
                </a:tc>
                <a:tc>
                  <a:txBody>
                    <a:bodyPr/>
                    <a:lstStyle/>
                    <a:p>
                      <a:endParaRPr lang="en-GB" sz="1800" dirty="0"/>
                    </a:p>
                  </a:txBody>
                  <a:tcPr marL="91434" marR="91434" marT="45717" marB="45717">
                    <a:solidFill>
                      <a:srgbClr val="FF66CC"/>
                    </a:solidFill>
                  </a:tcPr>
                </a:tc>
                <a:tc>
                  <a:txBody>
                    <a:bodyPr/>
                    <a:lstStyle/>
                    <a:p>
                      <a:endParaRPr lang="en-GB" sz="1800" dirty="0"/>
                    </a:p>
                  </a:txBody>
                  <a:tcPr marL="91434" marR="91434" marT="45717" marB="45717">
                    <a:solidFill>
                      <a:schemeClr val="bg2">
                        <a:lumMod val="25000"/>
                      </a:schemeClr>
                    </a:solidFill>
                  </a:tcPr>
                </a:tc>
                <a:tc>
                  <a:txBody>
                    <a:bodyPr/>
                    <a:lstStyle/>
                    <a:p>
                      <a:endParaRPr lang="en-GB" sz="1800" dirty="0"/>
                    </a:p>
                  </a:txBody>
                  <a:tcPr marL="91434" marR="91434" marT="45717" marB="45717">
                    <a:solidFill>
                      <a:srgbClr val="CC9900"/>
                    </a:solidFill>
                  </a:tcPr>
                </a:tc>
                <a:extLst>
                  <a:ext uri="{0D108BD9-81ED-4DB2-BD59-A6C34878D82A}">
                    <a16:rowId xmlns:a16="http://schemas.microsoft.com/office/drawing/2014/main" val="1678412930"/>
                  </a:ext>
                </a:extLst>
              </a:tr>
            </a:tbl>
          </a:graphicData>
        </a:graphic>
      </p:graphicFrame>
      <p:pic>
        <p:nvPicPr>
          <p:cNvPr id="1026" name="Picture 2">
            <a:extLst>
              <a:ext uri="{FF2B5EF4-FFF2-40B4-BE49-F238E27FC236}">
                <a16:creationId xmlns:a16="http://schemas.microsoft.com/office/drawing/2014/main" id="{29D826A3-D837-33BD-D1AE-AFEA011455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5624" y="1642721"/>
            <a:ext cx="957002" cy="9570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877186B-21CF-CC8B-E727-79DA730213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9362" y="1606358"/>
            <a:ext cx="985609" cy="9856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0E997C6-3CC9-5371-2A08-308F7AD6FA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8414" y="1642721"/>
            <a:ext cx="912885" cy="91288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BC606247-FC8B-5291-0071-731EB0B131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6670" y="1634965"/>
            <a:ext cx="957002" cy="95700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80D04C1F-BEBF-24F7-1CBA-BA8E13D352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19043" y="1598604"/>
            <a:ext cx="957002" cy="95700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E2094C54-98AE-746E-AC1E-CA31B69690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55556" y="1598604"/>
            <a:ext cx="957002" cy="957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8030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8AC08E1-23C8-0F8A-7191-1281FE955C55}"/>
              </a:ext>
            </a:extLst>
          </p:cNvPr>
          <p:cNvSpPr txBox="1"/>
          <p:nvPr/>
        </p:nvSpPr>
        <p:spPr>
          <a:xfrm>
            <a:off x="4244340" y="3063240"/>
            <a:ext cx="3941064" cy="1107996"/>
          </a:xfrm>
          <a:prstGeom prst="rect">
            <a:avLst/>
          </a:prstGeom>
          <a:noFill/>
        </p:spPr>
        <p:txBody>
          <a:bodyPr wrap="square" rtlCol="0">
            <a:spAutoFit/>
          </a:bodyPr>
          <a:lstStyle/>
          <a:p>
            <a:pPr algn="ctr"/>
            <a:r>
              <a:rPr lang="en-GB" sz="6600" b="0" i="0" dirty="0" err="1">
                <a:solidFill>
                  <a:schemeClr val="bg1"/>
                </a:solidFill>
                <a:latin typeface="Ubuntu" charset="0"/>
                <a:ea typeface="Ubuntu" charset="0"/>
                <a:cs typeface="Ubuntu" charset="0"/>
              </a:rPr>
              <a:t>Diolch</a:t>
            </a:r>
            <a:endParaRPr lang="en-GB" sz="6600" b="0" i="0" dirty="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350646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6D28F69-4172-DA1D-8C75-C2AE96F538E1}"/>
              </a:ext>
            </a:extLst>
          </p:cNvPr>
          <p:cNvSpPr>
            <a:spLocks noGrp="1"/>
          </p:cNvSpPr>
          <p:nvPr>
            <p:ph sz="quarter" idx="21"/>
          </p:nvPr>
        </p:nvSpPr>
        <p:spPr>
          <a:xfrm>
            <a:off x="763542" y="1145201"/>
            <a:ext cx="3229803" cy="246221"/>
          </a:xfrm>
        </p:spPr>
        <p:txBody>
          <a:bodyPr/>
          <a:lstStyle/>
          <a:p>
            <a:r>
              <a:rPr lang="en-GB" sz="1600" dirty="0"/>
              <a:t>What do we have in place</a:t>
            </a:r>
          </a:p>
        </p:txBody>
      </p:sp>
      <p:sp>
        <p:nvSpPr>
          <p:cNvPr id="7" name="Content Placeholder 6">
            <a:extLst>
              <a:ext uri="{FF2B5EF4-FFF2-40B4-BE49-F238E27FC236}">
                <a16:creationId xmlns:a16="http://schemas.microsoft.com/office/drawing/2014/main" id="{FAB10730-296E-C089-3E40-4224E985C324}"/>
              </a:ext>
            </a:extLst>
          </p:cNvPr>
          <p:cNvSpPr>
            <a:spLocks noGrp="1"/>
          </p:cNvSpPr>
          <p:nvPr>
            <p:ph sz="quarter" idx="15"/>
          </p:nvPr>
        </p:nvSpPr>
        <p:spPr>
          <a:xfrm>
            <a:off x="763542" y="1624405"/>
            <a:ext cx="3310913" cy="3934410"/>
          </a:xfrm>
        </p:spPr>
        <p:txBody>
          <a:bodyPr/>
          <a:lstStyle/>
          <a:p>
            <a:r>
              <a:rPr lang="en-GB" sz="1600" dirty="0"/>
              <a:t>National Survey for Wales (WEMWBS)</a:t>
            </a:r>
          </a:p>
          <a:p>
            <a:r>
              <a:rPr lang="en-GB" sz="1600" dirty="0"/>
              <a:t>Wellbeing of Future Generations Act National Indicators (Mental wellbeing, loneliness, Sense of Community)</a:t>
            </a:r>
          </a:p>
          <a:p>
            <a:r>
              <a:rPr lang="en-GB" sz="1600" dirty="0"/>
              <a:t>School Health Research Network (SWEMWBS, SDQ, School Connectedness)</a:t>
            </a:r>
          </a:p>
          <a:p>
            <a:pPr marL="0" indent="0">
              <a:buNone/>
            </a:pPr>
            <a:endParaRPr lang="en-GB" sz="1800" dirty="0"/>
          </a:p>
          <a:p>
            <a:endParaRPr lang="en-GB" sz="1800" dirty="0"/>
          </a:p>
          <a:p>
            <a:endParaRPr lang="en-GB" sz="1800" dirty="0"/>
          </a:p>
        </p:txBody>
      </p:sp>
      <p:sp>
        <p:nvSpPr>
          <p:cNvPr id="10" name="Content Placeholder 9">
            <a:extLst>
              <a:ext uri="{FF2B5EF4-FFF2-40B4-BE49-F238E27FC236}">
                <a16:creationId xmlns:a16="http://schemas.microsoft.com/office/drawing/2014/main" id="{3FC5BC80-FB2C-5A81-6263-60D6A59A7CC2}"/>
              </a:ext>
            </a:extLst>
          </p:cNvPr>
          <p:cNvSpPr>
            <a:spLocks noGrp="1"/>
          </p:cNvSpPr>
          <p:nvPr>
            <p:ph sz="quarter" idx="22"/>
          </p:nvPr>
        </p:nvSpPr>
        <p:spPr>
          <a:xfrm>
            <a:off x="8334158" y="1809984"/>
            <a:ext cx="3310913" cy="4390946"/>
          </a:xfrm>
        </p:spPr>
        <p:txBody>
          <a:bodyPr/>
          <a:lstStyle/>
          <a:p>
            <a:r>
              <a:rPr lang="en-GB" sz="1800" dirty="0"/>
              <a:t>Mental health and wellbeing data profile for Wales</a:t>
            </a:r>
          </a:p>
          <a:p>
            <a:r>
              <a:rPr lang="en-GB" sz="1800" dirty="0"/>
              <a:t>Single overview of the Mental Health of the Population of Wales across the </a:t>
            </a:r>
            <a:r>
              <a:rPr lang="en-GB" sz="1800" dirty="0" err="1"/>
              <a:t>Lifecourse</a:t>
            </a:r>
            <a:r>
              <a:rPr lang="en-GB" sz="1800" dirty="0"/>
              <a:t> </a:t>
            </a:r>
          </a:p>
          <a:p>
            <a:r>
              <a:rPr lang="en-GB" sz="1800" dirty="0"/>
              <a:t>Clear data on the span from thriving to very unwell</a:t>
            </a:r>
          </a:p>
          <a:p>
            <a:r>
              <a:rPr lang="en-GB" sz="1800" dirty="0"/>
              <a:t>A single shared system architecture of who does what </a:t>
            </a:r>
          </a:p>
          <a:p>
            <a:endParaRPr lang="en-GB" sz="1800" dirty="0"/>
          </a:p>
        </p:txBody>
      </p:sp>
      <p:sp>
        <p:nvSpPr>
          <p:cNvPr id="12" name="Content Placeholder 11">
            <a:extLst>
              <a:ext uri="{FF2B5EF4-FFF2-40B4-BE49-F238E27FC236}">
                <a16:creationId xmlns:a16="http://schemas.microsoft.com/office/drawing/2014/main" id="{17B4BDE0-BF24-63C3-5F15-1D5F4078531F}"/>
              </a:ext>
            </a:extLst>
          </p:cNvPr>
          <p:cNvSpPr>
            <a:spLocks noGrp="1"/>
          </p:cNvSpPr>
          <p:nvPr>
            <p:ph sz="quarter" idx="24"/>
          </p:nvPr>
        </p:nvSpPr>
        <p:spPr>
          <a:xfrm>
            <a:off x="8246235" y="1183741"/>
            <a:ext cx="3230149" cy="246221"/>
          </a:xfrm>
        </p:spPr>
        <p:txBody>
          <a:bodyPr/>
          <a:lstStyle/>
          <a:p>
            <a:r>
              <a:rPr lang="en-GB" sz="1600" dirty="0"/>
              <a:t>What do we need to develop</a:t>
            </a:r>
          </a:p>
        </p:txBody>
      </p:sp>
      <p:sp>
        <p:nvSpPr>
          <p:cNvPr id="13" name="Text Placeholder 12">
            <a:extLst>
              <a:ext uri="{FF2B5EF4-FFF2-40B4-BE49-F238E27FC236}">
                <a16:creationId xmlns:a16="http://schemas.microsoft.com/office/drawing/2014/main" id="{73F58107-96E8-2655-40FD-2A1D1D9A3216}"/>
              </a:ext>
            </a:extLst>
          </p:cNvPr>
          <p:cNvSpPr>
            <a:spLocks noGrp="1"/>
          </p:cNvSpPr>
          <p:nvPr>
            <p:ph type="body" sz="quarter" idx="25"/>
          </p:nvPr>
        </p:nvSpPr>
        <p:spPr>
          <a:xfrm>
            <a:off x="636832" y="269538"/>
            <a:ext cx="10760075" cy="393542"/>
          </a:xfrm>
        </p:spPr>
        <p:txBody>
          <a:bodyPr/>
          <a:lstStyle/>
          <a:p>
            <a:r>
              <a:rPr lang="en-US" dirty="0"/>
              <a:t>Understand and describe the issue – prevalence and size of the problem</a:t>
            </a:r>
          </a:p>
        </p:txBody>
      </p:sp>
      <p:sp>
        <p:nvSpPr>
          <p:cNvPr id="3" name="Content Placeholder 8">
            <a:extLst>
              <a:ext uri="{FF2B5EF4-FFF2-40B4-BE49-F238E27FC236}">
                <a16:creationId xmlns:a16="http://schemas.microsoft.com/office/drawing/2014/main" id="{471D8413-A515-9F21-BBFE-7EC3851C505B}"/>
              </a:ext>
            </a:extLst>
          </p:cNvPr>
          <p:cNvSpPr txBox="1">
            <a:spLocks/>
          </p:cNvSpPr>
          <p:nvPr/>
        </p:nvSpPr>
        <p:spPr>
          <a:xfrm>
            <a:off x="4361411" y="1148940"/>
            <a:ext cx="3229803" cy="246221"/>
          </a:xfrm>
          <a:prstGeom prst="rect">
            <a:avLst/>
          </a:prstGeom>
        </p:spPr>
        <p:txBody>
          <a:bodyPr wrap="square" lIns="0" tIns="0" rIns="0" bIns="0">
            <a:spAutoFit/>
          </a:bodyPr>
          <a:lstStyle>
            <a:lvl1pPr marL="0" indent="0" algn="ctr" defTabSz="914400" rtl="0" eaLnBrk="1" latinLnBrk="0" hangingPunct="1">
              <a:lnSpc>
                <a:spcPct val="100000"/>
              </a:lnSpc>
              <a:spcBef>
                <a:spcPts val="1000"/>
              </a:spcBef>
              <a:buFont typeface="Arial"/>
              <a:buNone/>
              <a:defRPr sz="1400" b="1" i="0" kern="1200" baseline="0">
                <a:solidFill>
                  <a:srgbClr val="F9C402"/>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dirty="0"/>
              <a:t>What are we developing</a:t>
            </a:r>
          </a:p>
        </p:txBody>
      </p:sp>
      <p:sp>
        <p:nvSpPr>
          <p:cNvPr id="4" name="Content Placeholder 6">
            <a:extLst>
              <a:ext uri="{FF2B5EF4-FFF2-40B4-BE49-F238E27FC236}">
                <a16:creationId xmlns:a16="http://schemas.microsoft.com/office/drawing/2014/main" id="{4772481A-131E-837E-AD15-D929DB1E1B49}"/>
              </a:ext>
            </a:extLst>
          </p:cNvPr>
          <p:cNvSpPr txBox="1">
            <a:spLocks/>
          </p:cNvSpPr>
          <p:nvPr/>
        </p:nvSpPr>
        <p:spPr>
          <a:xfrm>
            <a:off x="4440543" y="1624405"/>
            <a:ext cx="3310913" cy="5221942"/>
          </a:xfrm>
          <a:prstGeom prst="rect">
            <a:avLst/>
          </a:prstGeom>
        </p:spPr>
        <p:txBody>
          <a:bodyPr wrap="square" lIns="0" tIns="0" rIns="0" bIns="0">
            <a:spAutoFit/>
          </a:bodyPr>
          <a:lstStyle>
            <a:lvl1pPr marL="171450" indent="-171450" algn="l" defTabSz="914400" rtl="0" eaLnBrk="1" latinLnBrk="0" hangingPunct="1">
              <a:lnSpc>
                <a:spcPct val="100000"/>
              </a:lnSpc>
              <a:spcBef>
                <a:spcPts val="1000"/>
              </a:spcBef>
              <a:buFont typeface="Arial" charset="0"/>
              <a:buChar char="•"/>
              <a:defRPr sz="1400" b="0" i="0" kern="1200" baseline="0">
                <a:solidFill>
                  <a:schemeClr val="bg1"/>
                </a:solidFill>
                <a:latin typeface="Verdana" charset="0"/>
                <a:ea typeface="Verdana" charset="0"/>
                <a:cs typeface="Verdana" charset="0"/>
              </a:defRPr>
            </a:lvl1pPr>
            <a:lvl2pPr marL="4572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2pPr>
            <a:lvl3pPr marL="9144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Increasing understanding of inequalities in mental and social wellbeing and barriers and facilitators to engagement with wellbeing-promoting activities (research with the Centre for Health Activity and Wellbeing Research)</a:t>
            </a:r>
          </a:p>
          <a:p>
            <a:r>
              <a:rPr lang="en-GB" sz="1800" i="1" dirty="0">
                <a:effectLst/>
                <a:latin typeface="Calibri" panose="020F0502020204030204" pitchFamily="34" charset="0"/>
                <a:ea typeface="Calibri" panose="020F0502020204030204" pitchFamily="34" charset="0"/>
              </a:rPr>
              <a:t>National HIW work on children identified as having a mental health need and how they are supported</a:t>
            </a:r>
          </a:p>
          <a:p>
            <a:endParaRPr lang="en-GB" sz="1800" dirty="0"/>
          </a:p>
          <a:p>
            <a:pPr marL="0" indent="0">
              <a:buNone/>
            </a:pPr>
            <a:endParaRPr lang="en-GB" sz="1800" dirty="0"/>
          </a:p>
          <a:p>
            <a:endParaRPr lang="en-GB" sz="1800" dirty="0"/>
          </a:p>
        </p:txBody>
      </p:sp>
    </p:spTree>
    <p:extLst>
      <p:ext uri="{BB962C8B-B14F-4D97-AF65-F5344CB8AC3E}">
        <p14:creationId xmlns:p14="http://schemas.microsoft.com/office/powerpoint/2010/main" val="2618295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9981" y="0"/>
            <a:ext cx="12191144" cy="6857519"/>
          </a:xfrm>
          <a:prstGeom prst="rect">
            <a:avLst/>
          </a:prstGeom>
        </p:spPr>
      </p:pic>
      <p:sp>
        <p:nvSpPr>
          <p:cNvPr id="3" name="object 3"/>
          <p:cNvSpPr txBox="1">
            <a:spLocks noGrp="1"/>
          </p:cNvSpPr>
          <p:nvPr>
            <p:ph type="title"/>
          </p:nvPr>
        </p:nvSpPr>
        <p:spPr>
          <a:xfrm>
            <a:off x="755739" y="1704225"/>
            <a:ext cx="10915225" cy="2361002"/>
          </a:xfrm>
          <a:prstGeom prst="rect">
            <a:avLst/>
          </a:prstGeom>
        </p:spPr>
        <p:txBody>
          <a:bodyPr vert="horz" wrap="square" lIns="0" tIns="9242" rIns="0" bIns="0" rtlCol="0" anchor="t">
            <a:spAutoFit/>
          </a:bodyPr>
          <a:lstStyle/>
          <a:p>
            <a:pPr marL="7701">
              <a:spcBef>
                <a:spcPts val="73"/>
              </a:spcBef>
            </a:pPr>
            <a:r>
              <a:rPr lang="en-US" sz="4245" dirty="0">
                <a:solidFill>
                  <a:srgbClr val="FFFFFF"/>
                </a:solidFill>
              </a:rPr>
              <a:t>Section 2:</a:t>
            </a:r>
            <a:br>
              <a:rPr lang="en-US" sz="4245" dirty="0">
                <a:solidFill>
                  <a:srgbClr val="FFFFFF"/>
                </a:solidFill>
              </a:rPr>
            </a:br>
            <a:br>
              <a:rPr lang="en-US" sz="4245" dirty="0">
                <a:solidFill>
                  <a:srgbClr val="FFFFFF"/>
                </a:solidFill>
              </a:rPr>
            </a:br>
            <a:r>
              <a:rPr lang="en-US" sz="4245" dirty="0">
                <a:solidFill>
                  <a:srgbClr val="FFFFFF"/>
                </a:solidFill>
              </a:rPr>
              <a:t>Children and Young People’s mental health and well-being </a:t>
            </a:r>
            <a:r>
              <a:rPr lang="en-US" sz="4245" dirty="0" err="1">
                <a:solidFill>
                  <a:srgbClr val="FFFFFF"/>
                </a:solidFill>
              </a:rPr>
              <a:t>programme</a:t>
            </a:r>
            <a:endParaRPr sz="4245" dirty="0"/>
          </a:p>
        </p:txBody>
      </p:sp>
      <p:sp>
        <p:nvSpPr>
          <p:cNvPr id="4" name="object 4"/>
          <p:cNvSpPr txBox="1"/>
          <p:nvPr/>
        </p:nvSpPr>
        <p:spPr>
          <a:xfrm>
            <a:off x="800299" y="3752848"/>
            <a:ext cx="10486023" cy="1174562"/>
          </a:xfrm>
          <a:prstGeom prst="rect">
            <a:avLst/>
          </a:prstGeom>
        </p:spPr>
        <p:txBody>
          <a:bodyPr vert="horz" wrap="square" lIns="0" tIns="6931" rIns="0" bIns="0" rtlCol="0" anchor="t">
            <a:spAutoFit/>
          </a:bodyPr>
          <a:lstStyle/>
          <a:p>
            <a:pPr marL="7701">
              <a:spcBef>
                <a:spcPts val="55"/>
              </a:spcBef>
            </a:pPr>
            <a:endParaRPr lang="en-GB" sz="3032" spc="-6" dirty="0">
              <a:solidFill>
                <a:srgbClr val="FFFFFF"/>
              </a:solidFill>
              <a:latin typeface="Ubuntu-Light"/>
              <a:cs typeface="Ubuntu-Light"/>
            </a:endParaRPr>
          </a:p>
          <a:p>
            <a:pPr marL="7701">
              <a:spcBef>
                <a:spcPts val="1082"/>
              </a:spcBef>
            </a:pPr>
            <a:r>
              <a:rPr lang="en-GB" sz="1819" spc="-6" dirty="0">
                <a:solidFill>
                  <a:srgbClr val="FFC000"/>
                </a:solidFill>
                <a:latin typeface="Ubuntu"/>
                <a:cs typeface="Ubuntu"/>
              </a:rPr>
              <a:t>Professor Alisha Davies, Dr Annette Evans, Dr Catherine Foster, Dr Melda Lois Griffiths, </a:t>
            </a:r>
            <a:r>
              <a:rPr lang="en-GB" sz="1819" spc="-6" dirty="0" err="1">
                <a:solidFill>
                  <a:srgbClr val="FFC000"/>
                </a:solidFill>
                <a:latin typeface="Ubuntu"/>
                <a:cs typeface="Ubuntu"/>
              </a:rPr>
              <a:t>Enfys</a:t>
            </a:r>
            <a:r>
              <a:rPr lang="en-GB" sz="1819" spc="-6" dirty="0">
                <a:solidFill>
                  <a:srgbClr val="FFC000"/>
                </a:solidFill>
                <a:latin typeface="Ubuntu"/>
                <a:cs typeface="Ubuntu"/>
              </a:rPr>
              <a:t> Preece, </a:t>
            </a:r>
            <a:r>
              <a:rPr lang="en-GB" sz="1819" spc="-6" dirty="0">
                <a:solidFill>
                  <a:srgbClr val="FFC000"/>
                </a:solidFill>
                <a:latin typeface="Ubuntu"/>
              </a:rPr>
              <a:t>Dr Giles Greene, Ashley Akbari, Professor Ann John</a:t>
            </a:r>
            <a:endParaRPr sz="1819" dirty="0">
              <a:solidFill>
                <a:srgbClr val="FFC000"/>
              </a:solidFill>
              <a:latin typeface="Ubuntu"/>
              <a:cs typeface="Ubuntu"/>
            </a:endParaRPr>
          </a:p>
        </p:txBody>
      </p:sp>
      <p:grpSp>
        <p:nvGrpSpPr>
          <p:cNvPr id="5" name="object 5"/>
          <p:cNvGrpSpPr/>
          <p:nvPr/>
        </p:nvGrpSpPr>
        <p:grpSpPr>
          <a:xfrm>
            <a:off x="476644" y="634960"/>
            <a:ext cx="11238880" cy="5749784"/>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sz="1092"/>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sz="1092"/>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sz="1092"/>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sz="1092"/>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sz="1092"/>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sz="1092"/>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sz="1092"/>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sz="1092"/>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sz="1092"/>
            </a:p>
          </p:txBody>
        </p:sp>
      </p:grpSp>
    </p:spTree>
    <p:extLst>
      <p:ext uri="{BB962C8B-B14F-4D97-AF65-F5344CB8AC3E}">
        <p14:creationId xmlns:p14="http://schemas.microsoft.com/office/powerpoint/2010/main" val="1558276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9981" y="0"/>
            <a:ext cx="12191144" cy="6857519"/>
          </a:xfrm>
          <a:prstGeom prst="rect">
            <a:avLst/>
          </a:prstGeom>
        </p:spPr>
      </p:pic>
      <p:sp>
        <p:nvSpPr>
          <p:cNvPr id="3" name="object 3"/>
          <p:cNvSpPr txBox="1">
            <a:spLocks noGrp="1"/>
          </p:cNvSpPr>
          <p:nvPr>
            <p:ph type="title"/>
          </p:nvPr>
        </p:nvSpPr>
        <p:spPr>
          <a:xfrm>
            <a:off x="755739" y="1704225"/>
            <a:ext cx="10915225" cy="2361002"/>
          </a:xfrm>
          <a:prstGeom prst="rect">
            <a:avLst/>
          </a:prstGeom>
        </p:spPr>
        <p:txBody>
          <a:bodyPr vert="horz" wrap="square" lIns="0" tIns="9242" rIns="0" bIns="0" rtlCol="0" anchor="t">
            <a:spAutoFit/>
          </a:bodyPr>
          <a:lstStyle/>
          <a:p>
            <a:pPr marL="7701">
              <a:spcBef>
                <a:spcPts val="73"/>
              </a:spcBef>
            </a:pPr>
            <a:r>
              <a:rPr lang="en-US" sz="4245" dirty="0">
                <a:solidFill>
                  <a:srgbClr val="FFFFFF"/>
                </a:solidFill>
              </a:rPr>
              <a:t>Section 2:</a:t>
            </a:r>
            <a:br>
              <a:rPr lang="en-US" sz="4245" dirty="0">
                <a:solidFill>
                  <a:srgbClr val="FFFFFF"/>
                </a:solidFill>
              </a:rPr>
            </a:br>
            <a:br>
              <a:rPr lang="en-US" sz="4245" dirty="0">
                <a:solidFill>
                  <a:srgbClr val="FFFFFF"/>
                </a:solidFill>
              </a:rPr>
            </a:br>
            <a:r>
              <a:rPr lang="en-US" sz="4245" dirty="0">
                <a:solidFill>
                  <a:srgbClr val="FFFFFF"/>
                </a:solidFill>
              </a:rPr>
              <a:t>Children and Young People’s mental health and well-being </a:t>
            </a:r>
            <a:r>
              <a:rPr lang="en-US" sz="4245" dirty="0" err="1">
                <a:solidFill>
                  <a:srgbClr val="FFFFFF"/>
                </a:solidFill>
              </a:rPr>
              <a:t>programme</a:t>
            </a:r>
            <a:endParaRPr sz="4245" dirty="0"/>
          </a:p>
        </p:txBody>
      </p:sp>
      <p:sp>
        <p:nvSpPr>
          <p:cNvPr id="4" name="object 4"/>
          <p:cNvSpPr txBox="1"/>
          <p:nvPr/>
        </p:nvSpPr>
        <p:spPr>
          <a:xfrm>
            <a:off x="800299" y="3752848"/>
            <a:ext cx="10486023" cy="1174562"/>
          </a:xfrm>
          <a:prstGeom prst="rect">
            <a:avLst/>
          </a:prstGeom>
        </p:spPr>
        <p:txBody>
          <a:bodyPr vert="horz" wrap="square" lIns="0" tIns="6931" rIns="0" bIns="0" rtlCol="0" anchor="t">
            <a:spAutoFit/>
          </a:bodyPr>
          <a:lstStyle/>
          <a:p>
            <a:pPr marL="7701">
              <a:spcBef>
                <a:spcPts val="55"/>
              </a:spcBef>
            </a:pPr>
            <a:endParaRPr lang="en-GB" sz="3032" spc="-6" dirty="0">
              <a:solidFill>
                <a:srgbClr val="FFFFFF"/>
              </a:solidFill>
              <a:latin typeface="Ubuntu-Light"/>
              <a:cs typeface="Ubuntu-Light"/>
            </a:endParaRPr>
          </a:p>
          <a:p>
            <a:pPr marL="7701">
              <a:spcBef>
                <a:spcPts val="1082"/>
              </a:spcBef>
            </a:pPr>
            <a:r>
              <a:rPr lang="en-GB" sz="1819" spc="-6" dirty="0">
                <a:solidFill>
                  <a:srgbClr val="FFC000"/>
                </a:solidFill>
                <a:latin typeface="Ubuntu"/>
                <a:cs typeface="Ubuntu"/>
              </a:rPr>
              <a:t>Professor Alisha Davies, Dr Annette Evans, Dr Catherine Foster, Dr Melda Lois Griffiths, </a:t>
            </a:r>
            <a:r>
              <a:rPr lang="en-GB" sz="1819" spc="-6" dirty="0" err="1">
                <a:solidFill>
                  <a:srgbClr val="FFC000"/>
                </a:solidFill>
                <a:latin typeface="Ubuntu"/>
                <a:cs typeface="Ubuntu"/>
              </a:rPr>
              <a:t>Enfys</a:t>
            </a:r>
            <a:r>
              <a:rPr lang="en-GB" sz="1819" spc="-6" dirty="0">
                <a:solidFill>
                  <a:srgbClr val="FFC000"/>
                </a:solidFill>
                <a:latin typeface="Ubuntu"/>
                <a:cs typeface="Ubuntu"/>
              </a:rPr>
              <a:t> Preece, </a:t>
            </a:r>
            <a:r>
              <a:rPr lang="en-GB" sz="1819" spc="-6" dirty="0">
                <a:solidFill>
                  <a:srgbClr val="FFC000"/>
                </a:solidFill>
                <a:latin typeface="Ubuntu"/>
              </a:rPr>
              <a:t>Dr Giles Greene, Ashley Akbari, Professor Ann John</a:t>
            </a:r>
            <a:endParaRPr sz="1819" dirty="0">
              <a:solidFill>
                <a:srgbClr val="FFC000"/>
              </a:solidFill>
              <a:latin typeface="Ubuntu"/>
              <a:cs typeface="Ubuntu"/>
            </a:endParaRPr>
          </a:p>
        </p:txBody>
      </p:sp>
      <p:grpSp>
        <p:nvGrpSpPr>
          <p:cNvPr id="5" name="object 5"/>
          <p:cNvGrpSpPr/>
          <p:nvPr/>
        </p:nvGrpSpPr>
        <p:grpSpPr>
          <a:xfrm>
            <a:off x="476644" y="634960"/>
            <a:ext cx="11238880" cy="5749784"/>
            <a:chOff x="785316" y="1047096"/>
            <a:chExt cx="18533745" cy="9481820"/>
          </a:xfrm>
        </p:grpSpPr>
        <p:sp>
          <p:nvSpPr>
            <p:cNvPr id="6" name="object 6"/>
            <p:cNvSpPr/>
            <p:nvPr/>
          </p:nvSpPr>
          <p:spPr>
            <a:xfrm>
              <a:off x="1245565" y="1164684"/>
              <a:ext cx="833119" cy="833119"/>
            </a:xfrm>
            <a:custGeom>
              <a:avLst/>
              <a:gdLst/>
              <a:ahLst/>
              <a:cxnLst/>
              <a:rect l="l" t="t" r="r" b="b"/>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p:spPr>
          <p:txBody>
            <a:bodyPr wrap="square" lIns="0" tIns="0" rIns="0" bIns="0" rtlCol="0"/>
            <a:lstStyle/>
            <a:p>
              <a:endParaRPr sz="1092"/>
            </a:p>
          </p:txBody>
        </p:sp>
        <p:pic>
          <p:nvPicPr>
            <p:cNvPr id="7" name="object 7"/>
            <p:cNvPicPr/>
            <p:nvPr/>
          </p:nvPicPr>
          <p:blipFill>
            <a:blip r:embed="rId4" cstate="print"/>
            <a:stretch>
              <a:fillRect/>
            </a:stretch>
          </p:blipFill>
          <p:spPr>
            <a:xfrm>
              <a:off x="2305486" y="1164438"/>
              <a:ext cx="715271" cy="885185"/>
            </a:xfrm>
            <a:prstGeom prst="rect">
              <a:avLst/>
            </a:prstGeom>
          </p:spPr>
        </p:pic>
        <p:sp>
          <p:nvSpPr>
            <p:cNvPr id="8" name="object 8"/>
            <p:cNvSpPr/>
            <p:nvPr/>
          </p:nvSpPr>
          <p:spPr>
            <a:xfrm>
              <a:off x="1127988" y="1047108"/>
              <a:ext cx="2197100" cy="1068070"/>
            </a:xfrm>
            <a:custGeom>
              <a:avLst/>
              <a:gdLst/>
              <a:ahLst/>
              <a:cxnLst/>
              <a:rect l="l" t="t" r="r" b="b"/>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p:spPr>
          <p:txBody>
            <a:bodyPr wrap="square" lIns="0" tIns="0" rIns="0" bIns="0" rtlCol="0"/>
            <a:lstStyle/>
            <a:p>
              <a:endParaRPr sz="1092"/>
            </a:p>
          </p:txBody>
        </p:sp>
        <p:pic>
          <p:nvPicPr>
            <p:cNvPr id="9" name="object 9"/>
            <p:cNvPicPr/>
            <p:nvPr/>
          </p:nvPicPr>
          <p:blipFill>
            <a:blip r:embed="rId5" cstate="print"/>
            <a:stretch>
              <a:fillRect/>
            </a:stretch>
          </p:blipFill>
          <p:spPr>
            <a:xfrm>
              <a:off x="3350149" y="1210530"/>
              <a:ext cx="173361" cy="99976"/>
            </a:xfrm>
            <a:prstGeom prst="rect">
              <a:avLst/>
            </a:prstGeom>
          </p:spPr>
        </p:pic>
        <p:pic>
          <p:nvPicPr>
            <p:cNvPr id="10" name="object 10"/>
            <p:cNvPicPr/>
            <p:nvPr/>
          </p:nvPicPr>
          <p:blipFill>
            <a:blip r:embed="rId6" cstate="print"/>
            <a:stretch>
              <a:fillRect/>
            </a:stretch>
          </p:blipFill>
          <p:spPr>
            <a:xfrm>
              <a:off x="3543745" y="1167852"/>
              <a:ext cx="292419" cy="181967"/>
            </a:xfrm>
            <a:prstGeom prst="rect">
              <a:avLst/>
            </a:prstGeom>
          </p:spPr>
        </p:pic>
        <p:pic>
          <p:nvPicPr>
            <p:cNvPr id="11" name="object 11"/>
            <p:cNvPicPr/>
            <p:nvPr/>
          </p:nvPicPr>
          <p:blipFill>
            <a:blip r:embed="rId7" cstate="print"/>
            <a:stretch>
              <a:fillRect/>
            </a:stretch>
          </p:blipFill>
          <p:spPr>
            <a:xfrm>
              <a:off x="3913120" y="1167852"/>
              <a:ext cx="297474" cy="181967"/>
            </a:xfrm>
            <a:prstGeom prst="rect">
              <a:avLst/>
            </a:prstGeom>
          </p:spPr>
        </p:pic>
        <p:pic>
          <p:nvPicPr>
            <p:cNvPr id="12" name="object 12"/>
            <p:cNvPicPr/>
            <p:nvPr/>
          </p:nvPicPr>
          <p:blipFill>
            <a:blip r:embed="rId8" cstate="print"/>
            <a:stretch>
              <a:fillRect/>
            </a:stretch>
          </p:blipFill>
          <p:spPr>
            <a:xfrm>
              <a:off x="4234183" y="1167861"/>
              <a:ext cx="309286" cy="142644"/>
            </a:xfrm>
            <a:prstGeom prst="rect">
              <a:avLst/>
            </a:prstGeom>
          </p:spPr>
        </p:pic>
        <p:pic>
          <p:nvPicPr>
            <p:cNvPr id="13" name="object 13"/>
            <p:cNvPicPr/>
            <p:nvPr/>
          </p:nvPicPr>
          <p:blipFill>
            <a:blip r:embed="rId9" cstate="print"/>
            <a:stretch>
              <a:fillRect/>
            </a:stretch>
          </p:blipFill>
          <p:spPr>
            <a:xfrm>
              <a:off x="4567055" y="1167861"/>
              <a:ext cx="90803" cy="142634"/>
            </a:xfrm>
            <a:prstGeom prst="rect">
              <a:avLst/>
            </a:prstGeom>
          </p:spPr>
        </p:pic>
        <p:pic>
          <p:nvPicPr>
            <p:cNvPr id="14" name="object 14"/>
            <p:cNvPicPr/>
            <p:nvPr/>
          </p:nvPicPr>
          <p:blipFill>
            <a:blip r:embed="rId10" cstate="print"/>
            <a:stretch>
              <a:fillRect/>
            </a:stretch>
          </p:blipFill>
          <p:spPr>
            <a:xfrm>
              <a:off x="4687827" y="1212782"/>
              <a:ext cx="84416" cy="97714"/>
            </a:xfrm>
            <a:prstGeom prst="rect">
              <a:avLst/>
            </a:prstGeom>
          </p:spPr>
        </p:pic>
        <p:sp>
          <p:nvSpPr>
            <p:cNvPr id="15" name="object 15"/>
            <p:cNvSpPr/>
            <p:nvPr/>
          </p:nvSpPr>
          <p:spPr>
            <a:xfrm>
              <a:off x="4793604" y="1210543"/>
              <a:ext cx="60325" cy="100330"/>
            </a:xfrm>
            <a:custGeom>
              <a:avLst/>
              <a:gdLst/>
              <a:ahLst/>
              <a:cxnLst/>
              <a:rect l="l" t="t" r="r" b="b"/>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p:spPr>
          <p:txBody>
            <a:bodyPr wrap="square" lIns="0" tIns="0" rIns="0" bIns="0" rtlCol="0"/>
            <a:lstStyle/>
            <a:p>
              <a:endParaRPr sz="1092"/>
            </a:p>
          </p:txBody>
        </p:sp>
        <p:pic>
          <p:nvPicPr>
            <p:cNvPr id="16" name="object 16"/>
            <p:cNvPicPr/>
            <p:nvPr/>
          </p:nvPicPr>
          <p:blipFill>
            <a:blip r:embed="rId11" cstate="print"/>
            <a:stretch>
              <a:fillRect/>
            </a:stretch>
          </p:blipFill>
          <p:spPr>
            <a:xfrm>
              <a:off x="3299414" y="1400001"/>
              <a:ext cx="349904" cy="174482"/>
            </a:xfrm>
            <a:prstGeom prst="rect">
              <a:avLst/>
            </a:prstGeom>
          </p:spPr>
        </p:pic>
        <p:sp>
          <p:nvSpPr>
            <p:cNvPr id="17" name="object 17"/>
            <p:cNvSpPr/>
            <p:nvPr/>
          </p:nvSpPr>
          <p:spPr>
            <a:xfrm>
              <a:off x="3678904" y="1435197"/>
              <a:ext cx="53975" cy="97790"/>
            </a:xfrm>
            <a:custGeom>
              <a:avLst/>
              <a:gdLst/>
              <a:ahLst/>
              <a:cxnLst/>
              <a:rect l="l" t="t" r="r" b="b"/>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p:spPr>
          <p:txBody>
            <a:bodyPr wrap="square" lIns="0" tIns="0" rIns="0" bIns="0" rtlCol="0"/>
            <a:lstStyle/>
            <a:p>
              <a:endParaRPr sz="1092"/>
            </a:p>
          </p:txBody>
        </p:sp>
        <p:pic>
          <p:nvPicPr>
            <p:cNvPr id="18" name="object 18"/>
            <p:cNvPicPr/>
            <p:nvPr/>
          </p:nvPicPr>
          <p:blipFill>
            <a:blip r:embed="rId12" cstate="print"/>
            <a:stretch>
              <a:fillRect/>
            </a:stretch>
          </p:blipFill>
          <p:spPr>
            <a:xfrm>
              <a:off x="3751730" y="1437448"/>
              <a:ext cx="84426" cy="97714"/>
            </a:xfrm>
            <a:prstGeom prst="rect">
              <a:avLst/>
            </a:prstGeom>
          </p:spPr>
        </p:pic>
        <p:pic>
          <p:nvPicPr>
            <p:cNvPr id="19" name="object 19"/>
            <p:cNvPicPr/>
            <p:nvPr/>
          </p:nvPicPr>
          <p:blipFill>
            <a:blip r:embed="rId13" cstate="print"/>
            <a:stretch>
              <a:fillRect/>
            </a:stretch>
          </p:blipFill>
          <p:spPr>
            <a:xfrm>
              <a:off x="3305019" y="1689841"/>
              <a:ext cx="83306" cy="130655"/>
            </a:xfrm>
            <a:prstGeom prst="rect">
              <a:avLst/>
            </a:prstGeom>
          </p:spPr>
        </p:pic>
        <p:pic>
          <p:nvPicPr>
            <p:cNvPr id="20" name="object 20"/>
            <p:cNvPicPr/>
            <p:nvPr/>
          </p:nvPicPr>
          <p:blipFill>
            <a:blip r:embed="rId14" cstate="print"/>
            <a:stretch>
              <a:fillRect/>
            </a:stretch>
          </p:blipFill>
          <p:spPr>
            <a:xfrm>
              <a:off x="3408561" y="1725012"/>
              <a:ext cx="84426" cy="97724"/>
            </a:xfrm>
            <a:prstGeom prst="rect">
              <a:avLst/>
            </a:prstGeom>
          </p:spPr>
        </p:pic>
        <p:pic>
          <p:nvPicPr>
            <p:cNvPr id="21" name="object 21"/>
            <p:cNvPicPr/>
            <p:nvPr/>
          </p:nvPicPr>
          <p:blipFill>
            <a:blip r:embed="rId15" cstate="print"/>
            <a:stretch>
              <a:fillRect/>
            </a:stretch>
          </p:blipFill>
          <p:spPr>
            <a:xfrm>
              <a:off x="3522947" y="1680082"/>
              <a:ext cx="90803" cy="142665"/>
            </a:xfrm>
            <a:prstGeom prst="rect">
              <a:avLst/>
            </a:prstGeom>
          </p:spPr>
        </p:pic>
        <p:sp>
          <p:nvSpPr>
            <p:cNvPr id="22" name="object 22"/>
            <p:cNvSpPr/>
            <p:nvPr/>
          </p:nvSpPr>
          <p:spPr>
            <a:xfrm>
              <a:off x="3639578" y="1680101"/>
              <a:ext cx="71120" cy="140970"/>
            </a:xfrm>
            <a:custGeom>
              <a:avLst/>
              <a:gdLst/>
              <a:ahLst/>
              <a:cxnLst/>
              <a:rect l="l" t="t" r="r" b="b"/>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p:spPr>
          <p:txBody>
            <a:bodyPr wrap="square" lIns="0" tIns="0" rIns="0" bIns="0" rtlCol="0"/>
            <a:lstStyle/>
            <a:p>
              <a:endParaRPr sz="1092"/>
            </a:p>
          </p:txBody>
        </p:sp>
        <p:pic>
          <p:nvPicPr>
            <p:cNvPr id="23" name="object 23"/>
            <p:cNvPicPr/>
            <p:nvPr/>
          </p:nvPicPr>
          <p:blipFill>
            <a:blip r:embed="rId16" cstate="print"/>
            <a:stretch>
              <a:fillRect/>
            </a:stretch>
          </p:blipFill>
          <p:spPr>
            <a:xfrm>
              <a:off x="3733569" y="1722770"/>
              <a:ext cx="70751" cy="99965"/>
            </a:xfrm>
            <a:prstGeom prst="rect">
              <a:avLst/>
            </a:prstGeom>
          </p:spPr>
        </p:pic>
        <p:sp>
          <p:nvSpPr>
            <p:cNvPr id="24" name="object 24"/>
            <p:cNvSpPr/>
            <p:nvPr/>
          </p:nvSpPr>
          <p:spPr>
            <a:xfrm>
              <a:off x="3879215" y="1689829"/>
              <a:ext cx="100330" cy="130810"/>
            </a:xfrm>
            <a:custGeom>
              <a:avLst/>
              <a:gdLst/>
              <a:ahLst/>
              <a:cxnLst/>
              <a:rect l="l" t="t" r="r" b="b"/>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p:spPr>
          <p:txBody>
            <a:bodyPr wrap="square" lIns="0" tIns="0" rIns="0" bIns="0" rtlCol="0"/>
            <a:lstStyle/>
            <a:p>
              <a:endParaRPr sz="1092"/>
            </a:p>
          </p:txBody>
        </p:sp>
        <p:pic>
          <p:nvPicPr>
            <p:cNvPr id="25" name="object 25"/>
            <p:cNvPicPr/>
            <p:nvPr/>
          </p:nvPicPr>
          <p:blipFill>
            <a:blip r:embed="rId17" cstate="print"/>
            <a:stretch>
              <a:fillRect/>
            </a:stretch>
          </p:blipFill>
          <p:spPr>
            <a:xfrm>
              <a:off x="4005413" y="1722771"/>
              <a:ext cx="185523" cy="99980"/>
            </a:xfrm>
            <a:prstGeom prst="rect">
              <a:avLst/>
            </a:prstGeom>
          </p:spPr>
        </p:pic>
        <p:sp>
          <p:nvSpPr>
            <p:cNvPr id="26" name="object 26"/>
            <p:cNvSpPr/>
            <p:nvPr/>
          </p:nvSpPr>
          <p:spPr>
            <a:xfrm>
              <a:off x="4222191" y="1680101"/>
              <a:ext cx="102235" cy="142875"/>
            </a:xfrm>
            <a:custGeom>
              <a:avLst/>
              <a:gdLst/>
              <a:ahLst/>
              <a:cxnLst/>
              <a:rect l="l" t="t" r="r" b="b"/>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p:spPr>
          <p:txBody>
            <a:bodyPr wrap="square" lIns="0" tIns="0" rIns="0" bIns="0" rtlCol="0"/>
            <a:lstStyle/>
            <a:p>
              <a:endParaRPr sz="1092"/>
            </a:p>
          </p:txBody>
        </p:sp>
        <p:pic>
          <p:nvPicPr>
            <p:cNvPr id="27" name="object 27"/>
            <p:cNvPicPr/>
            <p:nvPr/>
          </p:nvPicPr>
          <p:blipFill>
            <a:blip r:embed="rId18" cstate="print"/>
            <a:stretch>
              <a:fillRect/>
            </a:stretch>
          </p:blipFill>
          <p:spPr>
            <a:xfrm>
              <a:off x="4344838" y="1680097"/>
              <a:ext cx="84416" cy="140404"/>
            </a:xfrm>
            <a:prstGeom prst="rect">
              <a:avLst/>
            </a:prstGeom>
          </p:spPr>
        </p:pic>
        <p:pic>
          <p:nvPicPr>
            <p:cNvPr id="28" name="object 28"/>
            <p:cNvPicPr/>
            <p:nvPr/>
          </p:nvPicPr>
          <p:blipFill>
            <a:blip r:embed="rId19" cstate="print"/>
            <a:stretch>
              <a:fillRect/>
            </a:stretch>
          </p:blipFill>
          <p:spPr>
            <a:xfrm>
              <a:off x="3289861" y="1914500"/>
              <a:ext cx="276876" cy="132906"/>
            </a:xfrm>
            <a:prstGeom prst="rect">
              <a:avLst/>
            </a:prstGeom>
          </p:spPr>
        </p:pic>
        <p:sp>
          <p:nvSpPr>
            <p:cNvPr id="29" name="object 29"/>
            <p:cNvSpPr/>
            <p:nvPr/>
          </p:nvSpPr>
          <p:spPr>
            <a:xfrm>
              <a:off x="3598036" y="1904758"/>
              <a:ext cx="17780" cy="140970"/>
            </a:xfrm>
            <a:custGeom>
              <a:avLst/>
              <a:gdLst/>
              <a:ahLst/>
              <a:cxnLst/>
              <a:rect l="l" t="t" r="r" b="b"/>
              <a:pathLst>
                <a:path w="17779" h="140969">
                  <a:moveTo>
                    <a:pt x="17591" y="0"/>
                  </a:moveTo>
                  <a:lnTo>
                    <a:pt x="0" y="0"/>
                  </a:lnTo>
                  <a:lnTo>
                    <a:pt x="0" y="140404"/>
                  </a:lnTo>
                  <a:lnTo>
                    <a:pt x="17591" y="140404"/>
                  </a:lnTo>
                  <a:lnTo>
                    <a:pt x="17591" y="0"/>
                  </a:lnTo>
                  <a:close/>
                </a:path>
              </a:pathLst>
            </a:custGeom>
            <a:solidFill>
              <a:srgbClr val="FFFFFF"/>
            </a:solidFill>
          </p:spPr>
          <p:txBody>
            <a:bodyPr wrap="square" lIns="0" tIns="0" rIns="0" bIns="0" rtlCol="0"/>
            <a:lstStyle/>
            <a:p>
              <a:endParaRPr sz="1092"/>
            </a:p>
          </p:txBody>
        </p:sp>
        <p:pic>
          <p:nvPicPr>
            <p:cNvPr id="30" name="object 30"/>
            <p:cNvPicPr/>
            <p:nvPr/>
          </p:nvPicPr>
          <p:blipFill>
            <a:blip r:embed="rId20" cstate="print"/>
            <a:stretch>
              <a:fillRect/>
            </a:stretch>
          </p:blipFill>
          <p:spPr>
            <a:xfrm>
              <a:off x="3641463" y="1947437"/>
              <a:ext cx="161944" cy="99978"/>
            </a:xfrm>
            <a:prstGeom prst="rect">
              <a:avLst/>
            </a:prstGeom>
          </p:spPr>
        </p:pic>
        <p:sp>
          <p:nvSpPr>
            <p:cNvPr id="31" name="object 31"/>
            <p:cNvSpPr/>
            <p:nvPr/>
          </p:nvSpPr>
          <p:spPr>
            <a:xfrm>
              <a:off x="785316" y="10523240"/>
              <a:ext cx="18533745" cy="0"/>
            </a:xfrm>
            <a:custGeom>
              <a:avLst/>
              <a:gdLst/>
              <a:ahLst/>
              <a:cxnLst/>
              <a:rect l="l" t="t" r="r" b="b"/>
              <a:pathLst>
                <a:path w="18533745">
                  <a:moveTo>
                    <a:pt x="0" y="0"/>
                  </a:moveTo>
                  <a:lnTo>
                    <a:pt x="18533467" y="0"/>
                  </a:lnTo>
                </a:path>
              </a:pathLst>
            </a:custGeom>
            <a:ln w="10470">
              <a:solidFill>
                <a:srgbClr val="FFFFFF"/>
              </a:solidFill>
            </a:ln>
          </p:spPr>
          <p:txBody>
            <a:bodyPr wrap="square" lIns="0" tIns="0" rIns="0" bIns="0" rtlCol="0"/>
            <a:lstStyle/>
            <a:p>
              <a:endParaRPr sz="1092"/>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61C5DED3-2B75-14F6-9478-F20B0FA4DE9D}"/>
              </a:ext>
            </a:extLst>
          </p:cNvPr>
          <p:cNvSpPr/>
          <p:nvPr/>
        </p:nvSpPr>
        <p:spPr>
          <a:xfrm>
            <a:off x="8570347" y="2271408"/>
            <a:ext cx="2772465" cy="2402175"/>
          </a:xfrm>
          <a:prstGeom prst="roundRect">
            <a:avLst/>
          </a:prstGeom>
          <a:solidFill>
            <a:schemeClr val="accent5"/>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92"/>
          </a:p>
        </p:txBody>
      </p:sp>
      <p:sp>
        <p:nvSpPr>
          <p:cNvPr id="3" name="object 3"/>
          <p:cNvSpPr txBox="1">
            <a:spLocks noGrp="1"/>
          </p:cNvSpPr>
          <p:nvPr>
            <p:ph type="body" idx="1"/>
          </p:nvPr>
        </p:nvSpPr>
        <p:spPr>
          <a:xfrm>
            <a:off x="468943" y="1918598"/>
            <a:ext cx="11331556" cy="436864"/>
          </a:xfrm>
          <a:prstGeom prst="rect">
            <a:avLst/>
          </a:prstGeom>
          <a:noFill/>
          <a:ln>
            <a:noFill/>
          </a:ln>
        </p:spPr>
        <p:txBody>
          <a:bodyPr vert="horz" wrap="square" lIns="0" tIns="7316" rIns="0" bIns="0" rtlCol="0">
            <a:spAutoFit/>
          </a:bodyPr>
          <a:lstStyle/>
          <a:p>
            <a:pPr marL="207935" indent="-207935" defTabSz="554492" fontAlgn="base">
              <a:spcBef>
                <a:spcPct val="0"/>
              </a:spcBef>
              <a:spcAft>
                <a:spcPct val="0"/>
              </a:spcAft>
              <a:buFont typeface="Arial" panose="020B0604020202020204" pitchFamily="34" charset="0"/>
              <a:buChar char="•"/>
              <a:tabLst>
                <a:tab pos="2230484" algn="l"/>
              </a:tabLst>
              <a:defRPr/>
            </a:pPr>
            <a:endParaRPr lang="en-US">
              <a:solidFill>
                <a:schemeClr val="tx1">
                  <a:lumMod val="50000"/>
                  <a:lumOff val="50000"/>
                </a:schemeClr>
              </a:solidFill>
              <a:ea typeface="+mj-ea"/>
              <a:cs typeface="+mj-cs"/>
            </a:endParaRPr>
          </a:p>
          <a:p>
            <a:pPr marL="7701" marR="3081">
              <a:lnSpc>
                <a:spcPct val="100400"/>
              </a:lnSpc>
              <a:spcBef>
                <a:spcPts val="58"/>
              </a:spcBef>
            </a:pPr>
            <a:endParaRPr spc="-12">
              <a:solidFill>
                <a:schemeClr val="tx1">
                  <a:lumMod val="50000"/>
                  <a:lumOff val="50000"/>
                </a:schemeClr>
              </a:solidFill>
            </a:endParaRPr>
          </a:p>
        </p:txBody>
      </p:sp>
      <p:sp>
        <p:nvSpPr>
          <p:cNvPr id="14" name="Rectangle: Rounded Corners 13">
            <a:extLst>
              <a:ext uri="{FF2B5EF4-FFF2-40B4-BE49-F238E27FC236}">
                <a16:creationId xmlns:a16="http://schemas.microsoft.com/office/drawing/2014/main" id="{BF3FD670-1DF2-BFDE-7ED4-6393769806C4}"/>
              </a:ext>
            </a:extLst>
          </p:cNvPr>
          <p:cNvSpPr/>
          <p:nvPr/>
        </p:nvSpPr>
        <p:spPr>
          <a:xfrm>
            <a:off x="848733" y="2271408"/>
            <a:ext cx="2772920" cy="2402175"/>
          </a:xfrm>
          <a:prstGeom prst="roundRect">
            <a:avLst/>
          </a:prstGeom>
          <a:solidFill>
            <a:schemeClr val="accent5"/>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92"/>
          </a:p>
        </p:txBody>
      </p:sp>
      <p:sp>
        <p:nvSpPr>
          <p:cNvPr id="2" name="object 2"/>
          <p:cNvSpPr txBox="1">
            <a:spLocks noGrp="1"/>
          </p:cNvSpPr>
          <p:nvPr>
            <p:ph type="title"/>
          </p:nvPr>
        </p:nvSpPr>
        <p:spPr>
          <a:xfrm>
            <a:off x="468942" y="855832"/>
            <a:ext cx="10109209" cy="914905"/>
          </a:xfrm>
          <a:prstGeom prst="rect">
            <a:avLst/>
          </a:prstGeom>
        </p:spPr>
        <p:txBody>
          <a:bodyPr vert="horz" wrap="square" lIns="0" tIns="9627" rIns="0" bIns="0" rtlCol="0">
            <a:spAutoFit/>
          </a:bodyPr>
          <a:lstStyle/>
          <a:p>
            <a:pPr marL="7701">
              <a:lnSpc>
                <a:spcPct val="100000"/>
              </a:lnSpc>
              <a:spcBef>
                <a:spcPts val="76"/>
              </a:spcBef>
            </a:pPr>
            <a:r>
              <a:rPr lang="en-GB" spc="-12" dirty="0"/>
              <a:t>The mental health and well-being programme </a:t>
            </a:r>
            <a:br>
              <a:rPr lang="en-GB" spc="-12" dirty="0"/>
            </a:br>
            <a:r>
              <a:rPr lang="en-GB" sz="2244" b="0" spc="-6" dirty="0">
                <a:solidFill>
                  <a:srgbClr val="F43882"/>
                </a:solidFill>
                <a:latin typeface="Ubuntu-Light"/>
              </a:rPr>
              <a:t>3 research projects about children and young people in Wales age 11-24 years</a:t>
            </a:r>
            <a:endParaRPr sz="2244" dirty="0">
              <a:latin typeface="Ubuntu-Light"/>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109217"/>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7</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
        <p:nvSpPr>
          <p:cNvPr id="11" name="TextBox 10">
            <a:extLst>
              <a:ext uri="{FF2B5EF4-FFF2-40B4-BE49-F238E27FC236}">
                <a16:creationId xmlns:a16="http://schemas.microsoft.com/office/drawing/2014/main" id="{F881E387-A4FD-962B-2090-6CFE8C9B6F44}"/>
              </a:ext>
            </a:extLst>
          </p:cNvPr>
          <p:cNvSpPr txBox="1"/>
          <p:nvPr/>
        </p:nvSpPr>
        <p:spPr>
          <a:xfrm>
            <a:off x="8727096" y="2399339"/>
            <a:ext cx="2458967" cy="1660070"/>
          </a:xfrm>
          <a:prstGeom prst="rect">
            <a:avLst/>
          </a:prstGeom>
          <a:noFill/>
        </p:spPr>
        <p:txBody>
          <a:bodyPr wrap="square" rtlCol="0">
            <a:spAutoFit/>
          </a:bodyPr>
          <a:lstStyle/>
          <a:p>
            <a:pPr algn="ctr"/>
            <a:endParaRPr lang="en-GB" sz="1698" b="1">
              <a:solidFill>
                <a:schemeClr val="bg1"/>
              </a:solidFill>
              <a:latin typeface="Ubuntu" panose="020B0504030602030204" pitchFamily="34" charset="0"/>
              <a:ea typeface="Calibri" panose="020F0502020204030204" pitchFamily="34" charset="0"/>
            </a:endParaRPr>
          </a:p>
          <a:p>
            <a:pPr algn="ctr"/>
            <a:r>
              <a:rPr lang="en-GB" sz="1698" b="1">
                <a:solidFill>
                  <a:schemeClr val="bg1"/>
                </a:solidFill>
                <a:latin typeface="Ubuntu" panose="020B0504030602030204" pitchFamily="34" charset="0"/>
                <a:ea typeface="Calibri" panose="020F0502020204030204" pitchFamily="34" charset="0"/>
              </a:rPr>
              <a:t>investigating associations between population well-being and mental health diagnoses</a:t>
            </a:r>
            <a:endParaRPr lang="en-GB" sz="1698" b="1">
              <a:solidFill>
                <a:schemeClr val="bg1"/>
              </a:solidFill>
              <a:latin typeface="Ubuntu" panose="020B0504030602030204" pitchFamily="34" charset="0"/>
            </a:endParaRPr>
          </a:p>
        </p:txBody>
      </p:sp>
      <p:sp>
        <p:nvSpPr>
          <p:cNvPr id="5" name="Rectangle: Rounded Corners 4">
            <a:extLst>
              <a:ext uri="{FF2B5EF4-FFF2-40B4-BE49-F238E27FC236}">
                <a16:creationId xmlns:a16="http://schemas.microsoft.com/office/drawing/2014/main" id="{371C1A75-DF2B-EE68-8164-77FB1608F7B7}"/>
              </a:ext>
            </a:extLst>
          </p:cNvPr>
          <p:cNvSpPr/>
          <p:nvPr/>
        </p:nvSpPr>
        <p:spPr>
          <a:xfrm>
            <a:off x="4709540" y="2271408"/>
            <a:ext cx="2772920" cy="2402175"/>
          </a:xfrm>
          <a:prstGeom prst="roundRect">
            <a:avLst/>
          </a:prstGeom>
          <a:solidFill>
            <a:schemeClr val="accent5"/>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98" b="1">
                <a:latin typeface="Ubuntu" panose="020B0504030602030204" pitchFamily="34" charset="0"/>
                <a:ea typeface="Calibri" panose="020F0502020204030204" pitchFamily="34" charset="0"/>
              </a:rPr>
              <a:t>exploring the lived experience of seeking and accessing support for mental well-being, mental health problems or crisis</a:t>
            </a:r>
            <a:endParaRPr lang="en-GB" sz="1698" b="1">
              <a:latin typeface="Ubuntu" panose="020B0504030602030204" pitchFamily="34" charset="0"/>
            </a:endParaRPr>
          </a:p>
        </p:txBody>
      </p:sp>
      <p:sp>
        <p:nvSpPr>
          <p:cNvPr id="8" name="TextBox 7">
            <a:extLst>
              <a:ext uri="{FF2B5EF4-FFF2-40B4-BE49-F238E27FC236}">
                <a16:creationId xmlns:a16="http://schemas.microsoft.com/office/drawing/2014/main" id="{16C2AEC5-1E06-7E6F-BF93-853079B1C374}"/>
              </a:ext>
            </a:extLst>
          </p:cNvPr>
          <p:cNvSpPr txBox="1"/>
          <p:nvPr/>
        </p:nvSpPr>
        <p:spPr>
          <a:xfrm>
            <a:off x="1170440" y="2654005"/>
            <a:ext cx="2185950" cy="876202"/>
          </a:xfrm>
          <a:prstGeom prst="rect">
            <a:avLst/>
          </a:prstGeom>
          <a:noFill/>
        </p:spPr>
        <p:txBody>
          <a:bodyPr wrap="square" rtlCol="0">
            <a:spAutoFit/>
          </a:bodyPr>
          <a:lstStyle/>
          <a:p>
            <a:r>
              <a:rPr lang="en-GB" sz="1698" b="1" dirty="0">
                <a:solidFill>
                  <a:schemeClr val="bg1"/>
                </a:solidFill>
                <a:latin typeface="Ubuntu" panose="020B0504030602030204" pitchFamily="34" charset="0"/>
                <a:ea typeface="Calibri" panose="020F0502020204030204" pitchFamily="34" charset="0"/>
              </a:rPr>
              <a:t>understanding crisis presentation and routes to care</a:t>
            </a:r>
            <a:endParaRPr lang="en-GB" sz="1698" b="1" dirty="0">
              <a:solidFill>
                <a:schemeClr val="bg1"/>
              </a:solidFill>
              <a:latin typeface="Ubuntu" panose="020B0504030602030204" pitchFamily="34" charset="0"/>
            </a:endParaRPr>
          </a:p>
        </p:txBody>
      </p:sp>
      <p:pic>
        <p:nvPicPr>
          <p:cNvPr id="16" name="Graphic 15" descr="Diamond Suit with solid fill">
            <a:extLst>
              <a:ext uri="{FF2B5EF4-FFF2-40B4-BE49-F238E27FC236}">
                <a16:creationId xmlns:a16="http://schemas.microsoft.com/office/drawing/2014/main" id="{0515CA08-78EF-5782-FF7E-02A6D285CEF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45503" y="3030544"/>
            <a:ext cx="554493" cy="554493"/>
          </a:xfrm>
          <a:prstGeom prst="rect">
            <a:avLst/>
          </a:prstGeom>
        </p:spPr>
      </p:pic>
      <p:pic>
        <p:nvPicPr>
          <p:cNvPr id="18" name="Graphic 17" descr="Diamond Suit with solid fill">
            <a:extLst>
              <a:ext uri="{FF2B5EF4-FFF2-40B4-BE49-F238E27FC236}">
                <a16:creationId xmlns:a16="http://schemas.microsoft.com/office/drawing/2014/main" id="{76A17A4C-A576-EF4C-1DE2-6B5C80D3905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92003" y="3073936"/>
            <a:ext cx="554493" cy="554493"/>
          </a:xfrm>
          <a:prstGeom prst="rect">
            <a:avLst/>
          </a:prstGeom>
        </p:spPr>
      </p:pic>
      <p:sp>
        <p:nvSpPr>
          <p:cNvPr id="20" name="object 3">
            <a:extLst>
              <a:ext uri="{FF2B5EF4-FFF2-40B4-BE49-F238E27FC236}">
                <a16:creationId xmlns:a16="http://schemas.microsoft.com/office/drawing/2014/main" id="{4AF6300D-7EB1-7167-D5C2-A8FEE12DAED4}"/>
              </a:ext>
            </a:extLst>
          </p:cNvPr>
          <p:cNvSpPr txBox="1">
            <a:spLocks/>
          </p:cNvSpPr>
          <p:nvPr/>
        </p:nvSpPr>
        <p:spPr>
          <a:xfrm>
            <a:off x="848732" y="4838332"/>
            <a:ext cx="10664027" cy="1943687"/>
          </a:xfrm>
          <a:prstGeom prst="rect">
            <a:avLst/>
          </a:prstGeom>
          <a:noFill/>
          <a:ln>
            <a:noFill/>
          </a:ln>
        </p:spPr>
        <p:txBody>
          <a:bodyPr vert="horz" wrap="square" lIns="0" tIns="7316" rIns="0" bIns="0" rtlCol="0">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701" marR="3081">
              <a:lnSpc>
                <a:spcPct val="100400"/>
              </a:lnSpc>
              <a:spcBef>
                <a:spcPts val="58"/>
              </a:spcBef>
            </a:pPr>
            <a:r>
              <a:rPr lang="en-GB" sz="1425"/>
              <a:t>SAIL data linkage project		  	     	Qualitative project in partnership		     	SAIL data linkage project    </a:t>
            </a:r>
          </a:p>
          <a:p>
            <a:pPr marL="7701" marR="3081">
              <a:lnSpc>
                <a:spcPct val="100400"/>
              </a:lnSpc>
              <a:spcBef>
                <a:spcPts val="58"/>
              </a:spcBef>
            </a:pPr>
            <a:r>
              <a:rPr lang="en-GB" sz="1425"/>
              <a:t>health, care, ONS census and 			with the third sector				health, care, ONS census and education data sets												SHRN* data sets</a:t>
            </a:r>
          </a:p>
          <a:p>
            <a:pPr marL="7701" marR="3081">
              <a:lnSpc>
                <a:spcPct val="100400"/>
              </a:lnSpc>
              <a:spcBef>
                <a:spcPts val="58"/>
              </a:spcBef>
            </a:pPr>
            <a:r>
              <a:rPr lang="en-GB" sz="1425" spc="-12">
                <a:solidFill>
                  <a:schemeClr val="tx1">
                    <a:lumMod val="50000"/>
                    <a:lumOff val="50000"/>
                  </a:schemeClr>
                </a:solidFill>
              </a:rPr>
              <a:t>														</a:t>
            </a:r>
          </a:p>
          <a:p>
            <a:pPr marL="7701" marR="3081">
              <a:lnSpc>
                <a:spcPct val="100400"/>
              </a:lnSpc>
              <a:spcBef>
                <a:spcPts val="58"/>
              </a:spcBef>
            </a:pPr>
            <a:endParaRPr lang="en-GB" sz="1425" spc="-12">
              <a:solidFill>
                <a:schemeClr val="tx1">
                  <a:lumMod val="50000"/>
                  <a:lumOff val="50000"/>
                </a:schemeClr>
              </a:solidFill>
            </a:endParaRPr>
          </a:p>
          <a:p>
            <a:pPr marL="7701" marR="3081">
              <a:lnSpc>
                <a:spcPct val="100400"/>
              </a:lnSpc>
              <a:spcBef>
                <a:spcPts val="58"/>
              </a:spcBef>
            </a:pPr>
            <a:r>
              <a:rPr lang="en-GB" sz="849" spc="-12">
                <a:solidFill>
                  <a:schemeClr val="tx1">
                    <a:lumMod val="50000"/>
                    <a:lumOff val="50000"/>
                  </a:schemeClr>
                </a:solidFill>
              </a:rPr>
              <a:t>* School Health Research Network survey</a:t>
            </a:r>
          </a:p>
        </p:txBody>
      </p:sp>
    </p:spTree>
    <p:extLst>
      <p:ext uri="{BB962C8B-B14F-4D97-AF65-F5344CB8AC3E}">
        <p14:creationId xmlns:p14="http://schemas.microsoft.com/office/powerpoint/2010/main" val="828286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6747" y="2545117"/>
            <a:ext cx="6550648" cy="685479"/>
          </a:xfrm>
          <a:prstGeom prst="rect">
            <a:avLst/>
          </a:prstGeom>
        </p:spPr>
        <p:txBody>
          <a:bodyPr vert="horz" wrap="square" lIns="0" tIns="9242" rIns="0" bIns="0" rtlCol="0" anchor="t">
            <a:spAutoFit/>
          </a:bodyPr>
          <a:lstStyle/>
          <a:p>
            <a:pPr marL="7701">
              <a:spcBef>
                <a:spcPts val="73"/>
              </a:spcBef>
            </a:pPr>
            <a:r>
              <a:rPr lang="en-US" sz="4882" dirty="0">
                <a:solidFill>
                  <a:srgbClr val="FFFFFF"/>
                </a:solidFill>
              </a:rPr>
              <a:t>Mental health crisis</a:t>
            </a:r>
            <a:endParaRPr lang="en-US" sz="4882" spc="-6" dirty="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8942" y="855832"/>
            <a:ext cx="10109209" cy="916701"/>
          </a:xfrm>
          <a:prstGeom prst="rect">
            <a:avLst/>
          </a:prstGeom>
        </p:spPr>
        <p:txBody>
          <a:bodyPr vert="horz" wrap="square" lIns="0" tIns="9627" rIns="0" bIns="0" rtlCol="0" anchor="t">
            <a:spAutoFit/>
          </a:bodyPr>
          <a:lstStyle/>
          <a:p>
            <a:pPr marL="7701">
              <a:spcBef>
                <a:spcPts val="76"/>
              </a:spcBef>
            </a:pPr>
            <a:r>
              <a:rPr lang="en-GB" sz="2911" spc="-12"/>
              <a:t>1. Understanding crisis presentation and routes to care</a:t>
            </a:r>
            <a:br>
              <a:rPr lang="en-GB" spc="-12"/>
            </a:br>
            <a:r>
              <a:rPr lang="en-GB" spc="-12"/>
              <a:t> </a:t>
            </a:r>
            <a:r>
              <a:rPr lang="en-GB" sz="2244" b="0" spc="-12">
                <a:solidFill>
                  <a:srgbClr val="F43882"/>
                </a:solidFill>
              </a:rPr>
              <a:t>Building from a previous PHW project by the National Data Laboratory Wales</a:t>
            </a:r>
            <a:endParaRPr lang="en-GB" sz="2244" spc="-12">
              <a:cs typeface="Ubuntu-Light"/>
            </a:endParaRPr>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6" name="object 6"/>
          <p:cNvSpPr txBox="1">
            <a:spLocks noGrp="1"/>
          </p:cNvSpPr>
          <p:nvPr>
            <p:ph type="sldNum" sz="quarter" idx="7"/>
          </p:nvPr>
        </p:nvSpPr>
        <p:spPr>
          <a:xfrm>
            <a:off x="428" y="0"/>
            <a:ext cx="0" cy="109217"/>
          </a:xfrm>
          <a:prstGeom prst="rect">
            <a:avLst/>
          </a:prstGeom>
        </p:spPr>
        <p:txBody>
          <a:bodyPr vert="horz" wrap="square" lIns="0" tIns="1925" rIns="0" bIns="0" rtlCol="0">
            <a:spAutoFit/>
          </a:bodyPr>
          <a:lstStyle/>
          <a:p>
            <a:pPr marL="23104">
              <a:spcBef>
                <a:spcPts val="15"/>
              </a:spcBef>
            </a:pPr>
            <a:fld id="{81D60167-4931-47E6-BA6A-407CBD079E47}" type="slidenum">
              <a:rPr dirty="0"/>
              <a:pPr marL="23104">
                <a:spcBef>
                  <a:spcPts val="15"/>
                </a:spcBef>
              </a:pPr>
              <a:t>9</a:t>
            </a:fld>
            <a:endParaRPr/>
          </a:p>
        </p:txBody>
      </p:sp>
      <p:sp>
        <p:nvSpPr>
          <p:cNvPr id="7" name="object 8">
            <a:extLst>
              <a:ext uri="{FF2B5EF4-FFF2-40B4-BE49-F238E27FC236}">
                <a16:creationId xmlns:a16="http://schemas.microsoft.com/office/drawing/2014/main" id="{84A16427-AE1F-53DE-3B52-D0C73AA501D4}"/>
              </a:ext>
            </a:extLst>
          </p:cNvPr>
          <p:cNvSpPr txBox="1"/>
          <p:nvPr/>
        </p:nvSpPr>
        <p:spPr>
          <a:xfrm>
            <a:off x="1329177" y="6300606"/>
            <a:ext cx="6921589" cy="216490"/>
          </a:xfrm>
          <a:prstGeom prst="rect">
            <a:avLst/>
          </a:prstGeom>
        </p:spPr>
        <p:txBody>
          <a:bodyPr vert="horz" wrap="square" lIns="0" tIns="1925" rIns="0" bIns="0" rtlCol="0">
            <a:spAutoFit/>
          </a:bodyPr>
          <a:lstStyle/>
          <a:p>
            <a:pPr marL="7701">
              <a:spcBef>
                <a:spcPts val="15"/>
              </a:spcBef>
            </a:pPr>
            <a:r>
              <a:rPr lang="en-GB" sz="697">
                <a:latin typeface="Ubuntu-Light"/>
                <a:cs typeface="Ubuntu-Light"/>
              </a:rPr>
              <a:t>We exist to help all people in Wales live longer, healthier lives</a:t>
            </a:r>
          </a:p>
          <a:p>
            <a:pPr marL="7701">
              <a:spcBef>
                <a:spcPts val="15"/>
              </a:spcBef>
            </a:pPr>
            <a:endParaRPr sz="697">
              <a:latin typeface="Ubuntu-Light"/>
              <a:cs typeface="Ubuntu-Light"/>
            </a:endParaRPr>
          </a:p>
        </p:txBody>
      </p:sp>
      <p:sp>
        <p:nvSpPr>
          <p:cNvPr id="10" name="object 3">
            <a:extLst>
              <a:ext uri="{FF2B5EF4-FFF2-40B4-BE49-F238E27FC236}">
                <a16:creationId xmlns:a16="http://schemas.microsoft.com/office/drawing/2014/main" id="{69C0A280-7D92-AEA1-94BB-B929DF8EB295}"/>
              </a:ext>
            </a:extLst>
          </p:cNvPr>
          <p:cNvSpPr txBox="1">
            <a:spLocks/>
          </p:cNvSpPr>
          <p:nvPr/>
        </p:nvSpPr>
        <p:spPr>
          <a:xfrm>
            <a:off x="564293" y="5737539"/>
            <a:ext cx="10851649" cy="369090"/>
          </a:xfrm>
          <a:prstGeom prst="rect">
            <a:avLst/>
          </a:prstGeom>
          <a:noFill/>
          <a:ln>
            <a:noFill/>
          </a:ln>
        </p:spPr>
        <p:txBody>
          <a:bodyPr vert="horz" wrap="square" lIns="0" tIns="7316" rIns="0" bIns="0" rtlCol="0">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701" marR="3081">
              <a:lnSpc>
                <a:spcPct val="100400"/>
              </a:lnSpc>
              <a:spcBef>
                <a:spcPts val="58"/>
              </a:spcBef>
            </a:pPr>
            <a:endParaRPr lang="en-GB" sz="728"/>
          </a:p>
          <a:p>
            <a:pPr marL="284947" marR="3081" indent="-277246">
              <a:lnSpc>
                <a:spcPct val="100400"/>
              </a:lnSpc>
              <a:spcBef>
                <a:spcPts val="58"/>
              </a:spcBef>
              <a:buAutoNum type="arabicPeriod"/>
            </a:pPr>
            <a:r>
              <a:rPr lang="en-GB" sz="728"/>
              <a:t>Grimm F et al. Briefing: Improving children and young people’s mental health services. UK: Network Data Laboratory; 2022.</a:t>
            </a:r>
          </a:p>
          <a:p>
            <a:pPr marL="284947" marR="3081" indent="-277246">
              <a:lnSpc>
                <a:spcPct val="100400"/>
              </a:lnSpc>
              <a:spcBef>
                <a:spcPts val="58"/>
              </a:spcBef>
              <a:buAutoNum type="arabicPeriod"/>
            </a:pPr>
            <a:r>
              <a:rPr lang="en-GB" sz="728"/>
              <a:t>NDL Wales. The Networked Data Lab Wales: Children and Young People’s Mental Health Methodology. Wales: PHW Research and Evaluation Division; 2022.</a:t>
            </a:r>
          </a:p>
        </p:txBody>
      </p:sp>
      <p:sp>
        <p:nvSpPr>
          <p:cNvPr id="22" name="object 3">
            <a:extLst>
              <a:ext uri="{FF2B5EF4-FFF2-40B4-BE49-F238E27FC236}">
                <a16:creationId xmlns:a16="http://schemas.microsoft.com/office/drawing/2014/main" id="{8595C2ED-CC13-0BB7-1ED9-CAB1C196CF3D}"/>
              </a:ext>
            </a:extLst>
          </p:cNvPr>
          <p:cNvSpPr txBox="1">
            <a:spLocks/>
          </p:cNvSpPr>
          <p:nvPr/>
        </p:nvSpPr>
        <p:spPr>
          <a:xfrm>
            <a:off x="5382036" y="1995325"/>
            <a:ext cx="6624871" cy="4534268"/>
          </a:xfrm>
          <a:prstGeom prst="rect">
            <a:avLst/>
          </a:prstGeom>
          <a:noFill/>
          <a:ln>
            <a:noFill/>
          </a:ln>
        </p:spPr>
        <p:txBody>
          <a:bodyPr vert="horz" wrap="square" lIns="0" tIns="7316" rIns="0" bIns="0" rtlCol="0" anchor="t">
            <a:spAutoFit/>
          </a:bodyPr>
          <a:lstStyle>
            <a:lvl1pPr marL="0">
              <a:defRPr sz="2350" b="0" i="0">
                <a:solidFill>
                  <a:srgbClr val="7F7F7F"/>
                </a:solidFill>
                <a:latin typeface="Ubuntu-Light"/>
                <a:ea typeface="+mn-ea"/>
                <a:cs typeface="Ubuntu-Light"/>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701" marR="3081">
              <a:lnSpc>
                <a:spcPct val="100400"/>
              </a:lnSpc>
              <a:spcBef>
                <a:spcPts val="58"/>
              </a:spcBef>
            </a:pPr>
            <a:r>
              <a:rPr lang="en-GB" sz="1425" b="1"/>
              <a:t>Children and young people's mental health: exploring presentation of 11-24 year olds in mental health crisis through linked routine health care data in Wales, 2016-2020</a:t>
            </a:r>
            <a:endParaRPr lang="en-GB" sz="1425"/>
          </a:p>
          <a:p>
            <a:pPr marL="215636" marR="3081" indent="-207935">
              <a:lnSpc>
                <a:spcPct val="100400"/>
              </a:lnSpc>
              <a:spcBef>
                <a:spcPts val="58"/>
              </a:spcBef>
              <a:buFont typeface="Arial"/>
              <a:buChar char="•"/>
            </a:pPr>
            <a:r>
              <a:rPr lang="en-GB" sz="1425"/>
              <a:t>Mental health crisis event = presentation of mental health symptoms or associated behaviours requiring immediate treatment/care in an acute care service.</a:t>
            </a:r>
          </a:p>
          <a:p>
            <a:pPr marL="215636" marR="3081" indent="-207935">
              <a:lnSpc>
                <a:spcPct val="100400"/>
              </a:lnSpc>
              <a:spcBef>
                <a:spcPts val="58"/>
              </a:spcBef>
              <a:buFont typeface="Arial"/>
              <a:buChar char="•"/>
            </a:pPr>
            <a:r>
              <a:rPr lang="en-GB" sz="1425"/>
              <a:t>Over 51,000 events were found across ambulance attendances, A&amp;E and emergency hospital admissions.</a:t>
            </a:r>
            <a:br>
              <a:rPr lang="en-GB" sz="1425"/>
            </a:br>
            <a:endParaRPr lang="en-GB" sz="1425"/>
          </a:p>
          <a:p>
            <a:pPr marL="215636" marR="3081" indent="-207935">
              <a:lnSpc>
                <a:spcPct val="100400"/>
              </a:lnSpc>
              <a:spcBef>
                <a:spcPts val="58"/>
              </a:spcBef>
              <a:buFont typeface="Arial"/>
              <a:buChar char="•"/>
            </a:pPr>
            <a:r>
              <a:rPr lang="en-GB" sz="1425"/>
              <a:t>The largest risk factor for having a MH crisis event was previous history of referral or assessment within SMS, with an incidence rate ratio of 9.89 compared to those without a SMS history. </a:t>
            </a:r>
            <a:endParaRPr lang="en-US" sz="1425"/>
          </a:p>
          <a:p>
            <a:pPr marL="215636" marR="3081" indent="-207935">
              <a:lnSpc>
                <a:spcPct val="100400"/>
              </a:lnSpc>
              <a:spcBef>
                <a:spcPts val="58"/>
              </a:spcBef>
              <a:buFont typeface="Arial"/>
              <a:buChar char="•"/>
            </a:pPr>
            <a:r>
              <a:rPr lang="en-GB" sz="1425"/>
              <a:t>Risk of mental health crisis events was also associated with: </a:t>
            </a:r>
            <a:endParaRPr lang="en-US" sz="1425"/>
          </a:p>
          <a:p>
            <a:pPr marL="492882" marR="3081" lvl="1" indent="-207935">
              <a:lnSpc>
                <a:spcPct val="100400"/>
              </a:lnSpc>
              <a:spcBef>
                <a:spcPts val="58"/>
              </a:spcBef>
              <a:buFont typeface="Courier New"/>
              <a:buChar char="o"/>
            </a:pPr>
            <a:r>
              <a:rPr lang="en-GB" sz="1425">
                <a:solidFill>
                  <a:srgbClr val="7F7F7F"/>
                </a:solidFill>
                <a:latin typeface="Ubuntu-Light"/>
              </a:rPr>
              <a:t>being female </a:t>
            </a:r>
            <a:endParaRPr lang="en-US" sz="1425">
              <a:solidFill>
                <a:srgbClr val="7F7F7F"/>
              </a:solidFill>
              <a:latin typeface="Ubuntu-Light"/>
            </a:endParaRPr>
          </a:p>
          <a:p>
            <a:pPr marL="492882" marR="3081" lvl="1" indent="-207935">
              <a:lnSpc>
                <a:spcPct val="100400"/>
              </a:lnSpc>
              <a:spcBef>
                <a:spcPts val="58"/>
              </a:spcBef>
              <a:buFont typeface="Courier New"/>
              <a:buChar char="o"/>
            </a:pPr>
            <a:r>
              <a:rPr lang="en-GB" sz="1425">
                <a:solidFill>
                  <a:srgbClr val="7F7F7F"/>
                </a:solidFill>
                <a:latin typeface="Ubuntu-Light"/>
              </a:rPr>
              <a:t>older age groups of children and young people </a:t>
            </a:r>
            <a:endParaRPr lang="en-US" sz="1425">
              <a:solidFill>
                <a:srgbClr val="7F7F7F"/>
              </a:solidFill>
              <a:latin typeface="Ubuntu-Light"/>
            </a:endParaRPr>
          </a:p>
          <a:p>
            <a:pPr marL="492882" marR="3081" lvl="1" indent="-207935">
              <a:lnSpc>
                <a:spcPct val="100400"/>
              </a:lnSpc>
              <a:spcBef>
                <a:spcPts val="58"/>
              </a:spcBef>
              <a:buFont typeface="Courier New"/>
              <a:buChar char="o"/>
            </a:pPr>
            <a:r>
              <a:rPr lang="en-GB" sz="1425">
                <a:solidFill>
                  <a:srgbClr val="7F7F7F"/>
                </a:solidFill>
                <a:latin typeface="Ubuntu-Light"/>
              </a:rPr>
              <a:t>living in areas of higher deprivation </a:t>
            </a:r>
            <a:endParaRPr lang="en-US" sz="1425">
              <a:solidFill>
                <a:srgbClr val="7F7F7F"/>
              </a:solidFill>
              <a:latin typeface="Ubuntu-Light"/>
            </a:endParaRPr>
          </a:p>
          <a:p>
            <a:pPr marL="492882" marR="3081" lvl="1" indent="-207935">
              <a:lnSpc>
                <a:spcPct val="100400"/>
              </a:lnSpc>
              <a:spcBef>
                <a:spcPts val="58"/>
              </a:spcBef>
              <a:buFont typeface="Courier New"/>
              <a:buChar char="o"/>
            </a:pPr>
            <a:r>
              <a:rPr lang="en-GB" sz="1425">
                <a:solidFill>
                  <a:srgbClr val="7F7F7F"/>
                </a:solidFill>
                <a:latin typeface="Ubuntu-Light"/>
              </a:rPr>
              <a:t>living in an urban area.</a:t>
            </a:r>
            <a:endParaRPr lang="en-US" sz="1425">
              <a:solidFill>
                <a:srgbClr val="7F7F7F"/>
              </a:solidFill>
              <a:latin typeface="Ubuntu-Light"/>
            </a:endParaRPr>
          </a:p>
          <a:p>
            <a:pPr marL="7701" marR="3081">
              <a:lnSpc>
                <a:spcPct val="100400"/>
              </a:lnSpc>
              <a:spcBef>
                <a:spcPts val="58"/>
              </a:spcBef>
            </a:pPr>
            <a:endParaRPr lang="en-GB" sz="1425"/>
          </a:p>
          <a:p>
            <a:pPr marL="7701" marR="3081">
              <a:lnSpc>
                <a:spcPct val="100400"/>
              </a:lnSpc>
              <a:spcBef>
                <a:spcPts val="58"/>
              </a:spcBef>
            </a:pPr>
            <a:endParaRPr lang="en-GB" sz="1425"/>
          </a:p>
          <a:p>
            <a:pPr marL="215636" marR="3081" indent="-207935">
              <a:lnSpc>
                <a:spcPct val="100400"/>
              </a:lnSpc>
              <a:spcBef>
                <a:spcPts val="58"/>
              </a:spcBef>
              <a:buFont typeface="Arial" panose="020B0604020202020204" pitchFamily="34" charset="0"/>
              <a:buChar char="•"/>
            </a:pPr>
            <a:endParaRPr lang="en-GB" sz="1425"/>
          </a:p>
        </p:txBody>
      </p:sp>
      <p:pic>
        <p:nvPicPr>
          <p:cNvPr id="3" name="Picture 2" descr="A screenshot of a graph&#10;&#10;Description automatically generated">
            <a:extLst>
              <a:ext uri="{FF2B5EF4-FFF2-40B4-BE49-F238E27FC236}">
                <a16:creationId xmlns:a16="http://schemas.microsoft.com/office/drawing/2014/main" id="{80074254-6173-4364-34B7-FE91B9F3A4D4}"/>
              </a:ext>
            </a:extLst>
          </p:cNvPr>
          <p:cNvPicPr>
            <a:picLocks noChangeAspect="1"/>
          </p:cNvPicPr>
          <p:nvPr/>
        </p:nvPicPr>
        <p:blipFill>
          <a:blip r:embed="rId3"/>
          <a:stretch>
            <a:fillRect/>
          </a:stretch>
        </p:blipFill>
        <p:spPr>
          <a:xfrm>
            <a:off x="494290" y="1997359"/>
            <a:ext cx="4523953" cy="3684739"/>
          </a:xfrm>
          <a:prstGeom prst="rect">
            <a:avLst/>
          </a:prstGeom>
        </p:spPr>
      </p:pic>
    </p:spTree>
    <p:extLst>
      <p:ext uri="{BB962C8B-B14F-4D97-AF65-F5344CB8AC3E}">
        <p14:creationId xmlns:p14="http://schemas.microsoft.com/office/powerpoint/2010/main" val="358618674"/>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4117dde-b119-4746-8562-4584e64c254c" xsi:nil="true"/>
    <Notes xmlns="74117dde-b119-4746-8562-4584e64c254c" xsi:nil="true"/>
    <Open_x002f_Private xmlns="74117dde-b119-4746-8562-4584e64c254c">Open</Open_x002f_Private>
    <MeetingSubCategory xmlns="74117dde-b119-4746-8562-4584e64c254c">KRIC</MeetingSubCategory>
    <RetentionDate xmlns="74117dde-b119-4746-8562-4584e64c254c">Always</RetentionDate>
    <DocumentType xmlns="74117dde-b119-4746-8562-4584e64c254c">Presentation</DocumentType>
    <MeetingDate xmlns="74117dde-b119-4746-8562-4584e64c254c">2024-03-05T00:00:00+00:00</MeetingDate>
    <EinancialYear xmlns="74117dde-b119-4746-8562-4584e64c254c">2023/2024</EinancialYear>
    <Reason xmlns="74117dde-b119-4746-8562-4584e64c254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22" ma:contentTypeDescription="Create a new document." ma:contentTypeScope="" ma:versionID="af77d90bbfc8b616a0503338ca0491bc">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e89578579970b00599df4faee4b1f0df"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MediaServiceMetadata" minOccurs="0"/>
                <xsd:element ref="ns2:MediaServiceFastMetadata" minOccurs="0"/>
                <xsd:element ref="ns2:MediaServiceObjectDetectorVersions" minOccurs="0"/>
                <xsd:element ref="ns2:EinancialYear" minOccurs="0"/>
                <xsd:element ref="ns2:Not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Private)"/>
          <xsd:enumeration value="Board Development"/>
          <xsd:enumeration value="ACGC (Open)"/>
          <xsd:enumeration value="ACGC (Private)"/>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enumeration value="Board Briefing"/>
          <xsd:enumeration value="Covid-19 PI Sub-Group"/>
          <xsd:enumeration value="Rem Comm"/>
          <xsd:enumeration value="Cross Committee Group"/>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Report"/>
          <xsd:enumeration value="Attachment"/>
          <xsd:enumeration value="Presentation"/>
          <xsd:enumeration value="Correspondance"/>
          <xsd:enumeration value="Plan or Register"/>
          <xsd:enumeration value="Agenda"/>
          <xsd:enumeration value="Minutes"/>
          <xsd:enumeration value="Action Log"/>
          <xsd:enumeration value="Chair's Brief"/>
        </xsd:restriction>
      </xsd:simpleType>
    </xsd:element>
    <xsd:element name="Status" ma:index="13" nillable="true" ma:displayName="Status" ma:format="Dropdown" ma:internalName="Status">
      <xsd:simpleType>
        <xsd:restriction base="dms:Choice">
          <xsd:enumeration value="Final"/>
          <xsd:enumeration value="Draft"/>
          <xsd:enumeration value="Working Draft"/>
          <xsd:enumeration value="Unconfirmed Minutes"/>
          <xsd:enumeration value="Confirmed Minutes"/>
          <xsd:enumeration value="Live Document"/>
        </xsd:restriction>
      </xsd:simpleType>
    </xsd:element>
    <xsd:element name="RetentionDate" ma:index="14" nillable="true" ma:displayName="Retention Date" ma:default="Always" ma:format="Dropdown" ma:internalName="RetentionDate">
      <xsd:simpleType>
        <xsd:restriction base="dms:Choice">
          <xsd:enumeration value="Always"/>
          <xsd:enumeration value="2030"/>
          <xsd:enumeration value="2031"/>
          <xsd:enumeration value="2032"/>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EinancialYear" ma:index="18" nillable="true" ma:displayName="Financial Year" ma:format="RadioButtons" ma:internalName="EinancialYear">
      <xsd:simpleType>
        <xsd:restriction base="dms:Choice">
          <xsd:enumeration value="2024/2025"/>
          <xsd:enumeration value="2023/2024"/>
          <xsd:enumeration value="2022/2023"/>
        </xsd:restriction>
      </xsd:simpleType>
    </xsd:element>
    <xsd:element name="Notes" ma:index="19" nillable="true" ma:displayName="Notes" ma:format="Dropdown" ma:internalName="Notes">
      <xsd:simpleType>
        <xsd:restriction base="dms:Text">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171E9E-1334-42D8-A629-300AAE518F8A}">
  <ds:schemaRefs>
    <ds:schemaRef ds:uri="http://schemas.microsoft.com/sharepoint/v3/contenttype/forms"/>
  </ds:schemaRefs>
</ds:datastoreItem>
</file>

<file path=customXml/itemProps2.xml><?xml version="1.0" encoding="utf-8"?>
<ds:datastoreItem xmlns:ds="http://schemas.openxmlformats.org/officeDocument/2006/customXml" ds:itemID="{E6D4E481-015A-49A0-88F6-F421C63547D6}">
  <ds:schemaRef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http://purl.org/dc/dcmitype/"/>
    <ds:schemaRef ds:uri="http://purl.org/dc/elements/1.1/"/>
    <ds:schemaRef ds:uri="http://purl.org/dc/terms/"/>
    <ds:schemaRef ds:uri="3d88c8f2-4f66-4009-bd35-40b7b4dfb284"/>
    <ds:schemaRef ds:uri="8e49cd03-cf07-4fc4-8849-b95f95dc79b6"/>
    <ds:schemaRef ds:uri="http://schemas.microsoft.com/office/2006/metadata/properties"/>
  </ds:schemaRefs>
</ds:datastoreItem>
</file>

<file path=customXml/itemProps3.xml><?xml version="1.0" encoding="utf-8"?>
<ds:datastoreItem xmlns:ds="http://schemas.openxmlformats.org/officeDocument/2006/customXml" ds:itemID="{3546960F-1973-4B5B-9277-B688226892A9}"/>
</file>

<file path=docProps/app.xml><?xml version="1.0" encoding="utf-8"?>
<Properties xmlns="http://schemas.openxmlformats.org/officeDocument/2006/extended-properties" xmlns:vt="http://schemas.openxmlformats.org/officeDocument/2006/docPropsVTypes">
  <Template/>
  <TotalTime>5038</TotalTime>
  <Words>4109</Words>
  <Application>Microsoft Office PowerPoint</Application>
  <PresentationFormat>Widescreen</PresentationFormat>
  <Paragraphs>401</Paragraphs>
  <Slides>31</Slides>
  <Notes>13</Notes>
  <HiddenSlides>1</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31</vt:i4>
      </vt:variant>
    </vt:vector>
  </HeadingPairs>
  <TitlesOfParts>
    <vt:vector size="45" baseType="lpstr">
      <vt:lpstr>Aptos</vt:lpstr>
      <vt:lpstr>Arial</vt:lpstr>
      <vt:lpstr>Arial,Sans-Serif</vt:lpstr>
      <vt:lpstr>Calibri</vt:lpstr>
      <vt:lpstr>Corbel</vt:lpstr>
      <vt:lpstr>Courier New</vt:lpstr>
      <vt:lpstr>inherit</vt:lpstr>
      <vt:lpstr>Myriad Pro</vt:lpstr>
      <vt:lpstr>Times New Roman</vt:lpstr>
      <vt:lpstr>Ubuntu</vt:lpstr>
      <vt:lpstr>Ubuntu Light</vt:lpstr>
      <vt:lpstr>Ubuntu-Light</vt:lpstr>
      <vt:lpstr>Verdana</vt:lpstr>
      <vt:lpstr>Office Theme</vt:lpstr>
      <vt:lpstr>Mental Health </vt:lpstr>
      <vt:lpstr>PowerPoint Presentation</vt:lpstr>
      <vt:lpstr>PowerPoint Presentation</vt:lpstr>
      <vt:lpstr>PowerPoint Presentation</vt:lpstr>
      <vt:lpstr>Section 2:  Children and Young People’s mental health and well-being programme</vt:lpstr>
      <vt:lpstr>Section 2:  Children and Young People’s mental health and well-being programme</vt:lpstr>
      <vt:lpstr>The mental health and well-being programme  3 research projects about children and young people in Wales age 11-24 years</vt:lpstr>
      <vt:lpstr>Mental health crisis</vt:lpstr>
      <vt:lpstr>1. Understanding crisis presentation and routes to care  Building from a previous PHW project by the National Data Laboratory Wales</vt:lpstr>
      <vt:lpstr>1. Understanding crisis presentation and routes to care  Building from a previous PHW project by the National Data Laboratory Wales</vt:lpstr>
      <vt:lpstr>1. Understanding crisis presentation and routes to care  Dr Annette Evans, Dr Lois Griffiths</vt:lpstr>
      <vt:lpstr>Together for mental health - wellbeing focus</vt:lpstr>
      <vt:lpstr>Wellbeing on a specific group – unpaid carers A previous project in PHW </vt:lpstr>
      <vt:lpstr>2. Understanding associations between mental wellbeing and mental health    </vt:lpstr>
      <vt:lpstr>2. What are we hoping to achieve? Wider Aims</vt:lpstr>
      <vt:lpstr>Seeking and accessing support  - qualitative project</vt:lpstr>
      <vt:lpstr>3. Exploring the lived experience of seeking and accessing support  Dr Melda Lois Griffiths, Dr Diana Bright, Enfys Preece &amp; Hannah Spacey</vt:lpstr>
      <vt:lpstr>Involving young people in our research Interpretation of findings and co-design of outputs – Enfys Preece</vt:lpstr>
      <vt:lpstr>Section 3:  Health and Wellbeing Directorate Action and Cross-System Programmes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4:  Conclusions</vt:lpstr>
      <vt:lpstr>PowerPoint Presentation</vt:lpstr>
      <vt:lpstr>Being clear about our offer across the lifecourse and how we monitor 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Ffion Lloyd (Public Health Wales - No. 2 Capital Quarter)</cp:lastModifiedBy>
  <cp:revision>123</cp:revision>
  <cp:lastPrinted>2018-02-28T08:37:13Z</cp:lastPrinted>
  <dcterms:created xsi:type="dcterms:W3CDTF">2017-10-31T10:35:26Z</dcterms:created>
  <dcterms:modified xsi:type="dcterms:W3CDTF">2024-02-29T15:35:25Z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0x010100E01687F77D63A8459CEFD3583C1899E6</vt:lpwstr>
  </property>
  <property fmtid="{D5CDD505-2E9C-101B-9397-08002B2CF9AE}" pid="3" name="MediaServiceImageTags">
    <vt:lpwstr/>
  </property>
</Properties>
</file>