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75" r:id="rId5"/>
  </p:sldMasterIdLst>
  <p:notesMasterIdLst>
    <p:notesMasterId r:id="rId23"/>
  </p:notesMasterIdLst>
  <p:handoutMasterIdLst>
    <p:handoutMasterId r:id="rId24"/>
  </p:handoutMasterIdLst>
  <p:sldIdLst>
    <p:sldId id="258" r:id="rId6"/>
    <p:sldId id="271" r:id="rId7"/>
    <p:sldId id="264" r:id="rId8"/>
    <p:sldId id="265" r:id="rId9"/>
    <p:sldId id="267" r:id="rId10"/>
    <p:sldId id="269" r:id="rId11"/>
    <p:sldId id="270" r:id="rId12"/>
    <p:sldId id="276" r:id="rId13"/>
    <p:sldId id="275" r:id="rId14"/>
    <p:sldId id="277" r:id="rId15"/>
    <p:sldId id="278" r:id="rId16"/>
    <p:sldId id="279" r:id="rId17"/>
    <p:sldId id="280" r:id="rId18"/>
    <p:sldId id="282" r:id="rId19"/>
    <p:sldId id="257" r:id="rId20"/>
    <p:sldId id="281" r:id="rId21"/>
    <p:sldId id="283" r:id="rId22"/>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4F82"/>
    <a:srgbClr val="DC2477"/>
    <a:srgbClr val="4FBAAB"/>
    <a:srgbClr val="F9C402"/>
    <a:srgbClr val="E03882"/>
    <a:srgbClr val="4FB9AB"/>
    <a:srgbClr val="28B8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673E07-8BA1-4A31-ADBA-0624276D07B3}" v="297" vWet="299" dt="2023-06-13T09:07:26.780"/>
    <p1510:client id="{9DDC4631-76D2-401D-A815-665C7E07C788}" vWet="2" dt="2023-06-13T08:57:32.078"/>
    <p1510:client id="{A0F08A9E-22B0-4E78-9FF8-EA6076C070D2}" v="469" dt="2023-06-13T09:10:39.50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57"/>
    <p:restoredTop sz="65829" autoAdjust="0"/>
  </p:normalViewPr>
  <p:slideViewPr>
    <p:cSldViewPr snapToGrid="0" snapToObjects="1" showGuides="1">
      <p:cViewPr varScale="1">
        <p:scale>
          <a:sx n="59" d="100"/>
          <a:sy n="59" d="100"/>
        </p:scale>
        <p:origin x="2109" y="7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3EF1C6-AC83-4C36-9B74-A0DA10452095}"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en-GB"/>
        </a:p>
      </dgm:t>
    </dgm:pt>
    <dgm:pt modelId="{B6071134-1EED-43DF-AB74-5E39150957C8}">
      <dgm:prSet phldrT="[Text]"/>
      <dgm:spPr/>
      <dgm:t>
        <a:bodyPr/>
        <a:lstStyle/>
        <a:p>
          <a:r>
            <a:rPr lang="en-GB" dirty="0"/>
            <a:t>Scale</a:t>
          </a:r>
        </a:p>
      </dgm:t>
    </dgm:pt>
    <dgm:pt modelId="{5EFE89C0-F0B4-4D24-A870-0E663A48730F}" type="parTrans" cxnId="{E8EDE164-2EDC-40C0-83B3-555E60CEABED}">
      <dgm:prSet/>
      <dgm:spPr/>
      <dgm:t>
        <a:bodyPr/>
        <a:lstStyle/>
        <a:p>
          <a:endParaRPr lang="en-GB"/>
        </a:p>
      </dgm:t>
    </dgm:pt>
    <dgm:pt modelId="{D9C55470-6145-444E-80CE-AE4B0AC5E3C3}" type="sibTrans" cxnId="{E8EDE164-2EDC-40C0-83B3-555E60CEABED}">
      <dgm:prSet/>
      <dgm:spPr/>
      <dgm:t>
        <a:bodyPr/>
        <a:lstStyle/>
        <a:p>
          <a:endParaRPr lang="en-GB"/>
        </a:p>
      </dgm:t>
    </dgm:pt>
    <dgm:pt modelId="{7C9B107E-34B9-4F05-8682-8AAECC0CD061}">
      <dgm:prSet phldrT="[Text]"/>
      <dgm:spPr/>
      <dgm:t>
        <a:bodyPr/>
        <a:lstStyle/>
        <a:p>
          <a:r>
            <a:rPr lang="en-GB" dirty="0"/>
            <a:t>Process</a:t>
          </a:r>
        </a:p>
      </dgm:t>
    </dgm:pt>
    <dgm:pt modelId="{AB6F6B03-2032-4FC8-AD52-44C6EE20BABD}" type="parTrans" cxnId="{FBB43BF9-2833-430E-B44C-5BA5BFAD9AF8}">
      <dgm:prSet/>
      <dgm:spPr/>
      <dgm:t>
        <a:bodyPr/>
        <a:lstStyle/>
        <a:p>
          <a:endParaRPr lang="en-GB"/>
        </a:p>
      </dgm:t>
    </dgm:pt>
    <dgm:pt modelId="{0C006060-147D-48C1-91FF-2B86BAD88AE3}" type="sibTrans" cxnId="{FBB43BF9-2833-430E-B44C-5BA5BFAD9AF8}">
      <dgm:prSet/>
      <dgm:spPr/>
      <dgm:t>
        <a:bodyPr/>
        <a:lstStyle/>
        <a:p>
          <a:endParaRPr lang="en-GB"/>
        </a:p>
      </dgm:t>
    </dgm:pt>
    <dgm:pt modelId="{40E19F56-08A4-44B9-8AC9-D21C4FD3E1BD}">
      <dgm:prSet phldrT="[Text]"/>
      <dgm:spPr/>
      <dgm:t>
        <a:bodyPr/>
        <a:lstStyle/>
        <a:p>
          <a:r>
            <a:rPr lang="en-GB" dirty="0"/>
            <a:t>People</a:t>
          </a:r>
        </a:p>
      </dgm:t>
    </dgm:pt>
    <dgm:pt modelId="{BF48950A-30A0-4073-9085-99EB9AA6A7AC}" type="parTrans" cxnId="{0F455AC2-FE5D-443A-A2B4-E5EDD9416CF9}">
      <dgm:prSet/>
      <dgm:spPr/>
      <dgm:t>
        <a:bodyPr/>
        <a:lstStyle/>
        <a:p>
          <a:endParaRPr lang="en-GB"/>
        </a:p>
      </dgm:t>
    </dgm:pt>
    <dgm:pt modelId="{C6274519-03D7-4FD4-A2FE-16692DD7E113}" type="sibTrans" cxnId="{0F455AC2-FE5D-443A-A2B4-E5EDD9416CF9}">
      <dgm:prSet/>
      <dgm:spPr/>
      <dgm:t>
        <a:bodyPr/>
        <a:lstStyle/>
        <a:p>
          <a:endParaRPr lang="en-GB"/>
        </a:p>
      </dgm:t>
    </dgm:pt>
    <dgm:pt modelId="{293EF609-37EE-400E-B52D-F28D9A323488}">
      <dgm:prSet/>
      <dgm:spPr/>
      <dgm:t>
        <a:bodyPr/>
        <a:lstStyle/>
        <a:p>
          <a:r>
            <a:rPr lang="en-GB"/>
            <a:t>Wide landscape of systems – 55 systems internally</a:t>
          </a:r>
        </a:p>
      </dgm:t>
    </dgm:pt>
    <dgm:pt modelId="{207CE3B9-3085-4B6A-967E-A7BC704C3558}" type="parTrans" cxnId="{BCBD17B3-B254-4324-894A-E400CC18E6F1}">
      <dgm:prSet/>
      <dgm:spPr/>
      <dgm:t>
        <a:bodyPr/>
        <a:lstStyle/>
        <a:p>
          <a:endParaRPr lang="en-GB"/>
        </a:p>
      </dgm:t>
    </dgm:pt>
    <dgm:pt modelId="{5F3EDAAE-2C76-4413-ACD3-77B6798B424D}" type="sibTrans" cxnId="{BCBD17B3-B254-4324-894A-E400CC18E6F1}">
      <dgm:prSet/>
      <dgm:spPr/>
      <dgm:t>
        <a:bodyPr/>
        <a:lstStyle/>
        <a:p>
          <a:endParaRPr lang="en-GB"/>
        </a:p>
      </dgm:t>
    </dgm:pt>
    <dgm:pt modelId="{618FBB39-BD78-42BF-B6E3-871607648A4C}">
      <dgm:prSet/>
      <dgm:spPr/>
      <dgm:t>
        <a:bodyPr/>
        <a:lstStyle/>
        <a:p>
          <a:r>
            <a:rPr lang="en-GB"/>
            <a:t>Overstretched system portfolio</a:t>
          </a:r>
          <a:endParaRPr lang="en-GB" dirty="0"/>
        </a:p>
      </dgm:t>
    </dgm:pt>
    <dgm:pt modelId="{D1A03D78-A7EB-481E-B40A-D60F75D643BA}" type="parTrans" cxnId="{DA711CB1-89A2-431B-A904-0B91B712A703}">
      <dgm:prSet/>
      <dgm:spPr/>
      <dgm:t>
        <a:bodyPr/>
        <a:lstStyle/>
        <a:p>
          <a:endParaRPr lang="en-GB"/>
        </a:p>
      </dgm:t>
    </dgm:pt>
    <dgm:pt modelId="{0906720F-2ABD-4976-8B30-2D5F603502B7}" type="sibTrans" cxnId="{DA711CB1-89A2-431B-A904-0B91B712A703}">
      <dgm:prSet/>
      <dgm:spPr/>
      <dgm:t>
        <a:bodyPr/>
        <a:lstStyle/>
        <a:p>
          <a:endParaRPr lang="en-GB"/>
        </a:p>
      </dgm:t>
    </dgm:pt>
    <dgm:pt modelId="{66B5A5D7-4BA0-45CB-9532-B36328224E94}">
      <dgm:prSet/>
      <dgm:spPr/>
      <dgm:t>
        <a:bodyPr/>
        <a:lstStyle/>
        <a:p>
          <a:r>
            <a:rPr lang="en-GB"/>
            <a:t>Lack of product ownership</a:t>
          </a:r>
        </a:p>
      </dgm:t>
    </dgm:pt>
    <dgm:pt modelId="{61499814-002D-4921-ADA9-085D5CD58758}" type="parTrans" cxnId="{45E07459-74E8-41AA-A4A3-661AE089A712}">
      <dgm:prSet/>
      <dgm:spPr/>
      <dgm:t>
        <a:bodyPr/>
        <a:lstStyle/>
        <a:p>
          <a:endParaRPr lang="en-GB"/>
        </a:p>
      </dgm:t>
    </dgm:pt>
    <dgm:pt modelId="{CFF41966-C503-4B85-B0C1-F0D16CF64DD3}" type="sibTrans" cxnId="{45E07459-74E8-41AA-A4A3-661AE089A712}">
      <dgm:prSet/>
      <dgm:spPr/>
      <dgm:t>
        <a:bodyPr/>
        <a:lstStyle/>
        <a:p>
          <a:endParaRPr lang="en-GB"/>
        </a:p>
      </dgm:t>
    </dgm:pt>
    <dgm:pt modelId="{2C968F52-B327-4E78-A298-9299A38EDFB8}">
      <dgm:prSet/>
      <dgm:spPr/>
      <dgm:t>
        <a:bodyPr/>
        <a:lstStyle/>
        <a:p>
          <a:r>
            <a:rPr lang="en-GB">
              <a:cs typeface="Calibri"/>
            </a:rPr>
            <a:t>Unmanaged access of data via DB-DB links – hard or impossible to measure usage in many cases.</a:t>
          </a:r>
          <a:endParaRPr lang="en-GB" dirty="0">
            <a:cs typeface="Calibri"/>
          </a:endParaRPr>
        </a:p>
      </dgm:t>
    </dgm:pt>
    <dgm:pt modelId="{D3C9F1E8-ED1B-4FFE-B9C4-FC4012B80092}" type="parTrans" cxnId="{2EBA9CAA-B916-4192-8DB9-9A190C580475}">
      <dgm:prSet/>
      <dgm:spPr/>
      <dgm:t>
        <a:bodyPr/>
        <a:lstStyle/>
        <a:p>
          <a:endParaRPr lang="en-GB"/>
        </a:p>
      </dgm:t>
    </dgm:pt>
    <dgm:pt modelId="{EC54FDB5-3277-48C1-A225-7FBD1519D8D5}" type="sibTrans" cxnId="{2EBA9CAA-B916-4192-8DB9-9A190C580475}">
      <dgm:prSet/>
      <dgm:spPr/>
      <dgm:t>
        <a:bodyPr/>
        <a:lstStyle/>
        <a:p>
          <a:endParaRPr lang="en-GB"/>
        </a:p>
      </dgm:t>
    </dgm:pt>
    <dgm:pt modelId="{081F031E-2AEC-46EB-857C-4462DB9E7F74}">
      <dgm:prSet/>
      <dgm:spPr/>
      <dgm:t>
        <a:bodyPr/>
        <a:lstStyle/>
        <a:p>
          <a:r>
            <a:rPr lang="en-GB">
              <a:cs typeface="Calibri"/>
            </a:rPr>
            <a:t>Many examples of manual data ingestion, and/or verification and augmentation after ingestion</a:t>
          </a:r>
          <a:endParaRPr lang="en-GB" dirty="0">
            <a:cs typeface="Calibri"/>
          </a:endParaRPr>
        </a:p>
      </dgm:t>
    </dgm:pt>
    <dgm:pt modelId="{1EFF97B3-7B4A-426B-98EE-9C93520A4802}" type="parTrans" cxnId="{9AEA09F9-945C-4B70-BFBC-8F7A350FFFB7}">
      <dgm:prSet/>
      <dgm:spPr/>
      <dgm:t>
        <a:bodyPr/>
        <a:lstStyle/>
        <a:p>
          <a:endParaRPr lang="en-GB"/>
        </a:p>
      </dgm:t>
    </dgm:pt>
    <dgm:pt modelId="{EC3DFD10-B032-4908-A183-1D36F652CEDB}" type="sibTrans" cxnId="{9AEA09F9-945C-4B70-BFBC-8F7A350FFFB7}">
      <dgm:prSet/>
      <dgm:spPr/>
      <dgm:t>
        <a:bodyPr/>
        <a:lstStyle/>
        <a:p>
          <a:endParaRPr lang="en-GB"/>
        </a:p>
      </dgm:t>
    </dgm:pt>
    <dgm:pt modelId="{7F6B8124-7FAA-489D-8CBB-B4ADB7753F45}">
      <dgm:prSet/>
      <dgm:spPr/>
      <dgm:t>
        <a:bodyPr/>
        <a:lstStyle/>
        <a:p>
          <a:r>
            <a:rPr lang="en-GB">
              <a:cs typeface="Calibri"/>
            </a:rPr>
            <a:t>Assurance processes do not have environments nor data to test with.</a:t>
          </a:r>
          <a:endParaRPr lang="en-GB" dirty="0">
            <a:cs typeface="Calibri"/>
          </a:endParaRPr>
        </a:p>
      </dgm:t>
    </dgm:pt>
    <dgm:pt modelId="{8FC7CEFC-E04C-4C96-83AD-BF1BDB76700F}" type="parTrans" cxnId="{CE06C5F7-A22B-4286-921D-91379E01A454}">
      <dgm:prSet/>
      <dgm:spPr/>
      <dgm:t>
        <a:bodyPr/>
        <a:lstStyle/>
        <a:p>
          <a:endParaRPr lang="en-GB"/>
        </a:p>
      </dgm:t>
    </dgm:pt>
    <dgm:pt modelId="{94C244DD-3E7B-4748-AFCC-02B37A7606BD}" type="sibTrans" cxnId="{CE06C5F7-A22B-4286-921D-91379E01A454}">
      <dgm:prSet/>
      <dgm:spPr/>
      <dgm:t>
        <a:bodyPr/>
        <a:lstStyle/>
        <a:p>
          <a:endParaRPr lang="en-GB"/>
        </a:p>
      </dgm:t>
    </dgm:pt>
    <dgm:pt modelId="{2F31F81C-F862-4764-8A3A-02A55654C90E}">
      <dgm:prSet/>
      <dgm:spPr/>
      <dgm:t>
        <a:bodyPr/>
        <a:lstStyle/>
        <a:p>
          <a:r>
            <a:rPr lang="en-GB">
              <a:cs typeface="Calibri"/>
            </a:rPr>
            <a:t>Security and compatibility vulnerabilities exist due to out-of date platforms</a:t>
          </a:r>
          <a:endParaRPr lang="en-GB" dirty="0">
            <a:cs typeface="Calibri"/>
          </a:endParaRPr>
        </a:p>
      </dgm:t>
    </dgm:pt>
    <dgm:pt modelId="{B003C3D1-E292-4128-9470-5C405F26503A}" type="parTrans" cxnId="{CDE7C1A9-8092-4932-A7AD-AC586FE3D724}">
      <dgm:prSet/>
      <dgm:spPr/>
      <dgm:t>
        <a:bodyPr/>
        <a:lstStyle/>
        <a:p>
          <a:endParaRPr lang="en-GB"/>
        </a:p>
      </dgm:t>
    </dgm:pt>
    <dgm:pt modelId="{090A6913-9232-494F-ACA8-AB54F74163CE}" type="sibTrans" cxnId="{CDE7C1A9-8092-4932-A7AD-AC586FE3D724}">
      <dgm:prSet/>
      <dgm:spPr/>
      <dgm:t>
        <a:bodyPr/>
        <a:lstStyle/>
        <a:p>
          <a:endParaRPr lang="en-GB"/>
        </a:p>
      </dgm:t>
    </dgm:pt>
    <dgm:pt modelId="{20651788-2344-422B-858C-9765C6AE8F0E}">
      <dgm:prSet/>
      <dgm:spPr/>
      <dgm:t>
        <a:bodyPr/>
        <a:lstStyle/>
        <a:p>
          <a:r>
            <a:rPr lang="en-GB"/>
            <a:t>Most knowledge is in people’s heads and undocumented</a:t>
          </a:r>
        </a:p>
      </dgm:t>
    </dgm:pt>
    <dgm:pt modelId="{8931B8A1-7AA4-4996-B798-0510C89A65A5}" type="parTrans" cxnId="{0B023E48-48D3-4FFC-A842-0EBB8937EC21}">
      <dgm:prSet/>
      <dgm:spPr/>
      <dgm:t>
        <a:bodyPr/>
        <a:lstStyle/>
        <a:p>
          <a:endParaRPr lang="en-GB"/>
        </a:p>
      </dgm:t>
    </dgm:pt>
    <dgm:pt modelId="{370EE69E-4889-403C-91B1-3AAF8A61B3FC}" type="sibTrans" cxnId="{0B023E48-48D3-4FFC-A842-0EBB8937EC21}">
      <dgm:prSet/>
      <dgm:spPr/>
      <dgm:t>
        <a:bodyPr/>
        <a:lstStyle/>
        <a:p>
          <a:endParaRPr lang="en-GB"/>
        </a:p>
      </dgm:t>
    </dgm:pt>
    <dgm:pt modelId="{10D11200-3E39-4496-B14E-ECF1401729BF}">
      <dgm:prSet/>
      <dgm:spPr/>
      <dgm:t>
        <a:bodyPr/>
        <a:lstStyle/>
        <a:p>
          <a:r>
            <a:rPr lang="en-GB" dirty="0">
              <a:cs typeface="Calibri"/>
            </a:rPr>
            <a:t>Roadmaps or plans for systems not in place or observed.​</a:t>
          </a:r>
        </a:p>
      </dgm:t>
    </dgm:pt>
    <dgm:pt modelId="{A08A32AD-2DE7-444B-81BF-8DFB2FEAA4B7}" type="parTrans" cxnId="{68042519-DC70-42AE-B133-048CB8AE4E00}">
      <dgm:prSet/>
      <dgm:spPr/>
      <dgm:t>
        <a:bodyPr/>
        <a:lstStyle/>
        <a:p>
          <a:endParaRPr lang="en-GB"/>
        </a:p>
      </dgm:t>
    </dgm:pt>
    <dgm:pt modelId="{D44BB025-286E-439E-81DB-8FF43E741258}" type="sibTrans" cxnId="{68042519-DC70-42AE-B133-048CB8AE4E00}">
      <dgm:prSet/>
      <dgm:spPr/>
      <dgm:t>
        <a:bodyPr/>
        <a:lstStyle/>
        <a:p>
          <a:endParaRPr lang="en-GB"/>
        </a:p>
      </dgm:t>
    </dgm:pt>
    <dgm:pt modelId="{65EAB2C2-F836-4E36-950A-E040AE2574FD}" type="pres">
      <dgm:prSet presAssocID="{933EF1C6-AC83-4C36-9B74-A0DA10452095}" presName="linear" presStyleCnt="0">
        <dgm:presLayoutVars>
          <dgm:dir/>
          <dgm:animLvl val="lvl"/>
          <dgm:resizeHandles val="exact"/>
        </dgm:presLayoutVars>
      </dgm:prSet>
      <dgm:spPr/>
    </dgm:pt>
    <dgm:pt modelId="{ADBF786A-2D59-4110-B8FF-D51EF0710092}" type="pres">
      <dgm:prSet presAssocID="{B6071134-1EED-43DF-AB74-5E39150957C8}" presName="parentLin" presStyleCnt="0"/>
      <dgm:spPr/>
    </dgm:pt>
    <dgm:pt modelId="{2DD34A0D-A8FA-4D0B-933C-852A73D6460B}" type="pres">
      <dgm:prSet presAssocID="{B6071134-1EED-43DF-AB74-5E39150957C8}" presName="parentLeftMargin" presStyleLbl="node1" presStyleIdx="0" presStyleCnt="3"/>
      <dgm:spPr/>
    </dgm:pt>
    <dgm:pt modelId="{16C9F54A-69BD-4BB1-B52E-51CFBBF55C40}" type="pres">
      <dgm:prSet presAssocID="{B6071134-1EED-43DF-AB74-5E39150957C8}" presName="parentText" presStyleLbl="node1" presStyleIdx="0" presStyleCnt="3">
        <dgm:presLayoutVars>
          <dgm:chMax val="0"/>
          <dgm:bulletEnabled val="1"/>
        </dgm:presLayoutVars>
      </dgm:prSet>
      <dgm:spPr/>
    </dgm:pt>
    <dgm:pt modelId="{7AD0FA6F-4F3B-475A-8D6D-8BD796F2D6F0}" type="pres">
      <dgm:prSet presAssocID="{B6071134-1EED-43DF-AB74-5E39150957C8}" presName="negativeSpace" presStyleCnt="0"/>
      <dgm:spPr/>
    </dgm:pt>
    <dgm:pt modelId="{F153D102-CDA5-4972-BC05-1CBB7375E488}" type="pres">
      <dgm:prSet presAssocID="{B6071134-1EED-43DF-AB74-5E39150957C8}" presName="childText" presStyleLbl="conFgAcc1" presStyleIdx="0" presStyleCnt="3">
        <dgm:presLayoutVars>
          <dgm:bulletEnabled val="1"/>
        </dgm:presLayoutVars>
      </dgm:prSet>
      <dgm:spPr/>
    </dgm:pt>
    <dgm:pt modelId="{6F8F974F-7641-437C-B973-291065434C29}" type="pres">
      <dgm:prSet presAssocID="{D9C55470-6145-444E-80CE-AE4B0AC5E3C3}" presName="spaceBetweenRectangles" presStyleCnt="0"/>
      <dgm:spPr/>
    </dgm:pt>
    <dgm:pt modelId="{327828FF-0EE6-4CA5-81EA-8467643676C5}" type="pres">
      <dgm:prSet presAssocID="{7C9B107E-34B9-4F05-8682-8AAECC0CD061}" presName="parentLin" presStyleCnt="0"/>
      <dgm:spPr/>
    </dgm:pt>
    <dgm:pt modelId="{3D4039AF-4019-4186-B014-95E3D8708EBC}" type="pres">
      <dgm:prSet presAssocID="{7C9B107E-34B9-4F05-8682-8AAECC0CD061}" presName="parentLeftMargin" presStyleLbl="node1" presStyleIdx="0" presStyleCnt="3"/>
      <dgm:spPr/>
    </dgm:pt>
    <dgm:pt modelId="{4131CF86-7DF3-4C0D-A83E-59886C7FAC20}" type="pres">
      <dgm:prSet presAssocID="{7C9B107E-34B9-4F05-8682-8AAECC0CD061}" presName="parentText" presStyleLbl="node1" presStyleIdx="1" presStyleCnt="3">
        <dgm:presLayoutVars>
          <dgm:chMax val="0"/>
          <dgm:bulletEnabled val="1"/>
        </dgm:presLayoutVars>
      </dgm:prSet>
      <dgm:spPr/>
    </dgm:pt>
    <dgm:pt modelId="{AA906C18-1C36-45DC-B288-36034E1752B2}" type="pres">
      <dgm:prSet presAssocID="{7C9B107E-34B9-4F05-8682-8AAECC0CD061}" presName="negativeSpace" presStyleCnt="0"/>
      <dgm:spPr/>
    </dgm:pt>
    <dgm:pt modelId="{CE0A94A6-C350-4DC0-B497-F16F7544DBA4}" type="pres">
      <dgm:prSet presAssocID="{7C9B107E-34B9-4F05-8682-8AAECC0CD061}" presName="childText" presStyleLbl="conFgAcc1" presStyleIdx="1" presStyleCnt="3">
        <dgm:presLayoutVars>
          <dgm:bulletEnabled val="1"/>
        </dgm:presLayoutVars>
      </dgm:prSet>
      <dgm:spPr/>
    </dgm:pt>
    <dgm:pt modelId="{F160FF7D-5372-4333-B946-871B94F8CAB5}" type="pres">
      <dgm:prSet presAssocID="{0C006060-147D-48C1-91FF-2B86BAD88AE3}" presName="spaceBetweenRectangles" presStyleCnt="0"/>
      <dgm:spPr/>
    </dgm:pt>
    <dgm:pt modelId="{32DAEEB6-A32A-4F6B-98F4-7A63D2ADED81}" type="pres">
      <dgm:prSet presAssocID="{40E19F56-08A4-44B9-8AC9-D21C4FD3E1BD}" presName="parentLin" presStyleCnt="0"/>
      <dgm:spPr/>
    </dgm:pt>
    <dgm:pt modelId="{E397CD12-8315-40B8-870C-3A926F0A81D5}" type="pres">
      <dgm:prSet presAssocID="{40E19F56-08A4-44B9-8AC9-D21C4FD3E1BD}" presName="parentLeftMargin" presStyleLbl="node1" presStyleIdx="1" presStyleCnt="3"/>
      <dgm:spPr/>
    </dgm:pt>
    <dgm:pt modelId="{FBC3ABFF-0594-40E2-A65A-E3071977E4F9}" type="pres">
      <dgm:prSet presAssocID="{40E19F56-08A4-44B9-8AC9-D21C4FD3E1BD}" presName="parentText" presStyleLbl="node1" presStyleIdx="2" presStyleCnt="3">
        <dgm:presLayoutVars>
          <dgm:chMax val="0"/>
          <dgm:bulletEnabled val="1"/>
        </dgm:presLayoutVars>
      </dgm:prSet>
      <dgm:spPr/>
    </dgm:pt>
    <dgm:pt modelId="{F9CAC98A-EC6F-4A27-A07E-66E7A4866BFC}" type="pres">
      <dgm:prSet presAssocID="{40E19F56-08A4-44B9-8AC9-D21C4FD3E1BD}" presName="negativeSpace" presStyleCnt="0"/>
      <dgm:spPr/>
    </dgm:pt>
    <dgm:pt modelId="{A49C18DB-974F-4A07-ADA7-75DB1143DDCF}" type="pres">
      <dgm:prSet presAssocID="{40E19F56-08A4-44B9-8AC9-D21C4FD3E1BD}" presName="childText" presStyleLbl="conFgAcc1" presStyleIdx="2" presStyleCnt="3">
        <dgm:presLayoutVars>
          <dgm:bulletEnabled val="1"/>
        </dgm:presLayoutVars>
      </dgm:prSet>
      <dgm:spPr/>
    </dgm:pt>
  </dgm:ptLst>
  <dgm:cxnLst>
    <dgm:cxn modelId="{9DEBD90C-7F0C-4F79-A061-6FEAFC5ABCAB}" type="presOf" srcId="{B6071134-1EED-43DF-AB74-5E39150957C8}" destId="{2DD34A0D-A8FA-4D0B-933C-852A73D6460B}" srcOrd="0" destOrd="0" presId="urn:microsoft.com/office/officeart/2005/8/layout/list1"/>
    <dgm:cxn modelId="{68042519-DC70-42AE-B133-048CB8AE4E00}" srcId="{40E19F56-08A4-44B9-8AC9-D21C4FD3E1BD}" destId="{10D11200-3E39-4496-B14E-ECF1401729BF}" srcOrd="1" destOrd="0" parTransId="{A08A32AD-2DE7-444B-81BF-8DFB2FEAA4B7}" sibTransId="{D44BB025-286E-439E-81DB-8FF43E741258}"/>
    <dgm:cxn modelId="{3BA62722-4CF2-45AA-B1C5-E9826C1C433D}" type="presOf" srcId="{40E19F56-08A4-44B9-8AC9-D21C4FD3E1BD}" destId="{FBC3ABFF-0594-40E2-A65A-E3071977E4F9}" srcOrd="1" destOrd="0" presId="urn:microsoft.com/office/officeart/2005/8/layout/list1"/>
    <dgm:cxn modelId="{265FE829-079A-4C03-B63F-738CD2120805}" type="presOf" srcId="{618FBB39-BD78-42BF-B6E3-871607648A4C}" destId="{F153D102-CDA5-4972-BC05-1CBB7375E488}" srcOrd="0" destOrd="1" presId="urn:microsoft.com/office/officeart/2005/8/layout/list1"/>
    <dgm:cxn modelId="{FE9A8535-1876-46DA-8860-FCE70DC4CC87}" type="presOf" srcId="{7F6B8124-7FAA-489D-8CBB-B4ADB7753F45}" destId="{CE0A94A6-C350-4DC0-B497-F16F7544DBA4}" srcOrd="0" destOrd="3" presId="urn:microsoft.com/office/officeart/2005/8/layout/list1"/>
    <dgm:cxn modelId="{C748963B-123C-4B9A-A973-E8367CF6263D}" type="presOf" srcId="{081F031E-2AEC-46EB-857C-4462DB9E7F74}" destId="{CE0A94A6-C350-4DC0-B497-F16F7544DBA4}" srcOrd="0" destOrd="2" presId="urn:microsoft.com/office/officeart/2005/8/layout/list1"/>
    <dgm:cxn modelId="{E8EDE164-2EDC-40C0-83B3-555E60CEABED}" srcId="{933EF1C6-AC83-4C36-9B74-A0DA10452095}" destId="{B6071134-1EED-43DF-AB74-5E39150957C8}" srcOrd="0" destOrd="0" parTransId="{5EFE89C0-F0B4-4D24-A870-0E663A48730F}" sibTransId="{D9C55470-6145-444E-80CE-AE4B0AC5E3C3}"/>
    <dgm:cxn modelId="{F1D46165-EEFC-4B19-B7E0-E8B879EF7698}" type="presOf" srcId="{2C968F52-B327-4E78-A298-9299A38EDFB8}" destId="{CE0A94A6-C350-4DC0-B497-F16F7544DBA4}" srcOrd="0" destOrd="1" presId="urn:microsoft.com/office/officeart/2005/8/layout/list1"/>
    <dgm:cxn modelId="{0B023E48-48D3-4FFC-A842-0EBB8937EC21}" srcId="{40E19F56-08A4-44B9-8AC9-D21C4FD3E1BD}" destId="{20651788-2344-422B-858C-9765C6AE8F0E}" srcOrd="0" destOrd="0" parTransId="{8931B8A1-7AA4-4996-B798-0510C89A65A5}" sibTransId="{370EE69E-4889-403C-91B1-3AAF8A61B3FC}"/>
    <dgm:cxn modelId="{B16D0069-6C97-49FE-8397-8115DE3440F0}" type="presOf" srcId="{B6071134-1EED-43DF-AB74-5E39150957C8}" destId="{16C9F54A-69BD-4BB1-B52E-51CFBBF55C40}" srcOrd="1" destOrd="0" presId="urn:microsoft.com/office/officeart/2005/8/layout/list1"/>
    <dgm:cxn modelId="{1774B853-6C3D-4685-9BA8-1629F497635C}" type="presOf" srcId="{293EF609-37EE-400E-B52D-F28D9A323488}" destId="{F153D102-CDA5-4972-BC05-1CBB7375E488}" srcOrd="0" destOrd="0" presId="urn:microsoft.com/office/officeart/2005/8/layout/list1"/>
    <dgm:cxn modelId="{45E07459-74E8-41AA-A4A3-661AE089A712}" srcId="{7C9B107E-34B9-4F05-8682-8AAECC0CD061}" destId="{66B5A5D7-4BA0-45CB-9532-B36328224E94}" srcOrd="0" destOrd="0" parTransId="{61499814-002D-4921-ADA9-085D5CD58758}" sibTransId="{CFF41966-C503-4B85-B0C1-F0D16CF64DD3}"/>
    <dgm:cxn modelId="{1491B08B-4C9C-478F-897D-8CC02CF0B644}" type="presOf" srcId="{7C9B107E-34B9-4F05-8682-8AAECC0CD061}" destId="{3D4039AF-4019-4186-B014-95E3D8708EBC}" srcOrd="0" destOrd="0" presId="urn:microsoft.com/office/officeart/2005/8/layout/list1"/>
    <dgm:cxn modelId="{7EEFAB8F-D1F1-4CA7-A924-205070CB2F66}" type="presOf" srcId="{10D11200-3E39-4496-B14E-ECF1401729BF}" destId="{A49C18DB-974F-4A07-ADA7-75DB1143DDCF}" srcOrd="0" destOrd="1" presId="urn:microsoft.com/office/officeart/2005/8/layout/list1"/>
    <dgm:cxn modelId="{18D73493-B4E3-41E2-B8DF-F022BCFA0EFC}" type="presOf" srcId="{40E19F56-08A4-44B9-8AC9-D21C4FD3E1BD}" destId="{E397CD12-8315-40B8-870C-3A926F0A81D5}" srcOrd="0" destOrd="0" presId="urn:microsoft.com/office/officeart/2005/8/layout/list1"/>
    <dgm:cxn modelId="{CB90F395-E897-49EF-839A-81CCF965441C}" type="presOf" srcId="{2F31F81C-F862-4764-8A3A-02A55654C90E}" destId="{CE0A94A6-C350-4DC0-B497-F16F7544DBA4}" srcOrd="0" destOrd="4" presId="urn:microsoft.com/office/officeart/2005/8/layout/list1"/>
    <dgm:cxn modelId="{B68912A2-42ED-4FC4-86A5-6F72C12D9B77}" type="presOf" srcId="{7C9B107E-34B9-4F05-8682-8AAECC0CD061}" destId="{4131CF86-7DF3-4C0D-A83E-59886C7FAC20}" srcOrd="1" destOrd="0" presId="urn:microsoft.com/office/officeart/2005/8/layout/list1"/>
    <dgm:cxn modelId="{CDE7C1A9-8092-4932-A7AD-AC586FE3D724}" srcId="{7C9B107E-34B9-4F05-8682-8AAECC0CD061}" destId="{2F31F81C-F862-4764-8A3A-02A55654C90E}" srcOrd="4" destOrd="0" parTransId="{B003C3D1-E292-4128-9470-5C405F26503A}" sibTransId="{090A6913-9232-494F-ACA8-AB54F74163CE}"/>
    <dgm:cxn modelId="{2EBA9CAA-B916-4192-8DB9-9A190C580475}" srcId="{7C9B107E-34B9-4F05-8682-8AAECC0CD061}" destId="{2C968F52-B327-4E78-A298-9299A38EDFB8}" srcOrd="1" destOrd="0" parTransId="{D3C9F1E8-ED1B-4FFE-B9C4-FC4012B80092}" sibTransId="{EC54FDB5-3277-48C1-A225-7FBD1519D8D5}"/>
    <dgm:cxn modelId="{DA711CB1-89A2-431B-A904-0B91B712A703}" srcId="{B6071134-1EED-43DF-AB74-5E39150957C8}" destId="{618FBB39-BD78-42BF-B6E3-871607648A4C}" srcOrd="1" destOrd="0" parTransId="{D1A03D78-A7EB-481E-B40A-D60F75D643BA}" sibTransId="{0906720F-2ABD-4976-8B30-2D5F603502B7}"/>
    <dgm:cxn modelId="{BCBD17B3-B254-4324-894A-E400CC18E6F1}" srcId="{B6071134-1EED-43DF-AB74-5E39150957C8}" destId="{293EF609-37EE-400E-B52D-F28D9A323488}" srcOrd="0" destOrd="0" parTransId="{207CE3B9-3085-4B6A-967E-A7BC704C3558}" sibTransId="{5F3EDAAE-2C76-4413-ACD3-77B6798B424D}"/>
    <dgm:cxn modelId="{D3E219B7-5D7D-452E-A8B5-2F8F2E4D4FAB}" type="presOf" srcId="{20651788-2344-422B-858C-9765C6AE8F0E}" destId="{A49C18DB-974F-4A07-ADA7-75DB1143DDCF}" srcOrd="0" destOrd="0" presId="urn:microsoft.com/office/officeart/2005/8/layout/list1"/>
    <dgm:cxn modelId="{D4817ABA-C2EA-40D5-9EC5-2A0D873481C3}" type="presOf" srcId="{933EF1C6-AC83-4C36-9B74-A0DA10452095}" destId="{65EAB2C2-F836-4E36-950A-E040AE2574FD}" srcOrd="0" destOrd="0" presId="urn:microsoft.com/office/officeart/2005/8/layout/list1"/>
    <dgm:cxn modelId="{0F455AC2-FE5D-443A-A2B4-E5EDD9416CF9}" srcId="{933EF1C6-AC83-4C36-9B74-A0DA10452095}" destId="{40E19F56-08A4-44B9-8AC9-D21C4FD3E1BD}" srcOrd="2" destOrd="0" parTransId="{BF48950A-30A0-4073-9085-99EB9AA6A7AC}" sibTransId="{C6274519-03D7-4FD4-A2FE-16692DD7E113}"/>
    <dgm:cxn modelId="{F93E3FD3-54B0-4F3C-9F0D-ED78DFA74598}" type="presOf" srcId="{66B5A5D7-4BA0-45CB-9532-B36328224E94}" destId="{CE0A94A6-C350-4DC0-B497-F16F7544DBA4}" srcOrd="0" destOrd="0" presId="urn:microsoft.com/office/officeart/2005/8/layout/list1"/>
    <dgm:cxn modelId="{CE06C5F7-A22B-4286-921D-91379E01A454}" srcId="{7C9B107E-34B9-4F05-8682-8AAECC0CD061}" destId="{7F6B8124-7FAA-489D-8CBB-B4ADB7753F45}" srcOrd="3" destOrd="0" parTransId="{8FC7CEFC-E04C-4C96-83AD-BF1BDB76700F}" sibTransId="{94C244DD-3E7B-4748-AFCC-02B37A7606BD}"/>
    <dgm:cxn modelId="{9AEA09F9-945C-4B70-BFBC-8F7A350FFFB7}" srcId="{7C9B107E-34B9-4F05-8682-8AAECC0CD061}" destId="{081F031E-2AEC-46EB-857C-4462DB9E7F74}" srcOrd="2" destOrd="0" parTransId="{1EFF97B3-7B4A-426B-98EE-9C93520A4802}" sibTransId="{EC3DFD10-B032-4908-A183-1D36F652CEDB}"/>
    <dgm:cxn modelId="{FBB43BF9-2833-430E-B44C-5BA5BFAD9AF8}" srcId="{933EF1C6-AC83-4C36-9B74-A0DA10452095}" destId="{7C9B107E-34B9-4F05-8682-8AAECC0CD061}" srcOrd="1" destOrd="0" parTransId="{AB6F6B03-2032-4FC8-AD52-44C6EE20BABD}" sibTransId="{0C006060-147D-48C1-91FF-2B86BAD88AE3}"/>
    <dgm:cxn modelId="{E0F8DD8F-0A3F-48DE-80FE-68978C1346AA}" type="presParOf" srcId="{65EAB2C2-F836-4E36-950A-E040AE2574FD}" destId="{ADBF786A-2D59-4110-B8FF-D51EF0710092}" srcOrd="0" destOrd="0" presId="urn:microsoft.com/office/officeart/2005/8/layout/list1"/>
    <dgm:cxn modelId="{0C987E48-7E9E-40EB-825B-4F316D786FE1}" type="presParOf" srcId="{ADBF786A-2D59-4110-B8FF-D51EF0710092}" destId="{2DD34A0D-A8FA-4D0B-933C-852A73D6460B}" srcOrd="0" destOrd="0" presId="urn:microsoft.com/office/officeart/2005/8/layout/list1"/>
    <dgm:cxn modelId="{7215BF81-4662-4E43-B7F8-ADE55ED3E969}" type="presParOf" srcId="{ADBF786A-2D59-4110-B8FF-D51EF0710092}" destId="{16C9F54A-69BD-4BB1-B52E-51CFBBF55C40}" srcOrd="1" destOrd="0" presId="urn:microsoft.com/office/officeart/2005/8/layout/list1"/>
    <dgm:cxn modelId="{1BE82614-F0F9-4D0C-920C-B0D8687EFABD}" type="presParOf" srcId="{65EAB2C2-F836-4E36-950A-E040AE2574FD}" destId="{7AD0FA6F-4F3B-475A-8D6D-8BD796F2D6F0}" srcOrd="1" destOrd="0" presId="urn:microsoft.com/office/officeart/2005/8/layout/list1"/>
    <dgm:cxn modelId="{CE3A6677-C141-4EF5-B1A8-D2C27DFC2DD3}" type="presParOf" srcId="{65EAB2C2-F836-4E36-950A-E040AE2574FD}" destId="{F153D102-CDA5-4972-BC05-1CBB7375E488}" srcOrd="2" destOrd="0" presId="urn:microsoft.com/office/officeart/2005/8/layout/list1"/>
    <dgm:cxn modelId="{527DE382-ABC3-45D2-9F5E-4359708EEFED}" type="presParOf" srcId="{65EAB2C2-F836-4E36-950A-E040AE2574FD}" destId="{6F8F974F-7641-437C-B973-291065434C29}" srcOrd="3" destOrd="0" presId="urn:microsoft.com/office/officeart/2005/8/layout/list1"/>
    <dgm:cxn modelId="{67961FD9-987D-4913-A371-5E2FEA4EACD2}" type="presParOf" srcId="{65EAB2C2-F836-4E36-950A-E040AE2574FD}" destId="{327828FF-0EE6-4CA5-81EA-8467643676C5}" srcOrd="4" destOrd="0" presId="urn:microsoft.com/office/officeart/2005/8/layout/list1"/>
    <dgm:cxn modelId="{144DC75A-6EFA-47C5-98C9-7E01EDA21DF0}" type="presParOf" srcId="{327828FF-0EE6-4CA5-81EA-8467643676C5}" destId="{3D4039AF-4019-4186-B014-95E3D8708EBC}" srcOrd="0" destOrd="0" presId="urn:microsoft.com/office/officeart/2005/8/layout/list1"/>
    <dgm:cxn modelId="{1EC9D892-598D-4663-9C6E-E2CDBD71292E}" type="presParOf" srcId="{327828FF-0EE6-4CA5-81EA-8467643676C5}" destId="{4131CF86-7DF3-4C0D-A83E-59886C7FAC20}" srcOrd="1" destOrd="0" presId="urn:microsoft.com/office/officeart/2005/8/layout/list1"/>
    <dgm:cxn modelId="{FC27A3C8-E60E-4087-9029-B70471009917}" type="presParOf" srcId="{65EAB2C2-F836-4E36-950A-E040AE2574FD}" destId="{AA906C18-1C36-45DC-B288-36034E1752B2}" srcOrd="5" destOrd="0" presId="urn:microsoft.com/office/officeart/2005/8/layout/list1"/>
    <dgm:cxn modelId="{F145E44D-9018-49B9-8319-06CA5B9A30C6}" type="presParOf" srcId="{65EAB2C2-F836-4E36-950A-E040AE2574FD}" destId="{CE0A94A6-C350-4DC0-B497-F16F7544DBA4}" srcOrd="6" destOrd="0" presId="urn:microsoft.com/office/officeart/2005/8/layout/list1"/>
    <dgm:cxn modelId="{87126332-C879-451F-8696-84D2531828BE}" type="presParOf" srcId="{65EAB2C2-F836-4E36-950A-E040AE2574FD}" destId="{F160FF7D-5372-4333-B946-871B94F8CAB5}" srcOrd="7" destOrd="0" presId="urn:microsoft.com/office/officeart/2005/8/layout/list1"/>
    <dgm:cxn modelId="{9CBEC969-A1AB-410F-BD9E-3F834F686916}" type="presParOf" srcId="{65EAB2C2-F836-4E36-950A-E040AE2574FD}" destId="{32DAEEB6-A32A-4F6B-98F4-7A63D2ADED81}" srcOrd="8" destOrd="0" presId="urn:microsoft.com/office/officeart/2005/8/layout/list1"/>
    <dgm:cxn modelId="{945E4DBF-5DCE-464E-A1A6-99950C64FD18}" type="presParOf" srcId="{32DAEEB6-A32A-4F6B-98F4-7A63D2ADED81}" destId="{E397CD12-8315-40B8-870C-3A926F0A81D5}" srcOrd="0" destOrd="0" presId="urn:microsoft.com/office/officeart/2005/8/layout/list1"/>
    <dgm:cxn modelId="{8AA8F4DF-8B30-49CC-9D4B-14C28788E6EE}" type="presParOf" srcId="{32DAEEB6-A32A-4F6B-98F4-7A63D2ADED81}" destId="{FBC3ABFF-0594-40E2-A65A-E3071977E4F9}" srcOrd="1" destOrd="0" presId="urn:microsoft.com/office/officeart/2005/8/layout/list1"/>
    <dgm:cxn modelId="{9C2CB2B5-CF55-4598-B9EB-F2AACA76028F}" type="presParOf" srcId="{65EAB2C2-F836-4E36-950A-E040AE2574FD}" destId="{F9CAC98A-EC6F-4A27-A07E-66E7A4866BFC}" srcOrd="9" destOrd="0" presId="urn:microsoft.com/office/officeart/2005/8/layout/list1"/>
    <dgm:cxn modelId="{368F16A1-CDFA-4A86-A971-FE6D7454A462}" type="presParOf" srcId="{65EAB2C2-F836-4E36-950A-E040AE2574FD}" destId="{A49C18DB-974F-4A07-ADA7-75DB1143DDCF}"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53D102-CDA5-4972-BC05-1CBB7375E488}">
      <dsp:nvSpPr>
        <dsp:cNvPr id="0" name=""/>
        <dsp:cNvSpPr/>
      </dsp:nvSpPr>
      <dsp:spPr>
        <a:xfrm>
          <a:off x="0" y="367618"/>
          <a:ext cx="5544159" cy="6993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0288" tIns="249936" rIns="430288" bIns="85344" numCol="1" spcCol="1270" anchor="t" anchorCtr="0">
          <a:noAutofit/>
        </a:bodyPr>
        <a:lstStyle/>
        <a:p>
          <a:pPr marL="114300" lvl="1" indent="-114300" algn="l" defTabSz="533400">
            <a:lnSpc>
              <a:spcPct val="90000"/>
            </a:lnSpc>
            <a:spcBef>
              <a:spcPct val="0"/>
            </a:spcBef>
            <a:spcAft>
              <a:spcPct val="15000"/>
            </a:spcAft>
            <a:buChar char="•"/>
          </a:pPr>
          <a:r>
            <a:rPr lang="en-GB" sz="1200" kern="1200"/>
            <a:t>Wide landscape of systems – 55 systems internally</a:t>
          </a:r>
        </a:p>
        <a:p>
          <a:pPr marL="114300" lvl="1" indent="-114300" algn="l" defTabSz="533400">
            <a:lnSpc>
              <a:spcPct val="90000"/>
            </a:lnSpc>
            <a:spcBef>
              <a:spcPct val="0"/>
            </a:spcBef>
            <a:spcAft>
              <a:spcPct val="15000"/>
            </a:spcAft>
            <a:buChar char="•"/>
          </a:pPr>
          <a:r>
            <a:rPr lang="en-GB" sz="1200" kern="1200"/>
            <a:t>Overstretched system portfolio</a:t>
          </a:r>
          <a:endParaRPr lang="en-GB" sz="1200" kern="1200" dirty="0"/>
        </a:p>
      </dsp:txBody>
      <dsp:txXfrm>
        <a:off x="0" y="367618"/>
        <a:ext cx="5544159" cy="699300"/>
      </dsp:txXfrm>
    </dsp:sp>
    <dsp:sp modelId="{16C9F54A-69BD-4BB1-B52E-51CFBBF55C40}">
      <dsp:nvSpPr>
        <dsp:cNvPr id="0" name=""/>
        <dsp:cNvSpPr/>
      </dsp:nvSpPr>
      <dsp:spPr>
        <a:xfrm>
          <a:off x="277208" y="190498"/>
          <a:ext cx="3880912" cy="35424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689" tIns="0" rIns="146689" bIns="0" numCol="1" spcCol="1270" anchor="ctr" anchorCtr="0">
          <a:noAutofit/>
        </a:bodyPr>
        <a:lstStyle/>
        <a:p>
          <a:pPr marL="0" lvl="0" indent="0" algn="l" defTabSz="533400">
            <a:lnSpc>
              <a:spcPct val="90000"/>
            </a:lnSpc>
            <a:spcBef>
              <a:spcPct val="0"/>
            </a:spcBef>
            <a:spcAft>
              <a:spcPct val="35000"/>
            </a:spcAft>
            <a:buNone/>
          </a:pPr>
          <a:r>
            <a:rPr lang="en-GB" sz="1200" kern="1200" dirty="0"/>
            <a:t>Scale</a:t>
          </a:r>
        </a:p>
      </dsp:txBody>
      <dsp:txXfrm>
        <a:off x="294501" y="207791"/>
        <a:ext cx="3846326" cy="319654"/>
      </dsp:txXfrm>
    </dsp:sp>
    <dsp:sp modelId="{CE0A94A6-C350-4DC0-B497-F16F7544DBA4}">
      <dsp:nvSpPr>
        <dsp:cNvPr id="0" name=""/>
        <dsp:cNvSpPr/>
      </dsp:nvSpPr>
      <dsp:spPr>
        <a:xfrm>
          <a:off x="0" y="1308838"/>
          <a:ext cx="5544159" cy="1965600"/>
        </a:xfrm>
        <a:prstGeom prst="rect">
          <a:avLst/>
        </a:prstGeom>
        <a:solidFill>
          <a:schemeClr val="lt1">
            <a:alpha val="90000"/>
            <a:hueOff val="0"/>
            <a:satOff val="0"/>
            <a:lumOff val="0"/>
            <a:alphaOff val="0"/>
          </a:schemeClr>
        </a:solidFill>
        <a:ln w="12700" cap="flat" cmpd="sng" algn="ctr">
          <a:solidFill>
            <a:schemeClr val="accent5">
              <a:hueOff val="-7119929"/>
              <a:satOff val="-15305"/>
              <a:lumOff val="-333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0288" tIns="249936" rIns="430288" bIns="85344" numCol="1" spcCol="1270" anchor="t" anchorCtr="0">
          <a:noAutofit/>
        </a:bodyPr>
        <a:lstStyle/>
        <a:p>
          <a:pPr marL="114300" lvl="1" indent="-114300" algn="l" defTabSz="533400">
            <a:lnSpc>
              <a:spcPct val="90000"/>
            </a:lnSpc>
            <a:spcBef>
              <a:spcPct val="0"/>
            </a:spcBef>
            <a:spcAft>
              <a:spcPct val="15000"/>
            </a:spcAft>
            <a:buChar char="•"/>
          </a:pPr>
          <a:r>
            <a:rPr lang="en-GB" sz="1200" kern="1200"/>
            <a:t>Lack of product ownership</a:t>
          </a:r>
        </a:p>
        <a:p>
          <a:pPr marL="114300" lvl="1" indent="-114300" algn="l" defTabSz="533400">
            <a:lnSpc>
              <a:spcPct val="90000"/>
            </a:lnSpc>
            <a:spcBef>
              <a:spcPct val="0"/>
            </a:spcBef>
            <a:spcAft>
              <a:spcPct val="15000"/>
            </a:spcAft>
            <a:buChar char="•"/>
          </a:pPr>
          <a:r>
            <a:rPr lang="en-GB" sz="1200" kern="1200">
              <a:cs typeface="Calibri"/>
            </a:rPr>
            <a:t>Unmanaged access of data via DB-DB links – hard or impossible to measure usage in many cases.</a:t>
          </a:r>
          <a:endParaRPr lang="en-GB" sz="1200" kern="1200" dirty="0">
            <a:cs typeface="Calibri"/>
          </a:endParaRPr>
        </a:p>
        <a:p>
          <a:pPr marL="114300" lvl="1" indent="-114300" algn="l" defTabSz="533400">
            <a:lnSpc>
              <a:spcPct val="90000"/>
            </a:lnSpc>
            <a:spcBef>
              <a:spcPct val="0"/>
            </a:spcBef>
            <a:spcAft>
              <a:spcPct val="15000"/>
            </a:spcAft>
            <a:buChar char="•"/>
          </a:pPr>
          <a:r>
            <a:rPr lang="en-GB" sz="1200" kern="1200">
              <a:cs typeface="Calibri"/>
            </a:rPr>
            <a:t>Many examples of manual data ingestion, and/or verification and augmentation after ingestion</a:t>
          </a:r>
          <a:endParaRPr lang="en-GB" sz="1200" kern="1200" dirty="0">
            <a:cs typeface="Calibri"/>
          </a:endParaRPr>
        </a:p>
        <a:p>
          <a:pPr marL="114300" lvl="1" indent="-114300" algn="l" defTabSz="533400">
            <a:lnSpc>
              <a:spcPct val="90000"/>
            </a:lnSpc>
            <a:spcBef>
              <a:spcPct val="0"/>
            </a:spcBef>
            <a:spcAft>
              <a:spcPct val="15000"/>
            </a:spcAft>
            <a:buChar char="•"/>
          </a:pPr>
          <a:r>
            <a:rPr lang="en-GB" sz="1200" kern="1200">
              <a:cs typeface="Calibri"/>
            </a:rPr>
            <a:t>Assurance processes do not have environments nor data to test with.</a:t>
          </a:r>
          <a:endParaRPr lang="en-GB" sz="1200" kern="1200" dirty="0">
            <a:cs typeface="Calibri"/>
          </a:endParaRPr>
        </a:p>
        <a:p>
          <a:pPr marL="114300" lvl="1" indent="-114300" algn="l" defTabSz="533400">
            <a:lnSpc>
              <a:spcPct val="90000"/>
            </a:lnSpc>
            <a:spcBef>
              <a:spcPct val="0"/>
            </a:spcBef>
            <a:spcAft>
              <a:spcPct val="15000"/>
            </a:spcAft>
            <a:buChar char="•"/>
          </a:pPr>
          <a:r>
            <a:rPr lang="en-GB" sz="1200" kern="1200">
              <a:cs typeface="Calibri"/>
            </a:rPr>
            <a:t>Security and compatibility vulnerabilities exist due to out-of date platforms</a:t>
          </a:r>
          <a:endParaRPr lang="en-GB" sz="1200" kern="1200" dirty="0">
            <a:cs typeface="Calibri"/>
          </a:endParaRPr>
        </a:p>
      </dsp:txBody>
      <dsp:txXfrm>
        <a:off x="0" y="1308838"/>
        <a:ext cx="5544159" cy="1965600"/>
      </dsp:txXfrm>
    </dsp:sp>
    <dsp:sp modelId="{4131CF86-7DF3-4C0D-A83E-59886C7FAC20}">
      <dsp:nvSpPr>
        <dsp:cNvPr id="0" name=""/>
        <dsp:cNvSpPr/>
      </dsp:nvSpPr>
      <dsp:spPr>
        <a:xfrm>
          <a:off x="277208" y="1131718"/>
          <a:ext cx="3880912" cy="354240"/>
        </a:xfrm>
        <a:prstGeom prst="roundRect">
          <a:avLst/>
        </a:prstGeom>
        <a:solidFill>
          <a:schemeClr val="accent5">
            <a:hueOff val="-7119929"/>
            <a:satOff val="-15305"/>
            <a:lumOff val="-333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689" tIns="0" rIns="146689" bIns="0" numCol="1" spcCol="1270" anchor="ctr" anchorCtr="0">
          <a:noAutofit/>
        </a:bodyPr>
        <a:lstStyle/>
        <a:p>
          <a:pPr marL="0" lvl="0" indent="0" algn="l" defTabSz="533400">
            <a:lnSpc>
              <a:spcPct val="90000"/>
            </a:lnSpc>
            <a:spcBef>
              <a:spcPct val="0"/>
            </a:spcBef>
            <a:spcAft>
              <a:spcPct val="35000"/>
            </a:spcAft>
            <a:buNone/>
          </a:pPr>
          <a:r>
            <a:rPr lang="en-GB" sz="1200" kern="1200" dirty="0"/>
            <a:t>Process</a:t>
          </a:r>
        </a:p>
      </dsp:txBody>
      <dsp:txXfrm>
        <a:off x="294501" y="1149011"/>
        <a:ext cx="3846326" cy="319654"/>
      </dsp:txXfrm>
    </dsp:sp>
    <dsp:sp modelId="{A49C18DB-974F-4A07-ADA7-75DB1143DDCF}">
      <dsp:nvSpPr>
        <dsp:cNvPr id="0" name=""/>
        <dsp:cNvSpPr/>
      </dsp:nvSpPr>
      <dsp:spPr>
        <a:xfrm>
          <a:off x="0" y="3516358"/>
          <a:ext cx="5544159" cy="699300"/>
        </a:xfrm>
        <a:prstGeom prst="rect">
          <a:avLst/>
        </a:prstGeom>
        <a:solidFill>
          <a:schemeClr val="lt1">
            <a:alpha val="90000"/>
            <a:hueOff val="0"/>
            <a:satOff val="0"/>
            <a:lumOff val="0"/>
            <a:alphaOff val="0"/>
          </a:schemeClr>
        </a:solidFill>
        <a:ln w="12700" cap="flat" cmpd="sng" algn="ctr">
          <a:solidFill>
            <a:schemeClr val="accent5">
              <a:hueOff val="-14239858"/>
              <a:satOff val="-30610"/>
              <a:lumOff val="-666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0288" tIns="249936" rIns="430288" bIns="85344" numCol="1" spcCol="1270" anchor="t" anchorCtr="0">
          <a:noAutofit/>
        </a:bodyPr>
        <a:lstStyle/>
        <a:p>
          <a:pPr marL="114300" lvl="1" indent="-114300" algn="l" defTabSz="533400">
            <a:lnSpc>
              <a:spcPct val="90000"/>
            </a:lnSpc>
            <a:spcBef>
              <a:spcPct val="0"/>
            </a:spcBef>
            <a:spcAft>
              <a:spcPct val="15000"/>
            </a:spcAft>
            <a:buChar char="•"/>
          </a:pPr>
          <a:r>
            <a:rPr lang="en-GB" sz="1200" kern="1200"/>
            <a:t>Most knowledge is in people’s heads and undocumented</a:t>
          </a:r>
        </a:p>
        <a:p>
          <a:pPr marL="114300" lvl="1" indent="-114300" algn="l" defTabSz="533400">
            <a:lnSpc>
              <a:spcPct val="90000"/>
            </a:lnSpc>
            <a:spcBef>
              <a:spcPct val="0"/>
            </a:spcBef>
            <a:spcAft>
              <a:spcPct val="15000"/>
            </a:spcAft>
            <a:buChar char="•"/>
          </a:pPr>
          <a:r>
            <a:rPr lang="en-GB" sz="1200" kern="1200" dirty="0">
              <a:cs typeface="Calibri"/>
            </a:rPr>
            <a:t>Roadmaps or plans for systems not in place or observed.​</a:t>
          </a:r>
        </a:p>
      </dsp:txBody>
      <dsp:txXfrm>
        <a:off x="0" y="3516358"/>
        <a:ext cx="5544159" cy="699300"/>
      </dsp:txXfrm>
    </dsp:sp>
    <dsp:sp modelId="{FBC3ABFF-0594-40E2-A65A-E3071977E4F9}">
      <dsp:nvSpPr>
        <dsp:cNvPr id="0" name=""/>
        <dsp:cNvSpPr/>
      </dsp:nvSpPr>
      <dsp:spPr>
        <a:xfrm>
          <a:off x="277208" y="3339238"/>
          <a:ext cx="3880912" cy="354240"/>
        </a:xfrm>
        <a:prstGeom prst="roundRect">
          <a:avLst/>
        </a:prstGeom>
        <a:solidFill>
          <a:schemeClr val="accent5">
            <a:hueOff val="-14239858"/>
            <a:satOff val="-30610"/>
            <a:lumOff val="-666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689" tIns="0" rIns="146689" bIns="0" numCol="1" spcCol="1270" anchor="ctr" anchorCtr="0">
          <a:noAutofit/>
        </a:bodyPr>
        <a:lstStyle/>
        <a:p>
          <a:pPr marL="0" lvl="0" indent="0" algn="l" defTabSz="533400">
            <a:lnSpc>
              <a:spcPct val="90000"/>
            </a:lnSpc>
            <a:spcBef>
              <a:spcPct val="0"/>
            </a:spcBef>
            <a:spcAft>
              <a:spcPct val="35000"/>
            </a:spcAft>
            <a:buNone/>
          </a:pPr>
          <a:r>
            <a:rPr lang="en-GB" sz="1200" kern="1200" dirty="0"/>
            <a:t>People</a:t>
          </a:r>
        </a:p>
      </dsp:txBody>
      <dsp:txXfrm>
        <a:off x="294501" y="3356531"/>
        <a:ext cx="3846326" cy="31965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8/29/2023</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904033A-9BE4-C148-A588-EF9D888CAC46}" type="datetimeFigureOut">
              <a:rPr lang="en-US" smtClean="0"/>
              <a:t>8/29/2023</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B721FB3-2FB1-D246-9430-EC4C2EC16AD8}" type="slidenum">
              <a:rPr lang="en-US" smtClean="0"/>
              <a:t>‹#›</a:t>
            </a:fld>
            <a:endParaRPr lang="en-US"/>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USER RESEARCH TELLS US: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i="1" dirty="0">
                <a:latin typeface="Calibri"/>
                <a:cs typeface="Calibri"/>
              </a:rPr>
              <a:t>The website estate content is too complex and lacks focus: </a:t>
            </a:r>
            <a:r>
              <a:rPr lang="en-GB" sz="1200" i="1" dirty="0">
                <a:latin typeface="Calibri Light"/>
                <a:cs typeface="Calibri Light"/>
              </a:rPr>
              <a:t>Information is voluminous and is aimed at multiple audiences.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i="1" dirty="0">
                <a:latin typeface="Calibri Light"/>
                <a:cs typeface="Calibri Light"/>
              </a:rPr>
              <a:t>The current service information architecture and design is not intuitive or consistent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i="1" dirty="0">
                <a:latin typeface="Calibri Light"/>
                <a:cs typeface="Calibri Light"/>
              </a:rPr>
              <a:t>There are no consistent ways of working. Common processes and associated governance is not consistently defined or followed across all areas.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i="1" dirty="0">
                <a:latin typeface="Calibri Light"/>
                <a:cs typeface="Calibri Light"/>
              </a:rPr>
              <a:t>A Service led approach is not followed with content often reflecting internal operating structures rather than aligning to services and products from the perspective of the customer. </a:t>
            </a:r>
            <a:endParaRPr lang="en-US" sz="3200" i="1"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i="1" dirty="0">
                <a:latin typeface="Calibri Light"/>
                <a:cs typeface="Calibri Light"/>
              </a:rPr>
              <a:t>External users have relatively low PHW brand awareness and look to the stronger NHS brand for information.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1" dirty="0">
              <a:latin typeface="Calibri Light"/>
              <a:cs typeface="Calibri Ligh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dirty="0">
                <a:latin typeface="Calibri Light"/>
                <a:cs typeface="Calibri Light"/>
              </a:rPr>
              <a:t>TECH REVIEW FINDINGS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i="1" dirty="0">
                <a:latin typeface="Calibri"/>
                <a:cs typeface="Calibri"/>
              </a:rPr>
              <a:t>The current estate is not compliant. Welsh language and accessibility</a:t>
            </a:r>
            <a:r>
              <a:rPr lang="en-GB" sz="1200" i="1" dirty="0">
                <a:solidFill>
                  <a:srgbClr val="FFFFFF"/>
                </a:solidFill>
                <a:latin typeface="Calibri"/>
                <a:cs typeface="Calibri"/>
              </a:rPr>
              <a:t> fixes should be implemented ASAP</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i="1" dirty="0">
                <a:solidFill>
                  <a:srgbClr val="FFFFFF"/>
                </a:solidFill>
                <a:latin typeface="Calibri Light"/>
                <a:cs typeface="Calibri Light"/>
              </a:rPr>
              <a:t>Agree a single CMS for websites across the estate and look to resolve Mura issues. Consideration of an alternate CMS or a different working relationship with DHCW should be given.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i="1" dirty="0">
                <a:solidFill>
                  <a:srgbClr val="FFFFFF"/>
                </a:solidFill>
                <a:latin typeface="Calibri Light"/>
                <a:cs typeface="Calibri Light"/>
              </a:rPr>
              <a:t>Have a consistent approach to designing, developing and releasing new websites, taking a user centred design approach</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i="1" dirty="0">
                <a:solidFill>
                  <a:srgbClr val="FFFFFF"/>
                </a:solidFill>
                <a:latin typeface="Calibri Light"/>
                <a:cs typeface="Calibri Light"/>
              </a:rPr>
              <a:t>Develop a training package for Mura users to provide consistency in approach across the estate. </a:t>
            </a:r>
            <a:endParaRPr lang="en-GB" sz="1200" i="1" dirty="0">
              <a:latin typeface="Calibri Light"/>
              <a:cs typeface="Calibri Light"/>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i="1" dirty="0">
                <a:latin typeface="Calibri Light"/>
                <a:cs typeface="Calibri Light"/>
              </a:rPr>
              <a:t>Look at the multiple brands and consider where they can be merged with PHW, rebranded or decommissioned.</a:t>
            </a:r>
            <a:endParaRPr lang="en-US" sz="3200" i="1"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sz="1200" i="1" dirty="0">
              <a:solidFill>
                <a:srgbClr val="FFFFFF"/>
              </a:solidFill>
              <a:latin typeface="Calibri Light"/>
              <a:cs typeface="Calibri Light"/>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sz="1200" i="1" dirty="0">
              <a:solidFill>
                <a:srgbClr val="FFFFFF"/>
              </a:solidFill>
              <a:latin typeface="Calibri Light"/>
              <a:cs typeface="Calibri Light"/>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sz="1200" i="1" dirty="0">
              <a:solidFill>
                <a:srgbClr val="FFFFFF"/>
              </a:solidFill>
              <a:latin typeface="Calibri Light"/>
              <a:cs typeface="Calibri Light"/>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sz="1200" i="1" dirty="0">
              <a:solidFill>
                <a:srgbClr val="FFFFFF"/>
              </a:solidFill>
              <a:latin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1" dirty="0">
              <a:latin typeface="Calibri Light"/>
              <a:cs typeface="Calibri Light"/>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sz="1200" i="1" dirty="0">
              <a:latin typeface="Calibri Light"/>
              <a:cs typeface="Calibri Light"/>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sz="1200" i="1" dirty="0">
              <a:latin typeface="Calibri Light"/>
              <a:cs typeface="Calibri Light"/>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sz="1200" i="1" dirty="0">
              <a:latin typeface="Calibri Light"/>
              <a:cs typeface="Calibri Light"/>
            </a:endParaRPr>
          </a:p>
          <a:p>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10</a:t>
            </a:fld>
            <a:endParaRPr lang="en-US"/>
          </a:p>
        </p:txBody>
      </p:sp>
    </p:spTree>
    <p:extLst>
      <p:ext uri="{BB962C8B-B14F-4D97-AF65-F5344CB8AC3E}">
        <p14:creationId xmlns:p14="http://schemas.microsoft.com/office/powerpoint/2010/main" val="18926906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14</a:t>
            </a:fld>
            <a:endParaRPr lang="en-US"/>
          </a:p>
        </p:txBody>
      </p:sp>
    </p:spTree>
    <p:extLst>
      <p:ext uri="{BB962C8B-B14F-4D97-AF65-F5344CB8AC3E}">
        <p14:creationId xmlns:p14="http://schemas.microsoft.com/office/powerpoint/2010/main" val="25694416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a:t>Presentation Title</a:t>
            </a:r>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Tree>
    <p:extLst>
      <p:ext uri="{BB962C8B-B14F-4D97-AF65-F5344CB8AC3E}">
        <p14:creationId xmlns:p14="http://schemas.microsoft.com/office/powerpoint/2010/main" val="1834730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4 Column Text &amp; Icon Slide Heading</a:t>
            </a:r>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a:t>4 Column Text &amp; Icon Slide Heading</a:t>
            </a:r>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2 Column Comparison Slide Heading</a:t>
            </a:r>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657554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a:t>2 Column Comparison Slide Heading</a:t>
            </a:r>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a:t>6 Icons &amp; Text Slide Heading</a:t>
            </a:r>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a:t>6 Icons &amp; Text Slide Heading</a:t>
            </a:r>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3 Column Text &amp; Image Slide Heading</a:t>
            </a:r>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a:t>Insert Document Title</a:t>
            </a:r>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a:t>Split Image Slide Heading</a:t>
            </a:r>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3" name="Straight Connector 12"/>
          <p:cNvCxnSpPr/>
          <p:nvPr userDrawn="1"/>
        </p:nvCxnSpPr>
        <p:spPr>
          <a:xfrm>
            <a:off x="6818244"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a:t>Insert Document Title</a:t>
            </a:r>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a:t>Split Image Slide Heading</a:t>
            </a:r>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a:t>Presentation Title </a:t>
            </a:r>
            <a:br>
              <a:rPr lang="en-US" dirty="0"/>
            </a:br>
            <a:r>
              <a:rPr lang="en-US" dirty="0"/>
              <a:t>Two Lines Template</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a:t>Chapter/Slide Title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a:t>Icon Chapter Slide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a:solidFill>
                  <a:schemeClr val="bg1"/>
                </a:solidFill>
                <a:latin typeface="Ubuntu" charset="0"/>
                <a:ea typeface="Ubuntu" charset="0"/>
                <a:cs typeface="Ubuntu" charset="0"/>
              </a:rPr>
              <a:t>Thank</a:t>
            </a:r>
            <a:r>
              <a:rPr lang="en-US" sz="4400" b="1" i="0" baseline="0" dirty="0">
                <a:solidFill>
                  <a:schemeClr val="bg1"/>
                </a:solidFill>
                <a:latin typeface="Ubuntu" charset="0"/>
                <a:ea typeface="Ubuntu" charset="0"/>
                <a:cs typeface="Ubuntu" charset="0"/>
              </a:rPr>
              <a:t> you for listening.</a:t>
            </a:r>
          </a:p>
          <a:p>
            <a:pPr algn="ctr"/>
            <a:r>
              <a:rPr lang="en-US" sz="4400" b="1" i="0" baseline="0" dirty="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26389" y="1769165"/>
            <a:ext cx="1717886" cy="1409284"/>
          </a:xfrm>
          <a:prstGeom prst="rect">
            <a:avLst/>
          </a:prstGeom>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a:t>Click the icon to start building your chart</a:t>
            </a:r>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Chart Slide Heading</a:t>
            </a:r>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F897C-BD6C-4584-B753-7788741E19E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F131249-E88D-45C1-8D0A-068A5233FF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CF75943-987B-43AC-BF57-53B47BFCA6C6}"/>
              </a:ext>
            </a:extLst>
          </p:cNvPr>
          <p:cNvSpPr>
            <a:spLocks noGrp="1"/>
          </p:cNvSpPr>
          <p:nvPr>
            <p:ph type="dt" sz="half" idx="10"/>
          </p:nvPr>
        </p:nvSpPr>
        <p:spPr/>
        <p:txBody>
          <a:bodyPr/>
          <a:lstStyle/>
          <a:p>
            <a:fld id="{BC2BF4E4-C5D4-43A7-ACD3-E2597F12DB72}" type="datetimeFigureOut">
              <a:rPr lang="en-GB" smtClean="0"/>
              <a:t>29/08/2023</a:t>
            </a:fld>
            <a:endParaRPr lang="en-GB"/>
          </a:p>
        </p:txBody>
      </p:sp>
      <p:sp>
        <p:nvSpPr>
          <p:cNvPr id="5" name="Footer Placeholder 4">
            <a:extLst>
              <a:ext uri="{FF2B5EF4-FFF2-40B4-BE49-F238E27FC236}">
                <a16:creationId xmlns:a16="http://schemas.microsoft.com/office/drawing/2014/main" id="{B8810FC3-9A3D-41CA-A48E-8B67211451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5EAD694-2740-4E70-98E4-7DCCD172AF4E}"/>
              </a:ext>
            </a:extLst>
          </p:cNvPr>
          <p:cNvSpPr>
            <a:spLocks noGrp="1"/>
          </p:cNvSpPr>
          <p:nvPr>
            <p:ph type="sldNum" sz="quarter" idx="12"/>
          </p:nvPr>
        </p:nvSpPr>
        <p:spPr/>
        <p:txBody>
          <a:bodyPr/>
          <a:lstStyle/>
          <a:p>
            <a:fld id="{7FDD194B-58F3-4FAF-AA89-8198C2BF8EA4}" type="slidenum">
              <a:rPr lang="en-GB" smtClean="0"/>
              <a:t>‹#›</a:t>
            </a:fld>
            <a:endParaRPr lang="en-GB"/>
          </a:p>
        </p:txBody>
      </p:sp>
    </p:spTree>
    <p:extLst>
      <p:ext uri="{BB962C8B-B14F-4D97-AF65-F5344CB8AC3E}">
        <p14:creationId xmlns:p14="http://schemas.microsoft.com/office/powerpoint/2010/main" val="6513674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019DD-9AD4-4739-BB3B-BC0E72EB079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B9F722B-050E-40C8-ABC7-271DB3DC2D1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7C113CF-F5C8-4D45-84F0-115F11EE6722}"/>
              </a:ext>
            </a:extLst>
          </p:cNvPr>
          <p:cNvSpPr>
            <a:spLocks noGrp="1"/>
          </p:cNvSpPr>
          <p:nvPr>
            <p:ph type="dt" sz="half" idx="10"/>
          </p:nvPr>
        </p:nvSpPr>
        <p:spPr/>
        <p:txBody>
          <a:bodyPr/>
          <a:lstStyle/>
          <a:p>
            <a:fld id="{BC2BF4E4-C5D4-43A7-ACD3-E2597F12DB72}" type="datetimeFigureOut">
              <a:rPr lang="en-GB" smtClean="0"/>
              <a:t>29/08/2023</a:t>
            </a:fld>
            <a:endParaRPr lang="en-GB"/>
          </a:p>
        </p:txBody>
      </p:sp>
      <p:sp>
        <p:nvSpPr>
          <p:cNvPr id="5" name="Footer Placeholder 4">
            <a:extLst>
              <a:ext uri="{FF2B5EF4-FFF2-40B4-BE49-F238E27FC236}">
                <a16:creationId xmlns:a16="http://schemas.microsoft.com/office/drawing/2014/main" id="{2D27E660-8BDD-4524-B00C-E9C4FB7B287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236AD3A-9907-45C2-B809-0B84C83EE4AA}"/>
              </a:ext>
            </a:extLst>
          </p:cNvPr>
          <p:cNvSpPr>
            <a:spLocks noGrp="1"/>
          </p:cNvSpPr>
          <p:nvPr>
            <p:ph type="sldNum" sz="quarter" idx="12"/>
          </p:nvPr>
        </p:nvSpPr>
        <p:spPr/>
        <p:txBody>
          <a:bodyPr/>
          <a:lstStyle/>
          <a:p>
            <a:fld id="{7FDD194B-58F3-4FAF-AA89-8198C2BF8EA4}" type="slidenum">
              <a:rPr lang="en-GB" smtClean="0"/>
              <a:t>‹#›</a:t>
            </a:fld>
            <a:endParaRPr lang="en-GB"/>
          </a:p>
        </p:txBody>
      </p:sp>
    </p:spTree>
    <p:extLst>
      <p:ext uri="{BB962C8B-B14F-4D97-AF65-F5344CB8AC3E}">
        <p14:creationId xmlns:p14="http://schemas.microsoft.com/office/powerpoint/2010/main" val="27204095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5BFE4-AF10-4D68-8357-2994F2A055A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9168404-A635-4AF9-86B4-458EE0EA05E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FA932A-D1A6-4EC9-ABBC-796268B8DCAA}"/>
              </a:ext>
            </a:extLst>
          </p:cNvPr>
          <p:cNvSpPr>
            <a:spLocks noGrp="1"/>
          </p:cNvSpPr>
          <p:nvPr>
            <p:ph type="dt" sz="half" idx="10"/>
          </p:nvPr>
        </p:nvSpPr>
        <p:spPr/>
        <p:txBody>
          <a:bodyPr/>
          <a:lstStyle/>
          <a:p>
            <a:fld id="{BC2BF4E4-C5D4-43A7-ACD3-E2597F12DB72}" type="datetimeFigureOut">
              <a:rPr lang="en-GB" smtClean="0"/>
              <a:t>29/08/2023</a:t>
            </a:fld>
            <a:endParaRPr lang="en-GB"/>
          </a:p>
        </p:txBody>
      </p:sp>
      <p:sp>
        <p:nvSpPr>
          <p:cNvPr id="5" name="Footer Placeholder 4">
            <a:extLst>
              <a:ext uri="{FF2B5EF4-FFF2-40B4-BE49-F238E27FC236}">
                <a16:creationId xmlns:a16="http://schemas.microsoft.com/office/drawing/2014/main" id="{EBFFCD53-DA4F-45CC-8C71-8E8BEF693D4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A3D6071-6E1B-43A0-A7E7-7F219DCA9913}"/>
              </a:ext>
            </a:extLst>
          </p:cNvPr>
          <p:cNvSpPr>
            <a:spLocks noGrp="1"/>
          </p:cNvSpPr>
          <p:nvPr>
            <p:ph type="sldNum" sz="quarter" idx="12"/>
          </p:nvPr>
        </p:nvSpPr>
        <p:spPr/>
        <p:txBody>
          <a:bodyPr/>
          <a:lstStyle/>
          <a:p>
            <a:fld id="{7FDD194B-58F3-4FAF-AA89-8198C2BF8EA4}" type="slidenum">
              <a:rPr lang="en-GB" smtClean="0"/>
              <a:t>‹#›</a:t>
            </a:fld>
            <a:endParaRPr lang="en-GB"/>
          </a:p>
        </p:txBody>
      </p:sp>
    </p:spTree>
    <p:extLst>
      <p:ext uri="{BB962C8B-B14F-4D97-AF65-F5344CB8AC3E}">
        <p14:creationId xmlns:p14="http://schemas.microsoft.com/office/powerpoint/2010/main" val="19483090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1DF9B-6B54-4477-939C-9DA4B62E19A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4DFA971-BCD3-4AB1-BA31-7351735A49E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4D12D09-2ACE-4B1D-A317-E8EF4434AC7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8272EEF-996B-47D8-B11A-99C854775DA5}"/>
              </a:ext>
            </a:extLst>
          </p:cNvPr>
          <p:cNvSpPr>
            <a:spLocks noGrp="1"/>
          </p:cNvSpPr>
          <p:nvPr>
            <p:ph type="dt" sz="half" idx="10"/>
          </p:nvPr>
        </p:nvSpPr>
        <p:spPr/>
        <p:txBody>
          <a:bodyPr/>
          <a:lstStyle/>
          <a:p>
            <a:fld id="{BC2BF4E4-C5D4-43A7-ACD3-E2597F12DB72}" type="datetimeFigureOut">
              <a:rPr lang="en-GB" smtClean="0"/>
              <a:t>29/08/2023</a:t>
            </a:fld>
            <a:endParaRPr lang="en-GB"/>
          </a:p>
        </p:txBody>
      </p:sp>
      <p:sp>
        <p:nvSpPr>
          <p:cNvPr id="6" name="Footer Placeholder 5">
            <a:extLst>
              <a:ext uri="{FF2B5EF4-FFF2-40B4-BE49-F238E27FC236}">
                <a16:creationId xmlns:a16="http://schemas.microsoft.com/office/drawing/2014/main" id="{564016E3-E7EA-4D1C-959B-765269281A3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0D3C903-A029-4B8D-BF06-F5672392B610}"/>
              </a:ext>
            </a:extLst>
          </p:cNvPr>
          <p:cNvSpPr>
            <a:spLocks noGrp="1"/>
          </p:cNvSpPr>
          <p:nvPr>
            <p:ph type="sldNum" sz="quarter" idx="12"/>
          </p:nvPr>
        </p:nvSpPr>
        <p:spPr/>
        <p:txBody>
          <a:bodyPr/>
          <a:lstStyle/>
          <a:p>
            <a:fld id="{7FDD194B-58F3-4FAF-AA89-8198C2BF8EA4}" type="slidenum">
              <a:rPr lang="en-GB" smtClean="0"/>
              <a:t>‹#›</a:t>
            </a:fld>
            <a:endParaRPr lang="en-GB"/>
          </a:p>
        </p:txBody>
      </p:sp>
    </p:spTree>
    <p:extLst>
      <p:ext uri="{BB962C8B-B14F-4D97-AF65-F5344CB8AC3E}">
        <p14:creationId xmlns:p14="http://schemas.microsoft.com/office/powerpoint/2010/main" val="36376691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60CC1-E39B-4ADE-A16A-56A1844BD4F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5CD7BB2-BAC7-48AB-8C1D-F0109AF05E0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EDBBDBB-9DE9-4AC1-84E9-92BA9BAE65F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E6BB7FE-1B64-4A4D-9B1C-6E42D845638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4E91DF6-FC8E-415D-B3C4-696261CF40C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7502277-2851-4D37-A5D8-0F29F0AD531C}"/>
              </a:ext>
            </a:extLst>
          </p:cNvPr>
          <p:cNvSpPr>
            <a:spLocks noGrp="1"/>
          </p:cNvSpPr>
          <p:nvPr>
            <p:ph type="dt" sz="half" idx="10"/>
          </p:nvPr>
        </p:nvSpPr>
        <p:spPr/>
        <p:txBody>
          <a:bodyPr/>
          <a:lstStyle/>
          <a:p>
            <a:fld id="{BC2BF4E4-C5D4-43A7-ACD3-E2597F12DB72}" type="datetimeFigureOut">
              <a:rPr lang="en-GB" smtClean="0"/>
              <a:t>29/08/2023</a:t>
            </a:fld>
            <a:endParaRPr lang="en-GB"/>
          </a:p>
        </p:txBody>
      </p:sp>
      <p:sp>
        <p:nvSpPr>
          <p:cNvPr id="8" name="Footer Placeholder 7">
            <a:extLst>
              <a:ext uri="{FF2B5EF4-FFF2-40B4-BE49-F238E27FC236}">
                <a16:creationId xmlns:a16="http://schemas.microsoft.com/office/drawing/2014/main" id="{CB556027-8641-42AE-B7E7-9734F4183DB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D0B9872-1CDC-4380-B736-CA267B46E463}"/>
              </a:ext>
            </a:extLst>
          </p:cNvPr>
          <p:cNvSpPr>
            <a:spLocks noGrp="1"/>
          </p:cNvSpPr>
          <p:nvPr>
            <p:ph type="sldNum" sz="quarter" idx="12"/>
          </p:nvPr>
        </p:nvSpPr>
        <p:spPr/>
        <p:txBody>
          <a:bodyPr/>
          <a:lstStyle/>
          <a:p>
            <a:fld id="{7FDD194B-58F3-4FAF-AA89-8198C2BF8EA4}" type="slidenum">
              <a:rPr lang="en-GB" smtClean="0"/>
              <a:t>‹#›</a:t>
            </a:fld>
            <a:endParaRPr lang="en-GB"/>
          </a:p>
        </p:txBody>
      </p:sp>
    </p:spTree>
    <p:extLst>
      <p:ext uri="{BB962C8B-B14F-4D97-AF65-F5344CB8AC3E}">
        <p14:creationId xmlns:p14="http://schemas.microsoft.com/office/powerpoint/2010/main" val="308967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1 Column Text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1182999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41273-F2D7-4CF6-9EF8-B9E907990B4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A8B9A8C-6266-49BC-BEFB-6D3164D0C067}"/>
              </a:ext>
            </a:extLst>
          </p:cNvPr>
          <p:cNvSpPr>
            <a:spLocks noGrp="1"/>
          </p:cNvSpPr>
          <p:nvPr>
            <p:ph type="dt" sz="half" idx="10"/>
          </p:nvPr>
        </p:nvSpPr>
        <p:spPr/>
        <p:txBody>
          <a:bodyPr/>
          <a:lstStyle/>
          <a:p>
            <a:fld id="{BC2BF4E4-C5D4-43A7-ACD3-E2597F12DB72}" type="datetimeFigureOut">
              <a:rPr lang="en-GB" smtClean="0"/>
              <a:t>29/08/2023</a:t>
            </a:fld>
            <a:endParaRPr lang="en-GB"/>
          </a:p>
        </p:txBody>
      </p:sp>
      <p:sp>
        <p:nvSpPr>
          <p:cNvPr id="4" name="Footer Placeholder 3">
            <a:extLst>
              <a:ext uri="{FF2B5EF4-FFF2-40B4-BE49-F238E27FC236}">
                <a16:creationId xmlns:a16="http://schemas.microsoft.com/office/drawing/2014/main" id="{9E403937-46E5-48E7-8055-C4141BFB32A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59C4150-9515-4AAE-9B9E-013604CFF56B}"/>
              </a:ext>
            </a:extLst>
          </p:cNvPr>
          <p:cNvSpPr>
            <a:spLocks noGrp="1"/>
          </p:cNvSpPr>
          <p:nvPr>
            <p:ph type="sldNum" sz="quarter" idx="12"/>
          </p:nvPr>
        </p:nvSpPr>
        <p:spPr/>
        <p:txBody>
          <a:bodyPr/>
          <a:lstStyle/>
          <a:p>
            <a:fld id="{7FDD194B-58F3-4FAF-AA89-8198C2BF8EA4}" type="slidenum">
              <a:rPr lang="en-GB" smtClean="0"/>
              <a:t>‹#›</a:t>
            </a:fld>
            <a:endParaRPr lang="en-GB"/>
          </a:p>
        </p:txBody>
      </p:sp>
    </p:spTree>
    <p:extLst>
      <p:ext uri="{BB962C8B-B14F-4D97-AF65-F5344CB8AC3E}">
        <p14:creationId xmlns:p14="http://schemas.microsoft.com/office/powerpoint/2010/main" val="1298006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03AE304-D24D-4CC3-ACBD-86FB23705567}"/>
              </a:ext>
            </a:extLst>
          </p:cNvPr>
          <p:cNvSpPr>
            <a:spLocks noGrp="1"/>
          </p:cNvSpPr>
          <p:nvPr>
            <p:ph type="dt" sz="half" idx="10"/>
          </p:nvPr>
        </p:nvSpPr>
        <p:spPr/>
        <p:txBody>
          <a:bodyPr/>
          <a:lstStyle/>
          <a:p>
            <a:fld id="{BC2BF4E4-C5D4-43A7-ACD3-E2597F12DB72}" type="datetimeFigureOut">
              <a:rPr lang="en-GB" smtClean="0"/>
              <a:t>29/08/2023</a:t>
            </a:fld>
            <a:endParaRPr lang="en-GB"/>
          </a:p>
        </p:txBody>
      </p:sp>
      <p:sp>
        <p:nvSpPr>
          <p:cNvPr id="3" name="Footer Placeholder 2">
            <a:extLst>
              <a:ext uri="{FF2B5EF4-FFF2-40B4-BE49-F238E27FC236}">
                <a16:creationId xmlns:a16="http://schemas.microsoft.com/office/drawing/2014/main" id="{B643E047-E5C7-4325-9ED2-44D41E2029B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E8AD17E-C3A0-491C-86C0-71C5EE69910B}"/>
              </a:ext>
            </a:extLst>
          </p:cNvPr>
          <p:cNvSpPr>
            <a:spLocks noGrp="1"/>
          </p:cNvSpPr>
          <p:nvPr>
            <p:ph type="sldNum" sz="quarter" idx="12"/>
          </p:nvPr>
        </p:nvSpPr>
        <p:spPr/>
        <p:txBody>
          <a:bodyPr/>
          <a:lstStyle/>
          <a:p>
            <a:fld id="{7FDD194B-58F3-4FAF-AA89-8198C2BF8EA4}" type="slidenum">
              <a:rPr lang="en-GB" smtClean="0"/>
              <a:t>‹#›</a:t>
            </a:fld>
            <a:endParaRPr lang="en-GB"/>
          </a:p>
        </p:txBody>
      </p:sp>
    </p:spTree>
    <p:extLst>
      <p:ext uri="{BB962C8B-B14F-4D97-AF65-F5344CB8AC3E}">
        <p14:creationId xmlns:p14="http://schemas.microsoft.com/office/powerpoint/2010/main" val="22917173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3FF30-C89C-4FC0-95D0-BC94E1D7B0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4B79D63-7E70-42F6-8AA1-C911AB9529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5A7DED3-4970-4464-B10A-A64214CC81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D711742-4D48-4416-BC1D-5E3CC555338F}"/>
              </a:ext>
            </a:extLst>
          </p:cNvPr>
          <p:cNvSpPr>
            <a:spLocks noGrp="1"/>
          </p:cNvSpPr>
          <p:nvPr>
            <p:ph type="dt" sz="half" idx="10"/>
          </p:nvPr>
        </p:nvSpPr>
        <p:spPr/>
        <p:txBody>
          <a:bodyPr/>
          <a:lstStyle/>
          <a:p>
            <a:fld id="{BC2BF4E4-C5D4-43A7-ACD3-E2597F12DB72}" type="datetimeFigureOut">
              <a:rPr lang="en-GB" smtClean="0"/>
              <a:t>29/08/2023</a:t>
            </a:fld>
            <a:endParaRPr lang="en-GB"/>
          </a:p>
        </p:txBody>
      </p:sp>
      <p:sp>
        <p:nvSpPr>
          <p:cNvPr id="6" name="Footer Placeholder 5">
            <a:extLst>
              <a:ext uri="{FF2B5EF4-FFF2-40B4-BE49-F238E27FC236}">
                <a16:creationId xmlns:a16="http://schemas.microsoft.com/office/drawing/2014/main" id="{70A39A9D-893E-4C34-8FCE-B47B272168B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54F8C5B-A08E-4255-9C3A-48491FB59472}"/>
              </a:ext>
            </a:extLst>
          </p:cNvPr>
          <p:cNvSpPr>
            <a:spLocks noGrp="1"/>
          </p:cNvSpPr>
          <p:nvPr>
            <p:ph type="sldNum" sz="quarter" idx="12"/>
          </p:nvPr>
        </p:nvSpPr>
        <p:spPr/>
        <p:txBody>
          <a:bodyPr/>
          <a:lstStyle/>
          <a:p>
            <a:fld id="{7FDD194B-58F3-4FAF-AA89-8198C2BF8EA4}" type="slidenum">
              <a:rPr lang="en-GB" smtClean="0"/>
              <a:t>‹#›</a:t>
            </a:fld>
            <a:endParaRPr lang="en-GB"/>
          </a:p>
        </p:txBody>
      </p:sp>
    </p:spTree>
    <p:extLst>
      <p:ext uri="{BB962C8B-B14F-4D97-AF65-F5344CB8AC3E}">
        <p14:creationId xmlns:p14="http://schemas.microsoft.com/office/powerpoint/2010/main" val="2646506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48550-83C4-4B32-9025-22834A4968E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A48DDB0-F14D-4E7D-AB0B-E53D34E963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BEFEDA6-A6EC-4815-BDC9-AEF06019FB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698B8EF-D887-4A45-888A-380DA5E449B6}"/>
              </a:ext>
            </a:extLst>
          </p:cNvPr>
          <p:cNvSpPr>
            <a:spLocks noGrp="1"/>
          </p:cNvSpPr>
          <p:nvPr>
            <p:ph type="dt" sz="half" idx="10"/>
          </p:nvPr>
        </p:nvSpPr>
        <p:spPr/>
        <p:txBody>
          <a:bodyPr/>
          <a:lstStyle/>
          <a:p>
            <a:fld id="{BC2BF4E4-C5D4-43A7-ACD3-E2597F12DB72}" type="datetimeFigureOut">
              <a:rPr lang="en-GB" smtClean="0"/>
              <a:t>29/08/2023</a:t>
            </a:fld>
            <a:endParaRPr lang="en-GB"/>
          </a:p>
        </p:txBody>
      </p:sp>
      <p:sp>
        <p:nvSpPr>
          <p:cNvPr id="6" name="Footer Placeholder 5">
            <a:extLst>
              <a:ext uri="{FF2B5EF4-FFF2-40B4-BE49-F238E27FC236}">
                <a16:creationId xmlns:a16="http://schemas.microsoft.com/office/drawing/2014/main" id="{2D456842-0494-4B12-8D3C-B27E7B247E8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F89307E-CDD2-4AC1-B326-CDF65C6756C1}"/>
              </a:ext>
            </a:extLst>
          </p:cNvPr>
          <p:cNvSpPr>
            <a:spLocks noGrp="1"/>
          </p:cNvSpPr>
          <p:nvPr>
            <p:ph type="sldNum" sz="quarter" idx="12"/>
          </p:nvPr>
        </p:nvSpPr>
        <p:spPr/>
        <p:txBody>
          <a:bodyPr/>
          <a:lstStyle/>
          <a:p>
            <a:fld id="{7FDD194B-58F3-4FAF-AA89-8198C2BF8EA4}" type="slidenum">
              <a:rPr lang="en-GB" smtClean="0"/>
              <a:t>‹#›</a:t>
            </a:fld>
            <a:endParaRPr lang="en-GB"/>
          </a:p>
        </p:txBody>
      </p:sp>
    </p:spTree>
    <p:extLst>
      <p:ext uri="{BB962C8B-B14F-4D97-AF65-F5344CB8AC3E}">
        <p14:creationId xmlns:p14="http://schemas.microsoft.com/office/powerpoint/2010/main" val="26013091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989B7-12F0-4C89-AFC4-66B0D3021E2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842B436-3386-428C-8F27-6E59D0A04D2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8B88122-E553-4457-B458-6A58644BF1FC}"/>
              </a:ext>
            </a:extLst>
          </p:cNvPr>
          <p:cNvSpPr>
            <a:spLocks noGrp="1"/>
          </p:cNvSpPr>
          <p:nvPr>
            <p:ph type="dt" sz="half" idx="10"/>
          </p:nvPr>
        </p:nvSpPr>
        <p:spPr/>
        <p:txBody>
          <a:bodyPr/>
          <a:lstStyle/>
          <a:p>
            <a:fld id="{BC2BF4E4-C5D4-43A7-ACD3-E2597F12DB72}" type="datetimeFigureOut">
              <a:rPr lang="en-GB" smtClean="0"/>
              <a:t>29/08/2023</a:t>
            </a:fld>
            <a:endParaRPr lang="en-GB"/>
          </a:p>
        </p:txBody>
      </p:sp>
      <p:sp>
        <p:nvSpPr>
          <p:cNvPr id="5" name="Footer Placeholder 4">
            <a:extLst>
              <a:ext uri="{FF2B5EF4-FFF2-40B4-BE49-F238E27FC236}">
                <a16:creationId xmlns:a16="http://schemas.microsoft.com/office/drawing/2014/main" id="{AE64E194-0A8E-47FF-AD1B-892FE2DCCA3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A0BE5B2-EFEC-4A8A-96B5-70110C8D8C3C}"/>
              </a:ext>
            </a:extLst>
          </p:cNvPr>
          <p:cNvSpPr>
            <a:spLocks noGrp="1"/>
          </p:cNvSpPr>
          <p:nvPr>
            <p:ph type="sldNum" sz="quarter" idx="12"/>
          </p:nvPr>
        </p:nvSpPr>
        <p:spPr/>
        <p:txBody>
          <a:bodyPr/>
          <a:lstStyle/>
          <a:p>
            <a:fld id="{7FDD194B-58F3-4FAF-AA89-8198C2BF8EA4}" type="slidenum">
              <a:rPr lang="en-GB" smtClean="0"/>
              <a:t>‹#›</a:t>
            </a:fld>
            <a:endParaRPr lang="en-GB"/>
          </a:p>
        </p:txBody>
      </p:sp>
    </p:spTree>
    <p:extLst>
      <p:ext uri="{BB962C8B-B14F-4D97-AF65-F5344CB8AC3E}">
        <p14:creationId xmlns:p14="http://schemas.microsoft.com/office/powerpoint/2010/main" val="169550500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E92AEC-9037-49A8-A99E-2489606E3C3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3FAD399-7D80-4B7C-A42B-DA8726B3181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9146DB1-9CF7-4F92-8774-2BBE4F0D658C}"/>
              </a:ext>
            </a:extLst>
          </p:cNvPr>
          <p:cNvSpPr>
            <a:spLocks noGrp="1"/>
          </p:cNvSpPr>
          <p:nvPr>
            <p:ph type="dt" sz="half" idx="10"/>
          </p:nvPr>
        </p:nvSpPr>
        <p:spPr/>
        <p:txBody>
          <a:bodyPr/>
          <a:lstStyle/>
          <a:p>
            <a:fld id="{BC2BF4E4-C5D4-43A7-ACD3-E2597F12DB72}" type="datetimeFigureOut">
              <a:rPr lang="en-GB" smtClean="0"/>
              <a:t>29/08/2023</a:t>
            </a:fld>
            <a:endParaRPr lang="en-GB"/>
          </a:p>
        </p:txBody>
      </p:sp>
      <p:sp>
        <p:nvSpPr>
          <p:cNvPr id="5" name="Footer Placeholder 4">
            <a:extLst>
              <a:ext uri="{FF2B5EF4-FFF2-40B4-BE49-F238E27FC236}">
                <a16:creationId xmlns:a16="http://schemas.microsoft.com/office/drawing/2014/main" id="{9CE38580-0535-4AF0-BAAC-A4D2BAF6E9C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25DCF13-D40F-4199-B5D3-10B6DBB040A9}"/>
              </a:ext>
            </a:extLst>
          </p:cNvPr>
          <p:cNvSpPr>
            <a:spLocks noGrp="1"/>
          </p:cNvSpPr>
          <p:nvPr>
            <p:ph type="sldNum" sz="quarter" idx="12"/>
          </p:nvPr>
        </p:nvSpPr>
        <p:spPr/>
        <p:txBody>
          <a:bodyPr/>
          <a:lstStyle/>
          <a:p>
            <a:fld id="{7FDD194B-58F3-4FAF-AA89-8198C2BF8EA4}" type="slidenum">
              <a:rPr lang="en-GB" smtClean="0"/>
              <a:t>‹#›</a:t>
            </a:fld>
            <a:endParaRPr lang="en-GB"/>
          </a:p>
        </p:txBody>
      </p:sp>
    </p:spTree>
    <p:extLst>
      <p:ext uri="{BB962C8B-B14F-4D97-AF65-F5344CB8AC3E}">
        <p14:creationId xmlns:p14="http://schemas.microsoft.com/office/powerpoint/2010/main" val="15099252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a:t>1 Column Text Slide Heading</a:t>
            </a:r>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2 Column Text Slide Heading</a:t>
            </a:r>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a:t>2 Column Text Slide Heading</a:t>
            </a:r>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3 Column Text Slide Heading</a:t>
            </a:r>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3 Column Pull Out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Text &amp; Image Slide Heading</a:t>
            </a:r>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2.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358006"/>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0" r:id="rId3"/>
    <p:sldLayoutId id="2147483666" r:id="rId4"/>
    <p:sldLayoutId id="2147483651" r:id="rId5"/>
    <p:sldLayoutId id="2147483667" r:id="rId6"/>
    <p:sldLayoutId id="2147483652" r:id="rId7"/>
    <p:sldLayoutId id="2147483665" r:id="rId8"/>
    <p:sldLayoutId id="2147483654" r:id="rId9"/>
    <p:sldLayoutId id="2147483656" r:id="rId10"/>
    <p:sldLayoutId id="2147483663" r:id="rId11"/>
    <p:sldLayoutId id="2147483660" r:id="rId12"/>
    <p:sldLayoutId id="2147483664" r:id="rId13"/>
    <p:sldLayoutId id="2147483670" r:id="rId14"/>
    <p:sldLayoutId id="2147483671" r:id="rId15"/>
    <p:sldLayoutId id="2147483657" r:id="rId16"/>
    <p:sldLayoutId id="2147483653" r:id="rId17"/>
    <p:sldLayoutId id="2147483668" r:id="rId18"/>
    <p:sldLayoutId id="2147483669" r:id="rId19"/>
    <p:sldLayoutId id="2147483658" r:id="rId20"/>
    <p:sldLayoutId id="2147483655" r:id="rId21"/>
    <p:sldLayoutId id="2147483662" r:id="rId22"/>
    <p:sldLayoutId id="2147483673" r:id="rId23"/>
    <p:sldLayoutId id="2147483659" r:id="rId2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B34E69-F8D0-4DA7-8413-545F23F2A5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D53D1AC-7421-4AAC-BFCE-75F78AC1C21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3BD1EF1-4BD1-473F-90B2-FA35751536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2BF4E4-C5D4-43A7-ACD3-E2597F12DB72}" type="datetimeFigureOut">
              <a:rPr lang="en-GB" smtClean="0"/>
              <a:t>29/08/2023</a:t>
            </a:fld>
            <a:endParaRPr lang="en-GB"/>
          </a:p>
        </p:txBody>
      </p:sp>
      <p:sp>
        <p:nvSpPr>
          <p:cNvPr id="5" name="Footer Placeholder 4">
            <a:extLst>
              <a:ext uri="{FF2B5EF4-FFF2-40B4-BE49-F238E27FC236}">
                <a16:creationId xmlns:a16="http://schemas.microsoft.com/office/drawing/2014/main" id="{2B9A9FCB-51A3-4CE4-B1ED-2C631FF310F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3458EA5-516A-4338-A01B-BF9CB45BC1E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DD194B-58F3-4FAF-AA89-8198C2BF8EA4}" type="slidenum">
              <a:rPr lang="en-GB" smtClean="0"/>
              <a:t>‹#›</a:t>
            </a:fld>
            <a:endParaRPr lang="en-GB"/>
          </a:p>
        </p:txBody>
      </p:sp>
    </p:spTree>
    <p:extLst>
      <p:ext uri="{BB962C8B-B14F-4D97-AF65-F5344CB8AC3E}">
        <p14:creationId xmlns:p14="http://schemas.microsoft.com/office/powerpoint/2010/main" val="1847740372"/>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Discovery and alpha learnings</a:t>
            </a:r>
          </a:p>
        </p:txBody>
      </p:sp>
      <p:sp>
        <p:nvSpPr>
          <p:cNvPr id="3" name="Content Placeholder 2"/>
          <p:cNvSpPr>
            <a:spLocks noGrp="1"/>
          </p:cNvSpPr>
          <p:nvPr>
            <p:ph sz="quarter" idx="14"/>
          </p:nvPr>
        </p:nvSpPr>
        <p:spPr/>
        <p:txBody>
          <a:bodyPr/>
          <a:lstStyle/>
          <a:p>
            <a:r>
              <a:rPr lang="en-US" dirty="0"/>
              <a:t>27 March 2023</a:t>
            </a:r>
          </a:p>
        </p:txBody>
      </p:sp>
    </p:spTree>
    <p:extLst>
      <p:ext uri="{BB962C8B-B14F-4D97-AF65-F5344CB8AC3E}">
        <p14:creationId xmlns:p14="http://schemas.microsoft.com/office/powerpoint/2010/main" val="1609554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A728CE30-2072-7EFE-27AB-0CDC96FD9190}"/>
              </a:ext>
            </a:extLst>
          </p:cNvPr>
          <p:cNvSpPr txBox="1"/>
          <p:nvPr/>
        </p:nvSpPr>
        <p:spPr>
          <a:xfrm>
            <a:off x="8061744" y="1524000"/>
            <a:ext cx="4028185" cy="4263839"/>
          </a:xfrm>
          <a:prstGeom prst="rect">
            <a:avLst/>
          </a:prstGeom>
          <a:solidFill>
            <a:schemeClr val="accent3">
              <a:lumMod val="20000"/>
              <a:lumOff val="80000"/>
            </a:schemeClr>
          </a:solidFill>
        </p:spPr>
        <p:txBody>
          <a:bodyPr wrap="square" rtlCol="0">
            <a:spAutoFit/>
          </a:bodyPr>
          <a:lstStyle/>
          <a:p>
            <a:endParaRPr lang="en-GB" sz="3000" b="0" i="0" dirty="0">
              <a:solidFill>
                <a:schemeClr val="bg1"/>
              </a:solidFill>
              <a:latin typeface="Ubuntu" charset="0"/>
              <a:ea typeface="Ubuntu" charset="0"/>
              <a:cs typeface="Ubuntu" charset="0"/>
            </a:endParaRPr>
          </a:p>
        </p:txBody>
      </p:sp>
      <p:sp>
        <p:nvSpPr>
          <p:cNvPr id="4" name="Text Placeholder 3">
            <a:extLst>
              <a:ext uri="{FF2B5EF4-FFF2-40B4-BE49-F238E27FC236}">
                <a16:creationId xmlns:a16="http://schemas.microsoft.com/office/drawing/2014/main" id="{EBDE743C-1E9B-0434-6AC6-837EA134B54E}"/>
              </a:ext>
            </a:extLst>
          </p:cNvPr>
          <p:cNvSpPr>
            <a:spLocks noGrp="1"/>
          </p:cNvSpPr>
          <p:nvPr>
            <p:ph type="body" sz="quarter" idx="15"/>
          </p:nvPr>
        </p:nvSpPr>
        <p:spPr/>
        <p:txBody>
          <a:bodyPr/>
          <a:lstStyle/>
          <a:p>
            <a:r>
              <a:rPr lang="en-GB" dirty="0"/>
              <a:t>Web estate – Discovery findings and Alpha next steps</a:t>
            </a:r>
          </a:p>
        </p:txBody>
      </p:sp>
      <p:sp>
        <p:nvSpPr>
          <p:cNvPr id="3" name="Content Placeholder 2">
            <a:extLst>
              <a:ext uri="{FF2B5EF4-FFF2-40B4-BE49-F238E27FC236}">
                <a16:creationId xmlns:a16="http://schemas.microsoft.com/office/drawing/2014/main" id="{FA6AB721-5456-185B-9BAB-3FFB0F87D3A9}"/>
              </a:ext>
            </a:extLst>
          </p:cNvPr>
          <p:cNvSpPr>
            <a:spLocks noGrp="1"/>
          </p:cNvSpPr>
          <p:nvPr>
            <p:ph sz="quarter" idx="14"/>
          </p:nvPr>
        </p:nvSpPr>
        <p:spPr>
          <a:xfrm>
            <a:off x="483738" y="1668763"/>
            <a:ext cx="3521739" cy="3724096"/>
          </a:xfrm>
          <a:solidFill>
            <a:schemeClr val="bg1"/>
          </a:solidFill>
        </p:spPr>
        <p:txBody>
          <a:bodyPr/>
          <a:lstStyle/>
          <a:p>
            <a:pPr marL="0" indent="0">
              <a:buNone/>
            </a:pPr>
            <a:r>
              <a:rPr lang="en-GB" sz="1800" dirty="0">
                <a:latin typeface="Ubuntu Medium" panose="020B0604030602030204" pitchFamily="34" charset="0"/>
              </a:rPr>
              <a:t>User research tells us:</a:t>
            </a:r>
          </a:p>
          <a:p>
            <a:pPr>
              <a:buFontTx/>
              <a:buChar char="-"/>
            </a:pPr>
            <a:r>
              <a:rPr lang="en-GB" sz="1600" b="1" dirty="0">
                <a:latin typeface="Ubuntu Medium" panose="020B0604030602030204" pitchFamily="34" charset="0"/>
              </a:rPr>
              <a:t>Our web estate is too complex, lacks focus </a:t>
            </a:r>
            <a:r>
              <a:rPr lang="en-GB" sz="1600" dirty="0">
                <a:latin typeface="Ubuntu Medium" panose="020B0604030602030204" pitchFamily="34" charset="0"/>
              </a:rPr>
              <a:t>(over a dozen sites, more than 4000 pages)</a:t>
            </a:r>
          </a:p>
          <a:p>
            <a:pPr>
              <a:buFontTx/>
              <a:buChar char="-"/>
            </a:pPr>
            <a:r>
              <a:rPr lang="en-GB" sz="1600" dirty="0">
                <a:latin typeface="Ubuntu Medium" panose="020B0604030602030204" pitchFamily="34" charset="0"/>
              </a:rPr>
              <a:t>Content is not well organised</a:t>
            </a:r>
          </a:p>
          <a:p>
            <a:pPr>
              <a:buFontTx/>
              <a:buChar char="-"/>
            </a:pPr>
            <a:r>
              <a:rPr lang="en-GB" sz="1600" dirty="0">
                <a:latin typeface="Ubuntu Medium" panose="020B0604030602030204" pitchFamily="34" charset="0"/>
              </a:rPr>
              <a:t>Lack of central authority or oversight, common processes, governance, or quality assurance</a:t>
            </a:r>
          </a:p>
          <a:p>
            <a:pPr>
              <a:buFontTx/>
              <a:buChar char="-"/>
            </a:pPr>
            <a:r>
              <a:rPr lang="en-GB" sz="1600" dirty="0">
                <a:latin typeface="Ubuntu Medium" panose="020B0604030602030204" pitchFamily="34" charset="0"/>
              </a:rPr>
              <a:t>Information should be organised by service or topic</a:t>
            </a:r>
          </a:p>
          <a:p>
            <a:pPr>
              <a:buFontTx/>
              <a:buChar char="-"/>
            </a:pPr>
            <a:r>
              <a:rPr lang="en-GB" sz="1600" dirty="0">
                <a:latin typeface="Ubuntu Medium" panose="020B0604030602030204" pitchFamily="34" charset="0"/>
              </a:rPr>
              <a:t>Users value and seek NHS brand</a:t>
            </a:r>
          </a:p>
          <a:p>
            <a:pPr>
              <a:buFontTx/>
              <a:buChar char="-"/>
            </a:pPr>
            <a:endParaRPr lang="en-GB" sz="1600" dirty="0">
              <a:latin typeface="Ubuntu Medium" panose="020B0604030602030204" pitchFamily="34" charset="0"/>
            </a:endParaRPr>
          </a:p>
        </p:txBody>
      </p:sp>
      <p:sp>
        <p:nvSpPr>
          <p:cNvPr id="17" name="Content Placeholder 2">
            <a:extLst>
              <a:ext uri="{FF2B5EF4-FFF2-40B4-BE49-F238E27FC236}">
                <a16:creationId xmlns:a16="http://schemas.microsoft.com/office/drawing/2014/main" id="{A45F54EB-A26D-985D-2D61-56C7D3246F28}"/>
              </a:ext>
            </a:extLst>
          </p:cNvPr>
          <p:cNvSpPr txBox="1">
            <a:spLocks/>
          </p:cNvSpPr>
          <p:nvPr/>
        </p:nvSpPr>
        <p:spPr>
          <a:xfrm>
            <a:off x="4409852" y="1668763"/>
            <a:ext cx="3521739" cy="4119076"/>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kern="1200" baseline="0">
                <a:solidFill>
                  <a:srgbClr val="324F82"/>
                </a:solidFill>
                <a:latin typeface="Verdana" charset="0"/>
                <a:ea typeface="Verdana" charset="0"/>
                <a:cs typeface="Verdana" charset="0"/>
              </a:defRPr>
            </a:lvl1pPr>
            <a:lvl2pPr marL="742950" indent="-285750" algn="l" defTabSz="914400" rtl="0" eaLnBrk="1" latinLnBrk="0" hangingPunct="1">
              <a:lnSpc>
                <a:spcPct val="90000"/>
              </a:lnSpc>
              <a:spcBef>
                <a:spcPts val="500"/>
              </a:spcBef>
              <a:buFont typeface="Courier New" charset="0"/>
              <a:buChar char="o"/>
              <a:defRPr sz="1800" b="0" i="0" kern="1200">
                <a:solidFill>
                  <a:srgbClr val="324F82"/>
                </a:solidFill>
                <a:latin typeface="Verdana" charset="0"/>
                <a:ea typeface="Verdana" charset="0"/>
                <a:cs typeface="Verdana" charset="0"/>
              </a:defRPr>
            </a:lvl2pPr>
            <a:lvl3pPr marL="1200150" indent="-285750" algn="l" defTabSz="914400" rtl="0" eaLnBrk="1" latinLnBrk="0" hangingPunct="1">
              <a:lnSpc>
                <a:spcPct val="90000"/>
              </a:lnSpc>
              <a:spcBef>
                <a:spcPts val="500"/>
              </a:spcBef>
              <a:buFont typeface="Arial" charset="0"/>
              <a:buChar char="•"/>
              <a:defRPr sz="1600" b="0" i="0" kern="1200">
                <a:solidFill>
                  <a:srgbClr val="324F82"/>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charset="0"/>
              <a:buNone/>
            </a:pPr>
            <a:r>
              <a:rPr lang="en-GB" sz="1800" dirty="0">
                <a:latin typeface="Ubuntu Medium" panose="020B0604030602030204" pitchFamily="34" charset="0"/>
              </a:rPr>
              <a:t>Tech review tells us:</a:t>
            </a:r>
          </a:p>
          <a:p>
            <a:pPr>
              <a:buFontTx/>
              <a:buChar char="-"/>
            </a:pPr>
            <a:r>
              <a:rPr lang="en-GB" sz="1600" b="1" dirty="0">
                <a:latin typeface="Ubuntu Medium" panose="020B0604030602030204" pitchFamily="34" charset="0"/>
              </a:rPr>
              <a:t>Welsh Language and Accessibility requirements not being met on all sites</a:t>
            </a:r>
            <a:endParaRPr lang="en-GB" sz="1600" dirty="0">
              <a:latin typeface="Ubuntu Medium" panose="020B0604030602030204" pitchFamily="34" charset="0"/>
            </a:endParaRPr>
          </a:p>
          <a:p>
            <a:pPr>
              <a:buFontTx/>
              <a:buChar char="-"/>
            </a:pPr>
            <a:r>
              <a:rPr lang="en-GB" sz="1600" dirty="0">
                <a:latin typeface="Ubuntu Medium" panose="020B0604030602030204" pitchFamily="34" charset="0"/>
              </a:rPr>
              <a:t>Multiple platforms makes it difficult to drive consistency</a:t>
            </a:r>
          </a:p>
          <a:p>
            <a:pPr>
              <a:buFontTx/>
              <a:buChar char="-"/>
            </a:pPr>
            <a:r>
              <a:rPr lang="en-GB" sz="1600" dirty="0">
                <a:latin typeface="Ubuntu Medium" panose="020B0604030602030204" pitchFamily="34" charset="0"/>
              </a:rPr>
              <a:t>Rationalise brands in line with brand strategy, move content onto main site</a:t>
            </a:r>
          </a:p>
          <a:p>
            <a:pPr>
              <a:buFontTx/>
              <a:buChar char="-"/>
            </a:pPr>
            <a:r>
              <a:rPr lang="en-GB" sz="1600" dirty="0">
                <a:latin typeface="Ubuntu Medium" panose="020B0604030602030204" pitchFamily="34" charset="0"/>
              </a:rPr>
              <a:t>Search and SEO is poor. Tech fixes required.</a:t>
            </a:r>
          </a:p>
          <a:p>
            <a:pPr>
              <a:buFontTx/>
              <a:buChar char="-"/>
            </a:pPr>
            <a:r>
              <a:rPr lang="en-GB" sz="1600" dirty="0">
                <a:latin typeface="Ubuntu Medium" panose="020B0604030602030204" pitchFamily="34" charset="0"/>
              </a:rPr>
              <a:t>Need consistent, user-centred approach to design, developing and releasing content</a:t>
            </a:r>
          </a:p>
        </p:txBody>
      </p:sp>
      <p:sp>
        <p:nvSpPr>
          <p:cNvPr id="18" name="Content Placeholder 2">
            <a:extLst>
              <a:ext uri="{FF2B5EF4-FFF2-40B4-BE49-F238E27FC236}">
                <a16:creationId xmlns:a16="http://schemas.microsoft.com/office/drawing/2014/main" id="{26AB1F9E-FEA2-C2E8-1D1A-8A3BF5B68257}"/>
              </a:ext>
            </a:extLst>
          </p:cNvPr>
          <p:cNvSpPr txBox="1">
            <a:spLocks/>
          </p:cNvSpPr>
          <p:nvPr/>
        </p:nvSpPr>
        <p:spPr>
          <a:xfrm>
            <a:off x="8320977" y="1668763"/>
            <a:ext cx="3521739" cy="3960058"/>
          </a:xfrm>
          <a:prstGeom prst="rect">
            <a:avLst/>
          </a:prstGeom>
          <a:noFill/>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kern="1200" baseline="0">
                <a:solidFill>
                  <a:srgbClr val="324F82"/>
                </a:solidFill>
                <a:latin typeface="Verdana" charset="0"/>
                <a:ea typeface="Verdana" charset="0"/>
                <a:cs typeface="Verdana" charset="0"/>
              </a:defRPr>
            </a:lvl1pPr>
            <a:lvl2pPr marL="742950" indent="-285750" algn="l" defTabSz="914400" rtl="0" eaLnBrk="1" latinLnBrk="0" hangingPunct="1">
              <a:lnSpc>
                <a:spcPct val="90000"/>
              </a:lnSpc>
              <a:spcBef>
                <a:spcPts val="500"/>
              </a:spcBef>
              <a:buFont typeface="Courier New" charset="0"/>
              <a:buChar char="o"/>
              <a:defRPr sz="1800" b="0" i="0" kern="1200">
                <a:solidFill>
                  <a:srgbClr val="324F82"/>
                </a:solidFill>
                <a:latin typeface="Verdana" charset="0"/>
                <a:ea typeface="Verdana" charset="0"/>
                <a:cs typeface="Verdana" charset="0"/>
              </a:defRPr>
            </a:lvl2pPr>
            <a:lvl3pPr marL="1200150" indent="-285750" algn="l" defTabSz="914400" rtl="0" eaLnBrk="1" latinLnBrk="0" hangingPunct="1">
              <a:lnSpc>
                <a:spcPct val="90000"/>
              </a:lnSpc>
              <a:spcBef>
                <a:spcPts val="500"/>
              </a:spcBef>
              <a:buFont typeface="Arial" charset="0"/>
              <a:buChar char="•"/>
              <a:defRPr sz="1600" b="0" i="0" kern="1200">
                <a:solidFill>
                  <a:srgbClr val="324F82"/>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charset="0"/>
              <a:buNone/>
            </a:pPr>
            <a:r>
              <a:rPr lang="en-GB" sz="1800" dirty="0">
                <a:latin typeface="Ubuntu Medium" panose="020B0604030602030204" pitchFamily="34" charset="0"/>
              </a:rPr>
              <a:t>Priorities for alpha:</a:t>
            </a:r>
          </a:p>
          <a:p>
            <a:pPr>
              <a:buFontTx/>
              <a:buChar char="-"/>
            </a:pPr>
            <a:r>
              <a:rPr lang="en-GB" sz="1600" dirty="0">
                <a:latin typeface="Ubuntu Medium" panose="020B0604030602030204" pitchFamily="34" charset="0"/>
              </a:rPr>
              <a:t>Immediate remediation required to meet Welsh Language and Accessibility requirements</a:t>
            </a:r>
          </a:p>
          <a:p>
            <a:pPr>
              <a:buFontTx/>
              <a:buChar char="-"/>
            </a:pPr>
            <a:r>
              <a:rPr lang="en-GB" sz="1600" dirty="0">
                <a:latin typeface="Ubuntu Medium" panose="020B0604030602030204" pitchFamily="34" charset="0"/>
              </a:rPr>
              <a:t>Support central web team to provide central authority, oversight over development and implementation of user-centred design principle.</a:t>
            </a:r>
          </a:p>
          <a:p>
            <a:pPr>
              <a:buFontTx/>
              <a:buChar char="-"/>
            </a:pPr>
            <a:r>
              <a:rPr lang="en-GB" sz="1600" dirty="0">
                <a:latin typeface="Ubuntu Medium" panose="020B0604030602030204" pitchFamily="34" charset="0"/>
              </a:rPr>
              <a:t>Support, empower, develop, train content managers community of practice</a:t>
            </a:r>
          </a:p>
          <a:p>
            <a:pPr>
              <a:buFontTx/>
              <a:buChar char="-"/>
            </a:pPr>
            <a:r>
              <a:rPr lang="en-GB" sz="1600" dirty="0">
                <a:latin typeface="Ubuntu Medium" panose="020B0604030602030204" pitchFamily="34" charset="0"/>
              </a:rPr>
              <a:t>Engage with DHCW on technical development needs</a:t>
            </a:r>
          </a:p>
        </p:txBody>
      </p:sp>
      <p:sp>
        <p:nvSpPr>
          <p:cNvPr id="2" name="Content Placeholder 1">
            <a:extLst>
              <a:ext uri="{FF2B5EF4-FFF2-40B4-BE49-F238E27FC236}">
                <a16:creationId xmlns:a16="http://schemas.microsoft.com/office/drawing/2014/main" id="{4A2ABFD3-BAB8-8C0E-F914-721F53BB2167}"/>
              </a:ext>
            </a:extLst>
          </p:cNvPr>
          <p:cNvSpPr>
            <a:spLocks noGrp="1"/>
          </p:cNvSpPr>
          <p:nvPr>
            <p:ph sz="quarter" idx="10"/>
          </p:nvPr>
        </p:nvSpPr>
        <p:spPr>
          <a:xfrm>
            <a:off x="348491" y="6294968"/>
            <a:ext cx="3597275" cy="221599"/>
          </a:xfrm>
        </p:spPr>
        <p:txBody>
          <a:bodyPr/>
          <a:lstStyle/>
          <a:p>
            <a:r>
              <a:rPr lang="en-GB"/>
              <a:t>Scale of the Opportunity</a:t>
            </a:r>
          </a:p>
        </p:txBody>
      </p:sp>
    </p:spTree>
    <p:extLst>
      <p:ext uri="{BB962C8B-B14F-4D97-AF65-F5344CB8AC3E}">
        <p14:creationId xmlns:p14="http://schemas.microsoft.com/office/powerpoint/2010/main" val="13706532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E32C73D1-3F85-9A25-4EC5-DA536632F1D0}"/>
              </a:ext>
            </a:extLst>
          </p:cNvPr>
          <p:cNvSpPr>
            <a:spLocks noGrp="1"/>
          </p:cNvSpPr>
          <p:nvPr>
            <p:ph sz="quarter" idx="10"/>
          </p:nvPr>
        </p:nvSpPr>
        <p:spPr/>
        <p:txBody>
          <a:bodyPr/>
          <a:lstStyle/>
          <a:p>
            <a:r>
              <a:rPr lang="en-GB" dirty="0"/>
              <a:t>Executive Summary</a:t>
            </a:r>
          </a:p>
        </p:txBody>
      </p:sp>
      <p:sp>
        <p:nvSpPr>
          <p:cNvPr id="12" name="Content Placeholder 11">
            <a:extLst>
              <a:ext uri="{FF2B5EF4-FFF2-40B4-BE49-F238E27FC236}">
                <a16:creationId xmlns:a16="http://schemas.microsoft.com/office/drawing/2014/main" id="{4666BD36-B75D-98BC-2D51-3EE6B917B146}"/>
              </a:ext>
            </a:extLst>
          </p:cNvPr>
          <p:cNvSpPr>
            <a:spLocks noGrp="1"/>
          </p:cNvSpPr>
          <p:nvPr>
            <p:ph sz="quarter" idx="16"/>
          </p:nvPr>
        </p:nvSpPr>
        <p:spPr>
          <a:xfrm>
            <a:off x="715964" y="2230644"/>
            <a:ext cx="6714646" cy="3477875"/>
          </a:xfrm>
        </p:spPr>
        <p:txBody>
          <a:bodyPr/>
          <a:lstStyle/>
          <a:p>
            <a:pPr marL="0" indent="0">
              <a:buNone/>
            </a:pPr>
            <a:r>
              <a:rPr lang="en-GB" sz="1050" b="1" dirty="0">
                <a:solidFill>
                  <a:schemeClr val="accent5"/>
                </a:solidFill>
              </a:rPr>
              <a:t>Key observations</a:t>
            </a:r>
            <a:endParaRPr lang="en-GB" sz="1200" b="1" dirty="0">
              <a:solidFill>
                <a:schemeClr val="accent5"/>
              </a:solidFill>
            </a:endParaRPr>
          </a:p>
          <a:p>
            <a:pPr marL="0" indent="0">
              <a:buNone/>
            </a:pPr>
            <a:r>
              <a:rPr lang="en-GB" sz="1100" dirty="0"/>
              <a:t>The registers vary greatly in terms of complexity, maturity, and team size, as well as exhibiting diversity in terms of purpose, process, and technology. This results in some needs and findings being applicable to a greater or lesser extent to the different registers. </a:t>
            </a:r>
          </a:p>
          <a:p>
            <a:pPr marL="0" indent="0">
              <a:buNone/>
            </a:pPr>
            <a:r>
              <a:rPr lang="en-GB" sz="1100" dirty="0"/>
              <a:t>Heads, owners, and internal users of the registers are passionate and hard working; providing value to the public despite some significant organisational challenges and constraints. </a:t>
            </a:r>
          </a:p>
          <a:p>
            <a:pPr marL="0" indent="0">
              <a:buNone/>
            </a:pPr>
            <a:r>
              <a:rPr lang="en-GB" sz="1100" dirty="0"/>
              <a:t>There is no apparent management framework for registers to adhere to. This means the current set of registers may not be the most valuable set that could exist. </a:t>
            </a:r>
          </a:p>
          <a:p>
            <a:pPr marL="0" indent="0">
              <a:buNone/>
            </a:pPr>
            <a:r>
              <a:rPr lang="en-GB" sz="1100" dirty="0"/>
              <a:t>While most registers do have a clearly defined purpose this is often not reflected in the daily focus of the internal users, such as data officers and analysts. They are often primarily focused on their local goals and processes rather than broader public health objectives. </a:t>
            </a:r>
          </a:p>
          <a:p>
            <a:pPr marL="0" indent="0">
              <a:buNone/>
            </a:pPr>
            <a:r>
              <a:rPr lang="en-GB" sz="1100" dirty="0"/>
              <a:t>The diversity of technology and process has resulted in people becoming tightly coupled to their domain, reducing flexibility, autonomy, and personal development opportunities. </a:t>
            </a:r>
          </a:p>
          <a:p>
            <a:pPr marL="0" indent="0">
              <a:buNone/>
            </a:pPr>
            <a:r>
              <a:rPr lang="en-GB" sz="1100" dirty="0"/>
              <a:t>People outside of Public Health Wales will sometimes seek other ways to answer their questions rather than engage with PHW registers, primarily due to data availability and timeliness issues.</a:t>
            </a:r>
          </a:p>
        </p:txBody>
      </p:sp>
      <p:sp>
        <p:nvSpPr>
          <p:cNvPr id="13" name="Content Placeholder 12">
            <a:extLst>
              <a:ext uri="{FF2B5EF4-FFF2-40B4-BE49-F238E27FC236}">
                <a16:creationId xmlns:a16="http://schemas.microsoft.com/office/drawing/2014/main" id="{0D6F3EA3-F5A3-6AF8-2F2A-0E1CC59E4469}"/>
              </a:ext>
            </a:extLst>
          </p:cNvPr>
          <p:cNvSpPr>
            <a:spLocks noGrp="1"/>
          </p:cNvSpPr>
          <p:nvPr>
            <p:ph sz="quarter" idx="17"/>
          </p:nvPr>
        </p:nvSpPr>
        <p:spPr>
          <a:xfrm>
            <a:off x="8034291" y="2230644"/>
            <a:ext cx="3441746" cy="3631763"/>
          </a:xfrm>
        </p:spPr>
        <p:txBody>
          <a:bodyPr/>
          <a:lstStyle/>
          <a:p>
            <a:pPr marL="0" indent="0">
              <a:buNone/>
            </a:pPr>
            <a:r>
              <a:rPr lang="en-GB" sz="1050" b="1" dirty="0">
                <a:solidFill>
                  <a:schemeClr val="accent5"/>
                </a:solidFill>
              </a:rPr>
              <a:t>Key recommendations </a:t>
            </a:r>
          </a:p>
          <a:p>
            <a:pPr marL="0" indent="0">
              <a:buNone/>
            </a:pPr>
            <a:r>
              <a:rPr lang="en-GB" sz="1100" dirty="0"/>
              <a:t>Develop a registers framework. With systematic application to new and existing registers, clarity of purpose, alignment to outcomes and the ability to measure performance will improve.</a:t>
            </a:r>
          </a:p>
          <a:p>
            <a:pPr marL="0" indent="0">
              <a:buNone/>
            </a:pPr>
            <a:r>
              <a:rPr lang="en-GB" sz="1100" dirty="0"/>
              <a:t>Develop a consistent set of processes and automated tooling for data ingestion and analysis. This will support consistency of quality, availability, and timeliness of output.</a:t>
            </a:r>
          </a:p>
          <a:p>
            <a:pPr marL="0" indent="0">
              <a:buNone/>
            </a:pPr>
            <a:r>
              <a:rPr lang="en-GB" sz="1050" b="1" dirty="0">
                <a:solidFill>
                  <a:schemeClr val="accent5"/>
                </a:solidFill>
              </a:rPr>
              <a:t>Key takeaways </a:t>
            </a:r>
          </a:p>
          <a:p>
            <a:pPr marL="0" indent="0">
              <a:buNone/>
            </a:pPr>
            <a:r>
              <a:rPr lang="en-GB" sz="1100" dirty="0"/>
              <a:t>The value of PHW data is in informing action. To create a steady flow of actionable data the registers should: </a:t>
            </a:r>
          </a:p>
          <a:p>
            <a:pPr>
              <a:buClr>
                <a:schemeClr val="accent5"/>
              </a:buClr>
              <a:buFont typeface="Wingdings" panose="05000000000000000000" pitchFamily="2" charset="2"/>
              <a:buChar char="§"/>
            </a:pPr>
            <a:r>
              <a:rPr lang="en-GB" sz="1100" dirty="0"/>
              <a:t>Improve efficiency through a more consistent approach </a:t>
            </a:r>
          </a:p>
          <a:p>
            <a:pPr>
              <a:buClr>
                <a:schemeClr val="accent5"/>
              </a:buClr>
              <a:buFont typeface="Wingdings" panose="05000000000000000000" pitchFamily="2" charset="2"/>
              <a:buChar char="§"/>
            </a:pPr>
            <a:r>
              <a:rPr lang="en-GB" sz="1100" dirty="0"/>
              <a:t>Improve effectiveness with more available data</a:t>
            </a:r>
          </a:p>
        </p:txBody>
      </p:sp>
      <p:sp>
        <p:nvSpPr>
          <p:cNvPr id="11" name="Text Placeholder 10">
            <a:extLst>
              <a:ext uri="{FF2B5EF4-FFF2-40B4-BE49-F238E27FC236}">
                <a16:creationId xmlns:a16="http://schemas.microsoft.com/office/drawing/2014/main" id="{A4A32F89-DA05-A92E-BC9B-3648D9A0F66D}"/>
              </a:ext>
            </a:extLst>
          </p:cNvPr>
          <p:cNvSpPr>
            <a:spLocks noGrp="1"/>
          </p:cNvSpPr>
          <p:nvPr>
            <p:ph type="body" sz="quarter" idx="15"/>
          </p:nvPr>
        </p:nvSpPr>
        <p:spPr/>
        <p:txBody>
          <a:bodyPr/>
          <a:lstStyle/>
          <a:p>
            <a:r>
              <a:rPr lang="en-GB" dirty="0"/>
              <a:t>Register Discovery - Executive summary</a:t>
            </a:r>
          </a:p>
        </p:txBody>
      </p:sp>
      <p:sp>
        <p:nvSpPr>
          <p:cNvPr id="14" name="Text Placeholder 13">
            <a:extLst>
              <a:ext uri="{FF2B5EF4-FFF2-40B4-BE49-F238E27FC236}">
                <a16:creationId xmlns:a16="http://schemas.microsoft.com/office/drawing/2014/main" id="{E9D4BF7E-18F6-0AC6-6CC9-AB5E8A719102}"/>
              </a:ext>
            </a:extLst>
          </p:cNvPr>
          <p:cNvSpPr>
            <a:spLocks noGrp="1"/>
          </p:cNvSpPr>
          <p:nvPr>
            <p:ph type="body" sz="quarter" idx="18"/>
          </p:nvPr>
        </p:nvSpPr>
        <p:spPr/>
        <p:txBody>
          <a:bodyPr/>
          <a:lstStyle/>
          <a:p>
            <a:r>
              <a:rPr lang="en-GB" dirty="0"/>
              <a:t>The right data, right time, right place </a:t>
            </a:r>
          </a:p>
        </p:txBody>
      </p:sp>
      <p:pic>
        <p:nvPicPr>
          <p:cNvPr id="15" name="Google Shape;136;p83">
            <a:extLst>
              <a:ext uri="{FF2B5EF4-FFF2-40B4-BE49-F238E27FC236}">
                <a16:creationId xmlns:a16="http://schemas.microsoft.com/office/drawing/2014/main" id="{03DE8549-4215-A1E7-2EB7-232605741B32}"/>
              </a:ext>
            </a:extLst>
          </p:cNvPr>
          <p:cNvPicPr preferRelativeResize="0"/>
          <p:nvPr/>
        </p:nvPicPr>
        <p:blipFill rotWithShape="1">
          <a:blip r:embed="rId2">
            <a:alphaModFix/>
          </a:blip>
          <a:srcRect/>
          <a:stretch/>
        </p:blipFill>
        <p:spPr>
          <a:xfrm>
            <a:off x="8729575" y="6140174"/>
            <a:ext cx="758676" cy="531200"/>
          </a:xfrm>
          <a:prstGeom prst="rect">
            <a:avLst/>
          </a:prstGeom>
          <a:noFill/>
          <a:ln>
            <a:noFill/>
          </a:ln>
        </p:spPr>
      </p:pic>
    </p:spTree>
    <p:extLst>
      <p:ext uri="{BB962C8B-B14F-4D97-AF65-F5344CB8AC3E}">
        <p14:creationId xmlns:p14="http://schemas.microsoft.com/office/powerpoint/2010/main" val="32967305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E32C73D1-3F85-9A25-4EC5-DA536632F1D0}"/>
              </a:ext>
            </a:extLst>
          </p:cNvPr>
          <p:cNvSpPr>
            <a:spLocks noGrp="1"/>
          </p:cNvSpPr>
          <p:nvPr>
            <p:ph sz="quarter" idx="10"/>
          </p:nvPr>
        </p:nvSpPr>
        <p:spPr/>
        <p:txBody>
          <a:bodyPr/>
          <a:lstStyle/>
          <a:p>
            <a:r>
              <a:rPr lang="en-GB" dirty="0"/>
              <a:t>Executive Summary</a:t>
            </a:r>
          </a:p>
        </p:txBody>
      </p:sp>
      <p:sp>
        <p:nvSpPr>
          <p:cNvPr id="12" name="Content Placeholder 11">
            <a:extLst>
              <a:ext uri="{FF2B5EF4-FFF2-40B4-BE49-F238E27FC236}">
                <a16:creationId xmlns:a16="http://schemas.microsoft.com/office/drawing/2014/main" id="{4666BD36-B75D-98BC-2D51-3EE6B917B146}"/>
              </a:ext>
            </a:extLst>
          </p:cNvPr>
          <p:cNvSpPr>
            <a:spLocks noGrp="1"/>
          </p:cNvSpPr>
          <p:nvPr>
            <p:ph sz="quarter" idx="16"/>
          </p:nvPr>
        </p:nvSpPr>
        <p:spPr>
          <a:xfrm>
            <a:off x="715964" y="2230644"/>
            <a:ext cx="3820525" cy="2285241"/>
          </a:xfrm>
        </p:spPr>
        <p:txBody>
          <a:bodyPr/>
          <a:lstStyle/>
          <a:p>
            <a:pPr marL="0" indent="0">
              <a:buNone/>
            </a:pPr>
            <a:r>
              <a:rPr lang="en-GB" sz="1050" b="1" dirty="0">
                <a:solidFill>
                  <a:schemeClr val="accent5"/>
                </a:solidFill>
              </a:rPr>
              <a:t>Discovery</a:t>
            </a:r>
          </a:p>
          <a:p>
            <a:pPr marL="0" indent="0">
              <a:buNone/>
            </a:pPr>
            <a:r>
              <a:rPr lang="en-GB" sz="1100" dirty="0"/>
              <a:t>We are recommending a set of improvements to the systems that underpin the infrastructure for the 8 screening programmes in Public Health Wales.</a:t>
            </a:r>
          </a:p>
          <a:p>
            <a:pPr marL="0" indent="0">
              <a:buNone/>
            </a:pPr>
            <a:r>
              <a:rPr lang="en-GB" sz="1100" dirty="0"/>
              <a:t>How we arrived at these recommendations:</a:t>
            </a:r>
          </a:p>
          <a:p>
            <a:pPr marL="0" indent="0">
              <a:buNone/>
            </a:pPr>
            <a:r>
              <a:rPr lang="en-GB" sz="1100" dirty="0"/>
              <a:t>• Learning about the user needs across screening programmes</a:t>
            </a:r>
          </a:p>
          <a:p>
            <a:pPr marL="0" indent="0">
              <a:buNone/>
            </a:pPr>
            <a:r>
              <a:rPr lang="en-GB" sz="1100" dirty="0"/>
              <a:t>• Identifying high impact problems for groups of users</a:t>
            </a:r>
          </a:p>
          <a:p>
            <a:pPr marL="0" indent="0">
              <a:buNone/>
            </a:pPr>
            <a:r>
              <a:rPr lang="en-GB" sz="1100" dirty="0"/>
              <a:t>• Considering how PHW can create a roadmap for change within the set of constraints faced</a:t>
            </a:r>
          </a:p>
          <a:p>
            <a:pPr marL="0" indent="0">
              <a:buNone/>
            </a:pPr>
            <a:r>
              <a:rPr lang="en-GB" sz="1100" dirty="0"/>
              <a:t>• Identifying areas of change that would bring about the most value for Public Health Wales and the population of Wales</a:t>
            </a:r>
          </a:p>
        </p:txBody>
      </p:sp>
      <p:sp>
        <p:nvSpPr>
          <p:cNvPr id="13" name="Content Placeholder 12">
            <a:extLst>
              <a:ext uri="{FF2B5EF4-FFF2-40B4-BE49-F238E27FC236}">
                <a16:creationId xmlns:a16="http://schemas.microsoft.com/office/drawing/2014/main" id="{0D6F3EA3-F5A3-6AF8-2F2A-0E1CC59E4469}"/>
              </a:ext>
            </a:extLst>
          </p:cNvPr>
          <p:cNvSpPr>
            <a:spLocks noGrp="1"/>
          </p:cNvSpPr>
          <p:nvPr>
            <p:ph sz="quarter" idx="17"/>
          </p:nvPr>
        </p:nvSpPr>
        <p:spPr>
          <a:xfrm>
            <a:off x="4918229" y="2230644"/>
            <a:ext cx="6557808" cy="3696397"/>
          </a:xfrm>
        </p:spPr>
        <p:txBody>
          <a:bodyPr/>
          <a:lstStyle/>
          <a:p>
            <a:pPr marL="0" indent="0">
              <a:buNone/>
            </a:pPr>
            <a:r>
              <a:rPr lang="en-GB" sz="1050" b="1" dirty="0">
                <a:solidFill>
                  <a:schemeClr val="accent5"/>
                </a:solidFill>
              </a:rPr>
              <a:t>Key recommendations </a:t>
            </a:r>
          </a:p>
          <a:p>
            <a:pPr>
              <a:buClr>
                <a:schemeClr val="tx2"/>
              </a:buClr>
              <a:buFont typeface="Wingdings" panose="05000000000000000000" pitchFamily="2" charset="2"/>
              <a:buChar char="Ø"/>
            </a:pPr>
            <a:r>
              <a:rPr lang="en-GB" sz="1100" dirty="0"/>
              <a:t>Putting PHW in control if its own digital capabilities. PHW will benefit from building and owning a Screening Information Management platform that meets the needs of multiple screening programmes</a:t>
            </a:r>
          </a:p>
          <a:p>
            <a:pPr lvl="1">
              <a:buClr>
                <a:schemeClr val="accent5"/>
              </a:buClr>
            </a:pPr>
            <a:r>
              <a:rPr lang="en-GB" sz="1100" dirty="0"/>
              <a:t>Modularise capabilities to enable consolidation, scalability and local re-use</a:t>
            </a:r>
          </a:p>
          <a:p>
            <a:pPr lvl="1">
              <a:buClr>
                <a:schemeClr val="accent5"/>
              </a:buClr>
            </a:pPr>
            <a:r>
              <a:rPr lang="en-GB" sz="1100" dirty="0"/>
              <a:t>Use micro-services to deliver capabilities</a:t>
            </a:r>
          </a:p>
          <a:p>
            <a:r>
              <a:rPr lang="en-GB" sz="1100" dirty="0"/>
              <a:t>Re-use existing public services technology that will support the proposed capability-based architecture</a:t>
            </a:r>
          </a:p>
          <a:p>
            <a:pPr lvl="1">
              <a:buClr>
                <a:schemeClr val="accent5"/>
              </a:buClr>
            </a:pPr>
            <a:r>
              <a:rPr lang="en-GB" sz="1100" dirty="0"/>
              <a:t>GOV.UK Notify for communications</a:t>
            </a:r>
          </a:p>
          <a:p>
            <a:pPr lvl="1">
              <a:buClr>
                <a:schemeClr val="accent5"/>
              </a:buClr>
            </a:pPr>
            <a:r>
              <a:rPr lang="en-GB" sz="1100" dirty="0"/>
              <a:t>NHS Wales App for contacts, preferences &amp; booking appointments</a:t>
            </a:r>
          </a:p>
          <a:p>
            <a:pPr lvl="1">
              <a:buClr>
                <a:schemeClr val="accent5"/>
              </a:buClr>
            </a:pPr>
            <a:r>
              <a:rPr lang="en-GB" sz="1100" dirty="0"/>
              <a:t>Welsh Clinical Portal for sharing clinical records</a:t>
            </a:r>
          </a:p>
          <a:p>
            <a:pPr lvl="1">
              <a:buClr>
                <a:schemeClr val="accent5"/>
              </a:buClr>
            </a:pPr>
            <a:r>
              <a:rPr lang="en-GB" sz="1100" dirty="0"/>
              <a:t>APIs for integrating with GPs, Hospitals &amp; Labs</a:t>
            </a:r>
          </a:p>
          <a:p>
            <a:pPr>
              <a:buClr>
                <a:schemeClr val="tx2"/>
              </a:buClr>
            </a:pPr>
            <a:r>
              <a:rPr lang="en-GB" sz="1100" dirty="0"/>
              <a:t>Data sharing between organisations and screening services utilising national platforms (e.g. National Data Resource) </a:t>
            </a:r>
          </a:p>
          <a:p>
            <a:pPr lvl="1">
              <a:buClr>
                <a:schemeClr val="accent5"/>
              </a:buClr>
            </a:pPr>
            <a:r>
              <a:rPr lang="en-GB" sz="1100" dirty="0"/>
              <a:t>This will enable effective KPI/Dashboard reporting to make better informed cross-programme decisions</a:t>
            </a:r>
          </a:p>
          <a:p>
            <a:pPr>
              <a:buClr>
                <a:schemeClr val="tx2"/>
              </a:buClr>
            </a:pPr>
            <a:endParaRPr lang="en-GB" sz="1100" dirty="0"/>
          </a:p>
        </p:txBody>
      </p:sp>
      <p:sp>
        <p:nvSpPr>
          <p:cNvPr id="11" name="Text Placeholder 10">
            <a:extLst>
              <a:ext uri="{FF2B5EF4-FFF2-40B4-BE49-F238E27FC236}">
                <a16:creationId xmlns:a16="http://schemas.microsoft.com/office/drawing/2014/main" id="{A4A32F89-DA05-A92E-BC9B-3648D9A0F66D}"/>
              </a:ext>
            </a:extLst>
          </p:cNvPr>
          <p:cNvSpPr>
            <a:spLocks noGrp="1"/>
          </p:cNvSpPr>
          <p:nvPr>
            <p:ph type="body" sz="quarter" idx="15"/>
          </p:nvPr>
        </p:nvSpPr>
        <p:spPr/>
        <p:txBody>
          <a:bodyPr/>
          <a:lstStyle/>
          <a:p>
            <a:r>
              <a:rPr lang="en-GB" dirty="0"/>
              <a:t>Screening Discovery - Executive summary</a:t>
            </a:r>
          </a:p>
        </p:txBody>
      </p:sp>
    </p:spTree>
    <p:extLst>
      <p:ext uri="{BB962C8B-B14F-4D97-AF65-F5344CB8AC3E}">
        <p14:creationId xmlns:p14="http://schemas.microsoft.com/office/powerpoint/2010/main" val="30427262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E32C73D1-3F85-9A25-4EC5-DA536632F1D0}"/>
              </a:ext>
            </a:extLst>
          </p:cNvPr>
          <p:cNvSpPr>
            <a:spLocks noGrp="1"/>
          </p:cNvSpPr>
          <p:nvPr>
            <p:ph sz="quarter" idx="10"/>
          </p:nvPr>
        </p:nvSpPr>
        <p:spPr/>
        <p:txBody>
          <a:bodyPr/>
          <a:lstStyle/>
          <a:p>
            <a:r>
              <a:rPr lang="en-GB" dirty="0"/>
              <a:t>Executive Summary</a:t>
            </a:r>
          </a:p>
        </p:txBody>
      </p:sp>
      <p:sp>
        <p:nvSpPr>
          <p:cNvPr id="12" name="Content Placeholder 11">
            <a:extLst>
              <a:ext uri="{FF2B5EF4-FFF2-40B4-BE49-F238E27FC236}">
                <a16:creationId xmlns:a16="http://schemas.microsoft.com/office/drawing/2014/main" id="{4666BD36-B75D-98BC-2D51-3EE6B917B146}"/>
              </a:ext>
            </a:extLst>
          </p:cNvPr>
          <p:cNvSpPr>
            <a:spLocks noGrp="1"/>
          </p:cNvSpPr>
          <p:nvPr>
            <p:ph sz="quarter" idx="16"/>
          </p:nvPr>
        </p:nvSpPr>
        <p:spPr>
          <a:xfrm>
            <a:off x="715964" y="2230644"/>
            <a:ext cx="10760074" cy="3505575"/>
          </a:xfrm>
        </p:spPr>
        <p:txBody>
          <a:bodyPr/>
          <a:lstStyle/>
          <a:p>
            <a:pPr>
              <a:buClr>
                <a:schemeClr val="accent5"/>
              </a:buClr>
              <a:buFont typeface="Wingdings" panose="05000000000000000000" pitchFamily="2" charset="2"/>
              <a:buChar char="§"/>
            </a:pPr>
            <a:r>
              <a:rPr lang="en-GB" sz="1400" dirty="0"/>
              <a:t>There is user appetite for a digital DESW service that enables participants to view and mange their screening appointments</a:t>
            </a:r>
          </a:p>
          <a:p>
            <a:pPr>
              <a:buClr>
                <a:schemeClr val="accent5"/>
              </a:buClr>
              <a:buFont typeface="Wingdings" panose="05000000000000000000" pitchFamily="2" charset="2"/>
              <a:buChar char="§"/>
            </a:pPr>
            <a:r>
              <a:rPr lang="en-GB" sz="1400" dirty="0"/>
              <a:t>There are some key technical dependencies that need to be in place to support the introduction of a digital DESW service (e.g. NHS Wales App). </a:t>
            </a:r>
          </a:p>
          <a:p>
            <a:pPr>
              <a:buClr>
                <a:schemeClr val="accent5"/>
              </a:buClr>
              <a:buFont typeface="Wingdings" panose="05000000000000000000" pitchFamily="2" charset="2"/>
              <a:buChar char="§"/>
            </a:pPr>
            <a:r>
              <a:rPr lang="en-GB" sz="1400" dirty="0"/>
              <a:t>Operational challenges (capacity &amp; backlog) are also likely to be affected by introducing an additional digital channel at this time.</a:t>
            </a:r>
          </a:p>
          <a:p>
            <a:pPr>
              <a:buClr>
                <a:schemeClr val="accent5"/>
              </a:buClr>
              <a:buFont typeface="Wingdings" panose="05000000000000000000" pitchFamily="2" charset="2"/>
              <a:buChar char="§"/>
            </a:pPr>
            <a:r>
              <a:rPr lang="en-GB" sz="1400" dirty="0"/>
              <a:t>Therefore, targeted work is needed to prepare for a digital service before moving to a Beta delivery phase.</a:t>
            </a:r>
          </a:p>
          <a:p>
            <a:pPr>
              <a:buClr>
                <a:schemeClr val="accent5"/>
              </a:buClr>
              <a:buFont typeface="Wingdings" panose="05000000000000000000" pitchFamily="2" charset="2"/>
              <a:buChar char="§"/>
            </a:pPr>
            <a:r>
              <a:rPr lang="en-GB" sz="1400" dirty="0"/>
              <a:t>However, there are opportunities to realise value in the short to mid-term by progressing specific items of work</a:t>
            </a:r>
          </a:p>
          <a:p>
            <a:pPr lvl="1">
              <a:buClr>
                <a:schemeClr val="accent5"/>
              </a:buClr>
              <a:buFont typeface="Arial" panose="020B0604020202020204" pitchFamily="34" charset="0"/>
              <a:buChar char="•"/>
            </a:pPr>
            <a:r>
              <a:rPr lang="en-GB" sz="1400" dirty="0"/>
              <a:t>It is possible to automate DESW processes using Intelligent Automation tooling and integrate data with </a:t>
            </a:r>
            <a:r>
              <a:rPr lang="en-GB" sz="1400" dirty="0" err="1"/>
              <a:t>OptoMize</a:t>
            </a:r>
            <a:endParaRPr lang="en-GB" sz="1400" dirty="0"/>
          </a:p>
          <a:p>
            <a:pPr lvl="1">
              <a:buClr>
                <a:schemeClr val="accent5"/>
              </a:buClr>
              <a:buFont typeface="Arial" panose="020B0604020202020204" pitchFamily="34" charset="0"/>
              <a:buChar char="•"/>
            </a:pPr>
            <a:r>
              <a:rPr lang="en-GB" sz="1400" dirty="0"/>
              <a:t>Existing capabilities in </a:t>
            </a:r>
            <a:r>
              <a:rPr lang="en-GB" sz="1400" dirty="0" err="1"/>
              <a:t>OptoMize</a:t>
            </a:r>
            <a:r>
              <a:rPr lang="en-GB" sz="1400" dirty="0"/>
              <a:t> can deliver improvements to efficiency</a:t>
            </a:r>
          </a:p>
          <a:p>
            <a:pPr>
              <a:buClr>
                <a:schemeClr val="accent5"/>
              </a:buClr>
              <a:buFont typeface="Wingdings" panose="05000000000000000000" pitchFamily="2" charset="2"/>
              <a:buChar char="§"/>
            </a:pPr>
            <a:r>
              <a:rPr lang="en-GB" sz="1400" dirty="0"/>
              <a:t>DESW does not currently have in place ways of effectively engaging with participants, staff &amp; or other care providers to gather insights and continuously improve the service.</a:t>
            </a:r>
          </a:p>
        </p:txBody>
      </p:sp>
      <p:sp>
        <p:nvSpPr>
          <p:cNvPr id="11" name="Text Placeholder 10">
            <a:extLst>
              <a:ext uri="{FF2B5EF4-FFF2-40B4-BE49-F238E27FC236}">
                <a16:creationId xmlns:a16="http://schemas.microsoft.com/office/drawing/2014/main" id="{A4A32F89-DA05-A92E-BC9B-3648D9A0F66D}"/>
              </a:ext>
            </a:extLst>
          </p:cNvPr>
          <p:cNvSpPr>
            <a:spLocks noGrp="1"/>
          </p:cNvSpPr>
          <p:nvPr>
            <p:ph type="body" sz="quarter" idx="15"/>
          </p:nvPr>
        </p:nvSpPr>
        <p:spPr/>
        <p:txBody>
          <a:bodyPr/>
          <a:lstStyle/>
          <a:p>
            <a:r>
              <a:rPr lang="en-GB" dirty="0"/>
              <a:t>DESW Alpha- Executive summary</a:t>
            </a:r>
          </a:p>
        </p:txBody>
      </p:sp>
      <p:sp>
        <p:nvSpPr>
          <p:cNvPr id="14" name="Text Placeholder 13">
            <a:extLst>
              <a:ext uri="{FF2B5EF4-FFF2-40B4-BE49-F238E27FC236}">
                <a16:creationId xmlns:a16="http://schemas.microsoft.com/office/drawing/2014/main" id="{E9D4BF7E-18F6-0AC6-6CC9-AB5E8A719102}"/>
              </a:ext>
            </a:extLst>
          </p:cNvPr>
          <p:cNvSpPr>
            <a:spLocks noGrp="1"/>
          </p:cNvSpPr>
          <p:nvPr>
            <p:ph type="body" sz="quarter" idx="18"/>
          </p:nvPr>
        </p:nvSpPr>
        <p:spPr/>
        <p:txBody>
          <a:bodyPr/>
          <a:lstStyle/>
          <a:p>
            <a:r>
              <a:rPr lang="en-GB" dirty="0"/>
              <a:t>Overall Conclusions</a:t>
            </a:r>
          </a:p>
        </p:txBody>
      </p:sp>
    </p:spTree>
    <p:extLst>
      <p:ext uri="{BB962C8B-B14F-4D97-AF65-F5344CB8AC3E}">
        <p14:creationId xmlns:p14="http://schemas.microsoft.com/office/powerpoint/2010/main" val="14853261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2D516BA-3968-88C0-FBC8-96397529912A}"/>
              </a:ext>
            </a:extLst>
          </p:cNvPr>
          <p:cNvSpPr>
            <a:spLocks noGrp="1"/>
          </p:cNvSpPr>
          <p:nvPr>
            <p:ph sz="quarter" idx="10"/>
          </p:nvPr>
        </p:nvSpPr>
        <p:spPr/>
        <p:txBody>
          <a:bodyPr/>
          <a:lstStyle/>
          <a:p>
            <a:r>
              <a:rPr lang="en-GB"/>
              <a:t>Architecture Review</a:t>
            </a:r>
          </a:p>
        </p:txBody>
      </p:sp>
      <p:sp>
        <p:nvSpPr>
          <p:cNvPr id="4" name="Content Placeholder 3">
            <a:extLst>
              <a:ext uri="{FF2B5EF4-FFF2-40B4-BE49-F238E27FC236}">
                <a16:creationId xmlns:a16="http://schemas.microsoft.com/office/drawing/2014/main" id="{6BF0638A-057D-D5F3-396C-1E97719E3147}"/>
              </a:ext>
            </a:extLst>
          </p:cNvPr>
          <p:cNvSpPr>
            <a:spLocks noGrp="1"/>
          </p:cNvSpPr>
          <p:nvPr>
            <p:ph sz="quarter" idx="17"/>
          </p:nvPr>
        </p:nvSpPr>
        <p:spPr>
          <a:xfrm>
            <a:off x="6453810" y="1646634"/>
            <a:ext cx="5284534" cy="4549964"/>
          </a:xfrm>
        </p:spPr>
        <p:txBody>
          <a:bodyPr/>
          <a:lstStyle/>
          <a:p>
            <a:pPr marL="0" indent="0">
              <a:buNone/>
            </a:pPr>
            <a:r>
              <a:rPr lang="en-GB" sz="1200" b="1" dirty="0">
                <a:solidFill>
                  <a:srgbClr val="E03882"/>
                </a:solidFill>
              </a:rPr>
              <a:t>Recommendations include:</a:t>
            </a:r>
          </a:p>
          <a:p>
            <a:r>
              <a:rPr lang="en-GB" sz="1200" dirty="0"/>
              <a:t>Adopt agile behaviours more widely, e.g. planning, retros, demos, and a customer-centric mindset to build a stream aligned backlog of work. ​</a:t>
            </a:r>
          </a:p>
          <a:p>
            <a:r>
              <a:rPr lang="en-GB" sz="1200" dirty="0"/>
              <a:t>Maintain basic architecture diagrams as part of BAU</a:t>
            </a:r>
          </a:p>
          <a:p>
            <a:r>
              <a:rPr lang="en-GB" sz="1200" dirty="0"/>
              <a:t>Manage strongly scope, features, and work in progress</a:t>
            </a:r>
          </a:p>
          <a:p>
            <a:r>
              <a:rPr lang="en-GB" sz="1200" dirty="0"/>
              <a:t>Identify or define business owners/stakeholders for each system</a:t>
            </a:r>
          </a:p>
          <a:p>
            <a:r>
              <a:rPr lang="en-GB" sz="1200" dirty="0"/>
              <a:t>Automate ETL processes in the Registers systems</a:t>
            </a:r>
          </a:p>
          <a:p>
            <a:r>
              <a:rPr lang="en-GB" sz="1200" dirty="0"/>
              <a:t>Move towards API-driven access to data</a:t>
            </a:r>
          </a:p>
          <a:p>
            <a:r>
              <a:rPr lang="en-GB" sz="1200" dirty="0"/>
              <a:t>Improve automated testing and deployment</a:t>
            </a:r>
          </a:p>
          <a:p>
            <a:r>
              <a:rPr lang="en-GB" sz="1200" dirty="0"/>
              <a:t>Consider hiring a Delivery Manager</a:t>
            </a:r>
          </a:p>
          <a:p>
            <a:r>
              <a:rPr lang="en-GB" sz="1200" dirty="0"/>
              <a:t>Improve product management and the ability to get feedback from business owners around, for example, get feature requests or decommissioning of unused systems</a:t>
            </a:r>
          </a:p>
          <a:p>
            <a:r>
              <a:rPr lang="en-GB" sz="1200" dirty="0"/>
              <a:t>Following up with Team Insights work – how developers deliver in an agile way and what processes need to be in place.</a:t>
            </a:r>
          </a:p>
          <a:p>
            <a:pPr marL="0" indent="0">
              <a:buNone/>
            </a:pPr>
            <a:endParaRPr lang="en-GB" sz="1200" dirty="0"/>
          </a:p>
        </p:txBody>
      </p:sp>
      <p:sp>
        <p:nvSpPr>
          <p:cNvPr id="5" name="Text Placeholder 4">
            <a:extLst>
              <a:ext uri="{FF2B5EF4-FFF2-40B4-BE49-F238E27FC236}">
                <a16:creationId xmlns:a16="http://schemas.microsoft.com/office/drawing/2014/main" id="{E76DD6B9-8D59-02AF-5E2C-4B6D19D4892B}"/>
              </a:ext>
            </a:extLst>
          </p:cNvPr>
          <p:cNvSpPr>
            <a:spLocks noGrp="1"/>
          </p:cNvSpPr>
          <p:nvPr>
            <p:ph type="body" sz="quarter" idx="15"/>
          </p:nvPr>
        </p:nvSpPr>
        <p:spPr/>
        <p:txBody>
          <a:bodyPr/>
          <a:lstStyle/>
          <a:p>
            <a:r>
              <a:rPr lang="en-GB" dirty="0"/>
              <a:t>Architecture Review - Executive Summary</a:t>
            </a:r>
          </a:p>
          <a:p>
            <a:endParaRPr lang="en-GB" dirty="0"/>
          </a:p>
        </p:txBody>
      </p:sp>
      <p:sp>
        <p:nvSpPr>
          <p:cNvPr id="6" name="Text Placeholder 5">
            <a:extLst>
              <a:ext uri="{FF2B5EF4-FFF2-40B4-BE49-F238E27FC236}">
                <a16:creationId xmlns:a16="http://schemas.microsoft.com/office/drawing/2014/main" id="{70D3A845-7772-2C7E-E7CA-BD6248BF900A}"/>
              </a:ext>
            </a:extLst>
          </p:cNvPr>
          <p:cNvSpPr>
            <a:spLocks noGrp="1"/>
          </p:cNvSpPr>
          <p:nvPr>
            <p:ph type="body" sz="quarter" idx="18"/>
          </p:nvPr>
        </p:nvSpPr>
        <p:spPr/>
        <p:txBody>
          <a:bodyPr/>
          <a:lstStyle/>
          <a:p>
            <a:r>
              <a:rPr lang="en-GB" dirty="0"/>
              <a:t>Observations and Recommendations</a:t>
            </a:r>
          </a:p>
        </p:txBody>
      </p:sp>
      <p:graphicFrame>
        <p:nvGraphicFramePr>
          <p:cNvPr id="11" name="Content Placeholder 7">
            <a:extLst>
              <a:ext uri="{FF2B5EF4-FFF2-40B4-BE49-F238E27FC236}">
                <a16:creationId xmlns:a16="http://schemas.microsoft.com/office/drawing/2014/main" id="{5A59AADD-4EB3-0C65-53F9-8F634C6BB7DF}"/>
              </a:ext>
            </a:extLst>
          </p:cNvPr>
          <p:cNvGraphicFramePr>
            <a:graphicFrameLocks/>
          </p:cNvGraphicFramePr>
          <p:nvPr/>
        </p:nvGraphicFramePr>
        <p:xfrm>
          <a:off x="715963" y="1653002"/>
          <a:ext cx="5544160" cy="44061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4339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0780A-32C9-4752-ACEA-E09AF4E85F4E}"/>
              </a:ext>
            </a:extLst>
          </p:cNvPr>
          <p:cNvSpPr>
            <a:spLocks noGrp="1"/>
          </p:cNvSpPr>
          <p:nvPr>
            <p:ph type="title"/>
          </p:nvPr>
        </p:nvSpPr>
        <p:spPr/>
        <p:txBody>
          <a:bodyPr/>
          <a:lstStyle/>
          <a:p>
            <a:r>
              <a:rPr lang="en-GB" dirty="0"/>
              <a:t>What are we as an organisation. Are we:</a:t>
            </a:r>
          </a:p>
        </p:txBody>
      </p:sp>
      <p:sp>
        <p:nvSpPr>
          <p:cNvPr id="3" name="Content Placeholder 2">
            <a:extLst>
              <a:ext uri="{FF2B5EF4-FFF2-40B4-BE49-F238E27FC236}">
                <a16:creationId xmlns:a16="http://schemas.microsoft.com/office/drawing/2014/main" id="{6C343C21-4CF3-409E-A1FA-4BC3D25F85A4}"/>
              </a:ext>
            </a:extLst>
          </p:cNvPr>
          <p:cNvSpPr>
            <a:spLocks noGrp="1"/>
          </p:cNvSpPr>
          <p:nvPr>
            <p:ph idx="1"/>
          </p:nvPr>
        </p:nvSpPr>
        <p:spPr/>
        <p:txBody>
          <a:bodyPr>
            <a:normAutofit/>
          </a:bodyPr>
          <a:lstStyle/>
          <a:p>
            <a:pPr marL="0" indent="0" algn="ctr">
              <a:buNone/>
            </a:pPr>
            <a:r>
              <a:rPr lang="en-GB" sz="3600" i="1" dirty="0"/>
              <a:t>A multi-disciplinary team committed to improving population health in Wales</a:t>
            </a:r>
          </a:p>
          <a:p>
            <a:pPr marL="0" indent="0" algn="ctr">
              <a:buNone/>
            </a:pPr>
            <a:endParaRPr lang="en-GB" sz="3600" i="1" dirty="0"/>
          </a:p>
          <a:p>
            <a:pPr marL="0" indent="0" algn="ctr">
              <a:buNone/>
            </a:pPr>
            <a:r>
              <a:rPr lang="en-GB" sz="2400" i="1" dirty="0"/>
              <a:t>Or are we </a:t>
            </a:r>
          </a:p>
          <a:p>
            <a:pPr marL="0" indent="0" algn="ctr">
              <a:buNone/>
            </a:pPr>
            <a:endParaRPr lang="en-GB" sz="2400" i="1" dirty="0"/>
          </a:p>
          <a:p>
            <a:pPr marL="0" indent="0" algn="ctr">
              <a:buNone/>
            </a:pPr>
            <a:r>
              <a:rPr lang="en-GB" sz="3200" i="1" dirty="0"/>
              <a:t>A team of public health professionals supported in providing public health expertise</a:t>
            </a:r>
          </a:p>
          <a:p>
            <a:pPr marL="0" indent="0" algn="ctr">
              <a:buNone/>
            </a:pPr>
            <a:endParaRPr lang="en-GB" dirty="0"/>
          </a:p>
          <a:p>
            <a:pPr marL="0" indent="0" algn="ctr">
              <a:buNone/>
            </a:pPr>
            <a:endParaRPr lang="en-GB" dirty="0"/>
          </a:p>
        </p:txBody>
      </p:sp>
    </p:spTree>
    <p:extLst>
      <p:ext uri="{BB962C8B-B14F-4D97-AF65-F5344CB8AC3E}">
        <p14:creationId xmlns:p14="http://schemas.microsoft.com/office/powerpoint/2010/main" val="28164140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060E8213-0414-94D0-0C42-3D60C1E1CC09}"/>
              </a:ext>
            </a:extLst>
          </p:cNvPr>
          <p:cNvSpPr>
            <a:spLocks noGrp="1"/>
          </p:cNvSpPr>
          <p:nvPr>
            <p:ph sz="quarter" idx="10"/>
          </p:nvPr>
        </p:nvSpPr>
        <p:spPr/>
        <p:txBody>
          <a:bodyPr/>
          <a:lstStyle/>
          <a:p>
            <a:r>
              <a:rPr lang="en-GB"/>
              <a:t>Next steps</a:t>
            </a:r>
          </a:p>
        </p:txBody>
      </p:sp>
      <p:sp>
        <p:nvSpPr>
          <p:cNvPr id="8" name="Content Placeholder 7">
            <a:extLst>
              <a:ext uri="{FF2B5EF4-FFF2-40B4-BE49-F238E27FC236}">
                <a16:creationId xmlns:a16="http://schemas.microsoft.com/office/drawing/2014/main" id="{506085CB-4B07-E573-F08B-F46D3FA4DB01}"/>
              </a:ext>
            </a:extLst>
          </p:cNvPr>
          <p:cNvSpPr>
            <a:spLocks noGrp="1"/>
          </p:cNvSpPr>
          <p:nvPr>
            <p:ph sz="quarter" idx="14"/>
          </p:nvPr>
        </p:nvSpPr>
        <p:spPr>
          <a:xfrm>
            <a:off x="86013" y="1952754"/>
            <a:ext cx="12019973" cy="3942105"/>
          </a:xfrm>
        </p:spPr>
        <p:txBody>
          <a:bodyPr/>
          <a:lstStyle/>
          <a:p>
            <a:r>
              <a:rPr lang="en-GB" dirty="0"/>
              <a:t>Automation posts being recruited from investment, to start programme</a:t>
            </a:r>
          </a:p>
          <a:p>
            <a:r>
              <a:rPr lang="en-GB" dirty="0"/>
              <a:t>DESW </a:t>
            </a:r>
            <a:r>
              <a:rPr lang="en-GB"/>
              <a:t>referral </a:t>
            </a:r>
            <a:r>
              <a:rPr lang="en-GB" dirty="0"/>
              <a:t>automation</a:t>
            </a:r>
          </a:p>
          <a:p>
            <a:r>
              <a:rPr lang="en-GB" dirty="0"/>
              <a:t>Breast Test Select Cohort Selection move from NHAIS</a:t>
            </a:r>
          </a:p>
          <a:p>
            <a:r>
              <a:rPr lang="en-GB" dirty="0"/>
              <a:t>Web estate</a:t>
            </a:r>
          </a:p>
          <a:p>
            <a:pPr lvl="1"/>
            <a:r>
              <a:rPr lang="en-GB" sz="2000" dirty="0"/>
              <a:t>Standard operating procedures and compliance</a:t>
            </a:r>
          </a:p>
          <a:p>
            <a:pPr lvl="1"/>
            <a:r>
              <a:rPr lang="en-GB" sz="2000" dirty="0"/>
              <a:t>Rationalisation of web estate where possible</a:t>
            </a:r>
          </a:p>
          <a:p>
            <a:pPr lvl="1"/>
            <a:r>
              <a:rPr lang="en-GB" sz="2000" dirty="0"/>
              <a:t>Product management brought in</a:t>
            </a:r>
          </a:p>
          <a:p>
            <a:r>
              <a:rPr lang="en-GB" sz="2600" dirty="0"/>
              <a:t>Registers – framework and product management</a:t>
            </a:r>
          </a:p>
          <a:p>
            <a:r>
              <a:rPr lang="en-GB" sz="2600" dirty="0"/>
              <a:t>Funding bid for discovery on Health Protection to complete the picture</a:t>
            </a:r>
          </a:p>
        </p:txBody>
      </p:sp>
      <p:sp>
        <p:nvSpPr>
          <p:cNvPr id="5" name="Text Placeholder 4">
            <a:extLst>
              <a:ext uri="{FF2B5EF4-FFF2-40B4-BE49-F238E27FC236}">
                <a16:creationId xmlns:a16="http://schemas.microsoft.com/office/drawing/2014/main" id="{C85875C8-CF57-3DDE-E7FE-6CA788215F36}"/>
              </a:ext>
            </a:extLst>
          </p:cNvPr>
          <p:cNvSpPr>
            <a:spLocks noGrp="1"/>
          </p:cNvSpPr>
          <p:nvPr>
            <p:ph type="body" sz="quarter" idx="15"/>
          </p:nvPr>
        </p:nvSpPr>
        <p:spPr/>
        <p:txBody>
          <a:bodyPr/>
          <a:lstStyle/>
          <a:p>
            <a:r>
              <a:rPr lang="en-GB" dirty="0"/>
              <a:t>Next steps</a:t>
            </a:r>
          </a:p>
        </p:txBody>
      </p:sp>
    </p:spTree>
    <p:extLst>
      <p:ext uri="{BB962C8B-B14F-4D97-AF65-F5344CB8AC3E}">
        <p14:creationId xmlns:p14="http://schemas.microsoft.com/office/powerpoint/2010/main" val="27665174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A218E51-88B9-8FA6-C25D-E44FC6BF987A}"/>
              </a:ext>
            </a:extLst>
          </p:cNvPr>
          <p:cNvSpPr>
            <a:spLocks noGrp="1"/>
          </p:cNvSpPr>
          <p:nvPr>
            <p:ph sz="quarter" idx="10"/>
          </p:nvPr>
        </p:nvSpPr>
        <p:spPr/>
        <p:txBody>
          <a:bodyPr/>
          <a:lstStyle/>
          <a:p>
            <a:endParaRPr lang="en-GB"/>
          </a:p>
        </p:txBody>
      </p:sp>
      <p:sp>
        <p:nvSpPr>
          <p:cNvPr id="3" name="Content Placeholder 2">
            <a:extLst>
              <a:ext uri="{FF2B5EF4-FFF2-40B4-BE49-F238E27FC236}">
                <a16:creationId xmlns:a16="http://schemas.microsoft.com/office/drawing/2014/main" id="{EED85EC0-7FC7-E205-DD27-A76013BF9D23}"/>
              </a:ext>
            </a:extLst>
          </p:cNvPr>
          <p:cNvSpPr>
            <a:spLocks noGrp="1"/>
          </p:cNvSpPr>
          <p:nvPr>
            <p:ph sz="quarter" idx="14"/>
          </p:nvPr>
        </p:nvSpPr>
        <p:spPr>
          <a:xfrm>
            <a:off x="715963" y="1903385"/>
            <a:ext cx="10760075" cy="5457904"/>
          </a:xfrm>
        </p:spPr>
        <p:txBody>
          <a:bodyPr/>
          <a:lstStyle/>
          <a:p>
            <a:r>
              <a:rPr lang="en-GB" dirty="0"/>
              <a:t>How can we harness the learning from the discovery work?</a:t>
            </a:r>
          </a:p>
          <a:p>
            <a:endParaRPr lang="en-GB" dirty="0"/>
          </a:p>
          <a:p>
            <a:r>
              <a:rPr lang="en-GB" dirty="0"/>
              <a:t>What do we see as the challenges in moving forward on this agenda?</a:t>
            </a:r>
          </a:p>
          <a:p>
            <a:endParaRPr lang="en-GB" dirty="0"/>
          </a:p>
          <a:p>
            <a:r>
              <a:rPr lang="en-GB" dirty="0"/>
              <a:t>How can we support the bringing together of teams to deliver together respecting and pulling together all the </a:t>
            </a:r>
            <a:r>
              <a:rPr lang="en-GB"/>
              <a:t>professionalisms needed?</a:t>
            </a:r>
            <a:endParaRPr lang="en-GB" dirty="0"/>
          </a:p>
          <a:p>
            <a:endParaRPr lang="en-GB" dirty="0"/>
          </a:p>
          <a:p>
            <a:endParaRPr lang="en-GB" dirty="0"/>
          </a:p>
          <a:p>
            <a:endParaRPr lang="en-GB" dirty="0"/>
          </a:p>
          <a:p>
            <a:pPr marL="0" indent="0">
              <a:buNone/>
            </a:pPr>
            <a:endParaRPr lang="en-GB" dirty="0"/>
          </a:p>
        </p:txBody>
      </p:sp>
      <p:sp>
        <p:nvSpPr>
          <p:cNvPr id="4" name="Text Placeholder 3">
            <a:extLst>
              <a:ext uri="{FF2B5EF4-FFF2-40B4-BE49-F238E27FC236}">
                <a16:creationId xmlns:a16="http://schemas.microsoft.com/office/drawing/2014/main" id="{AC84CB18-614F-E69A-CC4D-068151187EA6}"/>
              </a:ext>
            </a:extLst>
          </p:cNvPr>
          <p:cNvSpPr>
            <a:spLocks noGrp="1"/>
          </p:cNvSpPr>
          <p:nvPr>
            <p:ph type="body" sz="quarter" idx="15"/>
          </p:nvPr>
        </p:nvSpPr>
        <p:spPr/>
        <p:txBody>
          <a:bodyPr/>
          <a:lstStyle/>
          <a:p>
            <a:r>
              <a:rPr lang="en-GB" dirty="0"/>
              <a:t>Areas for discussion</a:t>
            </a:r>
          </a:p>
        </p:txBody>
      </p:sp>
    </p:spTree>
    <p:extLst>
      <p:ext uri="{BB962C8B-B14F-4D97-AF65-F5344CB8AC3E}">
        <p14:creationId xmlns:p14="http://schemas.microsoft.com/office/powerpoint/2010/main" val="91271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0"/>
          </p:nvPr>
        </p:nvSpPr>
        <p:spPr/>
        <p:txBody>
          <a:bodyPr/>
          <a:lstStyle/>
          <a:p>
            <a:r>
              <a:rPr lang="en-GB" dirty="0"/>
              <a:t>Scale of the Opportunity</a:t>
            </a:r>
          </a:p>
        </p:txBody>
      </p:sp>
      <p:sp>
        <p:nvSpPr>
          <p:cNvPr id="6" name="Content Placeholder 5"/>
          <p:cNvSpPr>
            <a:spLocks noGrp="1"/>
          </p:cNvSpPr>
          <p:nvPr>
            <p:ph sz="quarter" idx="14"/>
          </p:nvPr>
        </p:nvSpPr>
        <p:spPr>
          <a:xfrm>
            <a:off x="715961" y="1943978"/>
            <a:ext cx="10760075" cy="3226524"/>
          </a:xfrm>
        </p:spPr>
        <p:txBody>
          <a:bodyPr/>
          <a:lstStyle/>
          <a:p>
            <a:r>
              <a:rPr lang="en-GB" dirty="0"/>
              <a:t>PHW </a:t>
            </a:r>
            <a:r>
              <a:rPr lang="en-GB"/>
              <a:t>was</a:t>
            </a:r>
            <a:r>
              <a:rPr lang="en-GB" dirty="0"/>
              <a:t> running </a:t>
            </a:r>
            <a:r>
              <a:rPr lang="en-GB" b="1" dirty="0"/>
              <a:t>five</a:t>
            </a:r>
            <a:r>
              <a:rPr lang="en-GB" dirty="0"/>
              <a:t> Agile project phases next to each other (we wouldn’t usually do that many)</a:t>
            </a:r>
          </a:p>
          <a:p>
            <a:r>
              <a:rPr lang="en-GB" dirty="0">
                <a:solidFill>
                  <a:schemeClr val="tx2"/>
                </a:solidFill>
              </a:rPr>
              <a:t>3 Discoveries</a:t>
            </a:r>
          </a:p>
          <a:p>
            <a:endParaRPr lang="en-GB" dirty="0">
              <a:solidFill>
                <a:schemeClr val="tx2"/>
              </a:solidFill>
            </a:endParaRPr>
          </a:p>
          <a:p>
            <a:r>
              <a:rPr lang="en-GB" dirty="0">
                <a:solidFill>
                  <a:schemeClr val="tx2"/>
                </a:solidFill>
              </a:rPr>
              <a:t>1 Alpha</a:t>
            </a:r>
          </a:p>
          <a:p>
            <a:endParaRPr lang="en-GB" dirty="0">
              <a:solidFill>
                <a:schemeClr val="tx2"/>
              </a:solidFill>
            </a:endParaRPr>
          </a:p>
          <a:p>
            <a:r>
              <a:rPr lang="en-GB" dirty="0">
                <a:solidFill>
                  <a:schemeClr val="tx2"/>
                </a:solidFill>
              </a:rPr>
              <a:t>and an </a:t>
            </a:r>
            <a:r>
              <a:rPr lang="en-GB" b="1" dirty="0">
                <a:solidFill>
                  <a:schemeClr val="accent5"/>
                </a:solidFill>
              </a:rPr>
              <a:t>architecture review </a:t>
            </a:r>
            <a:r>
              <a:rPr lang="en-GB" dirty="0">
                <a:solidFill>
                  <a:schemeClr val="tx2"/>
                </a:solidFill>
              </a:rPr>
              <a:t>for the whole of our digital estate	</a:t>
            </a:r>
            <a:endParaRPr lang="en-GB" dirty="0">
              <a:solidFill>
                <a:schemeClr val="accent4"/>
              </a:solidFill>
            </a:endParaRPr>
          </a:p>
        </p:txBody>
      </p:sp>
      <p:sp>
        <p:nvSpPr>
          <p:cNvPr id="7" name="Text Placeholder 6"/>
          <p:cNvSpPr>
            <a:spLocks noGrp="1"/>
          </p:cNvSpPr>
          <p:nvPr>
            <p:ph type="body" sz="quarter" idx="15"/>
          </p:nvPr>
        </p:nvSpPr>
        <p:spPr/>
        <p:txBody>
          <a:bodyPr/>
          <a:lstStyle/>
          <a:p>
            <a:r>
              <a:rPr lang="en-GB" dirty="0"/>
              <a:t>Discovery and Alpha</a:t>
            </a:r>
          </a:p>
        </p:txBody>
      </p:sp>
      <p:sp>
        <p:nvSpPr>
          <p:cNvPr id="8" name="Text Placeholder 7"/>
          <p:cNvSpPr>
            <a:spLocks noGrp="1"/>
          </p:cNvSpPr>
          <p:nvPr>
            <p:ph type="body" sz="quarter" idx="16"/>
          </p:nvPr>
        </p:nvSpPr>
        <p:spPr/>
        <p:txBody>
          <a:bodyPr/>
          <a:lstStyle/>
          <a:p>
            <a:r>
              <a:rPr lang="en-GB" dirty="0"/>
              <a:t>Story so far</a:t>
            </a:r>
          </a:p>
        </p:txBody>
      </p:sp>
      <p:sp>
        <p:nvSpPr>
          <p:cNvPr id="2" name="TextBox 1">
            <a:extLst>
              <a:ext uri="{FF2B5EF4-FFF2-40B4-BE49-F238E27FC236}">
                <a16:creationId xmlns:a16="http://schemas.microsoft.com/office/drawing/2014/main" id="{D1C210F4-CAF4-46AE-22C4-1888C8C5C8D0}"/>
              </a:ext>
            </a:extLst>
          </p:cNvPr>
          <p:cNvSpPr txBox="1"/>
          <p:nvPr/>
        </p:nvSpPr>
        <p:spPr>
          <a:xfrm>
            <a:off x="3148443" y="2765978"/>
            <a:ext cx="2264466" cy="578882"/>
          </a:xfrm>
          <a:prstGeom prst="round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GB" sz="2800" i="0" dirty="0">
                <a:solidFill>
                  <a:schemeClr val="bg1"/>
                </a:solidFill>
                <a:latin typeface="Ubuntu" charset="0"/>
                <a:ea typeface="Ubuntu" charset="0"/>
                <a:cs typeface="Ubuntu" charset="0"/>
              </a:rPr>
              <a:t>Screening</a:t>
            </a:r>
            <a:endParaRPr lang="en-GB" sz="2800" i="0" dirty="0">
              <a:solidFill>
                <a:schemeClr val="tx2"/>
              </a:solidFill>
              <a:latin typeface="Ubuntu" charset="0"/>
              <a:ea typeface="Ubuntu" charset="0"/>
              <a:cs typeface="Ubuntu" charset="0"/>
            </a:endParaRPr>
          </a:p>
        </p:txBody>
      </p:sp>
      <p:sp>
        <p:nvSpPr>
          <p:cNvPr id="3" name="TextBox 2">
            <a:extLst>
              <a:ext uri="{FF2B5EF4-FFF2-40B4-BE49-F238E27FC236}">
                <a16:creationId xmlns:a16="http://schemas.microsoft.com/office/drawing/2014/main" id="{0D7EAEF2-368A-9F34-3619-B05E3C1DBC27}"/>
              </a:ext>
            </a:extLst>
          </p:cNvPr>
          <p:cNvSpPr txBox="1"/>
          <p:nvPr/>
        </p:nvSpPr>
        <p:spPr>
          <a:xfrm>
            <a:off x="5646860" y="2765978"/>
            <a:ext cx="2264466" cy="578882"/>
          </a:xfrm>
          <a:prstGeom prst="round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GB" sz="2800" i="0" dirty="0">
                <a:solidFill>
                  <a:schemeClr val="bg1"/>
                </a:solidFill>
                <a:latin typeface="Ubuntu" charset="0"/>
                <a:ea typeface="Ubuntu" charset="0"/>
                <a:cs typeface="Ubuntu" charset="0"/>
              </a:rPr>
              <a:t>Register</a:t>
            </a:r>
            <a:endParaRPr lang="en-GB" sz="2800" i="0" dirty="0">
              <a:solidFill>
                <a:schemeClr val="tx2"/>
              </a:solidFill>
              <a:latin typeface="Ubuntu" charset="0"/>
              <a:ea typeface="Ubuntu" charset="0"/>
              <a:cs typeface="Ubuntu" charset="0"/>
            </a:endParaRPr>
          </a:p>
        </p:txBody>
      </p:sp>
      <p:sp>
        <p:nvSpPr>
          <p:cNvPr id="4" name="TextBox 3">
            <a:extLst>
              <a:ext uri="{FF2B5EF4-FFF2-40B4-BE49-F238E27FC236}">
                <a16:creationId xmlns:a16="http://schemas.microsoft.com/office/drawing/2014/main" id="{532D49E8-7E46-B602-5853-0F8EBD262133}"/>
              </a:ext>
            </a:extLst>
          </p:cNvPr>
          <p:cNvSpPr txBox="1"/>
          <p:nvPr/>
        </p:nvSpPr>
        <p:spPr>
          <a:xfrm>
            <a:off x="8145277" y="2765978"/>
            <a:ext cx="2264466" cy="578882"/>
          </a:xfrm>
          <a:prstGeom prst="round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GB" sz="2800" i="0" dirty="0">
                <a:solidFill>
                  <a:schemeClr val="bg1"/>
                </a:solidFill>
                <a:latin typeface="Ubuntu" charset="0"/>
                <a:ea typeface="Ubuntu" charset="0"/>
                <a:cs typeface="Ubuntu" charset="0"/>
              </a:rPr>
              <a:t>Web Estate</a:t>
            </a:r>
            <a:endParaRPr lang="en-GB" sz="2800" i="0" dirty="0">
              <a:solidFill>
                <a:schemeClr val="tx2"/>
              </a:solidFill>
              <a:latin typeface="Ubuntu" charset="0"/>
              <a:ea typeface="Ubuntu" charset="0"/>
              <a:cs typeface="Ubuntu" charset="0"/>
            </a:endParaRPr>
          </a:p>
        </p:txBody>
      </p:sp>
      <p:sp>
        <p:nvSpPr>
          <p:cNvPr id="9" name="TextBox 8">
            <a:extLst>
              <a:ext uri="{FF2B5EF4-FFF2-40B4-BE49-F238E27FC236}">
                <a16:creationId xmlns:a16="http://schemas.microsoft.com/office/drawing/2014/main" id="{6416C717-FE3F-4032-31F4-C158C015533F}"/>
              </a:ext>
            </a:extLst>
          </p:cNvPr>
          <p:cNvSpPr txBox="1"/>
          <p:nvPr/>
        </p:nvSpPr>
        <p:spPr>
          <a:xfrm>
            <a:off x="3148443" y="3653172"/>
            <a:ext cx="2264466" cy="578882"/>
          </a:xfrm>
          <a:prstGeom prst="round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n-GB" sz="2800" i="0" dirty="0">
                <a:solidFill>
                  <a:schemeClr val="bg1"/>
                </a:solidFill>
                <a:latin typeface="Ubuntu" charset="0"/>
                <a:ea typeface="Ubuntu" charset="0"/>
                <a:cs typeface="Ubuntu" charset="0"/>
              </a:rPr>
              <a:t>DESW</a:t>
            </a:r>
            <a:endParaRPr lang="en-GB" sz="2800" i="0" dirty="0">
              <a:solidFill>
                <a:schemeClr val="tx2"/>
              </a:solidFill>
              <a:latin typeface="Ubuntu" charset="0"/>
              <a:ea typeface="Ubuntu" charset="0"/>
              <a:cs typeface="Ubuntu" charset="0"/>
            </a:endParaRPr>
          </a:p>
        </p:txBody>
      </p:sp>
    </p:spTree>
    <p:extLst>
      <p:ext uri="{BB962C8B-B14F-4D97-AF65-F5344CB8AC3E}">
        <p14:creationId xmlns:p14="http://schemas.microsoft.com/office/powerpoint/2010/main" val="1095041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80C9138-8821-C432-3570-3DA9E8FC80B3}"/>
              </a:ext>
            </a:extLst>
          </p:cNvPr>
          <p:cNvSpPr>
            <a:spLocks noGrp="1"/>
          </p:cNvSpPr>
          <p:nvPr>
            <p:ph sz="quarter" idx="10"/>
          </p:nvPr>
        </p:nvSpPr>
        <p:spPr>
          <a:xfrm>
            <a:off x="348491" y="6294968"/>
            <a:ext cx="3597275" cy="221599"/>
          </a:xfrm>
        </p:spPr>
        <p:txBody>
          <a:bodyPr/>
          <a:lstStyle/>
          <a:p>
            <a:r>
              <a:rPr lang="en-GB" dirty="0"/>
              <a:t>Scale of the Opportunity</a:t>
            </a:r>
          </a:p>
        </p:txBody>
      </p:sp>
      <p:sp>
        <p:nvSpPr>
          <p:cNvPr id="3" name="Content Placeholder 2">
            <a:extLst>
              <a:ext uri="{FF2B5EF4-FFF2-40B4-BE49-F238E27FC236}">
                <a16:creationId xmlns:a16="http://schemas.microsoft.com/office/drawing/2014/main" id="{9810083C-8B3D-6E69-1F9D-EE9364D553DB}"/>
              </a:ext>
            </a:extLst>
          </p:cNvPr>
          <p:cNvSpPr>
            <a:spLocks noGrp="1"/>
          </p:cNvSpPr>
          <p:nvPr>
            <p:ph sz="quarter" idx="14"/>
          </p:nvPr>
        </p:nvSpPr>
        <p:spPr>
          <a:xfrm>
            <a:off x="715963" y="2003461"/>
            <a:ext cx="10996576" cy="1272143"/>
          </a:xfrm>
        </p:spPr>
        <p:txBody>
          <a:bodyPr/>
          <a:lstStyle/>
          <a:p>
            <a:pPr marL="0" indent="0">
              <a:buNone/>
            </a:pPr>
            <a:r>
              <a:rPr lang="en-GB" sz="2000" dirty="0"/>
              <a:t>The user research explores the </a:t>
            </a:r>
            <a:r>
              <a:rPr lang="en-GB" sz="2000" b="1" dirty="0">
                <a:solidFill>
                  <a:schemeClr val="accent5"/>
                </a:solidFill>
              </a:rPr>
              <a:t>people together with the problems </a:t>
            </a:r>
            <a:r>
              <a:rPr lang="en-GB" sz="2000" dirty="0"/>
              <a:t>to find solutions that will </a:t>
            </a:r>
            <a:r>
              <a:rPr lang="en-GB" sz="2000" b="1" dirty="0"/>
              <a:t>actually make a difference</a:t>
            </a:r>
          </a:p>
          <a:p>
            <a:pPr marL="0" indent="0" algn="ctr">
              <a:buNone/>
            </a:pPr>
            <a:endParaRPr lang="en-GB" sz="600" dirty="0"/>
          </a:p>
          <a:p>
            <a:pPr marL="0" indent="0" algn="ctr">
              <a:buNone/>
            </a:pPr>
            <a:r>
              <a:rPr lang="en-GB" sz="2000" b="1" dirty="0">
                <a:solidFill>
                  <a:schemeClr val="accent5"/>
                </a:solidFill>
              </a:rPr>
              <a:t>Accessibility</a:t>
            </a:r>
            <a:r>
              <a:rPr lang="en-GB" sz="2000" dirty="0"/>
              <a:t> has become a resounding theme across all Discoveries</a:t>
            </a:r>
          </a:p>
        </p:txBody>
      </p:sp>
      <p:sp>
        <p:nvSpPr>
          <p:cNvPr id="4" name="Text Placeholder 3">
            <a:extLst>
              <a:ext uri="{FF2B5EF4-FFF2-40B4-BE49-F238E27FC236}">
                <a16:creationId xmlns:a16="http://schemas.microsoft.com/office/drawing/2014/main" id="{758E78C6-8984-C181-CE4F-26DAA7AB5036}"/>
              </a:ext>
            </a:extLst>
          </p:cNvPr>
          <p:cNvSpPr>
            <a:spLocks noGrp="1"/>
          </p:cNvSpPr>
          <p:nvPr>
            <p:ph type="body" sz="quarter" idx="15"/>
          </p:nvPr>
        </p:nvSpPr>
        <p:spPr/>
        <p:txBody>
          <a:bodyPr/>
          <a:lstStyle/>
          <a:p>
            <a:r>
              <a:rPr lang="en-GB" dirty="0"/>
              <a:t>Discovery</a:t>
            </a:r>
          </a:p>
        </p:txBody>
      </p:sp>
      <p:sp>
        <p:nvSpPr>
          <p:cNvPr id="5" name="Text Placeholder 4">
            <a:extLst>
              <a:ext uri="{FF2B5EF4-FFF2-40B4-BE49-F238E27FC236}">
                <a16:creationId xmlns:a16="http://schemas.microsoft.com/office/drawing/2014/main" id="{3572B1D9-130F-46CA-B90F-8C71CC1F3C8E}"/>
              </a:ext>
            </a:extLst>
          </p:cNvPr>
          <p:cNvSpPr>
            <a:spLocks noGrp="1"/>
          </p:cNvSpPr>
          <p:nvPr>
            <p:ph type="body" sz="quarter" idx="16"/>
          </p:nvPr>
        </p:nvSpPr>
        <p:spPr/>
        <p:txBody>
          <a:bodyPr/>
          <a:lstStyle/>
          <a:p>
            <a:r>
              <a:rPr lang="en-GB" dirty="0"/>
              <a:t>User Research</a:t>
            </a:r>
          </a:p>
        </p:txBody>
      </p:sp>
      <p:sp>
        <p:nvSpPr>
          <p:cNvPr id="6" name="TextBox 5">
            <a:extLst>
              <a:ext uri="{FF2B5EF4-FFF2-40B4-BE49-F238E27FC236}">
                <a16:creationId xmlns:a16="http://schemas.microsoft.com/office/drawing/2014/main" id="{D3967C19-0DCE-077D-E86A-A53349EF3B3E}"/>
              </a:ext>
            </a:extLst>
          </p:cNvPr>
          <p:cNvSpPr txBox="1"/>
          <p:nvPr/>
        </p:nvSpPr>
        <p:spPr>
          <a:xfrm>
            <a:off x="309704" y="3672938"/>
            <a:ext cx="3600000" cy="2009061"/>
          </a:xfrm>
          <a:prstGeom prst="roundRect">
            <a:avLst/>
          </a:prstGeom>
          <a:solidFill>
            <a:srgbClr val="4FBAAB"/>
          </a:solidFill>
        </p:spPr>
        <p:txBody>
          <a:bodyPr wrap="square" rtlCol="0">
            <a:spAutoFit/>
          </a:bodyPr>
          <a:lstStyle/>
          <a:p>
            <a:pPr algn="ctr"/>
            <a:r>
              <a:rPr lang="en-GB" sz="2800" i="0" dirty="0">
                <a:solidFill>
                  <a:schemeClr val="bg1"/>
                </a:solidFill>
                <a:latin typeface="Ubuntu" charset="0"/>
                <a:ea typeface="Ubuntu" charset="0"/>
                <a:cs typeface="Ubuntu" charset="0"/>
              </a:rPr>
              <a:t>Staff want access to the </a:t>
            </a:r>
            <a:r>
              <a:rPr lang="en-GB" sz="2800" i="0" dirty="0">
                <a:solidFill>
                  <a:schemeClr val="tx2"/>
                </a:solidFill>
                <a:latin typeface="Ubuntu" charset="0"/>
                <a:ea typeface="Ubuntu" charset="0"/>
                <a:cs typeface="Ubuntu" charset="0"/>
              </a:rPr>
              <a:t>right information </a:t>
            </a:r>
            <a:r>
              <a:rPr lang="en-GB" sz="2800" i="0" dirty="0">
                <a:solidFill>
                  <a:schemeClr val="bg1"/>
                </a:solidFill>
                <a:latin typeface="Ubuntu" charset="0"/>
                <a:ea typeface="Ubuntu" charset="0"/>
                <a:cs typeface="Ubuntu" charset="0"/>
              </a:rPr>
              <a:t>at the </a:t>
            </a:r>
            <a:r>
              <a:rPr lang="en-GB" sz="2800" i="0" dirty="0">
                <a:solidFill>
                  <a:schemeClr val="accent5"/>
                </a:solidFill>
                <a:latin typeface="Ubuntu" charset="0"/>
                <a:ea typeface="Ubuntu" charset="0"/>
                <a:cs typeface="Ubuntu" charset="0"/>
              </a:rPr>
              <a:t>right time</a:t>
            </a:r>
          </a:p>
        </p:txBody>
      </p:sp>
      <p:sp>
        <p:nvSpPr>
          <p:cNvPr id="7" name="TextBox 6">
            <a:extLst>
              <a:ext uri="{FF2B5EF4-FFF2-40B4-BE49-F238E27FC236}">
                <a16:creationId xmlns:a16="http://schemas.microsoft.com/office/drawing/2014/main" id="{DF66D3C1-4049-27C5-F464-B325476EF73C}"/>
              </a:ext>
            </a:extLst>
          </p:cNvPr>
          <p:cNvSpPr txBox="1"/>
          <p:nvPr/>
        </p:nvSpPr>
        <p:spPr>
          <a:xfrm>
            <a:off x="5966953" y="3672938"/>
            <a:ext cx="3600000" cy="2009061"/>
          </a:xfrm>
          <a:prstGeom prst="roundRect">
            <a:avLst/>
          </a:prstGeom>
          <a:solidFill>
            <a:srgbClr val="4FBAAB"/>
          </a:solidFill>
        </p:spPr>
        <p:txBody>
          <a:bodyPr wrap="square" rtlCol="0">
            <a:spAutoFit/>
          </a:bodyPr>
          <a:lstStyle/>
          <a:p>
            <a:pPr algn="ctr"/>
            <a:r>
              <a:rPr lang="en-GB" sz="2800" i="0" dirty="0">
                <a:solidFill>
                  <a:schemeClr val="bg1"/>
                </a:solidFill>
                <a:latin typeface="Ubuntu" charset="0"/>
                <a:ea typeface="Ubuntu" charset="0"/>
                <a:cs typeface="Ubuntu" charset="0"/>
              </a:rPr>
              <a:t>Service users want to know </a:t>
            </a:r>
            <a:r>
              <a:rPr lang="en-GB" sz="2800" i="0" dirty="0">
                <a:solidFill>
                  <a:schemeClr val="tx2"/>
                </a:solidFill>
                <a:latin typeface="Ubuntu" charset="0"/>
                <a:ea typeface="Ubuntu" charset="0"/>
                <a:cs typeface="Ubuntu" charset="0"/>
              </a:rPr>
              <a:t>where to go</a:t>
            </a:r>
            <a:r>
              <a:rPr lang="en-GB" sz="2800" i="0" dirty="0">
                <a:solidFill>
                  <a:schemeClr val="bg1"/>
                </a:solidFill>
                <a:latin typeface="Ubuntu" charset="0"/>
                <a:ea typeface="Ubuntu" charset="0"/>
                <a:cs typeface="Ubuntu" charset="0"/>
              </a:rPr>
              <a:t> for the </a:t>
            </a:r>
            <a:r>
              <a:rPr lang="en-GB" sz="2800" i="0" dirty="0">
                <a:solidFill>
                  <a:schemeClr val="accent5"/>
                </a:solidFill>
                <a:latin typeface="Ubuntu" charset="0"/>
                <a:ea typeface="Ubuntu" charset="0"/>
                <a:cs typeface="Ubuntu" charset="0"/>
              </a:rPr>
              <a:t>right information</a:t>
            </a:r>
          </a:p>
        </p:txBody>
      </p:sp>
      <p:sp>
        <p:nvSpPr>
          <p:cNvPr id="8" name="TextBox 7">
            <a:extLst>
              <a:ext uri="{FF2B5EF4-FFF2-40B4-BE49-F238E27FC236}">
                <a16:creationId xmlns:a16="http://schemas.microsoft.com/office/drawing/2014/main" id="{763BDC63-DEDC-F998-6ED6-580368B59F44}"/>
              </a:ext>
            </a:extLst>
          </p:cNvPr>
          <p:cNvSpPr txBox="1"/>
          <p:nvPr/>
        </p:nvSpPr>
        <p:spPr>
          <a:xfrm>
            <a:off x="3646235" y="4620690"/>
            <a:ext cx="1891537" cy="1021556"/>
          </a:xfrm>
          <a:prstGeom prst="roundRect">
            <a:avLst/>
          </a:prstGeom>
          <a:solidFill>
            <a:schemeClr val="accent3">
              <a:lumMod val="20000"/>
              <a:lumOff val="80000"/>
            </a:schemeClr>
          </a:solidFill>
        </p:spPr>
        <p:txBody>
          <a:bodyPr wrap="square" rtlCol="0">
            <a:spAutoFit/>
          </a:bodyPr>
          <a:lstStyle/>
          <a:p>
            <a:pPr algn="ctr"/>
            <a:r>
              <a:rPr lang="en-GB" b="0" i="0" dirty="0">
                <a:solidFill>
                  <a:schemeClr val="tx2"/>
                </a:solidFill>
                <a:latin typeface="Ubuntu" charset="0"/>
                <a:ea typeface="Ubuntu" charset="0"/>
                <a:cs typeface="Ubuntu" charset="0"/>
              </a:rPr>
              <a:t>They want the systems to be compatible</a:t>
            </a:r>
          </a:p>
        </p:txBody>
      </p:sp>
      <p:sp>
        <p:nvSpPr>
          <p:cNvPr id="9" name="TextBox 8">
            <a:extLst>
              <a:ext uri="{FF2B5EF4-FFF2-40B4-BE49-F238E27FC236}">
                <a16:creationId xmlns:a16="http://schemas.microsoft.com/office/drawing/2014/main" id="{AA2FEE4F-E9A3-CC3B-3708-60CF7F4FA4FA}"/>
              </a:ext>
            </a:extLst>
          </p:cNvPr>
          <p:cNvSpPr txBox="1"/>
          <p:nvPr/>
        </p:nvSpPr>
        <p:spPr>
          <a:xfrm>
            <a:off x="9317568" y="4620690"/>
            <a:ext cx="2713470" cy="1021556"/>
          </a:xfrm>
          <a:prstGeom prst="roundRect">
            <a:avLst/>
          </a:prstGeom>
          <a:solidFill>
            <a:schemeClr val="accent3">
              <a:lumMod val="20000"/>
              <a:lumOff val="80000"/>
            </a:schemeClr>
          </a:solidFill>
        </p:spPr>
        <p:txBody>
          <a:bodyPr wrap="square" rtlCol="0">
            <a:spAutoFit/>
          </a:bodyPr>
          <a:lstStyle/>
          <a:p>
            <a:pPr algn="ctr"/>
            <a:r>
              <a:rPr lang="en-GB" b="0" i="0" dirty="0">
                <a:solidFill>
                  <a:schemeClr val="tx2"/>
                </a:solidFill>
                <a:latin typeface="Ubuntu" charset="0"/>
                <a:ea typeface="Ubuntu" charset="0"/>
                <a:cs typeface="Ubuntu" charset="0"/>
              </a:rPr>
              <a:t>And the information to be accessible where they receive it</a:t>
            </a:r>
          </a:p>
        </p:txBody>
      </p:sp>
    </p:spTree>
    <p:extLst>
      <p:ext uri="{BB962C8B-B14F-4D97-AF65-F5344CB8AC3E}">
        <p14:creationId xmlns:p14="http://schemas.microsoft.com/office/powerpoint/2010/main" val="32600399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F1B4E89-CF69-C2C2-967F-2C58A3C5D18E}"/>
              </a:ext>
            </a:extLst>
          </p:cNvPr>
          <p:cNvSpPr>
            <a:spLocks noGrp="1"/>
          </p:cNvSpPr>
          <p:nvPr>
            <p:ph sz="quarter" idx="10"/>
          </p:nvPr>
        </p:nvSpPr>
        <p:spPr/>
        <p:txBody>
          <a:bodyPr/>
          <a:lstStyle/>
          <a:p>
            <a:r>
              <a:rPr lang="en-GB" dirty="0"/>
              <a:t>Scale of the Opportunity</a:t>
            </a:r>
          </a:p>
        </p:txBody>
      </p:sp>
      <p:sp>
        <p:nvSpPr>
          <p:cNvPr id="7" name="Content Placeholder 6">
            <a:extLst>
              <a:ext uri="{FF2B5EF4-FFF2-40B4-BE49-F238E27FC236}">
                <a16:creationId xmlns:a16="http://schemas.microsoft.com/office/drawing/2014/main" id="{E2F7B1CE-7522-FC9D-590C-357A4327BAA4}"/>
              </a:ext>
            </a:extLst>
          </p:cNvPr>
          <p:cNvSpPr>
            <a:spLocks noGrp="1"/>
          </p:cNvSpPr>
          <p:nvPr>
            <p:ph sz="quarter" idx="16"/>
          </p:nvPr>
        </p:nvSpPr>
        <p:spPr>
          <a:xfrm>
            <a:off x="348491" y="1988155"/>
            <a:ext cx="5022228" cy="3154710"/>
          </a:xfrm>
        </p:spPr>
        <p:txBody>
          <a:bodyPr/>
          <a:lstStyle/>
          <a:p>
            <a:r>
              <a:rPr lang="en-GB" sz="2000" dirty="0"/>
              <a:t>Our services are </a:t>
            </a:r>
            <a:r>
              <a:rPr lang="en-GB" sz="2000" dirty="0">
                <a:solidFill>
                  <a:srgbClr val="DC2477"/>
                </a:solidFill>
              </a:rPr>
              <a:t>not designed around users </a:t>
            </a:r>
            <a:r>
              <a:rPr lang="en-GB" sz="2000" dirty="0"/>
              <a:t>or their needs</a:t>
            </a:r>
          </a:p>
          <a:p>
            <a:r>
              <a:rPr lang="en-GB" sz="2000" dirty="0"/>
              <a:t>There is a </a:t>
            </a:r>
            <a:r>
              <a:rPr lang="en-GB" sz="2000" dirty="0">
                <a:solidFill>
                  <a:schemeClr val="accent5"/>
                </a:solidFill>
              </a:rPr>
              <a:t>lack of connectivity </a:t>
            </a:r>
            <a:r>
              <a:rPr lang="en-GB" sz="2000" dirty="0"/>
              <a:t>between systems</a:t>
            </a:r>
          </a:p>
          <a:p>
            <a:r>
              <a:rPr lang="en-GB" sz="2000" dirty="0"/>
              <a:t>People are too confused by the </a:t>
            </a:r>
            <a:r>
              <a:rPr lang="en-GB" sz="2000" dirty="0">
                <a:solidFill>
                  <a:schemeClr val="accent5"/>
                </a:solidFill>
              </a:rPr>
              <a:t>different sites and brands </a:t>
            </a:r>
            <a:r>
              <a:rPr lang="en-GB" sz="2000" dirty="0"/>
              <a:t>we have</a:t>
            </a:r>
          </a:p>
          <a:p>
            <a:r>
              <a:rPr lang="en-GB" sz="2000" dirty="0"/>
              <a:t>Poor internet at some sites has led to </a:t>
            </a:r>
            <a:r>
              <a:rPr lang="en-GB" sz="2000" dirty="0">
                <a:solidFill>
                  <a:schemeClr val="accent5"/>
                </a:solidFill>
              </a:rPr>
              <a:t>physical workarounds </a:t>
            </a:r>
            <a:r>
              <a:rPr lang="en-GB" sz="2000" dirty="0"/>
              <a:t>like printing everything</a:t>
            </a:r>
          </a:p>
        </p:txBody>
      </p:sp>
      <p:sp>
        <p:nvSpPr>
          <p:cNvPr id="8" name="Content Placeholder 7">
            <a:extLst>
              <a:ext uri="{FF2B5EF4-FFF2-40B4-BE49-F238E27FC236}">
                <a16:creationId xmlns:a16="http://schemas.microsoft.com/office/drawing/2014/main" id="{93727965-CBF1-E67F-C5AA-326B103DC46D}"/>
              </a:ext>
            </a:extLst>
          </p:cNvPr>
          <p:cNvSpPr>
            <a:spLocks noGrp="1"/>
          </p:cNvSpPr>
          <p:nvPr>
            <p:ph sz="quarter" idx="17"/>
          </p:nvPr>
        </p:nvSpPr>
        <p:spPr>
          <a:xfrm>
            <a:off x="5907640" y="1988155"/>
            <a:ext cx="6072027" cy="3653679"/>
          </a:xfrm>
        </p:spPr>
        <p:txBody>
          <a:bodyPr/>
          <a:lstStyle/>
          <a:p>
            <a:r>
              <a:rPr lang="en-GB" sz="2000" dirty="0"/>
              <a:t>Specialists are </a:t>
            </a:r>
            <a:r>
              <a:rPr lang="en-GB" sz="2000" dirty="0">
                <a:solidFill>
                  <a:schemeClr val="accent5"/>
                </a:solidFill>
              </a:rPr>
              <a:t>proud to do their work</a:t>
            </a:r>
          </a:p>
          <a:p>
            <a:r>
              <a:rPr lang="en-GB" sz="2000" dirty="0"/>
              <a:t>Staff are delivering services </a:t>
            </a:r>
            <a:r>
              <a:rPr lang="en-GB" sz="2000" dirty="0">
                <a:solidFill>
                  <a:schemeClr val="accent5"/>
                </a:solidFill>
              </a:rPr>
              <a:t>despite the frustrations</a:t>
            </a:r>
            <a:r>
              <a:rPr lang="en-GB" sz="2000" dirty="0"/>
              <a:t> of their systems</a:t>
            </a:r>
          </a:p>
          <a:p>
            <a:r>
              <a:rPr lang="en-GB" sz="2000" dirty="0"/>
              <a:t>There is so much manual work at </a:t>
            </a:r>
            <a:r>
              <a:rPr lang="en-GB" sz="2000" dirty="0">
                <a:solidFill>
                  <a:schemeClr val="accent5"/>
                </a:solidFill>
              </a:rPr>
              <a:t>every stage</a:t>
            </a:r>
            <a:r>
              <a:rPr lang="en-GB" sz="2000" dirty="0"/>
              <a:t>, every time</a:t>
            </a:r>
          </a:p>
          <a:p>
            <a:r>
              <a:rPr lang="en-GB" sz="2000" dirty="0"/>
              <a:t>Many complex tasks we do would not be necessary if we </a:t>
            </a:r>
            <a:r>
              <a:rPr lang="en-GB" sz="2000" dirty="0">
                <a:solidFill>
                  <a:schemeClr val="accent5"/>
                </a:solidFill>
              </a:rPr>
              <a:t>changed our strategy</a:t>
            </a:r>
          </a:p>
          <a:p>
            <a:endParaRPr lang="en-GB" sz="2000" dirty="0"/>
          </a:p>
          <a:p>
            <a:pPr marL="0" indent="0">
              <a:buNone/>
            </a:pPr>
            <a:endParaRPr lang="en-GB" sz="2000" dirty="0"/>
          </a:p>
        </p:txBody>
      </p:sp>
      <p:sp>
        <p:nvSpPr>
          <p:cNvPr id="4" name="Text Placeholder 3">
            <a:extLst>
              <a:ext uri="{FF2B5EF4-FFF2-40B4-BE49-F238E27FC236}">
                <a16:creationId xmlns:a16="http://schemas.microsoft.com/office/drawing/2014/main" id="{A3AE59B9-C6F3-0DB7-3612-7E4508D0DE8A}"/>
              </a:ext>
            </a:extLst>
          </p:cNvPr>
          <p:cNvSpPr>
            <a:spLocks noGrp="1"/>
          </p:cNvSpPr>
          <p:nvPr>
            <p:ph type="body" sz="quarter" idx="15"/>
          </p:nvPr>
        </p:nvSpPr>
        <p:spPr/>
        <p:txBody>
          <a:bodyPr/>
          <a:lstStyle/>
          <a:p>
            <a:r>
              <a:rPr lang="en-GB" dirty="0"/>
              <a:t>Cross findings between Projects</a:t>
            </a:r>
          </a:p>
        </p:txBody>
      </p:sp>
      <p:sp>
        <p:nvSpPr>
          <p:cNvPr id="11" name="TextBox 10">
            <a:extLst>
              <a:ext uri="{FF2B5EF4-FFF2-40B4-BE49-F238E27FC236}">
                <a16:creationId xmlns:a16="http://schemas.microsoft.com/office/drawing/2014/main" id="{E83E800E-7B13-9BE8-8BE5-329B3F71860D}"/>
              </a:ext>
            </a:extLst>
          </p:cNvPr>
          <p:cNvSpPr txBox="1"/>
          <p:nvPr/>
        </p:nvSpPr>
        <p:spPr>
          <a:xfrm>
            <a:off x="476310" y="5186906"/>
            <a:ext cx="5803906" cy="783193"/>
          </a:xfrm>
          <a:prstGeom prst="roundRect">
            <a:avLst/>
          </a:prstGeom>
          <a:solidFill>
            <a:srgbClr val="4FBAAB"/>
          </a:solidFill>
        </p:spPr>
        <p:txBody>
          <a:bodyPr wrap="square" rtlCol="0">
            <a:spAutoFit/>
          </a:bodyPr>
          <a:lstStyle/>
          <a:p>
            <a:pPr algn="ctr"/>
            <a:r>
              <a:rPr lang="en-GB" sz="2000" i="0" dirty="0">
                <a:solidFill>
                  <a:schemeClr val="bg1"/>
                </a:solidFill>
                <a:latin typeface="Ubuntu" charset="0"/>
                <a:ea typeface="Ubuntu" charset="0"/>
                <a:cs typeface="Ubuntu" charset="0"/>
              </a:rPr>
              <a:t>Service users </a:t>
            </a:r>
            <a:r>
              <a:rPr lang="en-GB" sz="2000" i="0" dirty="0">
                <a:solidFill>
                  <a:schemeClr val="accent5"/>
                </a:solidFill>
                <a:latin typeface="Ubuntu" charset="0"/>
                <a:ea typeface="Ubuntu" charset="0"/>
                <a:cs typeface="Ubuntu" charset="0"/>
              </a:rPr>
              <a:t>expect</a:t>
            </a:r>
            <a:r>
              <a:rPr lang="en-GB" sz="2000" i="0" dirty="0">
                <a:solidFill>
                  <a:schemeClr val="bg1"/>
                </a:solidFill>
                <a:latin typeface="Ubuntu" charset="0"/>
                <a:ea typeface="Ubuntu" charset="0"/>
                <a:cs typeface="Ubuntu" charset="0"/>
              </a:rPr>
              <a:t> NHS systems to be </a:t>
            </a:r>
            <a:r>
              <a:rPr lang="en-GB" sz="2000" i="0" dirty="0">
                <a:solidFill>
                  <a:schemeClr val="tx2"/>
                </a:solidFill>
                <a:latin typeface="Ubuntu" charset="0"/>
                <a:ea typeface="Ubuntu" charset="0"/>
                <a:cs typeface="Ubuntu" charset="0"/>
              </a:rPr>
              <a:t>connected because they see NHS as one “thing”</a:t>
            </a:r>
          </a:p>
        </p:txBody>
      </p:sp>
      <p:sp>
        <p:nvSpPr>
          <p:cNvPr id="15" name="TextBox 14">
            <a:extLst>
              <a:ext uri="{FF2B5EF4-FFF2-40B4-BE49-F238E27FC236}">
                <a16:creationId xmlns:a16="http://schemas.microsoft.com/office/drawing/2014/main" id="{39DA763E-1EC6-2034-1267-42C98190E8DE}"/>
              </a:ext>
            </a:extLst>
          </p:cNvPr>
          <p:cNvSpPr txBox="1"/>
          <p:nvPr/>
        </p:nvSpPr>
        <p:spPr>
          <a:xfrm>
            <a:off x="6356864" y="5186906"/>
            <a:ext cx="4033700" cy="715089"/>
          </a:xfrm>
          <a:prstGeom prst="roundRect">
            <a:avLst/>
          </a:prstGeom>
          <a:solidFill>
            <a:schemeClr val="accent3">
              <a:lumMod val="20000"/>
              <a:lumOff val="80000"/>
            </a:schemeClr>
          </a:solidFill>
        </p:spPr>
        <p:txBody>
          <a:bodyPr wrap="square" rtlCol="0">
            <a:spAutoFit/>
          </a:bodyPr>
          <a:lstStyle/>
          <a:p>
            <a:pPr algn="ctr"/>
            <a:r>
              <a:rPr lang="en-GB" sz="1800" b="0" i="0" dirty="0">
                <a:solidFill>
                  <a:schemeClr val="tx2"/>
                </a:solidFill>
                <a:latin typeface="Ubuntu" charset="0"/>
                <a:ea typeface="Ubuntu" charset="0"/>
                <a:cs typeface="Ubuntu" charset="0"/>
              </a:rPr>
              <a:t>DESW recipients see the screening as </a:t>
            </a:r>
            <a:r>
              <a:rPr lang="en-GB" sz="1800" b="0" i="0" dirty="0">
                <a:solidFill>
                  <a:schemeClr val="accent5"/>
                </a:solidFill>
                <a:latin typeface="Ubuntu" charset="0"/>
                <a:ea typeface="Ubuntu" charset="0"/>
                <a:cs typeface="Ubuntu" charset="0"/>
              </a:rPr>
              <a:t>one part </a:t>
            </a:r>
            <a:r>
              <a:rPr lang="en-GB" sz="1800" b="0" i="0" dirty="0">
                <a:solidFill>
                  <a:schemeClr val="tx2"/>
                </a:solidFill>
                <a:latin typeface="Ubuntu" charset="0"/>
                <a:ea typeface="Ubuntu" charset="0"/>
                <a:cs typeface="Ubuntu" charset="0"/>
              </a:rPr>
              <a:t>of their diabetic care</a:t>
            </a:r>
          </a:p>
        </p:txBody>
      </p:sp>
      <p:sp>
        <p:nvSpPr>
          <p:cNvPr id="3" name="Text Placeholder 2">
            <a:extLst>
              <a:ext uri="{FF2B5EF4-FFF2-40B4-BE49-F238E27FC236}">
                <a16:creationId xmlns:a16="http://schemas.microsoft.com/office/drawing/2014/main" id="{16284820-58AE-E606-E7BC-E8B8047B23DF}"/>
              </a:ext>
            </a:extLst>
          </p:cNvPr>
          <p:cNvSpPr>
            <a:spLocks noGrp="1"/>
          </p:cNvSpPr>
          <p:nvPr>
            <p:ph type="body" sz="quarter" idx="18"/>
          </p:nvPr>
        </p:nvSpPr>
        <p:spPr/>
        <p:txBody>
          <a:bodyPr/>
          <a:lstStyle/>
          <a:p>
            <a:r>
              <a:rPr lang="en-GB" dirty="0"/>
              <a:t>User Research</a:t>
            </a:r>
          </a:p>
        </p:txBody>
      </p:sp>
    </p:spTree>
    <p:extLst>
      <p:ext uri="{BB962C8B-B14F-4D97-AF65-F5344CB8AC3E}">
        <p14:creationId xmlns:p14="http://schemas.microsoft.com/office/powerpoint/2010/main" val="851858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7DD61FE-8EA5-385E-D6C1-45B113915F5E}"/>
              </a:ext>
            </a:extLst>
          </p:cNvPr>
          <p:cNvSpPr>
            <a:spLocks noGrp="1"/>
          </p:cNvSpPr>
          <p:nvPr>
            <p:ph sz="quarter" idx="10"/>
          </p:nvPr>
        </p:nvSpPr>
        <p:spPr>
          <a:xfrm>
            <a:off x="348491" y="6294968"/>
            <a:ext cx="3597275" cy="571438"/>
          </a:xfrm>
        </p:spPr>
        <p:txBody>
          <a:bodyPr/>
          <a:lstStyle/>
          <a:p>
            <a:r>
              <a:rPr lang="en-GB" dirty="0"/>
              <a:t>Scale of the Opportunity</a:t>
            </a:r>
          </a:p>
          <a:p>
            <a:endParaRPr lang="en-GB" dirty="0"/>
          </a:p>
        </p:txBody>
      </p:sp>
      <p:sp>
        <p:nvSpPr>
          <p:cNvPr id="3" name="Content Placeholder 2">
            <a:extLst>
              <a:ext uri="{FF2B5EF4-FFF2-40B4-BE49-F238E27FC236}">
                <a16:creationId xmlns:a16="http://schemas.microsoft.com/office/drawing/2014/main" id="{897400F4-244F-30D7-9A9C-852D17263D99}"/>
              </a:ext>
            </a:extLst>
          </p:cNvPr>
          <p:cNvSpPr>
            <a:spLocks noGrp="1"/>
          </p:cNvSpPr>
          <p:nvPr>
            <p:ph sz="quarter" idx="15"/>
          </p:nvPr>
        </p:nvSpPr>
        <p:spPr>
          <a:xfrm>
            <a:off x="715963" y="4038017"/>
            <a:ext cx="2394986" cy="1077218"/>
          </a:xfrm>
        </p:spPr>
        <p:txBody>
          <a:bodyPr/>
          <a:lstStyle/>
          <a:p>
            <a:r>
              <a:rPr lang="en-GB" dirty="0"/>
              <a:t>User research has extensively drilled into the issues &amp; refrained from solutions until all relevant info can be collected</a:t>
            </a:r>
          </a:p>
        </p:txBody>
      </p:sp>
      <p:sp>
        <p:nvSpPr>
          <p:cNvPr id="5" name="Content Placeholder 4">
            <a:extLst>
              <a:ext uri="{FF2B5EF4-FFF2-40B4-BE49-F238E27FC236}">
                <a16:creationId xmlns:a16="http://schemas.microsoft.com/office/drawing/2014/main" id="{0FCC4EBA-010E-DEE8-C1C9-9F30B485D285}"/>
              </a:ext>
            </a:extLst>
          </p:cNvPr>
          <p:cNvSpPr>
            <a:spLocks noGrp="1"/>
          </p:cNvSpPr>
          <p:nvPr>
            <p:ph sz="quarter" idx="21"/>
          </p:nvPr>
        </p:nvSpPr>
        <p:spPr>
          <a:xfrm>
            <a:off x="715963" y="3308338"/>
            <a:ext cx="2394986" cy="430887"/>
          </a:xfrm>
        </p:spPr>
        <p:txBody>
          <a:bodyPr/>
          <a:lstStyle/>
          <a:p>
            <a:r>
              <a:rPr lang="en-GB" dirty="0"/>
              <a:t>1. Understand user and their needs</a:t>
            </a:r>
          </a:p>
        </p:txBody>
      </p:sp>
      <p:sp>
        <p:nvSpPr>
          <p:cNvPr id="6" name="Content Placeholder 5">
            <a:extLst>
              <a:ext uri="{FF2B5EF4-FFF2-40B4-BE49-F238E27FC236}">
                <a16:creationId xmlns:a16="http://schemas.microsoft.com/office/drawing/2014/main" id="{B369F129-5DD8-8C01-D1AA-3921FA2DCD6E}"/>
              </a:ext>
            </a:extLst>
          </p:cNvPr>
          <p:cNvSpPr>
            <a:spLocks noGrp="1"/>
          </p:cNvSpPr>
          <p:nvPr>
            <p:ph sz="quarter" idx="22"/>
          </p:nvPr>
        </p:nvSpPr>
        <p:spPr>
          <a:xfrm>
            <a:off x="9081051" y="4038017"/>
            <a:ext cx="2394986" cy="1077218"/>
          </a:xfrm>
        </p:spPr>
        <p:txBody>
          <a:bodyPr/>
          <a:lstStyle/>
          <a:p>
            <a:r>
              <a:rPr lang="en-GB" dirty="0"/>
              <a:t>The teams are committed to the Agile process and want to share learning and best practice across the organisation</a:t>
            </a:r>
          </a:p>
        </p:txBody>
      </p:sp>
      <p:sp>
        <p:nvSpPr>
          <p:cNvPr id="8" name="Content Placeholder 7">
            <a:extLst>
              <a:ext uri="{FF2B5EF4-FFF2-40B4-BE49-F238E27FC236}">
                <a16:creationId xmlns:a16="http://schemas.microsoft.com/office/drawing/2014/main" id="{6D8BAAE4-1545-9B3D-1110-D235468532D4}"/>
              </a:ext>
            </a:extLst>
          </p:cNvPr>
          <p:cNvSpPr>
            <a:spLocks noGrp="1"/>
          </p:cNvSpPr>
          <p:nvPr>
            <p:ph sz="quarter" idx="24"/>
          </p:nvPr>
        </p:nvSpPr>
        <p:spPr>
          <a:xfrm>
            <a:off x="9081397" y="3308338"/>
            <a:ext cx="2394986" cy="430887"/>
          </a:xfrm>
        </p:spPr>
        <p:txBody>
          <a:bodyPr/>
          <a:lstStyle/>
          <a:p>
            <a:r>
              <a:rPr lang="en-GB" dirty="0"/>
              <a:t>7. Use Agile ways of working</a:t>
            </a:r>
          </a:p>
        </p:txBody>
      </p:sp>
      <p:sp>
        <p:nvSpPr>
          <p:cNvPr id="9" name="Content Placeholder 8">
            <a:extLst>
              <a:ext uri="{FF2B5EF4-FFF2-40B4-BE49-F238E27FC236}">
                <a16:creationId xmlns:a16="http://schemas.microsoft.com/office/drawing/2014/main" id="{35568343-76EE-DA44-0C81-BFC1B3CC7160}"/>
              </a:ext>
            </a:extLst>
          </p:cNvPr>
          <p:cNvSpPr>
            <a:spLocks noGrp="1"/>
          </p:cNvSpPr>
          <p:nvPr>
            <p:ph sz="quarter" idx="25"/>
          </p:nvPr>
        </p:nvSpPr>
        <p:spPr>
          <a:xfrm>
            <a:off x="3504441" y="4038017"/>
            <a:ext cx="2394986" cy="1636345"/>
          </a:xfrm>
        </p:spPr>
        <p:txBody>
          <a:bodyPr/>
          <a:lstStyle/>
          <a:p>
            <a:r>
              <a:rPr lang="en-GB" dirty="0"/>
              <a:t>Ideation will draw from all perspectives</a:t>
            </a:r>
          </a:p>
          <a:p>
            <a:r>
              <a:rPr lang="en-GB" dirty="0"/>
              <a:t>The Alpha stage will select a promising solution to prototype, test, test and test again to ensure it works</a:t>
            </a:r>
          </a:p>
        </p:txBody>
      </p:sp>
      <p:sp>
        <p:nvSpPr>
          <p:cNvPr id="11" name="Content Placeholder 10">
            <a:extLst>
              <a:ext uri="{FF2B5EF4-FFF2-40B4-BE49-F238E27FC236}">
                <a16:creationId xmlns:a16="http://schemas.microsoft.com/office/drawing/2014/main" id="{EC660FA0-09EB-DDD5-51C2-69E5EC26C964}"/>
              </a:ext>
            </a:extLst>
          </p:cNvPr>
          <p:cNvSpPr>
            <a:spLocks noGrp="1"/>
          </p:cNvSpPr>
          <p:nvPr>
            <p:ph sz="quarter" idx="27"/>
          </p:nvPr>
        </p:nvSpPr>
        <p:spPr>
          <a:xfrm>
            <a:off x="3504441" y="3302454"/>
            <a:ext cx="2394986" cy="430887"/>
          </a:xfrm>
        </p:spPr>
        <p:txBody>
          <a:bodyPr/>
          <a:lstStyle/>
          <a:p>
            <a:r>
              <a:rPr lang="en-GB" dirty="0"/>
              <a:t>2. Solve a whole problem for users</a:t>
            </a:r>
          </a:p>
        </p:txBody>
      </p:sp>
      <p:sp>
        <p:nvSpPr>
          <p:cNvPr id="12" name="Content Placeholder 11">
            <a:extLst>
              <a:ext uri="{FF2B5EF4-FFF2-40B4-BE49-F238E27FC236}">
                <a16:creationId xmlns:a16="http://schemas.microsoft.com/office/drawing/2014/main" id="{0C9A65B4-2161-B2AC-D84D-388DB0B23580}"/>
              </a:ext>
            </a:extLst>
          </p:cNvPr>
          <p:cNvSpPr>
            <a:spLocks noGrp="1"/>
          </p:cNvSpPr>
          <p:nvPr>
            <p:ph sz="quarter" idx="28"/>
          </p:nvPr>
        </p:nvSpPr>
        <p:spPr>
          <a:xfrm>
            <a:off x="6292919" y="4049462"/>
            <a:ext cx="2394986" cy="1549142"/>
          </a:xfrm>
        </p:spPr>
        <p:txBody>
          <a:bodyPr/>
          <a:lstStyle/>
          <a:p>
            <a:r>
              <a:rPr lang="en-GB" dirty="0"/>
              <a:t>Letter, telephone, app or website, PHW or the rest of the NHS</a:t>
            </a:r>
          </a:p>
          <a:p>
            <a:r>
              <a:rPr lang="en-GB" dirty="0"/>
              <a:t>Eliminate duplication</a:t>
            </a:r>
          </a:p>
          <a:p>
            <a:r>
              <a:rPr lang="en-GB" dirty="0"/>
              <a:t>e.g. like PHW has the Business Design Authority</a:t>
            </a:r>
          </a:p>
        </p:txBody>
      </p:sp>
      <p:sp>
        <p:nvSpPr>
          <p:cNvPr id="14" name="Content Placeholder 13">
            <a:extLst>
              <a:ext uri="{FF2B5EF4-FFF2-40B4-BE49-F238E27FC236}">
                <a16:creationId xmlns:a16="http://schemas.microsoft.com/office/drawing/2014/main" id="{EBB50A2E-D98C-0C29-38BF-34D78F57A0B8}"/>
              </a:ext>
            </a:extLst>
          </p:cNvPr>
          <p:cNvSpPr>
            <a:spLocks noGrp="1"/>
          </p:cNvSpPr>
          <p:nvPr>
            <p:ph sz="quarter" idx="30"/>
          </p:nvPr>
        </p:nvSpPr>
        <p:spPr>
          <a:xfrm>
            <a:off x="6292919" y="3302454"/>
            <a:ext cx="2394986" cy="646331"/>
          </a:xfrm>
        </p:spPr>
        <p:txBody>
          <a:bodyPr/>
          <a:lstStyle/>
          <a:p>
            <a:r>
              <a:rPr lang="en-GB" dirty="0"/>
              <a:t>3. Provide a joined up experience across all channels</a:t>
            </a:r>
          </a:p>
        </p:txBody>
      </p:sp>
      <p:sp>
        <p:nvSpPr>
          <p:cNvPr id="16" name="Text Placeholder 15">
            <a:extLst>
              <a:ext uri="{FF2B5EF4-FFF2-40B4-BE49-F238E27FC236}">
                <a16:creationId xmlns:a16="http://schemas.microsoft.com/office/drawing/2014/main" id="{85289B82-0A5A-9E34-A96C-9A03A6CCF9BE}"/>
              </a:ext>
            </a:extLst>
          </p:cNvPr>
          <p:cNvSpPr>
            <a:spLocks noGrp="1"/>
          </p:cNvSpPr>
          <p:nvPr>
            <p:ph type="body" sz="quarter" idx="32"/>
          </p:nvPr>
        </p:nvSpPr>
        <p:spPr/>
        <p:txBody>
          <a:bodyPr/>
          <a:lstStyle/>
          <a:p>
            <a:pPr algn="l"/>
            <a:r>
              <a:rPr lang="en-GB" dirty="0"/>
              <a:t>We are able to assess, assure and improve </a:t>
            </a:r>
          </a:p>
          <a:p>
            <a:endParaRPr lang="en-GB" dirty="0"/>
          </a:p>
        </p:txBody>
      </p:sp>
      <p:sp>
        <p:nvSpPr>
          <p:cNvPr id="17" name="Content Placeholder 2">
            <a:extLst>
              <a:ext uri="{FF2B5EF4-FFF2-40B4-BE49-F238E27FC236}">
                <a16:creationId xmlns:a16="http://schemas.microsoft.com/office/drawing/2014/main" id="{3DB86D73-3933-EE89-3061-B9BE93A356BD}"/>
              </a:ext>
            </a:extLst>
          </p:cNvPr>
          <p:cNvSpPr>
            <a:spLocks noGrp="1"/>
          </p:cNvSpPr>
          <p:nvPr>
            <p:ph type="body" sz="quarter" idx="31"/>
          </p:nvPr>
        </p:nvSpPr>
        <p:spPr>
          <a:xfrm>
            <a:off x="715963" y="715963"/>
            <a:ext cx="10760075" cy="393700"/>
          </a:xfrm>
        </p:spPr>
        <p:txBody>
          <a:bodyPr/>
          <a:lstStyle/>
          <a:p>
            <a:pPr algn="l"/>
            <a:r>
              <a:rPr lang="en-GB" dirty="0"/>
              <a:t>Meeting the service standards means…</a:t>
            </a:r>
          </a:p>
        </p:txBody>
      </p:sp>
      <p:pic>
        <p:nvPicPr>
          <p:cNvPr id="18" name="Content Placeholder 20" descr="Checkmark with solid fill">
            <a:extLst>
              <a:ext uri="{FF2B5EF4-FFF2-40B4-BE49-F238E27FC236}">
                <a16:creationId xmlns:a16="http://schemas.microsoft.com/office/drawing/2014/main" id="{D85FE8E7-91D6-F919-76C7-BE6A7F43B081}"/>
              </a:ext>
            </a:extLst>
          </p:cNvPr>
          <p:cNvPicPr>
            <a:picLocks noGrp="1" noChangeAspect="1"/>
          </p:cNvPicPr>
          <p:nvPr>
            <p:ph type="pic" sz="quarter" idx="16"/>
          </p:nvPr>
        </p:nvPicPr>
        <p:blipFill>
          <a:blip r:embed="rId2">
            <a:extLst>
              <a:ext uri="{96DAC541-7B7A-43D3-8B79-37D633B846F1}">
                <asvg:svgBlip xmlns:asvg="http://schemas.microsoft.com/office/drawing/2016/SVG/main" r:embed="rId3"/>
              </a:ext>
            </a:extLst>
          </a:blip>
          <a:srcRect/>
          <a:stretch>
            <a:fillRect/>
          </a:stretch>
        </p:blipFill>
        <p:spPr>
          <a:xfrm>
            <a:off x="1439863" y="2122488"/>
            <a:ext cx="946150" cy="946150"/>
          </a:xfrm>
          <a:prstGeom prst="rect">
            <a:avLst/>
          </a:prstGeom>
        </p:spPr>
      </p:pic>
      <p:pic>
        <p:nvPicPr>
          <p:cNvPr id="19" name="Content Placeholder 20" descr="Checkmark with solid fill">
            <a:extLst>
              <a:ext uri="{FF2B5EF4-FFF2-40B4-BE49-F238E27FC236}">
                <a16:creationId xmlns:a16="http://schemas.microsoft.com/office/drawing/2014/main" id="{27428239-3238-6D61-4365-43726FD8C30D}"/>
              </a:ext>
            </a:extLst>
          </p:cNvPr>
          <p:cNvPicPr>
            <a:picLocks noGrp="1" noChangeAspect="1"/>
          </p:cNvPicPr>
          <p:nvPr>
            <p:ph type="pic" sz="quarter" idx="26"/>
          </p:nvPr>
        </p:nvPicPr>
        <p:blipFill>
          <a:blip r:embed="rId2">
            <a:extLst>
              <a:ext uri="{96DAC541-7B7A-43D3-8B79-37D633B846F1}">
                <asvg:svgBlip xmlns:asvg="http://schemas.microsoft.com/office/drawing/2016/SVG/main" r:embed="rId3"/>
              </a:ext>
            </a:extLst>
          </a:blip>
          <a:srcRect/>
          <a:stretch>
            <a:fillRect/>
          </a:stretch>
        </p:blipFill>
        <p:spPr>
          <a:xfrm>
            <a:off x="4229100" y="2122488"/>
            <a:ext cx="946150" cy="946150"/>
          </a:xfrm>
          <a:prstGeom prst="rect">
            <a:avLst/>
          </a:prstGeom>
        </p:spPr>
      </p:pic>
      <p:pic>
        <p:nvPicPr>
          <p:cNvPr id="20" name="Content Placeholder 20" descr="Checkmark with solid fill">
            <a:extLst>
              <a:ext uri="{FF2B5EF4-FFF2-40B4-BE49-F238E27FC236}">
                <a16:creationId xmlns:a16="http://schemas.microsoft.com/office/drawing/2014/main" id="{D65FE0E4-46DE-B77D-61C0-E08CAD44321B}"/>
              </a:ext>
            </a:extLst>
          </p:cNvPr>
          <p:cNvPicPr>
            <a:picLocks noGrp="1" noChangeAspect="1"/>
          </p:cNvPicPr>
          <p:nvPr>
            <p:ph type="pic" sz="quarter" idx="29"/>
          </p:nvPr>
        </p:nvPicPr>
        <p:blipFill>
          <a:blip r:embed="rId2">
            <a:extLst>
              <a:ext uri="{96DAC541-7B7A-43D3-8B79-37D633B846F1}">
                <asvg:svgBlip xmlns:asvg="http://schemas.microsoft.com/office/drawing/2016/SVG/main" r:embed="rId3"/>
              </a:ext>
            </a:extLst>
          </a:blip>
          <a:srcRect t="84" b="84"/>
          <a:stretch>
            <a:fillRect/>
          </a:stretch>
        </p:blipFill>
        <p:spPr>
          <a:xfrm>
            <a:off x="7016750" y="2122488"/>
            <a:ext cx="947738" cy="946150"/>
          </a:xfrm>
          <a:prstGeom prst="rect">
            <a:avLst/>
          </a:prstGeom>
        </p:spPr>
      </p:pic>
      <p:pic>
        <p:nvPicPr>
          <p:cNvPr id="21" name="Content Placeholder 20" descr="Checkmark with solid fill">
            <a:extLst>
              <a:ext uri="{FF2B5EF4-FFF2-40B4-BE49-F238E27FC236}">
                <a16:creationId xmlns:a16="http://schemas.microsoft.com/office/drawing/2014/main" id="{065C6088-D68C-6BD6-8A18-E617F664A8ED}"/>
              </a:ext>
            </a:extLst>
          </p:cNvPr>
          <p:cNvPicPr>
            <a:picLocks noGrp="1" noChangeAspect="1"/>
          </p:cNvPicPr>
          <p:nvPr>
            <p:ph type="pic" sz="quarter" idx="23"/>
          </p:nvPr>
        </p:nvPicPr>
        <p:blipFill>
          <a:blip r:embed="rId2">
            <a:extLst>
              <a:ext uri="{96DAC541-7B7A-43D3-8B79-37D633B846F1}">
                <asvg:svgBlip xmlns:asvg="http://schemas.microsoft.com/office/drawing/2016/SVG/main" r:embed="rId3"/>
              </a:ext>
            </a:extLst>
          </a:blip>
          <a:srcRect/>
          <a:stretch>
            <a:fillRect/>
          </a:stretch>
        </p:blipFill>
        <p:spPr>
          <a:xfrm>
            <a:off x="9805988" y="2122488"/>
            <a:ext cx="946150" cy="946150"/>
          </a:xfrm>
          <a:prstGeom prst="rect">
            <a:avLst/>
          </a:prstGeom>
        </p:spPr>
      </p:pic>
      <p:sp>
        <p:nvSpPr>
          <p:cNvPr id="4" name="Rectangle 3">
            <a:extLst>
              <a:ext uri="{FF2B5EF4-FFF2-40B4-BE49-F238E27FC236}">
                <a16:creationId xmlns:a16="http://schemas.microsoft.com/office/drawing/2014/main" id="{9650D53D-5EDF-261E-5F33-2DCF361BE59D}"/>
              </a:ext>
            </a:extLst>
          </p:cNvPr>
          <p:cNvSpPr/>
          <p:nvPr/>
        </p:nvSpPr>
        <p:spPr>
          <a:xfrm>
            <a:off x="7661475" y="811001"/>
            <a:ext cx="2627642" cy="923330"/>
          </a:xfrm>
          <a:prstGeom prst="rect">
            <a:avLst/>
          </a:prstGeom>
          <a:noFill/>
        </p:spPr>
        <p:txBody>
          <a:bodyPr wrap="none" lIns="91440" tIns="45720" rIns="91440" bIns="45720">
            <a:spAutoFit/>
          </a:bodyPr>
          <a:lstStyle/>
          <a:p>
            <a:pPr algn="ctr"/>
            <a:r>
              <a:rPr lang="en-US" sz="5400" b="1" dirty="0">
                <a:ln w="13462">
                  <a:solidFill>
                    <a:schemeClr val="bg1"/>
                  </a:solidFill>
                  <a:prstDash val="solid"/>
                </a:ln>
                <a:solidFill>
                  <a:schemeClr val="tx2"/>
                </a:solidFill>
                <a:effectLst>
                  <a:outerShdw dist="38100" dir="2700000" algn="bl" rotWithShape="0">
                    <a:schemeClr val="accent5"/>
                  </a:outerShdw>
                </a:effectLst>
                <a:latin typeface="Ubuntu" panose="020B0504030602030204" pitchFamily="34" charset="0"/>
              </a:rPr>
              <a:t>Quality</a:t>
            </a:r>
            <a:endParaRPr lang="en-US" sz="5400" b="1" cap="none" spc="0" dirty="0">
              <a:ln w="9525">
                <a:solidFill>
                  <a:schemeClr val="bg1"/>
                </a:solidFill>
                <a:prstDash val="solid"/>
              </a:ln>
              <a:solidFill>
                <a:schemeClr val="tx2"/>
              </a:solidFill>
              <a:effectLst>
                <a:outerShdw blurRad="12700" dist="38100" dir="2700000" algn="tl" rotWithShape="0">
                  <a:schemeClr val="accent5">
                    <a:lumMod val="60000"/>
                    <a:lumOff val="40000"/>
                  </a:schemeClr>
                </a:outerShdw>
              </a:effectLst>
              <a:latin typeface="Ubuntu" panose="020B0504030602030204" pitchFamily="34" charset="0"/>
            </a:endParaRPr>
          </a:p>
        </p:txBody>
      </p:sp>
    </p:spTree>
    <p:extLst>
      <p:ext uri="{BB962C8B-B14F-4D97-AF65-F5344CB8AC3E}">
        <p14:creationId xmlns:p14="http://schemas.microsoft.com/office/powerpoint/2010/main" val="189329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07F5357-67A7-506C-9C7C-BC8919D9A5B5}"/>
              </a:ext>
            </a:extLst>
          </p:cNvPr>
          <p:cNvSpPr>
            <a:spLocks noGrp="1"/>
          </p:cNvSpPr>
          <p:nvPr>
            <p:ph sz="quarter" idx="10"/>
          </p:nvPr>
        </p:nvSpPr>
        <p:spPr>
          <a:xfrm>
            <a:off x="348491" y="6294968"/>
            <a:ext cx="3597275" cy="571438"/>
          </a:xfrm>
        </p:spPr>
        <p:txBody>
          <a:bodyPr/>
          <a:lstStyle/>
          <a:p>
            <a:r>
              <a:rPr lang="en-GB" dirty="0"/>
              <a:t>Scale of the Opportunity</a:t>
            </a:r>
          </a:p>
          <a:p>
            <a:endParaRPr lang="en-GB" dirty="0"/>
          </a:p>
        </p:txBody>
      </p:sp>
      <p:sp>
        <p:nvSpPr>
          <p:cNvPr id="3" name="Content Placeholder 2">
            <a:extLst>
              <a:ext uri="{FF2B5EF4-FFF2-40B4-BE49-F238E27FC236}">
                <a16:creationId xmlns:a16="http://schemas.microsoft.com/office/drawing/2014/main" id="{66CD5DC7-73EB-F9AB-BEA4-D76FB4C6B7E2}"/>
              </a:ext>
            </a:extLst>
          </p:cNvPr>
          <p:cNvSpPr>
            <a:spLocks noGrp="1"/>
          </p:cNvSpPr>
          <p:nvPr>
            <p:ph sz="quarter" idx="14"/>
          </p:nvPr>
        </p:nvSpPr>
        <p:spPr>
          <a:xfrm>
            <a:off x="595143" y="2148396"/>
            <a:ext cx="9054883" cy="3009530"/>
          </a:xfrm>
        </p:spPr>
        <p:txBody>
          <a:bodyPr/>
          <a:lstStyle/>
          <a:p>
            <a:r>
              <a:rPr lang="en-GB" sz="2000" dirty="0"/>
              <a:t>Staff want to work more on the part of their job they enjoy – and what they were </a:t>
            </a:r>
            <a:r>
              <a:rPr lang="en-GB" sz="2000" b="1" dirty="0">
                <a:solidFill>
                  <a:schemeClr val="tx2"/>
                </a:solidFill>
              </a:rPr>
              <a:t>employed to do</a:t>
            </a:r>
          </a:p>
          <a:p>
            <a:r>
              <a:rPr lang="en-GB" sz="2000" dirty="0">
                <a:solidFill>
                  <a:schemeClr val="tx2"/>
                </a:solidFill>
              </a:rPr>
              <a:t>They don’t want to be </a:t>
            </a:r>
            <a:r>
              <a:rPr lang="en-GB" sz="2000" b="1" dirty="0">
                <a:solidFill>
                  <a:schemeClr val="tx2"/>
                </a:solidFill>
              </a:rPr>
              <a:t>held up </a:t>
            </a:r>
            <a:r>
              <a:rPr lang="en-GB" sz="2000" dirty="0">
                <a:solidFill>
                  <a:schemeClr val="tx2"/>
                </a:solidFill>
              </a:rPr>
              <a:t>by </a:t>
            </a:r>
            <a:r>
              <a:rPr lang="en-GB" sz="2000" dirty="0"/>
              <a:t>manual processes</a:t>
            </a:r>
          </a:p>
          <a:p>
            <a:r>
              <a:rPr lang="en-GB" sz="2000" dirty="0">
                <a:solidFill>
                  <a:srgbClr val="DC2477"/>
                </a:solidFill>
              </a:rPr>
              <a:t>There are mature, </a:t>
            </a:r>
            <a:r>
              <a:rPr lang="en-GB" sz="2000">
                <a:solidFill>
                  <a:srgbClr val="DC2477"/>
                </a:solidFill>
              </a:rPr>
              <a:t>easy-to-use </a:t>
            </a:r>
            <a:r>
              <a:rPr lang="en-GB" sz="2000" dirty="0">
                <a:solidFill>
                  <a:srgbClr val="DC2477"/>
                </a:solidFill>
              </a:rPr>
              <a:t>technologies we can use to help</a:t>
            </a:r>
            <a:endParaRPr lang="en-GB" sz="2000" dirty="0"/>
          </a:p>
          <a:p>
            <a:r>
              <a:rPr lang="en-GB" sz="2000" dirty="0"/>
              <a:t>We have, perhaps unintentionally, been holding ourselves back due not seeing across </a:t>
            </a:r>
            <a:r>
              <a:rPr lang="en-GB" sz="2000" b="1" dirty="0"/>
              <a:t>all</a:t>
            </a:r>
            <a:r>
              <a:rPr lang="en-GB" sz="2000" dirty="0"/>
              <a:t> of our systems</a:t>
            </a:r>
          </a:p>
          <a:p>
            <a:r>
              <a:rPr lang="en-GB" sz="2000" dirty="0"/>
              <a:t>Strategic change can </a:t>
            </a:r>
            <a:r>
              <a:rPr lang="en-GB" sz="2000" dirty="0">
                <a:solidFill>
                  <a:schemeClr val="tx2"/>
                </a:solidFill>
              </a:rPr>
              <a:t>help us </a:t>
            </a:r>
            <a:r>
              <a:rPr lang="en-GB" sz="2000" b="1" dirty="0">
                <a:solidFill>
                  <a:schemeClr val="tx2"/>
                </a:solidFill>
              </a:rPr>
              <a:t>now</a:t>
            </a:r>
            <a:r>
              <a:rPr lang="en-GB" sz="2000" dirty="0">
                <a:solidFill>
                  <a:schemeClr val="tx2"/>
                </a:solidFill>
              </a:rPr>
              <a:t> and help </a:t>
            </a:r>
            <a:r>
              <a:rPr lang="en-GB" sz="2000" b="1" dirty="0">
                <a:solidFill>
                  <a:schemeClr val="tx2"/>
                </a:solidFill>
              </a:rPr>
              <a:t>pay for future </a:t>
            </a:r>
            <a:r>
              <a:rPr lang="en-GB" sz="2000" dirty="0">
                <a:solidFill>
                  <a:schemeClr val="tx2"/>
                </a:solidFill>
              </a:rPr>
              <a:t>transformation</a:t>
            </a:r>
          </a:p>
        </p:txBody>
      </p:sp>
      <p:sp>
        <p:nvSpPr>
          <p:cNvPr id="4" name="Text Placeholder 3">
            <a:extLst>
              <a:ext uri="{FF2B5EF4-FFF2-40B4-BE49-F238E27FC236}">
                <a16:creationId xmlns:a16="http://schemas.microsoft.com/office/drawing/2014/main" id="{CD2E2F05-C93C-C96A-B320-5EB5D073B0B0}"/>
              </a:ext>
            </a:extLst>
          </p:cNvPr>
          <p:cNvSpPr>
            <a:spLocks noGrp="1"/>
          </p:cNvSpPr>
          <p:nvPr>
            <p:ph type="body" sz="quarter" idx="15"/>
          </p:nvPr>
        </p:nvSpPr>
        <p:spPr/>
        <p:txBody>
          <a:bodyPr/>
          <a:lstStyle/>
          <a:p>
            <a:r>
              <a:rPr lang="en-GB" dirty="0"/>
              <a:t>What the </a:t>
            </a:r>
            <a:r>
              <a:rPr lang="en-GB"/>
              <a:t>discoveries</a:t>
            </a:r>
            <a:r>
              <a:rPr lang="en-GB" dirty="0"/>
              <a:t> have shown</a:t>
            </a:r>
          </a:p>
        </p:txBody>
      </p:sp>
      <p:pic>
        <p:nvPicPr>
          <p:cNvPr id="6" name="Picture 5">
            <a:extLst>
              <a:ext uri="{FF2B5EF4-FFF2-40B4-BE49-F238E27FC236}">
                <a16:creationId xmlns:a16="http://schemas.microsoft.com/office/drawing/2014/main" id="{881A40C6-BFD8-5BCD-B869-34206F95B7A3}"/>
              </a:ext>
            </a:extLst>
          </p:cNvPr>
          <p:cNvPicPr>
            <a:picLocks noChangeAspect="1"/>
          </p:cNvPicPr>
          <p:nvPr/>
        </p:nvPicPr>
        <p:blipFill>
          <a:blip r:embed="rId2"/>
          <a:stretch>
            <a:fillRect/>
          </a:stretch>
        </p:blipFill>
        <p:spPr>
          <a:xfrm>
            <a:off x="9107845" y="222985"/>
            <a:ext cx="2368193" cy="2368193"/>
          </a:xfrm>
          <a:prstGeom prst="rect">
            <a:avLst/>
          </a:prstGeom>
        </p:spPr>
      </p:pic>
    </p:spTree>
    <p:extLst>
      <p:ext uri="{BB962C8B-B14F-4D97-AF65-F5344CB8AC3E}">
        <p14:creationId xmlns:p14="http://schemas.microsoft.com/office/powerpoint/2010/main" val="39691525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07F5357-67A7-506C-9C7C-BC8919D9A5B5}"/>
              </a:ext>
            </a:extLst>
          </p:cNvPr>
          <p:cNvSpPr>
            <a:spLocks noGrp="1"/>
          </p:cNvSpPr>
          <p:nvPr>
            <p:ph sz="quarter" idx="10"/>
          </p:nvPr>
        </p:nvSpPr>
        <p:spPr>
          <a:xfrm>
            <a:off x="348491" y="6294968"/>
            <a:ext cx="3597275" cy="221599"/>
          </a:xfrm>
        </p:spPr>
        <p:txBody>
          <a:bodyPr/>
          <a:lstStyle/>
          <a:p>
            <a:r>
              <a:rPr lang="en-GB" dirty="0"/>
              <a:t>Scale of the Opportunity</a:t>
            </a:r>
          </a:p>
        </p:txBody>
      </p:sp>
      <p:sp>
        <p:nvSpPr>
          <p:cNvPr id="3" name="Content Placeholder 2">
            <a:extLst>
              <a:ext uri="{FF2B5EF4-FFF2-40B4-BE49-F238E27FC236}">
                <a16:creationId xmlns:a16="http://schemas.microsoft.com/office/drawing/2014/main" id="{66CD5DC7-73EB-F9AB-BEA4-D76FB4C6B7E2}"/>
              </a:ext>
            </a:extLst>
          </p:cNvPr>
          <p:cNvSpPr>
            <a:spLocks noGrp="1"/>
          </p:cNvSpPr>
          <p:nvPr>
            <p:ph sz="quarter" idx="14"/>
          </p:nvPr>
        </p:nvSpPr>
        <p:spPr>
          <a:xfrm>
            <a:off x="715963" y="2230644"/>
            <a:ext cx="7606103" cy="1051570"/>
          </a:xfrm>
        </p:spPr>
        <p:txBody>
          <a:bodyPr/>
          <a:lstStyle/>
          <a:p>
            <a:r>
              <a:rPr lang="en-GB" sz="2000" dirty="0"/>
              <a:t>Service Users are </a:t>
            </a:r>
            <a:r>
              <a:rPr lang="en-GB" sz="2000" dirty="0">
                <a:solidFill>
                  <a:schemeClr val="accent5"/>
                </a:solidFill>
              </a:rPr>
              <a:t>familiar</a:t>
            </a:r>
            <a:r>
              <a:rPr lang="en-GB" sz="2000" dirty="0"/>
              <a:t> with automated and digital processes elsewhere in daily living</a:t>
            </a:r>
          </a:p>
          <a:p>
            <a:r>
              <a:rPr lang="en-GB" sz="2000" dirty="0"/>
              <a:t>They </a:t>
            </a:r>
            <a:r>
              <a:rPr lang="en-GB" sz="2000" dirty="0">
                <a:solidFill>
                  <a:schemeClr val="accent5"/>
                </a:solidFill>
              </a:rPr>
              <a:t>expect it </a:t>
            </a:r>
            <a:r>
              <a:rPr lang="en-GB" sz="2000" dirty="0"/>
              <a:t>to be available</a:t>
            </a:r>
          </a:p>
        </p:txBody>
      </p:sp>
      <p:sp>
        <p:nvSpPr>
          <p:cNvPr id="4" name="Text Placeholder 3">
            <a:extLst>
              <a:ext uri="{FF2B5EF4-FFF2-40B4-BE49-F238E27FC236}">
                <a16:creationId xmlns:a16="http://schemas.microsoft.com/office/drawing/2014/main" id="{CD2E2F05-C93C-C96A-B320-5EB5D073B0B0}"/>
              </a:ext>
            </a:extLst>
          </p:cNvPr>
          <p:cNvSpPr>
            <a:spLocks noGrp="1"/>
          </p:cNvSpPr>
          <p:nvPr>
            <p:ph type="body" sz="quarter" idx="15"/>
          </p:nvPr>
        </p:nvSpPr>
        <p:spPr/>
        <p:txBody>
          <a:bodyPr/>
          <a:lstStyle/>
          <a:p>
            <a:r>
              <a:rPr lang="en-GB" dirty="0"/>
              <a:t>Automation is key</a:t>
            </a:r>
          </a:p>
        </p:txBody>
      </p:sp>
      <p:sp>
        <p:nvSpPr>
          <p:cNvPr id="5" name="Text Placeholder 4">
            <a:extLst>
              <a:ext uri="{FF2B5EF4-FFF2-40B4-BE49-F238E27FC236}">
                <a16:creationId xmlns:a16="http://schemas.microsoft.com/office/drawing/2014/main" id="{49158DF1-F7BC-43E8-3C08-A026FD4ECBE3}"/>
              </a:ext>
            </a:extLst>
          </p:cNvPr>
          <p:cNvSpPr>
            <a:spLocks noGrp="1"/>
          </p:cNvSpPr>
          <p:nvPr>
            <p:ph type="body" sz="quarter" idx="16"/>
          </p:nvPr>
        </p:nvSpPr>
        <p:spPr/>
        <p:txBody>
          <a:bodyPr/>
          <a:lstStyle/>
          <a:p>
            <a:r>
              <a:rPr lang="en-GB" dirty="0"/>
              <a:t>What User Research teaches us</a:t>
            </a:r>
          </a:p>
        </p:txBody>
      </p:sp>
      <p:grpSp>
        <p:nvGrpSpPr>
          <p:cNvPr id="6" name="Group 5">
            <a:extLst>
              <a:ext uri="{FF2B5EF4-FFF2-40B4-BE49-F238E27FC236}">
                <a16:creationId xmlns:a16="http://schemas.microsoft.com/office/drawing/2014/main" id="{CFD0470E-1CC1-502A-F47D-B6C22B2AFD76}"/>
              </a:ext>
            </a:extLst>
          </p:cNvPr>
          <p:cNvGrpSpPr/>
          <p:nvPr/>
        </p:nvGrpSpPr>
        <p:grpSpPr>
          <a:xfrm>
            <a:off x="8486453" y="375658"/>
            <a:ext cx="2589088" cy="2589088"/>
            <a:chOff x="8085761" y="300298"/>
            <a:chExt cx="2589088" cy="2589088"/>
          </a:xfrm>
        </p:grpSpPr>
        <p:sp>
          <p:nvSpPr>
            <p:cNvPr id="7" name="Teardrop 6">
              <a:extLst>
                <a:ext uri="{FF2B5EF4-FFF2-40B4-BE49-F238E27FC236}">
                  <a16:creationId xmlns:a16="http://schemas.microsoft.com/office/drawing/2014/main" id="{6F571E8B-B52D-A843-DAC4-92E49782AF01}"/>
                </a:ext>
              </a:extLst>
            </p:cNvPr>
            <p:cNvSpPr/>
            <p:nvPr/>
          </p:nvSpPr>
          <p:spPr>
            <a:xfrm rot="10800000">
              <a:off x="8085761" y="300298"/>
              <a:ext cx="2589088" cy="2589088"/>
            </a:xfrm>
            <a:prstGeom prst="teardrop">
              <a:avLst/>
            </a:prstGeom>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dirty="0"/>
            </a:p>
          </p:txBody>
        </p:sp>
        <p:sp>
          <p:nvSpPr>
            <p:cNvPr id="8" name="TextBox 7">
              <a:extLst>
                <a:ext uri="{FF2B5EF4-FFF2-40B4-BE49-F238E27FC236}">
                  <a16:creationId xmlns:a16="http://schemas.microsoft.com/office/drawing/2014/main" id="{96CC056B-65C2-CB1B-C6B6-AF46FA18A22F}"/>
                </a:ext>
              </a:extLst>
            </p:cNvPr>
            <p:cNvSpPr txBox="1"/>
            <p:nvPr/>
          </p:nvSpPr>
          <p:spPr>
            <a:xfrm>
              <a:off x="8255285" y="625346"/>
              <a:ext cx="2250040" cy="1938992"/>
            </a:xfrm>
            <a:prstGeom prst="rect">
              <a:avLst/>
            </a:prstGeom>
            <a:noFill/>
          </p:spPr>
          <p:txBody>
            <a:bodyPr wrap="square" rtlCol="0">
              <a:spAutoFit/>
            </a:bodyPr>
            <a:lstStyle/>
            <a:p>
              <a:pPr algn="ctr"/>
              <a:r>
                <a:rPr lang="en-GB" sz="2000" b="0" i="0" dirty="0">
                  <a:solidFill>
                    <a:schemeClr val="bg1"/>
                  </a:solidFill>
                  <a:latin typeface="Ubuntu" charset="0"/>
                  <a:ea typeface="Ubuntu" charset="0"/>
                  <a:cs typeface="Ubuntu" charset="0"/>
                </a:rPr>
                <a:t>“I get a notification from my hairdresser and dentist, </a:t>
              </a:r>
              <a:r>
                <a:rPr lang="en-GB" sz="2000" b="0" i="0" dirty="0">
                  <a:solidFill>
                    <a:schemeClr val="tx2"/>
                  </a:solidFill>
                  <a:latin typeface="Ubuntu" charset="0"/>
                  <a:ea typeface="Ubuntu" charset="0"/>
                  <a:cs typeface="Ubuntu" charset="0"/>
                </a:rPr>
                <a:t>why not for my screening?</a:t>
              </a:r>
              <a:r>
                <a:rPr lang="en-GB" sz="2000" b="0" i="0" dirty="0">
                  <a:solidFill>
                    <a:schemeClr val="bg1"/>
                  </a:solidFill>
                  <a:latin typeface="Ubuntu" charset="0"/>
                  <a:ea typeface="Ubuntu" charset="0"/>
                  <a:cs typeface="Ubuntu" charset="0"/>
                </a:rPr>
                <a:t>”</a:t>
              </a:r>
            </a:p>
          </p:txBody>
        </p:sp>
      </p:grpSp>
      <p:sp>
        <p:nvSpPr>
          <p:cNvPr id="9" name="TextBox 8">
            <a:extLst>
              <a:ext uri="{FF2B5EF4-FFF2-40B4-BE49-F238E27FC236}">
                <a16:creationId xmlns:a16="http://schemas.microsoft.com/office/drawing/2014/main" id="{8F975474-6260-5D40-21AA-B9609D373B87}"/>
              </a:ext>
            </a:extLst>
          </p:cNvPr>
          <p:cNvSpPr txBox="1"/>
          <p:nvPr/>
        </p:nvSpPr>
        <p:spPr>
          <a:xfrm>
            <a:off x="338251" y="3964452"/>
            <a:ext cx="4520459" cy="1569660"/>
          </a:xfrm>
          <a:prstGeom prst="rect">
            <a:avLst/>
          </a:prstGeom>
          <a:noFill/>
        </p:spPr>
        <p:txBody>
          <a:bodyPr wrap="square" rtlCol="0">
            <a:spAutoFit/>
          </a:bodyPr>
          <a:lstStyle/>
          <a:p>
            <a:pPr algn="ctr"/>
            <a:r>
              <a:rPr lang="en-GB" sz="2400" b="0" i="0" dirty="0">
                <a:solidFill>
                  <a:schemeClr val="tx2"/>
                </a:solidFill>
                <a:latin typeface="Ubuntu" charset="0"/>
                <a:ea typeface="Ubuntu" charset="0"/>
                <a:cs typeface="Ubuntu" charset="0"/>
              </a:rPr>
              <a:t>It has been argued in the past that we can </a:t>
            </a:r>
            <a:r>
              <a:rPr lang="en-GB" sz="2400" b="0" i="0" dirty="0">
                <a:solidFill>
                  <a:schemeClr val="accent5"/>
                </a:solidFill>
                <a:latin typeface="Ubuntu" charset="0"/>
                <a:ea typeface="Ubuntu" charset="0"/>
                <a:cs typeface="Ubuntu" charset="0"/>
              </a:rPr>
              <a:t>rely more </a:t>
            </a:r>
            <a:r>
              <a:rPr lang="en-GB" sz="2400" b="0" i="0" dirty="0">
                <a:solidFill>
                  <a:schemeClr val="tx2"/>
                </a:solidFill>
                <a:latin typeface="Ubuntu" charset="0"/>
                <a:ea typeface="Ubuntu" charset="0"/>
                <a:cs typeface="Ubuntu" charset="0"/>
              </a:rPr>
              <a:t>on patient’s address so have </a:t>
            </a:r>
            <a:r>
              <a:rPr lang="en-GB" sz="2400" b="0" i="0" dirty="0">
                <a:solidFill>
                  <a:schemeClr val="accent5"/>
                </a:solidFill>
                <a:latin typeface="Ubuntu" charset="0"/>
                <a:ea typeface="Ubuntu" charset="0"/>
                <a:cs typeface="Ubuntu" charset="0"/>
              </a:rPr>
              <a:t>favoured posting letters</a:t>
            </a:r>
          </a:p>
        </p:txBody>
      </p:sp>
      <p:sp>
        <p:nvSpPr>
          <p:cNvPr id="10" name="TextBox 9">
            <a:extLst>
              <a:ext uri="{FF2B5EF4-FFF2-40B4-BE49-F238E27FC236}">
                <a16:creationId xmlns:a16="http://schemas.microsoft.com/office/drawing/2014/main" id="{20DD3FA0-2350-811F-224D-81D4FF10F604}"/>
              </a:ext>
            </a:extLst>
          </p:cNvPr>
          <p:cNvSpPr txBox="1"/>
          <p:nvPr/>
        </p:nvSpPr>
        <p:spPr>
          <a:xfrm>
            <a:off x="5236422" y="3734141"/>
            <a:ext cx="5279437" cy="1328023"/>
          </a:xfrm>
          <a:prstGeom prst="roundRect">
            <a:avLst/>
          </a:prstGeom>
          <a:solidFill>
            <a:srgbClr val="4FBAAB"/>
          </a:solidFill>
        </p:spPr>
        <p:txBody>
          <a:bodyPr wrap="square" rtlCol="0">
            <a:spAutoFit/>
          </a:bodyPr>
          <a:lstStyle/>
          <a:p>
            <a:pPr algn="ctr"/>
            <a:r>
              <a:rPr lang="en-GB" sz="2400" i="0" dirty="0">
                <a:solidFill>
                  <a:schemeClr val="accent5"/>
                </a:solidFill>
                <a:latin typeface="Ubuntu" charset="0"/>
                <a:ea typeface="Ubuntu" charset="0"/>
                <a:cs typeface="Ubuntu" charset="0"/>
              </a:rPr>
              <a:t>Everyone*</a:t>
            </a:r>
            <a:r>
              <a:rPr lang="en-GB" sz="2400" i="0" dirty="0">
                <a:solidFill>
                  <a:schemeClr val="bg1"/>
                </a:solidFill>
                <a:latin typeface="Ubuntu" charset="0"/>
                <a:ea typeface="Ubuntu" charset="0"/>
                <a:cs typeface="Ubuntu" charset="0"/>
              </a:rPr>
              <a:t> has a phone in their pocket… their mobile number </a:t>
            </a:r>
            <a:r>
              <a:rPr lang="en-GB" sz="2400" i="0" dirty="0">
                <a:solidFill>
                  <a:schemeClr val="tx2"/>
                </a:solidFill>
                <a:latin typeface="Ubuntu" charset="0"/>
                <a:ea typeface="Ubuntu" charset="0"/>
                <a:cs typeface="Ubuntu" charset="0"/>
              </a:rPr>
              <a:t>follows them out the door</a:t>
            </a:r>
          </a:p>
        </p:txBody>
      </p:sp>
      <p:sp>
        <p:nvSpPr>
          <p:cNvPr id="11" name="TextBox 10">
            <a:extLst>
              <a:ext uri="{FF2B5EF4-FFF2-40B4-BE49-F238E27FC236}">
                <a16:creationId xmlns:a16="http://schemas.microsoft.com/office/drawing/2014/main" id="{AADDD231-DE09-3C20-AE06-398932D123E6}"/>
              </a:ext>
            </a:extLst>
          </p:cNvPr>
          <p:cNvSpPr txBox="1"/>
          <p:nvPr/>
        </p:nvSpPr>
        <p:spPr>
          <a:xfrm>
            <a:off x="5333766" y="5305157"/>
            <a:ext cx="5496674" cy="523220"/>
          </a:xfrm>
          <a:prstGeom prst="rect">
            <a:avLst/>
          </a:prstGeom>
          <a:noFill/>
        </p:spPr>
        <p:txBody>
          <a:bodyPr wrap="square" rtlCol="0">
            <a:spAutoFit/>
          </a:bodyPr>
          <a:lstStyle/>
          <a:p>
            <a:r>
              <a:rPr lang="en-GB" sz="1400" b="0" i="0" dirty="0">
                <a:solidFill>
                  <a:schemeClr val="accent4"/>
                </a:solidFill>
                <a:latin typeface="Ubuntu" charset="0"/>
                <a:ea typeface="Ubuntu" charset="0"/>
                <a:cs typeface="Ubuntu" charset="0"/>
              </a:rPr>
              <a:t>*generalisation for dramatic effect – though the research points to the excuse of technology poverty as being overstated</a:t>
            </a:r>
          </a:p>
        </p:txBody>
      </p:sp>
      <p:sp>
        <p:nvSpPr>
          <p:cNvPr id="12" name="TextBox 11">
            <a:extLst>
              <a:ext uri="{FF2B5EF4-FFF2-40B4-BE49-F238E27FC236}">
                <a16:creationId xmlns:a16="http://schemas.microsoft.com/office/drawing/2014/main" id="{A0946835-D860-D934-89CC-CEE2AF924FBE}"/>
              </a:ext>
            </a:extLst>
          </p:cNvPr>
          <p:cNvSpPr txBox="1"/>
          <p:nvPr/>
        </p:nvSpPr>
        <p:spPr>
          <a:xfrm>
            <a:off x="10395229" y="4080686"/>
            <a:ext cx="1458520" cy="1191816"/>
          </a:xfrm>
          <a:prstGeom prst="roundRect">
            <a:avLst/>
          </a:prstGeom>
          <a:solidFill>
            <a:schemeClr val="accent3">
              <a:lumMod val="20000"/>
              <a:lumOff val="80000"/>
            </a:schemeClr>
          </a:solidFill>
        </p:spPr>
        <p:txBody>
          <a:bodyPr wrap="square" rtlCol="0">
            <a:spAutoFit/>
          </a:bodyPr>
          <a:lstStyle/>
          <a:p>
            <a:pPr algn="ctr"/>
            <a:r>
              <a:rPr lang="en-GB" sz="1600" b="0" i="0" dirty="0">
                <a:solidFill>
                  <a:schemeClr val="tx2"/>
                </a:solidFill>
                <a:latin typeface="Ubuntu" charset="0"/>
                <a:ea typeface="Ubuntu" charset="0"/>
                <a:cs typeface="Ubuntu" charset="0"/>
              </a:rPr>
              <a:t>And isn’t dependent on mail strikes</a:t>
            </a:r>
          </a:p>
        </p:txBody>
      </p:sp>
    </p:spTree>
    <p:extLst>
      <p:ext uri="{BB962C8B-B14F-4D97-AF65-F5344CB8AC3E}">
        <p14:creationId xmlns:p14="http://schemas.microsoft.com/office/powerpoint/2010/main" val="35572468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9CF6F4-592E-399C-D66A-D969733E411E}"/>
              </a:ext>
            </a:extLst>
          </p:cNvPr>
          <p:cNvSpPr>
            <a:spLocks noGrp="1"/>
          </p:cNvSpPr>
          <p:nvPr>
            <p:ph sz="quarter" idx="14"/>
          </p:nvPr>
        </p:nvSpPr>
        <p:spPr>
          <a:xfrm>
            <a:off x="715963" y="2230644"/>
            <a:ext cx="10760075" cy="2970044"/>
          </a:xfrm>
        </p:spPr>
        <p:txBody>
          <a:bodyPr/>
          <a:lstStyle/>
          <a:p>
            <a:r>
              <a:rPr lang="en-GB" dirty="0"/>
              <a:t>Product managers are the voice of the users in the room</a:t>
            </a:r>
          </a:p>
          <a:p>
            <a:r>
              <a:rPr lang="en-GB" dirty="0"/>
              <a:t>They </a:t>
            </a:r>
            <a:r>
              <a:rPr lang="en-GB"/>
              <a:t>identify the needs of users in a systematic fashion, using a variety of techniques to gather evidence and enable co-production.</a:t>
            </a:r>
          </a:p>
          <a:p>
            <a:r>
              <a:rPr lang="en-GB"/>
              <a:t>They </a:t>
            </a:r>
            <a:r>
              <a:rPr lang="en-GB" dirty="0"/>
              <a:t>ensure that our projects and products will deliver against the identified user needs</a:t>
            </a:r>
          </a:p>
          <a:p>
            <a:r>
              <a:rPr lang="en-GB" dirty="0"/>
              <a:t>Web estate, registers</a:t>
            </a:r>
            <a:r>
              <a:rPr lang="en-GB"/>
              <a:t> and</a:t>
            </a:r>
            <a:r>
              <a:rPr lang="en-GB" dirty="0"/>
              <a:t> screening discoveries all told us we needed more of this</a:t>
            </a:r>
          </a:p>
        </p:txBody>
      </p:sp>
      <p:sp>
        <p:nvSpPr>
          <p:cNvPr id="4" name="Text Placeholder 3">
            <a:extLst>
              <a:ext uri="{FF2B5EF4-FFF2-40B4-BE49-F238E27FC236}">
                <a16:creationId xmlns:a16="http://schemas.microsoft.com/office/drawing/2014/main" id="{CF00058B-FC7C-533D-64FD-B48527E965E4}"/>
              </a:ext>
            </a:extLst>
          </p:cNvPr>
          <p:cNvSpPr>
            <a:spLocks noGrp="1"/>
          </p:cNvSpPr>
          <p:nvPr>
            <p:ph type="body" sz="quarter" idx="15"/>
          </p:nvPr>
        </p:nvSpPr>
        <p:spPr/>
        <p:txBody>
          <a:bodyPr/>
          <a:lstStyle/>
          <a:p>
            <a:r>
              <a:rPr lang="en-GB" dirty="0"/>
              <a:t>Product management</a:t>
            </a:r>
          </a:p>
        </p:txBody>
      </p:sp>
      <p:sp>
        <p:nvSpPr>
          <p:cNvPr id="5" name="Text Placeholder 4">
            <a:extLst>
              <a:ext uri="{FF2B5EF4-FFF2-40B4-BE49-F238E27FC236}">
                <a16:creationId xmlns:a16="http://schemas.microsoft.com/office/drawing/2014/main" id="{790AB238-C297-30FC-7D16-205867C5DADF}"/>
              </a:ext>
            </a:extLst>
          </p:cNvPr>
          <p:cNvSpPr>
            <a:spLocks noGrp="1"/>
          </p:cNvSpPr>
          <p:nvPr>
            <p:ph type="body" sz="quarter" idx="16"/>
          </p:nvPr>
        </p:nvSpPr>
        <p:spPr/>
        <p:txBody>
          <a:bodyPr/>
          <a:lstStyle/>
          <a:p>
            <a:r>
              <a:rPr lang="en-GB" dirty="0"/>
              <a:t>A common missing discipline</a:t>
            </a:r>
          </a:p>
        </p:txBody>
      </p:sp>
      <p:sp>
        <p:nvSpPr>
          <p:cNvPr id="6" name="Content Placeholder 1">
            <a:extLst>
              <a:ext uri="{FF2B5EF4-FFF2-40B4-BE49-F238E27FC236}">
                <a16:creationId xmlns:a16="http://schemas.microsoft.com/office/drawing/2014/main" id="{98F37A7D-B01D-320D-7AF4-095874B34C65}"/>
              </a:ext>
            </a:extLst>
          </p:cNvPr>
          <p:cNvSpPr>
            <a:spLocks noGrp="1"/>
          </p:cNvSpPr>
          <p:nvPr>
            <p:ph sz="quarter" idx="10"/>
          </p:nvPr>
        </p:nvSpPr>
        <p:spPr>
          <a:xfrm>
            <a:off x="349250" y="6294438"/>
            <a:ext cx="3597275" cy="222250"/>
          </a:xfrm>
        </p:spPr>
        <p:txBody>
          <a:bodyPr/>
          <a:lstStyle/>
          <a:p>
            <a:r>
              <a:rPr lang="en-GB"/>
              <a:t>Scale of the Opportunity</a:t>
            </a:r>
          </a:p>
        </p:txBody>
      </p:sp>
    </p:spTree>
    <p:extLst>
      <p:ext uri="{BB962C8B-B14F-4D97-AF65-F5344CB8AC3E}">
        <p14:creationId xmlns:p14="http://schemas.microsoft.com/office/powerpoint/2010/main" val="13961389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9CDB43A-E3C9-321C-DD6F-2FA41D2F8424}"/>
              </a:ext>
            </a:extLst>
          </p:cNvPr>
          <p:cNvSpPr>
            <a:spLocks noGrp="1"/>
          </p:cNvSpPr>
          <p:nvPr>
            <p:ph sz="quarter" idx="14"/>
          </p:nvPr>
        </p:nvSpPr>
        <p:spPr>
          <a:xfrm>
            <a:off x="715963" y="1886857"/>
            <a:ext cx="10760075" cy="4093428"/>
          </a:xfrm>
        </p:spPr>
        <p:txBody>
          <a:bodyPr/>
          <a:lstStyle/>
          <a:p>
            <a:pPr marL="0" indent="0">
              <a:buNone/>
            </a:pPr>
            <a:r>
              <a:rPr lang="en-GB" dirty="0"/>
              <a:t>We now have:</a:t>
            </a:r>
          </a:p>
          <a:p>
            <a:r>
              <a:rPr lang="en-GB" dirty="0"/>
              <a:t>A complete overview of our digital architecture documented which can be updated</a:t>
            </a:r>
          </a:p>
          <a:p>
            <a:r>
              <a:rPr lang="en-GB" dirty="0"/>
              <a:t>System owners identified for everything</a:t>
            </a:r>
          </a:p>
          <a:p>
            <a:r>
              <a:rPr lang="en-GB" dirty="0"/>
              <a:t>Core opportunities for automation identified and idea of savings</a:t>
            </a:r>
          </a:p>
          <a:p>
            <a:r>
              <a:rPr lang="en-GB" dirty="0"/>
              <a:t>Way forward for Diabetic Eye Screening identified</a:t>
            </a:r>
          </a:p>
          <a:p>
            <a:r>
              <a:rPr lang="en-GB" dirty="0"/>
              <a:t>Opportunities for linkage with national systems e.g. appointment bookings/notifications</a:t>
            </a:r>
          </a:p>
          <a:p>
            <a:r>
              <a:rPr lang="en-GB" dirty="0"/>
              <a:t>Understanding of the biggest pain points</a:t>
            </a:r>
          </a:p>
        </p:txBody>
      </p:sp>
      <p:sp>
        <p:nvSpPr>
          <p:cNvPr id="4" name="Text Placeholder 3">
            <a:extLst>
              <a:ext uri="{FF2B5EF4-FFF2-40B4-BE49-F238E27FC236}">
                <a16:creationId xmlns:a16="http://schemas.microsoft.com/office/drawing/2014/main" id="{852D045D-611D-BC99-9C30-24A48030DF05}"/>
              </a:ext>
            </a:extLst>
          </p:cNvPr>
          <p:cNvSpPr>
            <a:spLocks noGrp="1"/>
          </p:cNvSpPr>
          <p:nvPr>
            <p:ph type="body" sz="quarter" idx="15"/>
          </p:nvPr>
        </p:nvSpPr>
        <p:spPr/>
        <p:txBody>
          <a:bodyPr/>
          <a:lstStyle/>
          <a:p>
            <a:r>
              <a:rPr lang="en-GB" dirty="0"/>
              <a:t>The discoveries and alphas have significantly moved us forward</a:t>
            </a:r>
          </a:p>
        </p:txBody>
      </p:sp>
      <p:sp>
        <p:nvSpPr>
          <p:cNvPr id="5" name="Content Placeholder 1">
            <a:extLst>
              <a:ext uri="{FF2B5EF4-FFF2-40B4-BE49-F238E27FC236}">
                <a16:creationId xmlns:a16="http://schemas.microsoft.com/office/drawing/2014/main" id="{571A93F2-E99C-82F3-BCA2-CC61CF2DD31B}"/>
              </a:ext>
            </a:extLst>
          </p:cNvPr>
          <p:cNvSpPr>
            <a:spLocks noGrp="1"/>
          </p:cNvSpPr>
          <p:nvPr>
            <p:ph sz="quarter" idx="10"/>
          </p:nvPr>
        </p:nvSpPr>
        <p:spPr>
          <a:xfrm>
            <a:off x="348491" y="6294968"/>
            <a:ext cx="3597275" cy="221599"/>
          </a:xfrm>
        </p:spPr>
        <p:txBody>
          <a:bodyPr/>
          <a:lstStyle/>
          <a:p>
            <a:r>
              <a:rPr lang="en-GB"/>
              <a:t>Scale of the Opportunity</a:t>
            </a:r>
          </a:p>
        </p:txBody>
      </p:sp>
    </p:spTree>
    <p:extLst>
      <p:ext uri="{BB962C8B-B14F-4D97-AF65-F5344CB8AC3E}">
        <p14:creationId xmlns:p14="http://schemas.microsoft.com/office/powerpoint/2010/main" val="156020517"/>
      </p:ext>
    </p:extLst>
  </p:cSld>
  <p:clrMapOvr>
    <a:masterClrMapping/>
  </p:clrMapOvr>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01687F77D63A8459CEFD3583C1899E6" ma:contentTypeVersion="17" ma:contentTypeDescription="Create a new document." ma:contentTypeScope="" ma:versionID="3812673331a177795e1f53142dfa528e">
  <xsd:schema xmlns:xsd="http://www.w3.org/2001/XMLSchema" xmlns:xs="http://www.w3.org/2001/XMLSchema" xmlns:p="http://schemas.microsoft.com/office/2006/metadata/properties" xmlns:ns2="74117dde-b119-4746-8562-4584e64c254c" xmlns:ns3="885d599f-0d70-42f9-bb26-1bdcfa13e79d" targetNamespace="http://schemas.microsoft.com/office/2006/metadata/properties" ma:root="true" ma:fieldsID="67673e1c6d4a29cb2ab7875162efaf35" ns2:_="" ns3:_="">
    <xsd:import namespace="74117dde-b119-4746-8562-4584e64c254c"/>
    <xsd:import namespace="885d599f-0d70-42f9-bb26-1bdcfa13e79d"/>
    <xsd:element name="properties">
      <xsd:complexType>
        <xsd:sequence>
          <xsd:element name="documentManagement">
            <xsd:complexType>
              <xsd:all>
                <xsd:element ref="ns2:MeetingSubCategory"/>
                <xsd:element ref="ns2:MeetingDate"/>
                <xsd:element ref="ns2:Open_x002f_Private"/>
                <xsd:element ref="ns2:Reason" minOccurs="0"/>
                <xsd:element ref="ns2:DocumentType" minOccurs="0"/>
                <xsd:element ref="ns2:Status" minOccurs="0"/>
                <xsd:element ref="ns2:RetentionDate" minOccurs="0"/>
                <xsd:element ref="ns2:PublishedonWeb" minOccurs="0"/>
                <xsd:element ref="ns2:PublishedonAdmincontrol" minOccurs="0"/>
                <xsd:element ref="ns2:MediaServiceMetadata" minOccurs="0"/>
                <xsd:element ref="ns2:MediaServiceFastMetadata" minOccurs="0"/>
                <xsd:element ref="ns2:MediaServiceObjectDetectorVersions" minOccurs="0"/>
                <xsd:element ref="ns2:EinancialYear"/>
                <xsd:element ref="ns2:Not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117dde-b119-4746-8562-4584e64c254c" elementFormDefault="qualified">
    <xsd:import namespace="http://schemas.microsoft.com/office/2006/documentManagement/types"/>
    <xsd:import namespace="http://schemas.microsoft.com/office/infopath/2007/PartnerControls"/>
    <xsd:element name="MeetingSubCategory" ma:index="8" ma:displayName="Meeting" ma:format="Dropdown" ma:internalName="MeetingSubCategory">
      <xsd:simpleType>
        <xsd:restriction base="dms:Choice">
          <xsd:enumeration value="Board"/>
          <xsd:enumeration value="Board Briefing"/>
          <xsd:enumeration value="Board (Private)"/>
          <xsd:enumeration value="Board Development"/>
          <xsd:enumeration value="ACGC"/>
          <xsd:enumeration value="KRIC"/>
          <xsd:enumeration value="KRIC (Private)"/>
          <xsd:enumeration value="POD"/>
          <xsd:enumeration value="POD (Private)"/>
          <xsd:enumeration value="QSIC"/>
          <xsd:enumeration value="QSIC (Private)"/>
          <xsd:enumeration value="BET"/>
          <xsd:enumeration value="SBET"/>
          <xsd:enumeration value="LT"/>
          <xsd:enumeration value="Chair's Meeting"/>
          <xsd:enumeration value="Board Business Unit Meeting"/>
          <xsd:enumeration value="AGM"/>
        </xsd:restriction>
      </xsd:simpleType>
    </xsd:element>
    <xsd:element name="MeetingDate" ma:index="9" ma:displayName="Meeting Date" ma:format="DateOnly" ma:internalName="MeetingDate">
      <xsd:simpleType>
        <xsd:restriction base="dms:DateTime"/>
      </xsd:simpleType>
    </xsd:element>
    <xsd:element name="Open_x002f_Private" ma:index="10" ma:displayName="Open/Private" ma:default="Open" ma:format="Dropdown" ma:internalName="Open_x002f_Private">
      <xsd:simpleType>
        <xsd:restriction base="dms:Choice">
          <xsd:enumeration value="Open"/>
          <xsd:enumeration value="Private"/>
          <xsd:enumeration value="Choice 3"/>
        </xsd:restriction>
      </xsd:simpleType>
    </xsd:element>
    <xsd:element name="Reason" ma:index="11" nillable="true" ma:displayName="Reason" ma:format="Dropdown" ma:internalName="Reason">
      <xsd:complexType>
        <xsd:complexContent>
          <xsd:extension base="dms:MultiChoice">
            <xsd:sequence>
              <xsd:element name="Value" maxOccurs="unbounded" minOccurs="0" nillable="true">
                <xsd:simpleType>
                  <xsd:restriction base="dms:Choice">
                    <xsd:enumeration value="Commercially Sensitive – Procurement"/>
                    <xsd:enumeration value="Confidential – Information Governance"/>
                    <xsd:enumeration value="Confidential – Cyber Security"/>
                    <xsd:enumeration value="Confidential – Workforce"/>
                    <xsd:enumeration value="Legally Privileged "/>
                    <xsd:enumeration value="Summary of Private Committee / Sub Group Meetings ‐ subject matter confidential"/>
                    <xsd:enumeration value="Undue concern or harm to the public"/>
                    <xsd:enumeration value="Choice 8"/>
                  </xsd:restriction>
                </xsd:simpleType>
              </xsd:element>
            </xsd:sequence>
          </xsd:extension>
        </xsd:complexContent>
      </xsd:complexType>
    </xsd:element>
    <xsd:element name="DocumentType" ma:index="12" nillable="true" ma:displayName="Document Type" ma:format="Dropdown" ma:internalName="DocumentType">
      <xsd:simpleType>
        <xsd:restriction base="dms:Choice">
          <xsd:enumeration value="Cover Report"/>
          <xsd:enumeration value="Report"/>
          <xsd:enumeration value="Agenda"/>
          <xsd:enumeration value="Presentation"/>
          <xsd:enumeration value="Attachment"/>
          <xsd:enumeration value="Minutes"/>
          <xsd:enumeration value="Action Log"/>
          <xsd:enumeration value="Choice 9"/>
          <xsd:enumeration value="Work Plan"/>
          <xsd:enumeration value="Correspondance"/>
        </xsd:restriction>
      </xsd:simpleType>
    </xsd:element>
    <xsd:element name="Status" ma:index="13" nillable="true" ma:displayName="Status" ma:format="Dropdown" ma:internalName="Status">
      <xsd:simpleType>
        <xsd:restriction base="dms:Choice">
          <xsd:enumeration value="Draft"/>
          <xsd:enumeration value="Final"/>
          <xsd:enumeration value="Working Draft"/>
          <xsd:enumeration value="Unconfirmed Minutes"/>
          <xsd:enumeration value="Live Document"/>
        </xsd:restriction>
      </xsd:simpleType>
    </xsd:element>
    <xsd:element name="RetentionDate" ma:index="14" nillable="true" ma:displayName="Retention Date" ma:format="Dropdown" ma:internalName="RetentionDate">
      <xsd:simpleType>
        <xsd:restriction base="dms:Choice">
          <xsd:enumeration value="2030"/>
          <xsd:enumeration value="2031"/>
          <xsd:enumeration value="2032"/>
          <xsd:enumeration value="Always"/>
        </xsd:restriction>
      </xsd:simpleType>
    </xsd:element>
    <xsd:element name="PublishedonWeb" ma:index="15" nillable="true" ma:displayName="Published on Web" ma:format="Dropdown" ma:internalName="PublishedonWeb">
      <xsd:simpleType>
        <xsd:restriction base="dms:Choice">
          <xsd:enumeration value="Yes"/>
          <xsd:enumeration value="No - Private"/>
          <xsd:enumeration value="Will be published when agenda published"/>
          <xsd:enumeration value="Meeting papers not published"/>
        </xsd:restriction>
      </xsd:simpleType>
    </xsd:element>
    <xsd:element name="PublishedonAdmincontrol" ma:index="16" nillable="true" ma:displayName="Published on Admincontrol" ma:format="Dropdown" ma:internalName="PublishedonAdmincontrol">
      <xsd:simpleType>
        <xsd:restriction base="dms:Choice">
          <xsd:enumeration value="Yes"/>
          <xsd:enumeration value="No"/>
          <xsd:enumeration value="Pending agenda finalising"/>
        </xsd:restriction>
      </xsd:simpleType>
    </xsd:element>
    <xsd:element name="MediaServiceMetadata" ma:index="17" nillable="true" ma:displayName="MediaServiceMetadata" ma:hidden="true" ma:internalName="MediaServiceMetadata" ma:readOnly="true">
      <xsd:simpleType>
        <xsd:restriction base="dms:Note"/>
      </xsd:simpleType>
    </xsd:element>
    <xsd:element name="MediaServiceFastMetadata" ma:index="18"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EinancialYear" ma:index="20" ma:displayName="Financial Year" ma:format="Dropdown" ma:internalName="EinancialYear">
      <xsd:simpleType>
        <xsd:restriction base="dms:Choice">
          <xsd:enumeration value="2023/2023"/>
          <xsd:enumeration value="2023/2024"/>
          <xsd:enumeration value="Choice 3"/>
        </xsd:restriction>
      </xsd:simpleType>
    </xsd:element>
    <xsd:element name="Notes" ma:index="21" nillable="true" ma:displayName="Notes" ma:format="Dropdown" ma:internalName="Notes">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85d599f-0d70-42f9-bb26-1bdcfa13e79d" elementFormDefault="qualified">
    <xsd:import namespace="http://schemas.microsoft.com/office/2006/documentManagement/types"/>
    <xsd:import namespace="http://schemas.microsoft.com/office/infopath/2007/PartnerControls"/>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Notes xmlns="74117dde-b119-4746-8562-4584e64c254c" xsi:nil="true"/>
    <DocumentType xmlns="74117dde-b119-4746-8562-4584e64c254c">Attachment</DocumentType>
    <Status xmlns="74117dde-b119-4746-8562-4584e64c254c">Final</Status>
    <Open_x002f_Private xmlns="74117dde-b119-4746-8562-4584e64c254c">Open</Open_x002f_Private>
    <PublishedonWeb xmlns="74117dde-b119-4746-8562-4584e64c254c">Will be published when agenda published</PublishedonWeb>
    <PublishedonAdmincontrol xmlns="74117dde-b119-4746-8562-4584e64c254c">Pending agenda finalising</PublishedonAdmincontrol>
    <MeetingSubCategory xmlns="74117dde-b119-4746-8562-4584e64c254c">KRIC</MeetingSubCategory>
    <RetentionDate xmlns="74117dde-b119-4746-8562-4584e64c254c">Always</RetentionDate>
    <MeetingDate xmlns="74117dde-b119-4746-8562-4584e64c254c">2023-09-12T23:00:00+00:00</MeetingDate>
    <EinancialYear xmlns="74117dde-b119-4746-8562-4584e64c254c">2023/2024</EinancialYear>
    <Reason xmlns="74117dde-b119-4746-8562-4584e64c254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5D46AF-5215-42D5-8B29-7E2324258F29}"/>
</file>

<file path=customXml/itemProps2.xml><?xml version="1.0" encoding="utf-8"?>
<ds:datastoreItem xmlns:ds="http://schemas.openxmlformats.org/officeDocument/2006/customXml" ds:itemID="{E6D4E481-015A-49A0-88F6-F421C63547D6}">
  <ds:schemaRefs>
    <ds:schemaRef ds:uri="3d88c8f2-4f66-4009-bd35-40b7b4dfb284"/>
    <ds:schemaRef ds:uri="8e49cd03-cf07-4fc4-8849-b95f95dc79b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38171E9E-1334-42D8-A629-300AAE518F8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3823</TotalTime>
  <Words>2233</Words>
  <Application>Microsoft Office PowerPoint</Application>
  <PresentationFormat>Widescreen</PresentationFormat>
  <Paragraphs>226</Paragraphs>
  <Slides>17</Slides>
  <Notes>2</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17</vt:i4>
      </vt:variant>
    </vt:vector>
  </HeadingPairs>
  <TitlesOfParts>
    <vt:vector size="28" baseType="lpstr">
      <vt:lpstr>Arial</vt:lpstr>
      <vt:lpstr>Calibri</vt:lpstr>
      <vt:lpstr>Calibri Light</vt:lpstr>
      <vt:lpstr>Courier New</vt:lpstr>
      <vt:lpstr>Ubuntu</vt:lpstr>
      <vt:lpstr>Ubuntu Light</vt:lpstr>
      <vt:lpstr>Ubuntu Medium</vt:lpstr>
      <vt:lpstr>Verdana</vt:lpstr>
      <vt:lpstr>Wingdings</vt:lpstr>
      <vt:lpstr>Office Theme</vt:lpstr>
      <vt:lpstr>1_Office Theme</vt:lpstr>
      <vt:lpstr>Discovery and alpha learnings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are we as an organisation. Are we: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Cadywould</dc:creator>
  <cp:lastModifiedBy>Hilary Parsons (Public Health Wales - Matrix House)</cp:lastModifiedBy>
  <cp:revision>66</cp:revision>
  <cp:lastPrinted>2018-02-28T08:37:13Z</cp:lastPrinted>
  <dcterms:created xsi:type="dcterms:W3CDTF">2017-10-31T10:35:26Z</dcterms:created>
  <dcterms:modified xsi:type="dcterms:W3CDTF">2023-08-29T14:43:23Z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0x010100E01687F77D63A8459CEFD3583C1899E6</vt:lpwstr>
  </property>
  <property fmtid="{D5CDD505-2E9C-101B-9397-08002B2CF9AE}" pid="3" name="MediaServiceImageTags">
    <vt:lpwstr/>
  </property>
</Properties>
</file>