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1.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29"/>
  </p:notesMasterIdLst>
  <p:sldIdLst>
    <p:sldId id="256" r:id="rId5"/>
    <p:sldId id="262" r:id="rId6"/>
    <p:sldId id="263" r:id="rId7"/>
    <p:sldId id="260" r:id="rId8"/>
    <p:sldId id="259" r:id="rId9"/>
    <p:sldId id="265" r:id="rId10"/>
    <p:sldId id="271" r:id="rId11"/>
    <p:sldId id="273" r:id="rId12"/>
    <p:sldId id="282" r:id="rId13"/>
    <p:sldId id="264" r:id="rId14"/>
    <p:sldId id="280" r:id="rId15"/>
    <p:sldId id="276" r:id="rId16"/>
    <p:sldId id="266" r:id="rId17"/>
    <p:sldId id="275" r:id="rId18"/>
    <p:sldId id="268" r:id="rId19"/>
    <p:sldId id="267" r:id="rId20"/>
    <p:sldId id="278" r:id="rId21"/>
    <p:sldId id="272" r:id="rId22"/>
    <p:sldId id="279" r:id="rId23"/>
    <p:sldId id="286" r:id="rId24"/>
    <p:sldId id="281" r:id="rId25"/>
    <p:sldId id="285" r:id="rId26"/>
    <p:sldId id="274" r:id="rId27"/>
    <p:sldId id="261" r:id="rId28"/>
  </p:sldIdLst>
  <p:sldSz cx="20104100" cy="11309350"/>
  <p:notesSz cx="20104100" cy="11309350"/>
  <p:defaultTextStyle>
    <a:defPPr>
      <a:defRPr kern="0"/>
    </a:def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AB1ED23-738B-6CA2-E997-090219B8F11F}" name="Ruth Davies (Public Health Wales)" initials="RD(HW" userId="S::Ruth.Davies6@wales.nhs.uk::bc261ea2-4833-49f3-a583-959d2ad16e56" providerId="AD"/>
  <p188:author id="{1A600F3C-34FD-529E-0E59-6C54C1FBD01F}" name="Iain Bell (Public Health Wales - No. 2 Capital Quarter)" initials="IB(HWN2CQ" userId="S::Iain.Bell@wales.nhs.uk::bd13a8d7-639a-4080-b2e9-f017fd0c1bae" providerId="AD"/>
  <p188:author id="{9B91E5B3-1725-CFC6-80B9-1BD61A5F2AF1}" name="Kirsty Little (Public Health Wales)" initials="KL(HW" userId="S::Kirsty.Little@wales.nhs.uk::ee957c73-4344-4bc6-9434-c5579416a6bf"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7899BE4-FE98-406D-A0D4-8E9348956B1F}" v="426" dt="2023-08-22T12:29:07.411"/>
    <p1510:client id="{F30CC9FA-03B9-4C82-B32C-EF88DB743C35}" v="12" dt="2023-08-22T12:27:46.903"/>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varScale="1">
        <p:scale>
          <a:sx n="66" d="100"/>
          <a:sy n="66" d="100"/>
        </p:scale>
        <p:origin x="0" y="0"/>
      </p:cViewPr>
      <p:guideLst>
        <p:guide orient="horz" pos="2880"/>
        <p:guide pos="2160"/>
      </p:guideLst>
    </p:cSldViewPr>
  </p:slide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microsoft.com/office/2018/10/relationships/authors" Target="author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presProps" Target="presProps.xml"/><Relationship Id="rId35" Type="http://schemas.microsoft.com/office/2015/10/relationships/revisionInfo" Target="revisionInfo.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irsty Little (Public Health Wales)" userId="ee957c73-4344-4bc6-9434-c5579416a6bf" providerId="ADAL" clId="{D7899BE4-FE98-406D-A0D4-8E9348956B1F}"/>
    <pc:docChg chg="custSel modSld">
      <pc:chgData name="Kirsty Little (Public Health Wales)" userId="ee957c73-4344-4bc6-9434-c5579416a6bf" providerId="ADAL" clId="{D7899BE4-FE98-406D-A0D4-8E9348956B1F}" dt="2023-08-23T09:30:04.698" v="432"/>
      <pc:docMkLst>
        <pc:docMk/>
      </pc:docMkLst>
      <pc:sldChg chg="addSp delSp modSp mod delCm modCm">
        <pc:chgData name="Kirsty Little (Public Health Wales)" userId="ee957c73-4344-4bc6-9434-c5579416a6bf" providerId="ADAL" clId="{D7899BE4-FE98-406D-A0D4-8E9348956B1F}" dt="2023-08-22T12:21:10.022" v="323" actId="20577"/>
        <pc:sldMkLst>
          <pc:docMk/>
          <pc:sldMk cId="0" sldId="259"/>
        </pc:sldMkLst>
        <pc:spChg chg="add mod">
          <ac:chgData name="Kirsty Little (Public Health Wales)" userId="ee957c73-4344-4bc6-9434-c5579416a6bf" providerId="ADAL" clId="{D7899BE4-FE98-406D-A0D4-8E9348956B1F}" dt="2023-08-22T08:51:44.027" v="104" actId="1038"/>
          <ac:spMkLst>
            <pc:docMk/>
            <pc:sldMk cId="0" sldId="259"/>
            <ac:spMk id="5" creationId="{839F242F-6B76-3C6B-ABF4-52126AAC1228}"/>
          </ac:spMkLst>
        </pc:spChg>
        <pc:spChg chg="mod">
          <ac:chgData name="Kirsty Little (Public Health Wales)" userId="ee957c73-4344-4bc6-9434-c5579416a6bf" providerId="ADAL" clId="{D7899BE4-FE98-406D-A0D4-8E9348956B1F}" dt="2023-08-22T12:21:10.022" v="323" actId="20577"/>
          <ac:spMkLst>
            <pc:docMk/>
            <pc:sldMk cId="0" sldId="259"/>
            <ac:spMk id="32" creationId="{00000000-0000-0000-0000-000000000000}"/>
          </ac:spMkLst>
        </pc:spChg>
        <pc:graphicFrameChg chg="add mod">
          <ac:chgData name="Kirsty Little (Public Health Wales)" userId="ee957c73-4344-4bc6-9434-c5579416a6bf" providerId="ADAL" clId="{D7899BE4-FE98-406D-A0D4-8E9348956B1F}" dt="2023-08-22T08:46:59.972" v="12" actId="207"/>
          <ac:graphicFrameMkLst>
            <pc:docMk/>
            <pc:sldMk cId="0" sldId="259"/>
            <ac:graphicFrameMk id="2" creationId="{EA1D18B5-EACC-91D7-EDB5-9514653A7D8A}"/>
          </ac:graphicFrameMkLst>
        </pc:graphicFrameChg>
        <pc:graphicFrameChg chg="add mod">
          <ac:chgData name="Kirsty Little (Public Health Wales)" userId="ee957c73-4344-4bc6-9434-c5579416a6bf" providerId="ADAL" clId="{D7899BE4-FE98-406D-A0D4-8E9348956B1F}" dt="2023-08-22T08:51:53.751" v="107" actId="1036"/>
          <ac:graphicFrameMkLst>
            <pc:docMk/>
            <pc:sldMk cId="0" sldId="259"/>
            <ac:graphicFrameMk id="4" creationId="{0B5871E8-8C97-CB19-AF8A-8709D535D101}"/>
          </ac:graphicFrameMkLst>
        </pc:graphicFrameChg>
        <pc:graphicFrameChg chg="del">
          <ac:chgData name="Kirsty Little (Public Health Wales)" userId="ee957c73-4344-4bc6-9434-c5579416a6bf" providerId="ADAL" clId="{D7899BE4-FE98-406D-A0D4-8E9348956B1F}" dt="2023-08-22T08:46:07.589" v="0" actId="478"/>
          <ac:graphicFrameMkLst>
            <pc:docMk/>
            <pc:sldMk cId="0" sldId="259"/>
            <ac:graphicFrameMk id="36" creationId="{EA1D18B5-EACC-91D7-EDB5-9514653A7D8A}"/>
          </ac:graphicFrameMkLst>
        </pc:graphicFrameChg>
        <pc:graphicFrameChg chg="del">
          <ac:chgData name="Kirsty Little (Public Health Wales)" userId="ee957c73-4344-4bc6-9434-c5579416a6bf" providerId="ADAL" clId="{D7899BE4-FE98-406D-A0D4-8E9348956B1F}" dt="2023-08-22T08:49:31.730" v="14" actId="478"/>
          <ac:graphicFrameMkLst>
            <pc:docMk/>
            <pc:sldMk cId="0" sldId="259"/>
            <ac:graphicFrameMk id="41" creationId="{0B5871E8-8C97-CB19-AF8A-8709D535D101}"/>
          </ac:graphicFrameMkLst>
        </pc:graphicFrameChg>
      </pc:sldChg>
      <pc:sldChg chg="modSp mod">
        <pc:chgData name="Kirsty Little (Public Health Wales)" userId="ee957c73-4344-4bc6-9434-c5579416a6bf" providerId="ADAL" clId="{D7899BE4-FE98-406D-A0D4-8E9348956B1F}" dt="2023-08-22T12:28:21.472" v="424" actId="20577"/>
        <pc:sldMkLst>
          <pc:docMk/>
          <pc:sldMk cId="2532062559" sldId="263"/>
        </pc:sldMkLst>
        <pc:spChg chg="mod">
          <ac:chgData name="Kirsty Little (Public Health Wales)" userId="ee957c73-4344-4bc6-9434-c5579416a6bf" providerId="ADAL" clId="{D7899BE4-FE98-406D-A0D4-8E9348956B1F}" dt="2023-08-22T12:28:21.472" v="424" actId="20577"/>
          <ac:spMkLst>
            <pc:docMk/>
            <pc:sldMk cId="2532062559" sldId="263"/>
            <ac:spMk id="3" creationId="{E0DA4F73-0CBD-94DB-0F40-CC98D9409F03}"/>
          </ac:spMkLst>
        </pc:spChg>
      </pc:sldChg>
      <pc:sldChg chg="delCm">
        <pc:chgData name="Kirsty Little (Public Health Wales)" userId="ee957c73-4344-4bc6-9434-c5579416a6bf" providerId="ADAL" clId="{D7899BE4-FE98-406D-A0D4-8E9348956B1F}" dt="2023-08-23T09:30:04.698" v="432"/>
        <pc:sldMkLst>
          <pc:docMk/>
          <pc:sldMk cId="4173124965" sldId="267"/>
        </pc:sldMkLst>
      </pc:sldChg>
      <pc:sldChg chg="modSp mod">
        <pc:chgData name="Kirsty Little (Public Health Wales)" userId="ee957c73-4344-4bc6-9434-c5579416a6bf" providerId="ADAL" clId="{D7899BE4-FE98-406D-A0D4-8E9348956B1F}" dt="2023-08-22T09:14:26.890" v="316" actId="1076"/>
        <pc:sldMkLst>
          <pc:docMk/>
          <pc:sldMk cId="2298549249" sldId="279"/>
        </pc:sldMkLst>
        <pc:spChg chg="mod">
          <ac:chgData name="Kirsty Little (Public Health Wales)" userId="ee957c73-4344-4bc6-9434-c5579416a6bf" providerId="ADAL" clId="{D7899BE4-FE98-406D-A0D4-8E9348956B1F}" dt="2023-08-22T09:14:26.890" v="316" actId="1076"/>
          <ac:spMkLst>
            <pc:docMk/>
            <pc:sldMk cId="2298549249" sldId="279"/>
            <ac:spMk id="7" creationId="{D0D9DAA4-84DF-3E4B-EA14-6F51D9CDC432}"/>
          </ac:spMkLst>
        </pc:spChg>
      </pc:sldChg>
      <pc:sldChg chg="modSp mod delCm">
        <pc:chgData name="Kirsty Little (Public Health Wales)" userId="ee957c73-4344-4bc6-9434-c5579416a6bf" providerId="ADAL" clId="{D7899BE4-FE98-406D-A0D4-8E9348956B1F}" dt="2023-08-22T12:29:07.411" v="430" actId="1035"/>
        <pc:sldMkLst>
          <pc:docMk/>
          <pc:sldMk cId="1622014169" sldId="281"/>
        </pc:sldMkLst>
        <pc:spChg chg="mod">
          <ac:chgData name="Kirsty Little (Public Health Wales)" userId="ee957c73-4344-4bc6-9434-c5579416a6bf" providerId="ADAL" clId="{D7899BE4-FE98-406D-A0D4-8E9348956B1F}" dt="2023-08-22T12:11:54.251" v="320" actId="207"/>
          <ac:spMkLst>
            <pc:docMk/>
            <pc:sldMk cId="1622014169" sldId="281"/>
            <ac:spMk id="3" creationId="{E0DA4F73-0CBD-94DB-0F40-CC98D9409F03}"/>
          </ac:spMkLst>
        </pc:spChg>
        <pc:spChg chg="mod">
          <ac:chgData name="Kirsty Little (Public Health Wales)" userId="ee957c73-4344-4bc6-9434-c5579416a6bf" providerId="ADAL" clId="{D7899BE4-FE98-406D-A0D4-8E9348956B1F}" dt="2023-08-22T12:29:07.411" v="430" actId="1035"/>
          <ac:spMkLst>
            <pc:docMk/>
            <pc:sldMk cId="1622014169" sldId="281"/>
            <ac:spMk id="7" creationId="{D6E24E10-0530-5909-8044-FECAD6E0E9E7}"/>
          </ac:spMkLst>
        </pc:spChg>
      </pc:sldChg>
      <pc:sldChg chg="delCm modCm">
        <pc:chgData name="Kirsty Little (Public Health Wales)" userId="ee957c73-4344-4bc6-9434-c5579416a6bf" providerId="ADAL" clId="{D7899BE4-FE98-406D-A0D4-8E9348956B1F}" dt="2023-08-23T09:29:55.262" v="431"/>
        <pc:sldMkLst>
          <pc:docMk/>
          <pc:sldMk cId="2757923024" sldId="282"/>
        </pc:sldMkLst>
      </pc:sldChg>
    </pc:docChg>
  </pc:docChgLst>
  <pc:docChgLst>
    <pc:chgData name="Ruth Davies (Public Health Wales)" userId="bc261ea2-4833-49f3-a583-959d2ad16e56" providerId="ADAL" clId="{F30CC9FA-03B9-4C82-B32C-EF88DB743C35}"/>
    <pc:docChg chg="custSel modSld">
      <pc:chgData name="Ruth Davies (Public Health Wales)" userId="bc261ea2-4833-49f3-a583-959d2ad16e56" providerId="ADAL" clId="{F30CC9FA-03B9-4C82-B32C-EF88DB743C35}" dt="2023-08-22T12:27:46.903" v="11"/>
      <pc:docMkLst>
        <pc:docMk/>
      </pc:docMkLst>
      <pc:sldChg chg="modCm">
        <pc:chgData name="Ruth Davies (Public Health Wales)" userId="bc261ea2-4833-49f3-a583-959d2ad16e56" providerId="ADAL" clId="{F30CC9FA-03B9-4C82-B32C-EF88DB743C35}" dt="2023-08-22T08:49:38.465" v="0" actId="2056"/>
        <pc:sldMkLst>
          <pc:docMk/>
          <pc:sldMk cId="0" sldId="259"/>
        </pc:sldMkLst>
      </pc:sldChg>
      <pc:sldChg chg="modSp mod modCm">
        <pc:chgData name="Ruth Davies (Public Health Wales)" userId="bc261ea2-4833-49f3-a583-959d2ad16e56" providerId="ADAL" clId="{F30CC9FA-03B9-4C82-B32C-EF88DB743C35}" dt="2023-08-22T12:08:54.154" v="10"/>
        <pc:sldMkLst>
          <pc:docMk/>
          <pc:sldMk cId="1622014169" sldId="281"/>
        </pc:sldMkLst>
        <pc:spChg chg="mod">
          <ac:chgData name="Ruth Davies (Public Health Wales)" userId="bc261ea2-4833-49f3-a583-959d2ad16e56" providerId="ADAL" clId="{F30CC9FA-03B9-4C82-B32C-EF88DB743C35}" dt="2023-08-22T12:06:32.030" v="9" actId="313"/>
          <ac:spMkLst>
            <pc:docMk/>
            <pc:sldMk cId="1622014169" sldId="281"/>
            <ac:spMk id="3" creationId="{E0DA4F73-0CBD-94DB-0F40-CC98D9409F03}"/>
          </ac:spMkLst>
        </pc:spChg>
      </pc:sldChg>
      <pc:sldChg chg="modCm">
        <pc:chgData name="Ruth Davies (Public Health Wales)" userId="bc261ea2-4833-49f3-a583-959d2ad16e56" providerId="ADAL" clId="{F30CC9FA-03B9-4C82-B32C-EF88DB743C35}" dt="2023-08-22T12:27:46.903" v="11"/>
        <pc:sldMkLst>
          <pc:docMk/>
          <pc:sldMk cId="2757923024" sldId="282"/>
        </pc:sldMkLst>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https://nhswales365-my.sharepoint.com/personal/ruth_davies6_wales_nhs_uk/Documents/Knowledge%20Mobilisation/Survey%20Responses/Data_Extract_FormattedData_04082023internalexternal2.xlsx" TargetMode="External"/><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oleObject" Target="https://nhswales365-my.sharepoint.com/personal/ruth_davies6_wales_nhs_uk/Documents/Knowledge%20Mobilisation/Survey%20Responses/Data_Extract_FormattedData_04082023internalexternal2.xlsx" TargetMode="External"/><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oleObject" Target="https://nhswales365-my.sharepoint.com/personal/ruth_davies6_wales_nhs_uk/Documents/Knowledge%20Mobilisation/Survey%20Responses/Data_Extract_FormattedData_04082023internalexternal2.xlsx" TargetMode="External"/><Relationship Id="rId2" Type="http://schemas.microsoft.com/office/2011/relationships/chartColorStyle" Target="colors11.xml"/><Relationship Id="rId1" Type="http://schemas.microsoft.com/office/2011/relationships/chartStyle" Target="style11.xml"/></Relationships>
</file>

<file path=ppt/charts/_rels/chart2.xml.rels><?xml version="1.0" encoding="UTF-8" standalone="yes"?>
<Relationships xmlns="http://schemas.openxmlformats.org/package/2006/relationships"><Relationship Id="rId3" Type="http://schemas.openxmlformats.org/officeDocument/2006/relationships/oleObject" Target="https://nhswales365-my.sharepoint.com/personal/ruth_davies6_wales_nhs_uk/Documents/Knowledge%20Mobilisation/Survey%20Responses/Data_Extract_FormattedData_04082023internalexternal2.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https://nhswales365-my.sharepoint.com/personal/ruth_davies6_wales_nhs_uk/Documents/Knowledge%20Mobilisation/Survey%20Responses/Data_Extract_FormattedData_04082023internalexternal.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https://nhswales365-my.sharepoint.com/personal/ruth_davies6_wales_nhs_uk/Documents/Knowledge%20Mobilisation/Survey%20Responses/Data_Extract_FormattedData_04082023internalexternal.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https://nhswales365-my.sharepoint.com/personal/ruth_davies6_wales_nhs_uk/Documents/Knowledge%20Mobilisation/Survey%20Responses/Data_Extract_FormattedData_04082023internalexternal.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https://nhswales365-my.sharepoint.com/personal/ruth_davies6_wales_nhs_uk/Documents/Knowledge%20Mobilisation/Survey%20Responses/Data_Extract_FormattedData_04082023internalexternal.xlsx"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https://nhswales365-my.sharepoint.com/personal/ruth_davies6_wales_nhs_uk/Documents/Knowledge%20Mobilisation/Survey%20Responses/Data_Extract_FormattedData_04082023internalexternal.xlsx" TargetMode="External"/><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oleObject" Target="https://nhswales365-my.sharepoint.com/personal/ruth_davies6_wales_nhs_uk/Documents/Knowledge%20Mobilisation/Survey%20Responses/Data_Extract_FormattedData_04082023internalexternal.xlsx" TargetMode="External"/><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oleObject" Target="https://nhswales365-my.sharepoint.com/personal/ruth_davies6_wales_nhs_uk/Documents/Knowledge%20Mobilisation/Survey%20Responses/Data_Extract_FormattedData_04082023internalexternal.xlsx" TargetMode="External"/><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pivotSource>
    <c:name>[Data_Extract_FormattedData_04082023internalexternal2.xlsx]RESPONDERS 2!PivotTable1</c:name>
    <c:fmtId val="6"/>
  </c:pivotSource>
  <c:chart>
    <c:autoTitleDeleted val="1"/>
    <c:pivotFmts>
      <c:pivotFmt>
        <c:idx val="0"/>
        <c:spPr>
          <a:solidFill>
            <a:schemeClr val="accent1"/>
          </a:solidFill>
          <a:ln>
            <a:noFill/>
          </a:ln>
          <a:effectLst/>
          <a:scene3d>
            <a:camera prst="orthographicFront"/>
            <a:lightRig rig="brightRoom" dir="t"/>
          </a:scene3d>
          <a:sp3d prstMaterial="flat">
            <a:bevelT w="50800" h="101600" prst="angle"/>
            <a:contourClr>
              <a:srgbClr val="000000"/>
            </a:contourClr>
          </a:sp3d>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en-US"/>
            </a:p>
          </c:txPr>
          <c:showLegendKey val="0"/>
          <c:showVal val="0"/>
          <c:showCatName val="0"/>
          <c:showSerName val="0"/>
          <c:showPercent val="1"/>
          <c:showBubbleSize val="0"/>
          <c:separator>. </c:separator>
          <c:extLst>
            <c:ext xmlns:c15="http://schemas.microsoft.com/office/drawing/2012/chart" uri="{CE6537A1-D6FC-4f65-9D91-7224C49458BB}"/>
          </c:extLst>
        </c:dLbl>
      </c:pivotFmt>
      <c:pivotFmt>
        <c:idx val="1"/>
        <c:spPr>
          <a:solidFill>
            <a:schemeClr val="accent2">
              <a:lumMod val="40000"/>
              <a:lumOff val="60000"/>
            </a:schemeClr>
          </a:solidFill>
          <a:ln>
            <a:noFill/>
          </a:ln>
          <a:effectLst/>
          <a:scene3d>
            <a:camera prst="orthographicFront"/>
            <a:lightRig rig="brightRoom" dir="t"/>
          </a:scene3d>
          <a:sp3d prstMaterial="flat">
            <a:bevelT w="50800" h="101600" prst="angle"/>
            <a:contourClr>
              <a:srgbClr val="000000"/>
            </a:contourClr>
          </a:sp3d>
        </c:spPr>
      </c:pivotFmt>
      <c:pivotFmt>
        <c:idx val="2"/>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
        <c:idx val="3"/>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
        <c:idx val="4"/>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
        <c:idx val="5"/>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
        <c:idx val="6"/>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
        <c:idx val="7"/>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
        <c:idx val="8"/>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
        <c:idx val="9"/>
        <c:spPr>
          <a:solidFill>
            <a:schemeClr val="accent1"/>
          </a:solidFill>
          <a:ln>
            <a:noFill/>
          </a:ln>
          <a:effectLst/>
          <a:scene3d>
            <a:camera prst="orthographicFront"/>
            <a:lightRig rig="brightRoom" dir="t"/>
          </a:scene3d>
          <a:sp3d prstMaterial="flat">
            <a:bevelT w="50800" h="101600" prst="angle"/>
            <a:contourClr>
              <a:srgbClr val="000000"/>
            </a:contourClr>
          </a:sp3d>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en-US"/>
            </a:p>
          </c:txPr>
          <c:showLegendKey val="0"/>
          <c:showVal val="0"/>
          <c:showCatName val="0"/>
          <c:showSerName val="0"/>
          <c:showPercent val="1"/>
          <c:showBubbleSize val="0"/>
          <c:separator>. </c:separator>
          <c:extLst>
            <c:ext xmlns:c15="http://schemas.microsoft.com/office/drawing/2012/chart" uri="{CE6537A1-D6FC-4f65-9D91-7224C49458BB}"/>
          </c:extLst>
        </c:dLbl>
      </c:pivotFmt>
      <c:pivotFmt>
        <c:idx val="10"/>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
        <c:idx val="11"/>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
        <c:idx val="12"/>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
        <c:idx val="13"/>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
        <c:idx val="14"/>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
        <c:idx val="15"/>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
        <c:idx val="16"/>
        <c:spPr>
          <a:solidFill>
            <a:schemeClr val="accent2">
              <a:lumMod val="40000"/>
              <a:lumOff val="60000"/>
            </a:schemeClr>
          </a:solidFill>
          <a:ln>
            <a:noFill/>
          </a:ln>
          <a:effectLst/>
          <a:scene3d>
            <a:camera prst="orthographicFront"/>
            <a:lightRig rig="brightRoom" dir="t"/>
          </a:scene3d>
          <a:sp3d prstMaterial="flat">
            <a:bevelT w="50800" h="101600" prst="angle"/>
            <a:contourClr>
              <a:srgbClr val="000000"/>
            </a:contourClr>
          </a:sp3d>
        </c:spPr>
      </c:pivotFmt>
      <c:pivotFmt>
        <c:idx val="17"/>
        <c:spPr>
          <a:solidFill>
            <a:schemeClr val="accent1"/>
          </a:solidFill>
          <a:ln>
            <a:noFill/>
          </a:ln>
          <a:effectLst/>
          <a:scene3d>
            <a:camera prst="orthographicFront"/>
            <a:lightRig rig="brightRoom" dir="t"/>
          </a:scene3d>
          <a:sp3d prstMaterial="flat">
            <a:bevelT w="50800" h="101600" prst="angle"/>
            <a:contourClr>
              <a:srgbClr val="000000"/>
            </a:contourClr>
          </a:sp3d>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en-US"/>
            </a:p>
          </c:txPr>
          <c:showLegendKey val="0"/>
          <c:showVal val="0"/>
          <c:showCatName val="0"/>
          <c:showSerName val="0"/>
          <c:showPercent val="1"/>
          <c:showBubbleSize val="0"/>
          <c:separator>. </c:separator>
          <c:extLst>
            <c:ext xmlns:c15="http://schemas.microsoft.com/office/drawing/2012/chart" uri="{CE6537A1-D6FC-4f65-9D91-7224C49458BB}"/>
          </c:extLst>
        </c:dLbl>
      </c:pivotFmt>
      <c:pivotFmt>
        <c:idx val="18"/>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
        <c:idx val="19"/>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
        <c:idx val="20"/>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
        <c:idx val="21"/>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
        <c:idx val="22"/>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
        <c:idx val="23"/>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
        <c:idx val="24"/>
        <c:spPr>
          <a:solidFill>
            <a:schemeClr val="accent2">
              <a:lumMod val="40000"/>
              <a:lumOff val="60000"/>
            </a:schemeClr>
          </a:solidFill>
          <a:ln>
            <a:noFill/>
          </a:ln>
          <a:effectLst/>
          <a:scene3d>
            <a:camera prst="orthographicFront"/>
            <a:lightRig rig="brightRoom" dir="t"/>
          </a:scene3d>
          <a:sp3d prstMaterial="flat">
            <a:bevelT w="50800" h="101600" prst="angle"/>
            <a:contourClr>
              <a:srgbClr val="000000"/>
            </a:contourClr>
          </a:sp3d>
        </c:spPr>
      </c:pivotFmt>
    </c:pivotFmts>
    <c:plotArea>
      <c:layout>
        <c:manualLayout>
          <c:layoutTarget val="inner"/>
          <c:xMode val="edge"/>
          <c:yMode val="edge"/>
          <c:x val="7.6666019265713967E-2"/>
          <c:y val="0.10986099278664056"/>
          <c:w val="0.5267102281489523"/>
          <c:h val="0.79908411240162835"/>
        </c:manualLayout>
      </c:layout>
      <c:doughnutChart>
        <c:varyColors val="1"/>
        <c:ser>
          <c:idx val="0"/>
          <c:order val="0"/>
          <c:tx>
            <c:strRef>
              <c:f>'RESPONDERS 2'!$B$3</c:f>
              <c:strCache>
                <c:ptCount val="1"/>
                <c:pt idx="0">
                  <c:v>Total</c:v>
                </c:pt>
              </c:strCache>
            </c:strRef>
          </c:tx>
          <c:dPt>
            <c:idx val="0"/>
            <c:bubble3D val="0"/>
            <c:spPr>
              <a:solidFill>
                <a:schemeClr val="accent1"/>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1-82E3-49F2-AA5F-2381785BC328}"/>
              </c:ext>
            </c:extLst>
          </c:dPt>
          <c:dPt>
            <c:idx val="1"/>
            <c:bubble3D val="0"/>
            <c:spPr>
              <a:solidFill>
                <a:schemeClr val="accent2"/>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3-82E3-49F2-AA5F-2381785BC328}"/>
              </c:ext>
            </c:extLst>
          </c:dPt>
          <c:dPt>
            <c:idx val="2"/>
            <c:bubble3D val="0"/>
            <c:spPr>
              <a:solidFill>
                <a:schemeClr val="accent3"/>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5-82E3-49F2-AA5F-2381785BC328}"/>
              </c:ext>
            </c:extLst>
          </c:dPt>
          <c:dPt>
            <c:idx val="3"/>
            <c:bubble3D val="0"/>
            <c:spPr>
              <a:solidFill>
                <a:schemeClr val="accent4"/>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7-82E3-49F2-AA5F-2381785BC328}"/>
              </c:ext>
            </c:extLst>
          </c:dPt>
          <c:dPt>
            <c:idx val="4"/>
            <c:bubble3D val="0"/>
            <c:spPr>
              <a:solidFill>
                <a:schemeClr val="accent5"/>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9-82E3-49F2-AA5F-2381785BC328}"/>
              </c:ext>
            </c:extLst>
          </c:dPt>
          <c:dPt>
            <c:idx val="5"/>
            <c:bubble3D val="0"/>
            <c:spPr>
              <a:solidFill>
                <a:schemeClr val="accent6"/>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B-82E3-49F2-AA5F-2381785BC328}"/>
              </c:ext>
            </c:extLst>
          </c:dPt>
          <c:dPt>
            <c:idx val="6"/>
            <c:bubble3D val="0"/>
            <c:spPr>
              <a:solidFill>
                <a:schemeClr val="accent2">
                  <a:lumMod val="40000"/>
                  <a:lumOff val="60000"/>
                </a:schemeClr>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D-82E3-49F2-AA5F-2381785BC328}"/>
              </c:ext>
            </c:extLst>
          </c:dPt>
          <c:dPt>
            <c:idx val="7"/>
            <c:bubble3D val="0"/>
            <c:spPr>
              <a:solidFill>
                <a:schemeClr val="accent2">
                  <a:lumMod val="60000"/>
                </a:schemeClr>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F-82E3-49F2-AA5F-2381785BC328}"/>
              </c:ext>
            </c:extLst>
          </c:dPt>
          <c:dLbls>
            <c:spPr>
              <a:noFill/>
              <a:ln>
                <a:noFill/>
              </a:ln>
              <a:effectLst/>
            </c:spPr>
            <c:txPr>
              <a:bodyPr rot="0" spcFirstLastPara="1" vertOverflow="ellipsis" vert="horz" wrap="square" anchor="ctr" anchorCtr="1"/>
              <a:lstStyle/>
              <a:p>
                <a:pPr>
                  <a:defRPr sz="1400" b="1" i="0" u="none" strike="noStrike" kern="1200" baseline="0">
                    <a:solidFill>
                      <a:schemeClr val="tx1"/>
                    </a:solidFill>
                    <a:latin typeface="Ubuntu" panose="020B0504030602030204" pitchFamily="34" charset="0"/>
                    <a:ea typeface="+mn-ea"/>
                    <a:cs typeface="+mn-cs"/>
                  </a:defRPr>
                </a:pPr>
                <a:endParaRPr lang="en-US"/>
              </a:p>
            </c:txPr>
            <c:showLegendKey val="0"/>
            <c:showVal val="0"/>
            <c:showCatName val="0"/>
            <c:showSerName val="0"/>
            <c:showPercent val="1"/>
            <c:showBubbleSize val="0"/>
            <c:separator>. </c:separator>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'RESPONDERS 2'!$A$4:$A$11</c:f>
              <c:strCache>
                <c:ptCount val="7"/>
                <c:pt idx="0">
                  <c:v>Academic/Researcher</c:v>
                </c:pt>
                <c:pt idx="1">
                  <c:v>General Public</c:v>
                </c:pt>
                <c:pt idx="2">
                  <c:v>Local policy and planning</c:v>
                </c:pt>
                <c:pt idx="3">
                  <c:v>Local Public Health team</c:v>
                </c:pt>
                <c:pt idx="4">
                  <c:v>National policy and planning</c:v>
                </c:pt>
                <c:pt idx="5">
                  <c:v>Third Sector</c:v>
                </c:pt>
                <c:pt idx="6">
                  <c:v>Wider health and care</c:v>
                </c:pt>
              </c:strCache>
            </c:strRef>
          </c:cat>
          <c:val>
            <c:numRef>
              <c:f>'RESPONDERS 2'!$B$4:$B$11</c:f>
              <c:numCache>
                <c:formatCode>General</c:formatCode>
                <c:ptCount val="7"/>
                <c:pt idx="0">
                  <c:v>10</c:v>
                </c:pt>
                <c:pt idx="1">
                  <c:v>18</c:v>
                </c:pt>
                <c:pt idx="2">
                  <c:v>19</c:v>
                </c:pt>
                <c:pt idx="3">
                  <c:v>24</c:v>
                </c:pt>
                <c:pt idx="4">
                  <c:v>13</c:v>
                </c:pt>
                <c:pt idx="5">
                  <c:v>21</c:v>
                </c:pt>
                <c:pt idx="6">
                  <c:v>48</c:v>
                </c:pt>
              </c:numCache>
            </c:numRef>
          </c:val>
          <c:extLst>
            <c:ext xmlns:c16="http://schemas.microsoft.com/office/drawing/2014/chart" uri="{C3380CC4-5D6E-409C-BE32-E72D297353CC}">
              <c16:uniqueId val="{00000010-82E3-49F2-AA5F-2381785BC328}"/>
            </c:ext>
          </c:extLst>
        </c:ser>
        <c:dLbls>
          <c:showLegendKey val="0"/>
          <c:showVal val="1"/>
          <c:showCatName val="0"/>
          <c:showSerName val="0"/>
          <c:showPercent val="0"/>
          <c:showBubbleSize val="0"/>
          <c:showLeaderLines val="1"/>
        </c:dLbls>
        <c:firstSliceAng val="0"/>
        <c:holeSize val="50"/>
      </c:doughnutChart>
      <c:spPr>
        <a:noFill/>
        <a:ln>
          <a:noFill/>
        </a:ln>
        <a:effectLst/>
      </c:spPr>
    </c:plotArea>
    <c:legend>
      <c:legendPos val="r"/>
      <c:layout>
        <c:manualLayout>
          <c:xMode val="edge"/>
          <c:yMode val="edge"/>
          <c:x val="0.65194638236010616"/>
          <c:y val="0.24453790516609009"/>
          <c:w val="0.31355574869203812"/>
          <c:h val="0.3586694435140832"/>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Ubuntu" panose="020B0504030602030204" pitchFamily="34" charset="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400">
          <a:latin typeface="Ubuntu" panose="020B0504030602030204" pitchFamily="34" charset="0"/>
        </a:defRPr>
      </a:pPr>
      <a:endParaRPr lang="en-US"/>
    </a:p>
  </c:txPr>
  <c:externalData r:id="rId3">
    <c:autoUpdate val="0"/>
  </c:externalData>
  <c:extLst>
    <c:ext xmlns:c14="http://schemas.microsoft.com/office/drawing/2007/8/2/chart" uri="{781A3756-C4B2-4CAC-9D66-4F8BD8637D16}">
      <c14:pivotOptions>
        <c14:dropZoneFilter val="1"/>
        <c14:dropZoneCategories val="1"/>
        <c14:dropZoneData val="1"/>
        <c14:dropZoneSeries val="1"/>
      </c14:pivotOptions>
    </c:ext>
    <c:ext xmlns:c16="http://schemas.microsoft.com/office/drawing/2014/chart" uri="{E28EC0CA-F0BB-4C9C-879D-F8772B89E7AC}">
      <c16:pivotOptions16>
        <c16:showExpandCollapseFieldButtons val="1"/>
      </c16:pivotOptions16>
    </c:ext>
  </c:extLst>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percentStacked"/>
        <c:varyColors val="0"/>
        <c:ser>
          <c:idx val="0"/>
          <c:order val="0"/>
          <c:tx>
            <c:strRef>
              <c:f>'what have you done'!$A$4</c:f>
              <c:strCache>
                <c:ptCount val="1"/>
                <c:pt idx="0">
                  <c:v>Have done</c:v>
                </c:pt>
              </c:strCache>
            </c:strRef>
          </c:tx>
          <c:spPr>
            <a:solidFill>
              <a:schemeClr val="accent1"/>
            </a:solidFill>
            <a:ln>
              <a:noFill/>
            </a:ln>
            <a:effectLst/>
          </c:spPr>
          <c:invertIfNegative val="0"/>
          <c:cat>
            <c:strRef>
              <c:f>'what have you done'!$B$3:$G$3</c:f>
              <c:strCache>
                <c:ptCount val="6"/>
                <c:pt idx="0">
                  <c:v>Archived it</c:v>
                </c:pt>
                <c:pt idx="1">
                  <c:v>Download it</c:v>
                </c:pt>
                <c:pt idx="2">
                  <c:v>Cited it</c:v>
                </c:pt>
                <c:pt idx="3">
                  <c:v>Used it for own information</c:v>
                </c:pt>
                <c:pt idx="4">
                  <c:v>Shared it will colleagues</c:v>
                </c:pt>
                <c:pt idx="5">
                  <c:v>Used it to create my own content</c:v>
                </c:pt>
              </c:strCache>
            </c:strRef>
          </c:cat>
          <c:val>
            <c:numRef>
              <c:f>'what have you done'!$B$4:$G$4</c:f>
              <c:numCache>
                <c:formatCode>General</c:formatCode>
                <c:ptCount val="6"/>
                <c:pt idx="0">
                  <c:v>42</c:v>
                </c:pt>
                <c:pt idx="1">
                  <c:v>49</c:v>
                </c:pt>
                <c:pt idx="2">
                  <c:v>46</c:v>
                </c:pt>
                <c:pt idx="3">
                  <c:v>63</c:v>
                </c:pt>
                <c:pt idx="4">
                  <c:v>59</c:v>
                </c:pt>
                <c:pt idx="5">
                  <c:v>38</c:v>
                </c:pt>
              </c:numCache>
            </c:numRef>
          </c:val>
          <c:extLst>
            <c:ext xmlns:c16="http://schemas.microsoft.com/office/drawing/2014/chart" uri="{C3380CC4-5D6E-409C-BE32-E72D297353CC}">
              <c16:uniqueId val="{00000000-BB2B-4F26-9A69-0AA39EDC7A02}"/>
            </c:ext>
          </c:extLst>
        </c:ser>
        <c:ser>
          <c:idx val="2"/>
          <c:order val="1"/>
          <c:tx>
            <c:strRef>
              <c:f>'what have you done'!$A$5</c:f>
              <c:strCache>
                <c:ptCount val="1"/>
                <c:pt idx="0">
                  <c:v>Plan to do</c:v>
                </c:pt>
              </c:strCache>
            </c:strRef>
          </c:tx>
          <c:spPr>
            <a:solidFill>
              <a:schemeClr val="accent3"/>
            </a:solidFill>
            <a:ln>
              <a:noFill/>
            </a:ln>
            <a:effectLst/>
          </c:spPr>
          <c:invertIfNegative val="0"/>
          <c:cat>
            <c:strRef>
              <c:f>'what have you done'!$B$3:$G$3</c:f>
              <c:strCache>
                <c:ptCount val="6"/>
                <c:pt idx="0">
                  <c:v>Archived it</c:v>
                </c:pt>
                <c:pt idx="1">
                  <c:v>Download it</c:v>
                </c:pt>
                <c:pt idx="2">
                  <c:v>Cited it</c:v>
                </c:pt>
                <c:pt idx="3">
                  <c:v>Used it for own information</c:v>
                </c:pt>
                <c:pt idx="4">
                  <c:v>Shared it will colleagues</c:v>
                </c:pt>
                <c:pt idx="5">
                  <c:v>Used it to create my own content</c:v>
                </c:pt>
              </c:strCache>
            </c:strRef>
          </c:cat>
          <c:val>
            <c:numRef>
              <c:f>'what have you done'!$B$5:$G$5</c:f>
              <c:numCache>
                <c:formatCode>General</c:formatCode>
                <c:ptCount val="6"/>
                <c:pt idx="0">
                  <c:v>15</c:v>
                </c:pt>
                <c:pt idx="1">
                  <c:v>9</c:v>
                </c:pt>
                <c:pt idx="2">
                  <c:v>22</c:v>
                </c:pt>
                <c:pt idx="3">
                  <c:v>6</c:v>
                </c:pt>
                <c:pt idx="4">
                  <c:v>8</c:v>
                </c:pt>
                <c:pt idx="5">
                  <c:v>17</c:v>
                </c:pt>
              </c:numCache>
            </c:numRef>
          </c:val>
          <c:extLst>
            <c:ext xmlns:c16="http://schemas.microsoft.com/office/drawing/2014/chart" uri="{C3380CC4-5D6E-409C-BE32-E72D297353CC}">
              <c16:uniqueId val="{00000001-BB2B-4F26-9A69-0AA39EDC7A02}"/>
            </c:ext>
          </c:extLst>
        </c:ser>
        <c:ser>
          <c:idx val="1"/>
          <c:order val="2"/>
          <c:tx>
            <c:strRef>
              <c:f>'what have you done'!$A$6</c:f>
              <c:strCache>
                <c:ptCount val="1"/>
                <c:pt idx="0">
                  <c:v>Didn’t do this/didn’t answer/NA</c:v>
                </c:pt>
              </c:strCache>
            </c:strRef>
          </c:tx>
          <c:spPr>
            <a:solidFill>
              <a:schemeClr val="accent2"/>
            </a:solidFill>
            <a:ln>
              <a:noFill/>
            </a:ln>
            <a:effectLst/>
          </c:spPr>
          <c:invertIfNegative val="0"/>
          <c:cat>
            <c:strRef>
              <c:f>'what have you done'!$B$3:$G$3</c:f>
              <c:strCache>
                <c:ptCount val="6"/>
                <c:pt idx="0">
                  <c:v>Archived it</c:v>
                </c:pt>
                <c:pt idx="1">
                  <c:v>Download it</c:v>
                </c:pt>
                <c:pt idx="2">
                  <c:v>Cited it</c:v>
                </c:pt>
                <c:pt idx="3">
                  <c:v>Used it for own information</c:v>
                </c:pt>
                <c:pt idx="4">
                  <c:v>Shared it will colleagues</c:v>
                </c:pt>
                <c:pt idx="5">
                  <c:v>Used it to create my own content</c:v>
                </c:pt>
              </c:strCache>
            </c:strRef>
          </c:cat>
          <c:val>
            <c:numRef>
              <c:f>'what have you done'!$B$6:$G$6</c:f>
              <c:numCache>
                <c:formatCode>General</c:formatCode>
                <c:ptCount val="6"/>
                <c:pt idx="0">
                  <c:v>46</c:v>
                </c:pt>
                <c:pt idx="1">
                  <c:v>45</c:v>
                </c:pt>
                <c:pt idx="2">
                  <c:v>35</c:v>
                </c:pt>
                <c:pt idx="3">
                  <c:v>34</c:v>
                </c:pt>
                <c:pt idx="4">
                  <c:v>36</c:v>
                </c:pt>
                <c:pt idx="5">
                  <c:v>48</c:v>
                </c:pt>
              </c:numCache>
            </c:numRef>
          </c:val>
          <c:extLst>
            <c:ext xmlns:c16="http://schemas.microsoft.com/office/drawing/2014/chart" uri="{C3380CC4-5D6E-409C-BE32-E72D297353CC}">
              <c16:uniqueId val="{00000002-BB2B-4F26-9A69-0AA39EDC7A02}"/>
            </c:ext>
          </c:extLst>
        </c:ser>
        <c:dLbls>
          <c:showLegendKey val="0"/>
          <c:showVal val="0"/>
          <c:showCatName val="0"/>
          <c:showSerName val="0"/>
          <c:showPercent val="0"/>
          <c:showBubbleSize val="0"/>
        </c:dLbls>
        <c:gapWidth val="150"/>
        <c:overlap val="100"/>
        <c:axId val="2040551856"/>
        <c:axId val="1931497408"/>
      </c:barChart>
      <c:catAx>
        <c:axId val="204055185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Ubuntu" panose="020B0504030602030204" pitchFamily="34" charset="0"/>
                <a:ea typeface="+mn-ea"/>
                <a:cs typeface="+mn-cs"/>
              </a:defRPr>
            </a:pPr>
            <a:endParaRPr lang="en-US"/>
          </a:p>
        </c:txPr>
        <c:crossAx val="1931497408"/>
        <c:crosses val="autoZero"/>
        <c:auto val="1"/>
        <c:lblAlgn val="ctr"/>
        <c:lblOffset val="100"/>
        <c:noMultiLvlLbl val="0"/>
      </c:catAx>
      <c:valAx>
        <c:axId val="1931497408"/>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Ubuntu" panose="020B0504030602030204" pitchFamily="34" charset="0"/>
                <a:ea typeface="+mn-ea"/>
                <a:cs typeface="+mn-cs"/>
              </a:defRPr>
            </a:pPr>
            <a:endParaRPr lang="en-US"/>
          </a:p>
        </c:txPr>
        <c:crossAx val="204055185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Ubuntu" panose="020B0504030602030204" pitchFamily="34" charset="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400">
          <a:latin typeface="Ubuntu" panose="020B0504030602030204" pitchFamily="34" charset="0"/>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80" b="1" i="0" u="none" strike="noStrike" kern="1200" spc="0" baseline="0">
                <a:solidFill>
                  <a:schemeClr val="tx1">
                    <a:lumMod val="65000"/>
                    <a:lumOff val="35000"/>
                  </a:schemeClr>
                </a:solidFill>
                <a:latin typeface="Ubuntu" panose="020B0504030602030204" pitchFamily="34" charset="0"/>
                <a:ea typeface="+mn-ea"/>
                <a:cs typeface="+mn-cs"/>
              </a:defRPr>
            </a:pPr>
            <a:r>
              <a:rPr lang="en-GB" b="1"/>
              <a:t>Has the data/knowledge you obtained impacted your work in any of the following ways?</a:t>
            </a:r>
          </a:p>
        </c:rich>
      </c:tx>
      <c:layout>
        <c:manualLayout>
          <c:xMode val="edge"/>
          <c:yMode val="edge"/>
          <c:x val="0.10129741175434911"/>
          <c:y val="4.5253232814936369E-3"/>
        </c:manualLayout>
      </c:layout>
      <c:overlay val="0"/>
      <c:spPr>
        <a:noFill/>
        <a:ln>
          <a:noFill/>
        </a:ln>
        <a:effectLst/>
      </c:spPr>
      <c:txPr>
        <a:bodyPr rot="0" spcFirstLastPara="1" vertOverflow="ellipsis" vert="horz" wrap="square" anchor="ctr" anchorCtr="1"/>
        <a:lstStyle/>
        <a:p>
          <a:pPr>
            <a:defRPr sz="1680" b="1" i="0" u="none" strike="noStrike" kern="1200" spc="0" baseline="0">
              <a:solidFill>
                <a:schemeClr val="tx1">
                  <a:lumMod val="65000"/>
                  <a:lumOff val="35000"/>
                </a:schemeClr>
              </a:solidFill>
              <a:latin typeface="Ubuntu" panose="020B0504030602030204" pitchFamily="34" charset="0"/>
              <a:ea typeface="+mn-ea"/>
              <a:cs typeface="+mn-cs"/>
            </a:defRPr>
          </a:pPr>
          <a:endParaRPr lang="en-US"/>
        </a:p>
      </c:txPr>
    </c:title>
    <c:autoTitleDeleted val="0"/>
    <c:plotArea>
      <c:layout>
        <c:manualLayout>
          <c:layoutTarget val="inner"/>
          <c:xMode val="edge"/>
          <c:yMode val="edge"/>
          <c:x val="0.45020162056285068"/>
          <c:y val="8.840973250944735E-2"/>
          <c:w val="0.51256118790947935"/>
          <c:h val="0.76073238022027512"/>
        </c:manualLayout>
      </c:layout>
      <c:barChart>
        <c:barDir val="bar"/>
        <c:grouping val="percentStacked"/>
        <c:varyColors val="0"/>
        <c:ser>
          <c:idx val="0"/>
          <c:order val="0"/>
          <c:tx>
            <c:strRef>
              <c:f>'types of impact'!$A$4</c:f>
              <c:strCache>
                <c:ptCount val="1"/>
                <c:pt idx="0">
                  <c:v>Has had significant positive impact</c:v>
                </c:pt>
              </c:strCache>
            </c:strRef>
          </c:tx>
          <c:spPr>
            <a:solidFill>
              <a:schemeClr val="accent1"/>
            </a:solidFill>
            <a:ln>
              <a:noFill/>
            </a:ln>
            <a:effectLst/>
          </c:spPr>
          <c:invertIfNegative val="0"/>
          <c:cat>
            <c:strRef>
              <c:f>'types of impact'!$B$3:$K$3</c:f>
              <c:strCache>
                <c:ptCount val="10"/>
                <c:pt idx="0">
                  <c:v>Changed attitudes (n=66)</c:v>
                </c:pt>
                <c:pt idx="1">
                  <c:v>Changed behaviours (n=65)</c:v>
                </c:pt>
                <c:pt idx="2">
                  <c:v>Changed knowledge (n=65)</c:v>
                </c:pt>
                <c:pt idx="3">
                  <c:v>Developed skills (n=62)</c:v>
                </c:pt>
                <c:pt idx="4">
                  <c:v>Encouraged involvement in research (n=65)</c:v>
                </c:pt>
                <c:pt idx="5">
                  <c:v>Informed funding allocation (n=59)</c:v>
                </c:pt>
                <c:pt idx="6">
                  <c:v>Informed plans/policies (n=66)</c:v>
                </c:pt>
                <c:pt idx="7">
                  <c:v>Informed decisions (n=66)</c:v>
                </c:pt>
                <c:pt idx="8">
                  <c:v>Informed discussions (n=72)</c:v>
                </c:pt>
                <c:pt idx="9">
                  <c:v>Improved collaboration (n=65)</c:v>
                </c:pt>
              </c:strCache>
            </c:strRef>
          </c:cat>
          <c:val>
            <c:numRef>
              <c:f>'types of impact'!$B$4:$K$4</c:f>
              <c:numCache>
                <c:formatCode>General</c:formatCode>
                <c:ptCount val="10"/>
                <c:pt idx="0">
                  <c:v>11</c:v>
                </c:pt>
                <c:pt idx="1">
                  <c:v>7</c:v>
                </c:pt>
                <c:pt idx="2">
                  <c:v>7</c:v>
                </c:pt>
                <c:pt idx="3">
                  <c:v>11</c:v>
                </c:pt>
                <c:pt idx="4">
                  <c:v>13</c:v>
                </c:pt>
                <c:pt idx="5">
                  <c:v>8</c:v>
                </c:pt>
                <c:pt idx="6">
                  <c:v>11</c:v>
                </c:pt>
                <c:pt idx="7">
                  <c:v>15</c:v>
                </c:pt>
                <c:pt idx="8">
                  <c:v>24</c:v>
                </c:pt>
                <c:pt idx="9">
                  <c:v>13</c:v>
                </c:pt>
              </c:numCache>
            </c:numRef>
          </c:val>
          <c:extLst>
            <c:ext xmlns:c16="http://schemas.microsoft.com/office/drawing/2014/chart" uri="{C3380CC4-5D6E-409C-BE32-E72D297353CC}">
              <c16:uniqueId val="{00000000-3955-4B3D-8F11-A8824AC8F3E1}"/>
            </c:ext>
          </c:extLst>
        </c:ser>
        <c:ser>
          <c:idx val="1"/>
          <c:order val="1"/>
          <c:tx>
            <c:strRef>
              <c:f>'types of impact'!$A$5</c:f>
              <c:strCache>
                <c:ptCount val="1"/>
                <c:pt idx="0">
                  <c:v>Has had some positive impact</c:v>
                </c:pt>
              </c:strCache>
            </c:strRef>
          </c:tx>
          <c:spPr>
            <a:solidFill>
              <a:schemeClr val="accent2"/>
            </a:solidFill>
            <a:ln>
              <a:noFill/>
            </a:ln>
            <a:effectLst/>
          </c:spPr>
          <c:invertIfNegative val="0"/>
          <c:cat>
            <c:strRef>
              <c:f>'types of impact'!$B$3:$K$3</c:f>
              <c:strCache>
                <c:ptCount val="10"/>
                <c:pt idx="0">
                  <c:v>Changed attitudes (n=66)</c:v>
                </c:pt>
                <c:pt idx="1">
                  <c:v>Changed behaviours (n=65)</c:v>
                </c:pt>
                <c:pt idx="2">
                  <c:v>Changed knowledge (n=65)</c:v>
                </c:pt>
                <c:pt idx="3">
                  <c:v>Developed skills (n=62)</c:v>
                </c:pt>
                <c:pt idx="4">
                  <c:v>Encouraged involvement in research (n=65)</c:v>
                </c:pt>
                <c:pt idx="5">
                  <c:v>Informed funding allocation (n=59)</c:v>
                </c:pt>
                <c:pt idx="6">
                  <c:v>Informed plans/policies (n=66)</c:v>
                </c:pt>
                <c:pt idx="7">
                  <c:v>Informed decisions (n=66)</c:v>
                </c:pt>
                <c:pt idx="8">
                  <c:v>Informed discussions (n=72)</c:v>
                </c:pt>
                <c:pt idx="9">
                  <c:v>Improved collaboration (n=65)</c:v>
                </c:pt>
              </c:strCache>
            </c:strRef>
          </c:cat>
          <c:val>
            <c:numRef>
              <c:f>'types of impact'!$B$5:$K$5</c:f>
              <c:numCache>
                <c:formatCode>General</c:formatCode>
                <c:ptCount val="10"/>
                <c:pt idx="0">
                  <c:v>28</c:v>
                </c:pt>
                <c:pt idx="1">
                  <c:v>25</c:v>
                </c:pt>
                <c:pt idx="2">
                  <c:v>25</c:v>
                </c:pt>
                <c:pt idx="3">
                  <c:v>26</c:v>
                </c:pt>
                <c:pt idx="4">
                  <c:v>17</c:v>
                </c:pt>
                <c:pt idx="5">
                  <c:v>14</c:v>
                </c:pt>
                <c:pt idx="6">
                  <c:v>26</c:v>
                </c:pt>
                <c:pt idx="7">
                  <c:v>29</c:v>
                </c:pt>
                <c:pt idx="8">
                  <c:v>39</c:v>
                </c:pt>
                <c:pt idx="9">
                  <c:v>24</c:v>
                </c:pt>
              </c:numCache>
            </c:numRef>
          </c:val>
          <c:extLst>
            <c:ext xmlns:c16="http://schemas.microsoft.com/office/drawing/2014/chart" uri="{C3380CC4-5D6E-409C-BE32-E72D297353CC}">
              <c16:uniqueId val="{00000001-3955-4B3D-8F11-A8824AC8F3E1}"/>
            </c:ext>
          </c:extLst>
        </c:ser>
        <c:ser>
          <c:idx val="2"/>
          <c:order val="2"/>
          <c:tx>
            <c:strRef>
              <c:f>'types of impact'!$A$6</c:f>
              <c:strCache>
                <c:ptCount val="1"/>
                <c:pt idx="0">
                  <c:v>Not yet but is likely to</c:v>
                </c:pt>
              </c:strCache>
            </c:strRef>
          </c:tx>
          <c:spPr>
            <a:solidFill>
              <a:schemeClr val="accent3"/>
            </a:solidFill>
            <a:ln>
              <a:noFill/>
            </a:ln>
            <a:effectLst/>
          </c:spPr>
          <c:invertIfNegative val="0"/>
          <c:cat>
            <c:strRef>
              <c:f>'types of impact'!$B$3:$K$3</c:f>
              <c:strCache>
                <c:ptCount val="10"/>
                <c:pt idx="0">
                  <c:v>Changed attitudes (n=66)</c:v>
                </c:pt>
                <c:pt idx="1">
                  <c:v>Changed behaviours (n=65)</c:v>
                </c:pt>
                <c:pt idx="2">
                  <c:v>Changed knowledge (n=65)</c:v>
                </c:pt>
                <c:pt idx="3">
                  <c:v>Developed skills (n=62)</c:v>
                </c:pt>
                <c:pt idx="4">
                  <c:v>Encouraged involvement in research (n=65)</c:v>
                </c:pt>
                <c:pt idx="5">
                  <c:v>Informed funding allocation (n=59)</c:v>
                </c:pt>
                <c:pt idx="6">
                  <c:v>Informed plans/policies (n=66)</c:v>
                </c:pt>
                <c:pt idx="7">
                  <c:v>Informed decisions (n=66)</c:v>
                </c:pt>
                <c:pt idx="8">
                  <c:v>Informed discussions (n=72)</c:v>
                </c:pt>
                <c:pt idx="9">
                  <c:v>Improved collaboration (n=65)</c:v>
                </c:pt>
              </c:strCache>
            </c:strRef>
          </c:cat>
          <c:val>
            <c:numRef>
              <c:f>'types of impact'!$B$6:$K$6</c:f>
              <c:numCache>
                <c:formatCode>General</c:formatCode>
                <c:ptCount val="10"/>
                <c:pt idx="0">
                  <c:v>15</c:v>
                </c:pt>
                <c:pt idx="1">
                  <c:v>21</c:v>
                </c:pt>
                <c:pt idx="2">
                  <c:v>21</c:v>
                </c:pt>
                <c:pt idx="3">
                  <c:v>9</c:v>
                </c:pt>
                <c:pt idx="4">
                  <c:v>12</c:v>
                </c:pt>
                <c:pt idx="5">
                  <c:v>14</c:v>
                </c:pt>
                <c:pt idx="6">
                  <c:v>22</c:v>
                </c:pt>
                <c:pt idx="7">
                  <c:v>10</c:v>
                </c:pt>
                <c:pt idx="8">
                  <c:v>6</c:v>
                </c:pt>
                <c:pt idx="9">
                  <c:v>13</c:v>
                </c:pt>
              </c:numCache>
            </c:numRef>
          </c:val>
          <c:extLst>
            <c:ext xmlns:c16="http://schemas.microsoft.com/office/drawing/2014/chart" uri="{C3380CC4-5D6E-409C-BE32-E72D297353CC}">
              <c16:uniqueId val="{00000002-3955-4B3D-8F11-A8824AC8F3E1}"/>
            </c:ext>
          </c:extLst>
        </c:ser>
        <c:ser>
          <c:idx val="3"/>
          <c:order val="3"/>
          <c:tx>
            <c:strRef>
              <c:f>'types of impact'!$A$7</c:f>
              <c:strCache>
                <c:ptCount val="1"/>
                <c:pt idx="0">
                  <c:v>Has had no impact</c:v>
                </c:pt>
              </c:strCache>
            </c:strRef>
          </c:tx>
          <c:spPr>
            <a:solidFill>
              <a:schemeClr val="accent4"/>
            </a:solidFill>
            <a:ln>
              <a:noFill/>
            </a:ln>
            <a:effectLst/>
          </c:spPr>
          <c:invertIfNegative val="0"/>
          <c:cat>
            <c:strRef>
              <c:f>'types of impact'!$B$3:$K$3</c:f>
              <c:strCache>
                <c:ptCount val="10"/>
                <c:pt idx="0">
                  <c:v>Changed attitudes (n=66)</c:v>
                </c:pt>
                <c:pt idx="1">
                  <c:v>Changed behaviours (n=65)</c:v>
                </c:pt>
                <c:pt idx="2">
                  <c:v>Changed knowledge (n=65)</c:v>
                </c:pt>
                <c:pt idx="3">
                  <c:v>Developed skills (n=62)</c:v>
                </c:pt>
                <c:pt idx="4">
                  <c:v>Encouraged involvement in research (n=65)</c:v>
                </c:pt>
                <c:pt idx="5">
                  <c:v>Informed funding allocation (n=59)</c:v>
                </c:pt>
                <c:pt idx="6">
                  <c:v>Informed plans/policies (n=66)</c:v>
                </c:pt>
                <c:pt idx="7">
                  <c:v>Informed decisions (n=66)</c:v>
                </c:pt>
                <c:pt idx="8">
                  <c:v>Informed discussions (n=72)</c:v>
                </c:pt>
                <c:pt idx="9">
                  <c:v>Improved collaboration (n=65)</c:v>
                </c:pt>
              </c:strCache>
            </c:strRef>
          </c:cat>
          <c:val>
            <c:numRef>
              <c:f>'types of impact'!$B$7:$K$7</c:f>
              <c:numCache>
                <c:formatCode>General</c:formatCode>
                <c:ptCount val="10"/>
                <c:pt idx="0">
                  <c:v>10</c:v>
                </c:pt>
                <c:pt idx="1">
                  <c:v>11</c:v>
                </c:pt>
                <c:pt idx="2">
                  <c:v>11</c:v>
                </c:pt>
                <c:pt idx="3">
                  <c:v>15</c:v>
                </c:pt>
                <c:pt idx="4">
                  <c:v>22</c:v>
                </c:pt>
                <c:pt idx="5">
                  <c:v>22</c:v>
                </c:pt>
                <c:pt idx="6">
                  <c:v>6</c:v>
                </c:pt>
                <c:pt idx="7">
                  <c:v>9</c:v>
                </c:pt>
                <c:pt idx="8">
                  <c:v>2</c:v>
                </c:pt>
                <c:pt idx="9">
                  <c:v>12</c:v>
                </c:pt>
              </c:numCache>
            </c:numRef>
          </c:val>
          <c:extLst>
            <c:ext xmlns:c16="http://schemas.microsoft.com/office/drawing/2014/chart" uri="{C3380CC4-5D6E-409C-BE32-E72D297353CC}">
              <c16:uniqueId val="{00000003-3955-4B3D-8F11-A8824AC8F3E1}"/>
            </c:ext>
          </c:extLst>
        </c:ser>
        <c:ser>
          <c:idx val="4"/>
          <c:order val="4"/>
          <c:tx>
            <c:strRef>
              <c:f>'types of impact'!$A$8</c:f>
              <c:strCache>
                <c:ptCount val="1"/>
                <c:pt idx="0">
                  <c:v>Has had some negative impact</c:v>
                </c:pt>
              </c:strCache>
            </c:strRef>
          </c:tx>
          <c:spPr>
            <a:solidFill>
              <a:schemeClr val="accent5"/>
            </a:solidFill>
            <a:ln>
              <a:noFill/>
            </a:ln>
            <a:effectLst/>
          </c:spPr>
          <c:invertIfNegative val="0"/>
          <c:cat>
            <c:strRef>
              <c:f>'types of impact'!$B$3:$K$3</c:f>
              <c:strCache>
                <c:ptCount val="10"/>
                <c:pt idx="0">
                  <c:v>Changed attitudes (n=66)</c:v>
                </c:pt>
                <c:pt idx="1">
                  <c:v>Changed behaviours (n=65)</c:v>
                </c:pt>
                <c:pt idx="2">
                  <c:v>Changed knowledge (n=65)</c:v>
                </c:pt>
                <c:pt idx="3">
                  <c:v>Developed skills (n=62)</c:v>
                </c:pt>
                <c:pt idx="4">
                  <c:v>Encouraged involvement in research (n=65)</c:v>
                </c:pt>
                <c:pt idx="5">
                  <c:v>Informed funding allocation (n=59)</c:v>
                </c:pt>
                <c:pt idx="6">
                  <c:v>Informed plans/policies (n=66)</c:v>
                </c:pt>
                <c:pt idx="7">
                  <c:v>Informed decisions (n=66)</c:v>
                </c:pt>
                <c:pt idx="8">
                  <c:v>Informed discussions (n=72)</c:v>
                </c:pt>
                <c:pt idx="9">
                  <c:v>Improved collaboration (n=65)</c:v>
                </c:pt>
              </c:strCache>
            </c:strRef>
          </c:cat>
          <c:val>
            <c:numRef>
              <c:f>'types of impact'!$B$8:$K$8</c:f>
              <c:numCache>
                <c:formatCode>General</c:formatCode>
                <c:ptCount val="10"/>
                <c:pt idx="0">
                  <c:v>1</c:v>
                </c:pt>
                <c:pt idx="1">
                  <c:v>0</c:v>
                </c:pt>
                <c:pt idx="9">
                  <c:v>1</c:v>
                </c:pt>
              </c:numCache>
            </c:numRef>
          </c:val>
          <c:extLst>
            <c:ext xmlns:c16="http://schemas.microsoft.com/office/drawing/2014/chart" uri="{C3380CC4-5D6E-409C-BE32-E72D297353CC}">
              <c16:uniqueId val="{00000004-3955-4B3D-8F11-A8824AC8F3E1}"/>
            </c:ext>
          </c:extLst>
        </c:ser>
        <c:ser>
          <c:idx val="5"/>
          <c:order val="5"/>
          <c:tx>
            <c:strRef>
              <c:f>'types of impact'!$A$9</c:f>
              <c:strCache>
                <c:ptCount val="1"/>
                <c:pt idx="0">
                  <c:v>Has had significant negative impact</c:v>
                </c:pt>
              </c:strCache>
            </c:strRef>
          </c:tx>
          <c:spPr>
            <a:solidFill>
              <a:schemeClr val="accent6"/>
            </a:solidFill>
            <a:ln>
              <a:noFill/>
            </a:ln>
            <a:effectLst/>
          </c:spPr>
          <c:invertIfNegative val="0"/>
          <c:cat>
            <c:strRef>
              <c:f>'types of impact'!$B$3:$K$3</c:f>
              <c:strCache>
                <c:ptCount val="10"/>
                <c:pt idx="0">
                  <c:v>Changed attitudes (n=66)</c:v>
                </c:pt>
                <c:pt idx="1">
                  <c:v>Changed behaviours (n=65)</c:v>
                </c:pt>
                <c:pt idx="2">
                  <c:v>Changed knowledge (n=65)</c:v>
                </c:pt>
                <c:pt idx="3">
                  <c:v>Developed skills (n=62)</c:v>
                </c:pt>
                <c:pt idx="4">
                  <c:v>Encouraged involvement in research (n=65)</c:v>
                </c:pt>
                <c:pt idx="5">
                  <c:v>Informed funding allocation (n=59)</c:v>
                </c:pt>
                <c:pt idx="6">
                  <c:v>Informed plans/policies (n=66)</c:v>
                </c:pt>
                <c:pt idx="7">
                  <c:v>Informed decisions (n=66)</c:v>
                </c:pt>
                <c:pt idx="8">
                  <c:v>Informed discussions (n=72)</c:v>
                </c:pt>
                <c:pt idx="9">
                  <c:v>Improved collaboration (n=65)</c:v>
                </c:pt>
              </c:strCache>
            </c:strRef>
          </c:cat>
          <c:val>
            <c:numRef>
              <c:f>'types of impact'!$B$9:$K$9</c:f>
              <c:numCache>
                <c:formatCode>General</c:formatCode>
                <c:ptCount val="10"/>
                <c:pt idx="0">
                  <c:v>1</c:v>
                </c:pt>
                <c:pt idx="1">
                  <c:v>1</c:v>
                </c:pt>
                <c:pt idx="2">
                  <c:v>1</c:v>
                </c:pt>
                <c:pt idx="3">
                  <c:v>1</c:v>
                </c:pt>
                <c:pt idx="4">
                  <c:v>1</c:v>
                </c:pt>
                <c:pt idx="5">
                  <c:v>1</c:v>
                </c:pt>
                <c:pt idx="6">
                  <c:v>1</c:v>
                </c:pt>
                <c:pt idx="7">
                  <c:v>3</c:v>
                </c:pt>
                <c:pt idx="8">
                  <c:v>1</c:v>
                </c:pt>
                <c:pt idx="9">
                  <c:v>2</c:v>
                </c:pt>
              </c:numCache>
            </c:numRef>
          </c:val>
          <c:extLst>
            <c:ext xmlns:c16="http://schemas.microsoft.com/office/drawing/2014/chart" uri="{C3380CC4-5D6E-409C-BE32-E72D297353CC}">
              <c16:uniqueId val="{00000005-3955-4B3D-8F11-A8824AC8F3E1}"/>
            </c:ext>
          </c:extLst>
        </c:ser>
        <c:dLbls>
          <c:showLegendKey val="0"/>
          <c:showVal val="0"/>
          <c:showCatName val="0"/>
          <c:showSerName val="0"/>
          <c:showPercent val="0"/>
          <c:showBubbleSize val="0"/>
        </c:dLbls>
        <c:gapWidth val="150"/>
        <c:overlap val="100"/>
        <c:axId val="634178768"/>
        <c:axId val="540178624"/>
      </c:barChart>
      <c:catAx>
        <c:axId val="634178768"/>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Ubuntu" panose="020B0504030602030204" pitchFamily="34" charset="0"/>
                <a:ea typeface="+mn-ea"/>
                <a:cs typeface="+mn-cs"/>
              </a:defRPr>
            </a:pPr>
            <a:endParaRPr lang="en-US"/>
          </a:p>
        </c:txPr>
        <c:crossAx val="540178624"/>
        <c:crosses val="autoZero"/>
        <c:auto val="1"/>
        <c:lblAlgn val="ctr"/>
        <c:lblOffset val="100"/>
        <c:noMultiLvlLbl val="0"/>
      </c:catAx>
      <c:valAx>
        <c:axId val="540178624"/>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Ubuntu" panose="020B0504030602030204" pitchFamily="34" charset="0"/>
                <a:ea typeface="+mn-ea"/>
                <a:cs typeface="+mn-cs"/>
              </a:defRPr>
            </a:pPr>
            <a:endParaRPr lang="en-US"/>
          </a:p>
        </c:txPr>
        <c:crossAx val="63417876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Ubuntu" panose="020B0504030602030204" pitchFamily="34" charset="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400">
          <a:latin typeface="Ubuntu" panose="020B0504030602030204" pitchFamily="34" charset="0"/>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pivotSource>
    <c:name>[Data_Extract_FormattedData_04082023internalexternal2.xlsx]freq by respondent!PivotTable2</c:name>
    <c:fmtId val="7"/>
  </c:pivotSource>
  <c:chart>
    <c:autoTitleDeleted val="0"/>
    <c:pivotFmts>
      <c:pivotFmt>
        <c:idx val="0"/>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3"/>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5"/>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6"/>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7"/>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8"/>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9"/>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0"/>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1"/>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2"/>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3"/>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4"/>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5"/>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6"/>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7"/>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8"/>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s>
    <c:plotArea>
      <c:layout/>
      <c:barChart>
        <c:barDir val="col"/>
        <c:grouping val="percentStacked"/>
        <c:varyColors val="0"/>
        <c:ser>
          <c:idx val="0"/>
          <c:order val="0"/>
          <c:tx>
            <c:strRef>
              <c:f>'freq by respondent'!$B$3:$B$4</c:f>
              <c:strCache>
                <c:ptCount val="1"/>
                <c:pt idx="0">
                  <c:v>A few times a week</c:v>
                </c:pt>
              </c:strCache>
            </c:strRef>
          </c:tx>
          <c:spPr>
            <a:solidFill>
              <a:schemeClr val="accent1"/>
            </a:solidFill>
            <a:ln>
              <a:noFill/>
            </a:ln>
            <a:effectLst/>
          </c:spPr>
          <c:invertIfNegative val="0"/>
          <c:cat>
            <c:strRef>
              <c:f>'freq by respondent'!$A$5:$A$12</c:f>
              <c:strCache>
                <c:ptCount val="7"/>
                <c:pt idx="0">
                  <c:v>Academic/Researcher</c:v>
                </c:pt>
                <c:pt idx="1">
                  <c:v>General Public</c:v>
                </c:pt>
                <c:pt idx="2">
                  <c:v>Local policy and planning</c:v>
                </c:pt>
                <c:pt idx="3">
                  <c:v>Local Public Health team</c:v>
                </c:pt>
                <c:pt idx="4">
                  <c:v>National policy and planning</c:v>
                </c:pt>
                <c:pt idx="5">
                  <c:v>Third Sector</c:v>
                </c:pt>
                <c:pt idx="6">
                  <c:v>Wider health and care</c:v>
                </c:pt>
              </c:strCache>
            </c:strRef>
          </c:cat>
          <c:val>
            <c:numRef>
              <c:f>'freq by respondent'!$B$5:$B$12</c:f>
              <c:numCache>
                <c:formatCode>General</c:formatCode>
                <c:ptCount val="7"/>
                <c:pt idx="3">
                  <c:v>5</c:v>
                </c:pt>
                <c:pt idx="4">
                  <c:v>1</c:v>
                </c:pt>
                <c:pt idx="5">
                  <c:v>1</c:v>
                </c:pt>
                <c:pt idx="6">
                  <c:v>6</c:v>
                </c:pt>
              </c:numCache>
            </c:numRef>
          </c:val>
          <c:extLst>
            <c:ext xmlns:c16="http://schemas.microsoft.com/office/drawing/2014/chart" uri="{C3380CC4-5D6E-409C-BE32-E72D297353CC}">
              <c16:uniqueId val="{00000000-176A-4964-BA94-3AB51FC01F8E}"/>
            </c:ext>
          </c:extLst>
        </c:ser>
        <c:ser>
          <c:idx val="1"/>
          <c:order val="1"/>
          <c:tx>
            <c:strRef>
              <c:f>'freq by respondent'!$C$3:$C$4</c:f>
              <c:strCache>
                <c:ptCount val="1"/>
                <c:pt idx="0">
                  <c:v>A few times a month</c:v>
                </c:pt>
              </c:strCache>
            </c:strRef>
          </c:tx>
          <c:spPr>
            <a:solidFill>
              <a:schemeClr val="accent2"/>
            </a:solidFill>
            <a:ln>
              <a:noFill/>
            </a:ln>
            <a:effectLst/>
          </c:spPr>
          <c:invertIfNegative val="0"/>
          <c:cat>
            <c:strRef>
              <c:f>'freq by respondent'!$A$5:$A$12</c:f>
              <c:strCache>
                <c:ptCount val="7"/>
                <c:pt idx="0">
                  <c:v>Academic/Researcher</c:v>
                </c:pt>
                <c:pt idx="1">
                  <c:v>General Public</c:v>
                </c:pt>
                <c:pt idx="2">
                  <c:v>Local policy and planning</c:v>
                </c:pt>
                <c:pt idx="3">
                  <c:v>Local Public Health team</c:v>
                </c:pt>
                <c:pt idx="4">
                  <c:v>National policy and planning</c:v>
                </c:pt>
                <c:pt idx="5">
                  <c:v>Third Sector</c:v>
                </c:pt>
                <c:pt idx="6">
                  <c:v>Wider health and care</c:v>
                </c:pt>
              </c:strCache>
            </c:strRef>
          </c:cat>
          <c:val>
            <c:numRef>
              <c:f>'freq by respondent'!$C$5:$C$12</c:f>
              <c:numCache>
                <c:formatCode>General</c:formatCode>
                <c:ptCount val="7"/>
                <c:pt idx="0">
                  <c:v>1</c:v>
                </c:pt>
                <c:pt idx="1">
                  <c:v>2</c:v>
                </c:pt>
                <c:pt idx="2">
                  <c:v>6</c:v>
                </c:pt>
                <c:pt idx="3">
                  <c:v>10</c:v>
                </c:pt>
                <c:pt idx="4">
                  <c:v>4</c:v>
                </c:pt>
                <c:pt idx="5">
                  <c:v>5</c:v>
                </c:pt>
                <c:pt idx="6">
                  <c:v>14</c:v>
                </c:pt>
              </c:numCache>
            </c:numRef>
          </c:val>
          <c:extLst>
            <c:ext xmlns:c16="http://schemas.microsoft.com/office/drawing/2014/chart" uri="{C3380CC4-5D6E-409C-BE32-E72D297353CC}">
              <c16:uniqueId val="{00000001-176A-4964-BA94-3AB51FC01F8E}"/>
            </c:ext>
          </c:extLst>
        </c:ser>
        <c:ser>
          <c:idx val="2"/>
          <c:order val="2"/>
          <c:tx>
            <c:strRef>
              <c:f>'freq by respondent'!$D$3:$D$4</c:f>
              <c:strCache>
                <c:ptCount val="1"/>
                <c:pt idx="0">
                  <c:v>A few times a year</c:v>
                </c:pt>
              </c:strCache>
            </c:strRef>
          </c:tx>
          <c:spPr>
            <a:solidFill>
              <a:schemeClr val="accent3"/>
            </a:solidFill>
            <a:ln>
              <a:noFill/>
            </a:ln>
            <a:effectLst/>
          </c:spPr>
          <c:invertIfNegative val="0"/>
          <c:cat>
            <c:strRef>
              <c:f>'freq by respondent'!$A$5:$A$12</c:f>
              <c:strCache>
                <c:ptCount val="7"/>
                <c:pt idx="0">
                  <c:v>Academic/Researcher</c:v>
                </c:pt>
                <c:pt idx="1">
                  <c:v>General Public</c:v>
                </c:pt>
                <c:pt idx="2">
                  <c:v>Local policy and planning</c:v>
                </c:pt>
                <c:pt idx="3">
                  <c:v>Local Public Health team</c:v>
                </c:pt>
                <c:pt idx="4">
                  <c:v>National policy and planning</c:v>
                </c:pt>
                <c:pt idx="5">
                  <c:v>Third Sector</c:v>
                </c:pt>
                <c:pt idx="6">
                  <c:v>Wider health and care</c:v>
                </c:pt>
              </c:strCache>
            </c:strRef>
          </c:cat>
          <c:val>
            <c:numRef>
              <c:f>'freq by respondent'!$D$5:$D$12</c:f>
              <c:numCache>
                <c:formatCode>General</c:formatCode>
                <c:ptCount val="7"/>
                <c:pt idx="0">
                  <c:v>4</c:v>
                </c:pt>
                <c:pt idx="1">
                  <c:v>6</c:v>
                </c:pt>
                <c:pt idx="2">
                  <c:v>9</c:v>
                </c:pt>
                <c:pt idx="3">
                  <c:v>5</c:v>
                </c:pt>
                <c:pt idx="4">
                  <c:v>5</c:v>
                </c:pt>
                <c:pt idx="5">
                  <c:v>10</c:v>
                </c:pt>
                <c:pt idx="6">
                  <c:v>13</c:v>
                </c:pt>
              </c:numCache>
            </c:numRef>
          </c:val>
          <c:extLst>
            <c:ext xmlns:c16="http://schemas.microsoft.com/office/drawing/2014/chart" uri="{C3380CC4-5D6E-409C-BE32-E72D297353CC}">
              <c16:uniqueId val="{00000002-176A-4964-BA94-3AB51FC01F8E}"/>
            </c:ext>
          </c:extLst>
        </c:ser>
        <c:ser>
          <c:idx val="3"/>
          <c:order val="3"/>
          <c:tx>
            <c:strRef>
              <c:f>'freq by respondent'!$E$3:$E$4</c:f>
              <c:strCache>
                <c:ptCount val="1"/>
                <c:pt idx="0">
                  <c:v>Once</c:v>
                </c:pt>
              </c:strCache>
            </c:strRef>
          </c:tx>
          <c:spPr>
            <a:solidFill>
              <a:schemeClr val="accent4"/>
            </a:solidFill>
            <a:ln>
              <a:noFill/>
            </a:ln>
            <a:effectLst/>
          </c:spPr>
          <c:invertIfNegative val="0"/>
          <c:cat>
            <c:strRef>
              <c:f>'freq by respondent'!$A$5:$A$12</c:f>
              <c:strCache>
                <c:ptCount val="7"/>
                <c:pt idx="0">
                  <c:v>Academic/Researcher</c:v>
                </c:pt>
                <c:pt idx="1">
                  <c:v>General Public</c:v>
                </c:pt>
                <c:pt idx="2">
                  <c:v>Local policy and planning</c:v>
                </c:pt>
                <c:pt idx="3">
                  <c:v>Local Public Health team</c:v>
                </c:pt>
                <c:pt idx="4">
                  <c:v>National policy and planning</c:v>
                </c:pt>
                <c:pt idx="5">
                  <c:v>Third Sector</c:v>
                </c:pt>
                <c:pt idx="6">
                  <c:v>Wider health and care</c:v>
                </c:pt>
              </c:strCache>
            </c:strRef>
          </c:cat>
          <c:val>
            <c:numRef>
              <c:f>'freq by respondent'!$E$5:$E$12</c:f>
              <c:numCache>
                <c:formatCode>General</c:formatCode>
                <c:ptCount val="7"/>
                <c:pt idx="0">
                  <c:v>1</c:v>
                </c:pt>
                <c:pt idx="1">
                  <c:v>1</c:v>
                </c:pt>
                <c:pt idx="2">
                  <c:v>1</c:v>
                </c:pt>
                <c:pt idx="3">
                  <c:v>1</c:v>
                </c:pt>
                <c:pt idx="5">
                  <c:v>1</c:v>
                </c:pt>
                <c:pt idx="6">
                  <c:v>1</c:v>
                </c:pt>
              </c:numCache>
            </c:numRef>
          </c:val>
          <c:extLst>
            <c:ext xmlns:c16="http://schemas.microsoft.com/office/drawing/2014/chart" uri="{C3380CC4-5D6E-409C-BE32-E72D297353CC}">
              <c16:uniqueId val="{00000003-176A-4964-BA94-3AB51FC01F8E}"/>
            </c:ext>
          </c:extLst>
        </c:ser>
        <c:ser>
          <c:idx val="4"/>
          <c:order val="4"/>
          <c:tx>
            <c:strRef>
              <c:f>'freq by respondent'!$F$3:$F$4</c:f>
              <c:strCache>
                <c:ptCount val="1"/>
                <c:pt idx="0">
                  <c:v>Did not answer</c:v>
                </c:pt>
              </c:strCache>
            </c:strRef>
          </c:tx>
          <c:spPr>
            <a:solidFill>
              <a:schemeClr val="accent5"/>
            </a:solidFill>
            <a:ln>
              <a:noFill/>
            </a:ln>
            <a:effectLst/>
          </c:spPr>
          <c:invertIfNegative val="0"/>
          <c:cat>
            <c:strRef>
              <c:f>'freq by respondent'!$A$5:$A$12</c:f>
              <c:strCache>
                <c:ptCount val="7"/>
                <c:pt idx="0">
                  <c:v>Academic/Researcher</c:v>
                </c:pt>
                <c:pt idx="1">
                  <c:v>General Public</c:v>
                </c:pt>
                <c:pt idx="2">
                  <c:v>Local policy and planning</c:v>
                </c:pt>
                <c:pt idx="3">
                  <c:v>Local Public Health team</c:v>
                </c:pt>
                <c:pt idx="4">
                  <c:v>National policy and planning</c:v>
                </c:pt>
                <c:pt idx="5">
                  <c:v>Third Sector</c:v>
                </c:pt>
                <c:pt idx="6">
                  <c:v>Wider health and care</c:v>
                </c:pt>
              </c:strCache>
            </c:strRef>
          </c:cat>
          <c:val>
            <c:numRef>
              <c:f>'freq by respondent'!$F$5:$F$12</c:f>
              <c:numCache>
                <c:formatCode>General</c:formatCode>
                <c:ptCount val="7"/>
                <c:pt idx="0">
                  <c:v>1</c:v>
                </c:pt>
                <c:pt idx="6">
                  <c:v>1</c:v>
                </c:pt>
              </c:numCache>
            </c:numRef>
          </c:val>
          <c:extLst>
            <c:ext xmlns:c16="http://schemas.microsoft.com/office/drawing/2014/chart" uri="{C3380CC4-5D6E-409C-BE32-E72D297353CC}">
              <c16:uniqueId val="{00000004-176A-4964-BA94-3AB51FC01F8E}"/>
            </c:ext>
          </c:extLst>
        </c:ser>
        <c:ser>
          <c:idx val="5"/>
          <c:order val="5"/>
          <c:tx>
            <c:strRef>
              <c:f>'freq by respondent'!$G$3:$G$4</c:f>
              <c:strCache>
                <c:ptCount val="1"/>
                <c:pt idx="0">
                  <c:v>Not at all</c:v>
                </c:pt>
              </c:strCache>
            </c:strRef>
          </c:tx>
          <c:spPr>
            <a:solidFill>
              <a:schemeClr val="accent6"/>
            </a:solidFill>
            <a:ln>
              <a:noFill/>
            </a:ln>
            <a:effectLst/>
          </c:spPr>
          <c:invertIfNegative val="0"/>
          <c:cat>
            <c:strRef>
              <c:f>'freq by respondent'!$A$5:$A$12</c:f>
              <c:strCache>
                <c:ptCount val="7"/>
                <c:pt idx="0">
                  <c:v>Academic/Researcher</c:v>
                </c:pt>
                <c:pt idx="1">
                  <c:v>General Public</c:v>
                </c:pt>
                <c:pt idx="2">
                  <c:v>Local policy and planning</c:v>
                </c:pt>
                <c:pt idx="3">
                  <c:v>Local Public Health team</c:v>
                </c:pt>
                <c:pt idx="4">
                  <c:v>National policy and planning</c:v>
                </c:pt>
                <c:pt idx="5">
                  <c:v>Third Sector</c:v>
                </c:pt>
                <c:pt idx="6">
                  <c:v>Wider health and care</c:v>
                </c:pt>
              </c:strCache>
            </c:strRef>
          </c:cat>
          <c:val>
            <c:numRef>
              <c:f>'freq by respondent'!$G$5:$G$12</c:f>
              <c:numCache>
                <c:formatCode>General</c:formatCode>
                <c:ptCount val="7"/>
                <c:pt idx="1">
                  <c:v>1</c:v>
                </c:pt>
                <c:pt idx="3">
                  <c:v>1</c:v>
                </c:pt>
                <c:pt idx="5">
                  <c:v>1</c:v>
                </c:pt>
                <c:pt idx="6">
                  <c:v>4</c:v>
                </c:pt>
              </c:numCache>
            </c:numRef>
          </c:val>
          <c:extLst>
            <c:ext xmlns:c16="http://schemas.microsoft.com/office/drawing/2014/chart" uri="{C3380CC4-5D6E-409C-BE32-E72D297353CC}">
              <c16:uniqueId val="{00000005-176A-4964-BA94-3AB51FC01F8E}"/>
            </c:ext>
          </c:extLst>
        </c:ser>
        <c:dLbls>
          <c:showLegendKey val="0"/>
          <c:showVal val="0"/>
          <c:showCatName val="0"/>
          <c:showSerName val="0"/>
          <c:showPercent val="0"/>
          <c:showBubbleSize val="0"/>
        </c:dLbls>
        <c:gapWidth val="150"/>
        <c:overlap val="100"/>
        <c:axId val="711920624"/>
        <c:axId val="530270640"/>
      </c:barChart>
      <c:catAx>
        <c:axId val="7119206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Ubuntu" panose="020B0504030602030204" pitchFamily="34" charset="0"/>
                <a:ea typeface="+mn-ea"/>
                <a:cs typeface="+mn-cs"/>
              </a:defRPr>
            </a:pPr>
            <a:endParaRPr lang="en-US"/>
          </a:p>
        </c:txPr>
        <c:crossAx val="530270640"/>
        <c:crosses val="autoZero"/>
        <c:auto val="1"/>
        <c:lblAlgn val="ctr"/>
        <c:lblOffset val="100"/>
        <c:noMultiLvlLbl val="0"/>
      </c:catAx>
      <c:valAx>
        <c:axId val="530270640"/>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Ubuntu" panose="020B0504030602030204" pitchFamily="34" charset="0"/>
                <a:ea typeface="+mn-ea"/>
                <a:cs typeface="+mn-cs"/>
              </a:defRPr>
            </a:pPr>
            <a:endParaRPr lang="en-US"/>
          </a:p>
        </c:txPr>
        <c:crossAx val="711920624"/>
        <c:crosses val="autoZero"/>
        <c:crossBetween val="between"/>
      </c:valAx>
      <c:spPr>
        <a:noFill/>
        <a:ln>
          <a:noFill/>
        </a:ln>
        <a:effectLst/>
      </c:spPr>
    </c:plotArea>
    <c:legend>
      <c:legendPos val="r"/>
      <c:layout>
        <c:manualLayout>
          <c:xMode val="edge"/>
          <c:yMode val="edge"/>
          <c:x val="0.75223922340958616"/>
          <c:y val="0.10006765503293923"/>
          <c:w val="0.23529764617344481"/>
          <c:h val="0.37285192998590105"/>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Ubuntu" panose="020B0504030602030204" pitchFamily="34" charset="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400">
          <a:latin typeface="Ubuntu" panose="020B0504030602030204" pitchFamily="34" charset="0"/>
        </a:defRPr>
      </a:pPr>
      <a:endParaRPr lang="en-US"/>
    </a:p>
  </c:txPr>
  <c:externalData r:id="rId3">
    <c:autoUpdate val="0"/>
  </c:externalData>
  <c:extLst>
    <c:ext xmlns:c14="http://schemas.microsoft.com/office/drawing/2007/8/2/chart" uri="{781A3756-C4B2-4CAC-9D66-4F8BD8637D16}">
      <c14:pivotOptions>
        <c14:dropZoneFilter val="1"/>
        <c14:dropZoneCategories val="1"/>
        <c14:dropZoneData val="1"/>
        <c14:dropZoneSeries val="1"/>
      </c14:pivotOptions>
    </c:ext>
    <c:ext xmlns:c16="http://schemas.microsoft.com/office/drawing/2014/chart" uri="{E28EC0CA-F0BB-4C9C-879D-F8772B89E7AC}">
      <c16:pivotOptions16>
        <c16:showExpandCollapseFieldButtons val="1"/>
      </c16:pivotOptions16>
    </c:ext>
  </c:extLst>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6032168545811035"/>
          <c:y val="4.5128205128205132E-2"/>
          <c:w val="0.65288277951313223"/>
          <c:h val="0.76585277609529578"/>
        </c:manualLayout>
      </c:layout>
      <c:barChart>
        <c:barDir val="bar"/>
        <c:grouping val="percentStacked"/>
        <c:varyColors val="0"/>
        <c:ser>
          <c:idx val="0"/>
          <c:order val="0"/>
          <c:tx>
            <c:strRef>
              <c:f>'reputation (2)'!$A$3</c:f>
              <c:strCache>
                <c:ptCount val="1"/>
                <c:pt idx="0">
                  <c:v>Strongly agree</c:v>
                </c:pt>
              </c:strCache>
            </c:strRef>
          </c:tx>
          <c:spPr>
            <a:solidFill>
              <a:schemeClr val="accent1"/>
            </a:solidFill>
            <a:ln>
              <a:noFill/>
            </a:ln>
            <a:effectLst/>
          </c:spPr>
          <c:invertIfNegative val="0"/>
          <c:cat>
            <c:strRef>
              <c:f>'reputation (2)'!$B$2:$L$2</c:f>
              <c:strCache>
                <c:ptCount val="11"/>
                <c:pt idx="0">
                  <c:v>accurate (n=103)</c:v>
                </c:pt>
                <c:pt idx="1">
                  <c:v>actionable (n=100)</c:v>
                </c:pt>
                <c:pt idx="2">
                  <c:v>easy to find (n=107)</c:v>
                </c:pt>
                <c:pt idx="3">
                  <c:v>easy to understand (n=109)</c:v>
                </c:pt>
                <c:pt idx="4">
                  <c:v>easy to use (n=108)</c:v>
                </c:pt>
                <c:pt idx="5">
                  <c:v>independent (n=101)</c:v>
                </c:pt>
                <c:pt idx="6">
                  <c:v>reliable (n=104)</c:v>
                </c:pt>
                <c:pt idx="7">
                  <c:v>responsive (n=100)</c:v>
                </c:pt>
                <c:pt idx="8">
                  <c:v>timely (n=102)</c:v>
                </c:pt>
                <c:pt idx="9">
                  <c:v>trustworthy (n=104)</c:v>
                </c:pt>
                <c:pt idx="10">
                  <c:v>useful (n=107)</c:v>
                </c:pt>
              </c:strCache>
            </c:strRef>
          </c:cat>
          <c:val>
            <c:numRef>
              <c:f>'reputation (2)'!$B$3:$L$3</c:f>
              <c:numCache>
                <c:formatCode>General</c:formatCode>
                <c:ptCount val="11"/>
                <c:pt idx="0">
                  <c:v>29</c:v>
                </c:pt>
                <c:pt idx="1">
                  <c:v>9</c:v>
                </c:pt>
                <c:pt idx="2">
                  <c:v>5</c:v>
                </c:pt>
                <c:pt idx="3">
                  <c:v>13</c:v>
                </c:pt>
                <c:pt idx="4">
                  <c:v>11</c:v>
                </c:pt>
                <c:pt idx="5">
                  <c:v>25</c:v>
                </c:pt>
                <c:pt idx="6">
                  <c:v>30</c:v>
                </c:pt>
                <c:pt idx="7">
                  <c:v>13</c:v>
                </c:pt>
                <c:pt idx="8">
                  <c:v>8</c:v>
                </c:pt>
                <c:pt idx="9">
                  <c:v>40</c:v>
                </c:pt>
                <c:pt idx="10">
                  <c:v>22</c:v>
                </c:pt>
              </c:numCache>
            </c:numRef>
          </c:val>
          <c:extLst>
            <c:ext xmlns:c16="http://schemas.microsoft.com/office/drawing/2014/chart" uri="{C3380CC4-5D6E-409C-BE32-E72D297353CC}">
              <c16:uniqueId val="{00000000-AFD3-42E2-A916-A7FC50B53A0D}"/>
            </c:ext>
          </c:extLst>
        </c:ser>
        <c:ser>
          <c:idx val="1"/>
          <c:order val="1"/>
          <c:tx>
            <c:strRef>
              <c:f>'reputation (2)'!$A$4</c:f>
              <c:strCache>
                <c:ptCount val="1"/>
                <c:pt idx="0">
                  <c:v>Tend to agree</c:v>
                </c:pt>
              </c:strCache>
            </c:strRef>
          </c:tx>
          <c:spPr>
            <a:solidFill>
              <a:schemeClr val="accent2"/>
            </a:solidFill>
            <a:ln>
              <a:noFill/>
            </a:ln>
            <a:effectLst/>
          </c:spPr>
          <c:invertIfNegative val="0"/>
          <c:cat>
            <c:strRef>
              <c:f>'reputation (2)'!$B$2:$L$2</c:f>
              <c:strCache>
                <c:ptCount val="11"/>
                <c:pt idx="0">
                  <c:v>accurate (n=103)</c:v>
                </c:pt>
                <c:pt idx="1">
                  <c:v>actionable (n=100)</c:v>
                </c:pt>
                <c:pt idx="2">
                  <c:v>easy to find (n=107)</c:v>
                </c:pt>
                <c:pt idx="3">
                  <c:v>easy to understand (n=109)</c:v>
                </c:pt>
                <c:pt idx="4">
                  <c:v>easy to use (n=108)</c:v>
                </c:pt>
                <c:pt idx="5">
                  <c:v>independent (n=101)</c:v>
                </c:pt>
                <c:pt idx="6">
                  <c:v>reliable (n=104)</c:v>
                </c:pt>
                <c:pt idx="7">
                  <c:v>responsive (n=100)</c:v>
                </c:pt>
                <c:pt idx="8">
                  <c:v>timely (n=102)</c:v>
                </c:pt>
                <c:pt idx="9">
                  <c:v>trustworthy (n=104)</c:v>
                </c:pt>
                <c:pt idx="10">
                  <c:v>useful (n=107)</c:v>
                </c:pt>
              </c:strCache>
            </c:strRef>
          </c:cat>
          <c:val>
            <c:numRef>
              <c:f>'reputation (2)'!$B$4:$L$4</c:f>
              <c:numCache>
                <c:formatCode>General</c:formatCode>
                <c:ptCount val="11"/>
                <c:pt idx="0">
                  <c:v>54</c:v>
                </c:pt>
                <c:pt idx="1">
                  <c:v>53</c:v>
                </c:pt>
                <c:pt idx="2">
                  <c:v>45</c:v>
                </c:pt>
                <c:pt idx="3">
                  <c:v>65</c:v>
                </c:pt>
                <c:pt idx="4">
                  <c:v>59</c:v>
                </c:pt>
                <c:pt idx="5">
                  <c:v>48</c:v>
                </c:pt>
                <c:pt idx="6">
                  <c:v>54</c:v>
                </c:pt>
                <c:pt idx="7">
                  <c:v>33</c:v>
                </c:pt>
                <c:pt idx="8">
                  <c:v>43</c:v>
                </c:pt>
                <c:pt idx="9">
                  <c:v>48</c:v>
                </c:pt>
                <c:pt idx="10">
                  <c:v>67</c:v>
                </c:pt>
              </c:numCache>
            </c:numRef>
          </c:val>
          <c:extLst>
            <c:ext xmlns:c16="http://schemas.microsoft.com/office/drawing/2014/chart" uri="{C3380CC4-5D6E-409C-BE32-E72D297353CC}">
              <c16:uniqueId val="{00000001-AFD3-42E2-A916-A7FC50B53A0D}"/>
            </c:ext>
          </c:extLst>
        </c:ser>
        <c:ser>
          <c:idx val="2"/>
          <c:order val="2"/>
          <c:tx>
            <c:strRef>
              <c:f>'reputation (2)'!$A$5</c:f>
              <c:strCache>
                <c:ptCount val="1"/>
                <c:pt idx="0">
                  <c:v>neither agree or disagree</c:v>
                </c:pt>
              </c:strCache>
            </c:strRef>
          </c:tx>
          <c:spPr>
            <a:solidFill>
              <a:schemeClr val="accent3"/>
            </a:solidFill>
            <a:ln>
              <a:noFill/>
            </a:ln>
            <a:effectLst/>
          </c:spPr>
          <c:invertIfNegative val="0"/>
          <c:cat>
            <c:strRef>
              <c:f>'reputation (2)'!$B$2:$L$2</c:f>
              <c:strCache>
                <c:ptCount val="11"/>
                <c:pt idx="0">
                  <c:v>accurate (n=103)</c:v>
                </c:pt>
                <c:pt idx="1">
                  <c:v>actionable (n=100)</c:v>
                </c:pt>
                <c:pt idx="2">
                  <c:v>easy to find (n=107)</c:v>
                </c:pt>
                <c:pt idx="3">
                  <c:v>easy to understand (n=109)</c:v>
                </c:pt>
                <c:pt idx="4">
                  <c:v>easy to use (n=108)</c:v>
                </c:pt>
                <c:pt idx="5">
                  <c:v>independent (n=101)</c:v>
                </c:pt>
                <c:pt idx="6">
                  <c:v>reliable (n=104)</c:v>
                </c:pt>
                <c:pt idx="7">
                  <c:v>responsive (n=100)</c:v>
                </c:pt>
                <c:pt idx="8">
                  <c:v>timely (n=102)</c:v>
                </c:pt>
                <c:pt idx="9">
                  <c:v>trustworthy (n=104)</c:v>
                </c:pt>
                <c:pt idx="10">
                  <c:v>useful (n=107)</c:v>
                </c:pt>
              </c:strCache>
            </c:strRef>
          </c:cat>
          <c:val>
            <c:numRef>
              <c:f>'reputation (2)'!$B$5:$L$5</c:f>
              <c:numCache>
                <c:formatCode>General</c:formatCode>
                <c:ptCount val="11"/>
                <c:pt idx="0">
                  <c:v>17</c:v>
                </c:pt>
                <c:pt idx="1">
                  <c:v>27</c:v>
                </c:pt>
                <c:pt idx="2">
                  <c:v>20</c:v>
                </c:pt>
                <c:pt idx="3">
                  <c:v>19</c:v>
                </c:pt>
                <c:pt idx="4">
                  <c:v>18</c:v>
                </c:pt>
                <c:pt idx="5">
                  <c:v>23</c:v>
                </c:pt>
                <c:pt idx="6">
                  <c:v>16</c:v>
                </c:pt>
                <c:pt idx="7">
                  <c:v>38</c:v>
                </c:pt>
                <c:pt idx="8">
                  <c:v>27</c:v>
                </c:pt>
                <c:pt idx="9">
                  <c:v>12</c:v>
                </c:pt>
                <c:pt idx="10">
                  <c:v>14</c:v>
                </c:pt>
              </c:numCache>
            </c:numRef>
          </c:val>
          <c:extLst>
            <c:ext xmlns:c16="http://schemas.microsoft.com/office/drawing/2014/chart" uri="{C3380CC4-5D6E-409C-BE32-E72D297353CC}">
              <c16:uniqueId val="{00000002-AFD3-42E2-A916-A7FC50B53A0D}"/>
            </c:ext>
          </c:extLst>
        </c:ser>
        <c:ser>
          <c:idx val="3"/>
          <c:order val="3"/>
          <c:tx>
            <c:strRef>
              <c:f>'reputation (2)'!$A$6</c:f>
              <c:strCache>
                <c:ptCount val="1"/>
                <c:pt idx="0">
                  <c:v>Tend to disagree</c:v>
                </c:pt>
              </c:strCache>
            </c:strRef>
          </c:tx>
          <c:spPr>
            <a:solidFill>
              <a:schemeClr val="accent4"/>
            </a:solidFill>
            <a:ln>
              <a:noFill/>
            </a:ln>
            <a:effectLst/>
          </c:spPr>
          <c:invertIfNegative val="0"/>
          <c:cat>
            <c:strRef>
              <c:f>'reputation (2)'!$B$2:$L$2</c:f>
              <c:strCache>
                <c:ptCount val="11"/>
                <c:pt idx="0">
                  <c:v>accurate (n=103)</c:v>
                </c:pt>
                <c:pt idx="1">
                  <c:v>actionable (n=100)</c:v>
                </c:pt>
                <c:pt idx="2">
                  <c:v>easy to find (n=107)</c:v>
                </c:pt>
                <c:pt idx="3">
                  <c:v>easy to understand (n=109)</c:v>
                </c:pt>
                <c:pt idx="4">
                  <c:v>easy to use (n=108)</c:v>
                </c:pt>
                <c:pt idx="5">
                  <c:v>independent (n=101)</c:v>
                </c:pt>
                <c:pt idx="6">
                  <c:v>reliable (n=104)</c:v>
                </c:pt>
                <c:pt idx="7">
                  <c:v>responsive (n=100)</c:v>
                </c:pt>
                <c:pt idx="8">
                  <c:v>timely (n=102)</c:v>
                </c:pt>
                <c:pt idx="9">
                  <c:v>trustworthy (n=104)</c:v>
                </c:pt>
                <c:pt idx="10">
                  <c:v>useful (n=107)</c:v>
                </c:pt>
              </c:strCache>
            </c:strRef>
          </c:cat>
          <c:val>
            <c:numRef>
              <c:f>'reputation (2)'!$B$6:$L$6</c:f>
              <c:numCache>
                <c:formatCode>General</c:formatCode>
                <c:ptCount val="11"/>
                <c:pt idx="0">
                  <c:v>3</c:v>
                </c:pt>
                <c:pt idx="1">
                  <c:v>8</c:v>
                </c:pt>
                <c:pt idx="2">
                  <c:v>28</c:v>
                </c:pt>
                <c:pt idx="3">
                  <c:v>8</c:v>
                </c:pt>
                <c:pt idx="4">
                  <c:v>16</c:v>
                </c:pt>
                <c:pt idx="5">
                  <c:v>3</c:v>
                </c:pt>
                <c:pt idx="6">
                  <c:v>3</c:v>
                </c:pt>
                <c:pt idx="7">
                  <c:v>11</c:v>
                </c:pt>
                <c:pt idx="8">
                  <c:v>16</c:v>
                </c:pt>
                <c:pt idx="9">
                  <c:v>3</c:v>
                </c:pt>
                <c:pt idx="10">
                  <c:v>3</c:v>
                </c:pt>
              </c:numCache>
            </c:numRef>
          </c:val>
          <c:extLst>
            <c:ext xmlns:c16="http://schemas.microsoft.com/office/drawing/2014/chart" uri="{C3380CC4-5D6E-409C-BE32-E72D297353CC}">
              <c16:uniqueId val="{00000003-AFD3-42E2-A916-A7FC50B53A0D}"/>
            </c:ext>
          </c:extLst>
        </c:ser>
        <c:ser>
          <c:idx val="4"/>
          <c:order val="4"/>
          <c:tx>
            <c:strRef>
              <c:f>'reputation (2)'!$A$7</c:f>
              <c:strCache>
                <c:ptCount val="1"/>
                <c:pt idx="0">
                  <c:v>Strongly disagree</c:v>
                </c:pt>
              </c:strCache>
            </c:strRef>
          </c:tx>
          <c:spPr>
            <a:solidFill>
              <a:schemeClr val="accent5"/>
            </a:solidFill>
            <a:ln>
              <a:noFill/>
            </a:ln>
            <a:effectLst/>
          </c:spPr>
          <c:invertIfNegative val="0"/>
          <c:cat>
            <c:strRef>
              <c:f>'reputation (2)'!$B$2:$L$2</c:f>
              <c:strCache>
                <c:ptCount val="11"/>
                <c:pt idx="0">
                  <c:v>accurate (n=103)</c:v>
                </c:pt>
                <c:pt idx="1">
                  <c:v>actionable (n=100)</c:v>
                </c:pt>
                <c:pt idx="2">
                  <c:v>easy to find (n=107)</c:v>
                </c:pt>
                <c:pt idx="3">
                  <c:v>easy to understand (n=109)</c:v>
                </c:pt>
                <c:pt idx="4">
                  <c:v>easy to use (n=108)</c:v>
                </c:pt>
                <c:pt idx="5">
                  <c:v>independent (n=101)</c:v>
                </c:pt>
                <c:pt idx="6">
                  <c:v>reliable (n=104)</c:v>
                </c:pt>
                <c:pt idx="7">
                  <c:v>responsive (n=100)</c:v>
                </c:pt>
                <c:pt idx="8">
                  <c:v>timely (n=102)</c:v>
                </c:pt>
                <c:pt idx="9">
                  <c:v>trustworthy (n=104)</c:v>
                </c:pt>
                <c:pt idx="10">
                  <c:v>useful (n=107)</c:v>
                </c:pt>
              </c:strCache>
            </c:strRef>
          </c:cat>
          <c:val>
            <c:numRef>
              <c:f>'reputation (2)'!$B$7:$L$7</c:f>
              <c:numCache>
                <c:formatCode>General</c:formatCode>
                <c:ptCount val="11"/>
                <c:pt idx="0">
                  <c:v>0</c:v>
                </c:pt>
                <c:pt idx="1">
                  <c:v>3</c:v>
                </c:pt>
                <c:pt idx="2">
                  <c:v>9</c:v>
                </c:pt>
                <c:pt idx="3">
                  <c:v>4</c:v>
                </c:pt>
                <c:pt idx="4">
                  <c:v>4</c:v>
                </c:pt>
                <c:pt idx="5">
                  <c:v>2</c:v>
                </c:pt>
                <c:pt idx="6">
                  <c:v>1</c:v>
                </c:pt>
                <c:pt idx="7">
                  <c:v>5</c:v>
                </c:pt>
                <c:pt idx="8">
                  <c:v>8</c:v>
                </c:pt>
                <c:pt idx="9">
                  <c:v>1</c:v>
                </c:pt>
                <c:pt idx="10">
                  <c:v>1</c:v>
                </c:pt>
              </c:numCache>
            </c:numRef>
          </c:val>
          <c:extLst>
            <c:ext xmlns:c16="http://schemas.microsoft.com/office/drawing/2014/chart" uri="{C3380CC4-5D6E-409C-BE32-E72D297353CC}">
              <c16:uniqueId val="{00000004-AFD3-42E2-A916-A7FC50B53A0D}"/>
            </c:ext>
          </c:extLst>
        </c:ser>
        <c:dLbls>
          <c:showLegendKey val="0"/>
          <c:showVal val="0"/>
          <c:showCatName val="0"/>
          <c:showSerName val="0"/>
          <c:showPercent val="0"/>
          <c:showBubbleSize val="0"/>
        </c:dLbls>
        <c:gapWidth val="150"/>
        <c:overlap val="100"/>
        <c:axId val="1933583552"/>
        <c:axId val="1918509328"/>
        <c:extLst>
          <c:ext xmlns:c15="http://schemas.microsoft.com/office/drawing/2012/chart" uri="{02D57815-91ED-43cb-92C2-25804820EDAC}">
            <c15:filteredBarSeries>
              <c15:ser>
                <c:idx val="5"/>
                <c:order val="5"/>
                <c:tx>
                  <c:strRef>
                    <c:extLst>
                      <c:ext uri="{02D57815-91ED-43cb-92C2-25804820EDAC}">
                        <c15:formulaRef>
                          <c15:sqref>'reputation (2)'!$A$8</c15:sqref>
                        </c15:formulaRef>
                      </c:ext>
                    </c:extLst>
                    <c:strCache>
                      <c:ptCount val="1"/>
                    </c:strCache>
                  </c:strRef>
                </c:tx>
                <c:spPr>
                  <a:solidFill>
                    <a:schemeClr val="accent6"/>
                  </a:solidFill>
                  <a:ln>
                    <a:noFill/>
                  </a:ln>
                  <a:effectLst/>
                </c:spPr>
                <c:invertIfNegative val="0"/>
                <c:cat>
                  <c:strRef>
                    <c:extLst>
                      <c:ext uri="{02D57815-91ED-43cb-92C2-25804820EDAC}">
                        <c15:formulaRef>
                          <c15:sqref>'reputation (2)'!$B$2:$L$2</c15:sqref>
                        </c15:formulaRef>
                      </c:ext>
                    </c:extLst>
                    <c:strCache>
                      <c:ptCount val="11"/>
                      <c:pt idx="0">
                        <c:v>accurate (n=103)</c:v>
                      </c:pt>
                      <c:pt idx="1">
                        <c:v>actionable (n=100)</c:v>
                      </c:pt>
                      <c:pt idx="2">
                        <c:v>easy to find (n=107)</c:v>
                      </c:pt>
                      <c:pt idx="3">
                        <c:v>easy to understand (n=109)</c:v>
                      </c:pt>
                      <c:pt idx="4">
                        <c:v>easy to use (n=108)</c:v>
                      </c:pt>
                      <c:pt idx="5">
                        <c:v>independent (n=101)</c:v>
                      </c:pt>
                      <c:pt idx="6">
                        <c:v>reliable (n=104)</c:v>
                      </c:pt>
                      <c:pt idx="7">
                        <c:v>responsive (n=100)</c:v>
                      </c:pt>
                      <c:pt idx="8">
                        <c:v>timely (n=102)</c:v>
                      </c:pt>
                      <c:pt idx="9">
                        <c:v>trustworthy (n=104)</c:v>
                      </c:pt>
                      <c:pt idx="10">
                        <c:v>useful (n=107)</c:v>
                      </c:pt>
                    </c:strCache>
                  </c:strRef>
                </c:cat>
                <c:val>
                  <c:numRef>
                    <c:extLst>
                      <c:ext uri="{02D57815-91ED-43cb-92C2-25804820EDAC}">
                        <c15:formulaRef>
                          <c15:sqref>'reputation (2)'!$B$8:$L$8</c15:sqref>
                        </c15:formulaRef>
                      </c:ext>
                    </c:extLst>
                    <c:numCache>
                      <c:formatCode>General</c:formatCode>
                      <c:ptCount val="11"/>
                      <c:pt idx="0">
                        <c:v>103</c:v>
                      </c:pt>
                      <c:pt idx="1">
                        <c:v>100</c:v>
                      </c:pt>
                      <c:pt idx="2">
                        <c:v>107</c:v>
                      </c:pt>
                      <c:pt idx="3">
                        <c:v>109</c:v>
                      </c:pt>
                      <c:pt idx="4">
                        <c:v>108</c:v>
                      </c:pt>
                      <c:pt idx="5">
                        <c:v>101</c:v>
                      </c:pt>
                      <c:pt idx="6">
                        <c:v>104</c:v>
                      </c:pt>
                      <c:pt idx="7">
                        <c:v>100</c:v>
                      </c:pt>
                      <c:pt idx="8">
                        <c:v>102</c:v>
                      </c:pt>
                      <c:pt idx="9">
                        <c:v>104</c:v>
                      </c:pt>
                      <c:pt idx="10">
                        <c:v>107</c:v>
                      </c:pt>
                    </c:numCache>
                  </c:numRef>
                </c:val>
                <c:extLst>
                  <c:ext xmlns:c16="http://schemas.microsoft.com/office/drawing/2014/chart" uri="{C3380CC4-5D6E-409C-BE32-E72D297353CC}">
                    <c16:uniqueId val="{00000005-AFD3-42E2-A916-A7FC50B53A0D}"/>
                  </c:ext>
                </c:extLst>
              </c15:ser>
            </c15:filteredBarSeries>
          </c:ext>
        </c:extLst>
      </c:barChart>
      <c:catAx>
        <c:axId val="1933583552"/>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Ubuntu" panose="020B0504030602030204" pitchFamily="34" charset="0"/>
                <a:ea typeface="+mn-ea"/>
                <a:cs typeface="+mn-cs"/>
              </a:defRPr>
            </a:pPr>
            <a:endParaRPr lang="en-US"/>
          </a:p>
        </c:txPr>
        <c:crossAx val="1918509328"/>
        <c:crosses val="autoZero"/>
        <c:auto val="1"/>
        <c:lblAlgn val="ctr"/>
        <c:lblOffset val="100"/>
        <c:noMultiLvlLbl val="0"/>
      </c:catAx>
      <c:valAx>
        <c:axId val="1918509328"/>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Ubuntu" panose="020B0504030602030204" pitchFamily="34" charset="0"/>
                <a:ea typeface="+mn-ea"/>
                <a:cs typeface="+mn-cs"/>
              </a:defRPr>
            </a:pPr>
            <a:endParaRPr lang="en-US"/>
          </a:p>
        </c:txPr>
        <c:crossAx val="1933583552"/>
        <c:crosses val="autoZero"/>
        <c:crossBetween val="between"/>
      </c:valAx>
      <c:spPr>
        <a:noFill/>
        <a:ln>
          <a:noFill/>
        </a:ln>
        <a:effectLst/>
      </c:spPr>
    </c:plotArea>
    <c:legend>
      <c:legendPos val="b"/>
      <c:layout>
        <c:manualLayout>
          <c:xMode val="edge"/>
          <c:yMode val="edge"/>
          <c:x val="0.19509369684561109"/>
          <c:y val="0.87213864779082073"/>
          <c:w val="0.80490630315438894"/>
          <c:h val="6.6803652176575426E-2"/>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Ubuntu" panose="020B0504030602030204" pitchFamily="34" charset="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pivotSource>
    <c:name>[Data_Extract_FormattedData_04082023internalexternal2.xlsx]overall exp !PivotTable13</c:name>
    <c:fmtId val="6"/>
  </c:pivotSource>
  <c:chart>
    <c:autoTitleDeleted val="1"/>
    <c:pivotFmts>
      <c:pivotFmt>
        <c:idx val="0"/>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3"/>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s>
    <c:plotArea>
      <c:layout>
        <c:manualLayout>
          <c:layoutTarget val="inner"/>
          <c:xMode val="edge"/>
          <c:yMode val="edge"/>
          <c:x val="9.1898037403186E-2"/>
          <c:y val="2.6215606852594494E-2"/>
          <c:w val="0.90810196259681397"/>
          <c:h val="0.7823996259631526"/>
        </c:manualLayout>
      </c:layout>
      <c:barChart>
        <c:barDir val="col"/>
        <c:grouping val="clustered"/>
        <c:varyColors val="0"/>
        <c:ser>
          <c:idx val="0"/>
          <c:order val="0"/>
          <c:tx>
            <c:strRef>
              <c:f>'overall exp '!$B$3</c:f>
              <c:strCache>
                <c:ptCount val="1"/>
                <c:pt idx="0">
                  <c:v>Total</c:v>
                </c:pt>
              </c:strCache>
            </c:strRef>
          </c:tx>
          <c:spPr>
            <a:solidFill>
              <a:schemeClr val="accent1"/>
            </a:solidFill>
            <a:ln>
              <a:noFill/>
            </a:ln>
            <a:effectLst/>
          </c:spPr>
          <c:invertIfNegative val="0"/>
          <c:cat>
            <c:strRef>
              <c:f>'overall exp '!$A$4:$A$14</c:f>
              <c:strCache>
                <c:ptCount val="10"/>
                <c:pt idx="0">
                  <c:v>1</c:v>
                </c:pt>
                <c:pt idx="1">
                  <c:v>2</c:v>
                </c:pt>
                <c:pt idx="2">
                  <c:v>3</c:v>
                </c:pt>
                <c:pt idx="3">
                  <c:v>4</c:v>
                </c:pt>
                <c:pt idx="4">
                  <c:v>5</c:v>
                </c:pt>
                <c:pt idx="5">
                  <c:v>6</c:v>
                </c:pt>
                <c:pt idx="6">
                  <c:v>7</c:v>
                </c:pt>
                <c:pt idx="7">
                  <c:v>8</c:v>
                </c:pt>
                <c:pt idx="8">
                  <c:v>9</c:v>
                </c:pt>
                <c:pt idx="9">
                  <c:v>10</c:v>
                </c:pt>
              </c:strCache>
            </c:strRef>
          </c:cat>
          <c:val>
            <c:numRef>
              <c:f>'overall exp '!$B$4:$B$14</c:f>
              <c:numCache>
                <c:formatCode>General</c:formatCode>
                <c:ptCount val="10"/>
                <c:pt idx="0">
                  <c:v>1</c:v>
                </c:pt>
                <c:pt idx="1">
                  <c:v>2</c:v>
                </c:pt>
                <c:pt idx="2">
                  <c:v>2</c:v>
                </c:pt>
                <c:pt idx="3">
                  <c:v>6</c:v>
                </c:pt>
                <c:pt idx="4">
                  <c:v>10</c:v>
                </c:pt>
                <c:pt idx="5">
                  <c:v>6</c:v>
                </c:pt>
                <c:pt idx="6">
                  <c:v>17</c:v>
                </c:pt>
                <c:pt idx="7">
                  <c:v>22</c:v>
                </c:pt>
                <c:pt idx="8">
                  <c:v>7</c:v>
                </c:pt>
                <c:pt idx="9">
                  <c:v>7</c:v>
                </c:pt>
              </c:numCache>
            </c:numRef>
          </c:val>
          <c:extLst>
            <c:ext xmlns:c16="http://schemas.microsoft.com/office/drawing/2014/chart" uri="{C3380CC4-5D6E-409C-BE32-E72D297353CC}">
              <c16:uniqueId val="{00000000-CD68-4C4B-B1A6-1AA08A740822}"/>
            </c:ext>
          </c:extLst>
        </c:ser>
        <c:dLbls>
          <c:showLegendKey val="0"/>
          <c:showVal val="0"/>
          <c:showCatName val="0"/>
          <c:showSerName val="0"/>
          <c:showPercent val="0"/>
          <c:showBubbleSize val="0"/>
        </c:dLbls>
        <c:gapWidth val="219"/>
        <c:overlap val="-27"/>
        <c:axId val="729414127"/>
        <c:axId val="1806579615"/>
      </c:barChart>
      <c:catAx>
        <c:axId val="729414127"/>
        <c:scaling>
          <c:orientation val="minMax"/>
        </c:scaling>
        <c:delete val="0"/>
        <c:axPos val="b"/>
        <c:title>
          <c:tx>
            <c:rich>
              <a:bodyPr rot="0" spcFirstLastPara="1" vertOverflow="ellipsis" vert="horz" wrap="square" anchor="ctr" anchorCtr="1"/>
              <a:lstStyle/>
              <a:p>
                <a:pPr>
                  <a:defRPr sz="1400" b="0" i="0" u="none" strike="noStrike" kern="1200" baseline="0">
                    <a:solidFill>
                      <a:schemeClr val="tx1">
                        <a:lumMod val="65000"/>
                        <a:lumOff val="35000"/>
                      </a:schemeClr>
                    </a:solidFill>
                    <a:latin typeface="Ubuntu" panose="020B0504030602030204" pitchFamily="34" charset="0"/>
                    <a:ea typeface="+mn-ea"/>
                    <a:cs typeface="+mn-cs"/>
                  </a:defRPr>
                </a:pPr>
                <a:r>
                  <a:rPr lang="en-GB"/>
                  <a:t>On a scale of 0-10 (where 0 is very bad and 10 is excellent) how would you rate your experience with PHW </a:t>
                </a:r>
              </a:p>
            </c:rich>
          </c:tx>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Ubuntu" panose="020B0504030602030204" pitchFamily="34" charset="0"/>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Ubuntu" panose="020B0504030602030204" pitchFamily="34" charset="0"/>
                <a:ea typeface="+mn-ea"/>
                <a:cs typeface="+mn-cs"/>
              </a:defRPr>
            </a:pPr>
            <a:endParaRPr lang="en-US"/>
          </a:p>
        </c:txPr>
        <c:crossAx val="1806579615"/>
        <c:crosses val="autoZero"/>
        <c:auto val="1"/>
        <c:lblAlgn val="ctr"/>
        <c:lblOffset val="100"/>
        <c:noMultiLvlLbl val="0"/>
      </c:catAx>
      <c:valAx>
        <c:axId val="1806579615"/>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lumMod val="65000"/>
                        <a:lumOff val="35000"/>
                      </a:schemeClr>
                    </a:solidFill>
                    <a:latin typeface="Ubuntu" panose="020B0504030602030204" pitchFamily="34" charset="0"/>
                    <a:ea typeface="+mn-ea"/>
                    <a:cs typeface="+mn-cs"/>
                  </a:defRPr>
                </a:pPr>
                <a:r>
                  <a:rPr lang="en-GB"/>
                  <a:t>Count (n=80)</a:t>
                </a:r>
              </a:p>
            </c:rich>
          </c:tx>
          <c:overlay val="0"/>
          <c:spPr>
            <a:noFill/>
            <a:ln>
              <a:noFill/>
            </a:ln>
            <a:effectLst/>
          </c:spPr>
          <c:txPr>
            <a:bodyPr rot="-5400000" spcFirstLastPara="1" vertOverflow="ellipsis" vert="horz" wrap="square" anchor="ctr" anchorCtr="1"/>
            <a:lstStyle/>
            <a:p>
              <a:pPr>
                <a:defRPr sz="1400" b="0" i="0" u="none" strike="noStrike" kern="1200" baseline="0">
                  <a:solidFill>
                    <a:schemeClr val="tx1">
                      <a:lumMod val="65000"/>
                      <a:lumOff val="35000"/>
                    </a:schemeClr>
                  </a:solidFill>
                  <a:latin typeface="Ubuntu" panose="020B0504030602030204" pitchFamily="34" charset="0"/>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Ubuntu" panose="020B0504030602030204" pitchFamily="34" charset="0"/>
                <a:ea typeface="+mn-ea"/>
                <a:cs typeface="+mn-cs"/>
              </a:defRPr>
            </a:pPr>
            <a:endParaRPr lang="en-US"/>
          </a:p>
        </c:txPr>
        <c:crossAx val="729414127"/>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400">
          <a:latin typeface="Ubuntu" panose="020B0504030602030204" pitchFamily="34" charset="0"/>
        </a:defRPr>
      </a:pPr>
      <a:endParaRPr lang="en-US"/>
    </a:p>
  </c:txPr>
  <c:externalData r:id="rId3">
    <c:autoUpdate val="0"/>
  </c:externalData>
  <c:extLst>
    <c:ext xmlns:c14="http://schemas.microsoft.com/office/drawing/2007/8/2/chart" uri="{781A3756-C4B2-4CAC-9D66-4F8BD8637D16}">
      <c14:pivotOptions>
        <c14:dropZoneFilter val="1"/>
        <c14:dropZoneCategories val="1"/>
        <c14:dropZoneData val="1"/>
      </c14:pivotOptions>
    </c:ext>
    <c:ext xmlns:c16="http://schemas.microsoft.com/office/drawing/2014/chart" uri="{E28EC0CA-F0BB-4C9C-879D-F8772B89E7AC}">
      <c16:pivotOptions16>
        <c16:showExpandCollapseFieldButtons val="1"/>
      </c16:pivotOptions16>
    </c:ext>
  </c:extLst>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1102110704866587E-2"/>
          <c:y val="4.2739997763425158E-2"/>
          <c:w val="0.41930145040884675"/>
          <c:h val="0.88417734514448043"/>
        </c:manualLayout>
      </c:layout>
      <c:doughnutChart>
        <c:varyColors val="1"/>
        <c:ser>
          <c:idx val="2"/>
          <c:order val="2"/>
          <c:dPt>
            <c:idx val="0"/>
            <c:bubble3D val="0"/>
            <c:spPr>
              <a:solidFill>
                <a:schemeClr val="accent1"/>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1-17C8-445F-A1B6-CF9AF459AD23}"/>
              </c:ext>
            </c:extLst>
          </c:dPt>
          <c:dPt>
            <c:idx val="1"/>
            <c:bubble3D val="0"/>
            <c:spPr>
              <a:solidFill>
                <a:schemeClr val="accent2"/>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3-17C8-445F-A1B6-CF9AF459AD23}"/>
              </c:ext>
            </c:extLst>
          </c:dPt>
          <c:dPt>
            <c:idx val="2"/>
            <c:bubble3D val="0"/>
            <c:spPr>
              <a:solidFill>
                <a:schemeClr val="accent3"/>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5-17C8-445F-A1B6-CF9AF459AD23}"/>
              </c:ext>
            </c:extLst>
          </c:dPt>
          <c:dPt>
            <c:idx val="3"/>
            <c:bubble3D val="0"/>
            <c:spPr>
              <a:solidFill>
                <a:schemeClr val="accent4"/>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7-17C8-445F-A1B6-CF9AF459AD23}"/>
              </c:ext>
            </c:extLst>
          </c:dPt>
          <c:dPt>
            <c:idx val="4"/>
            <c:bubble3D val="0"/>
            <c:spPr>
              <a:solidFill>
                <a:schemeClr val="accent5"/>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9-17C8-445F-A1B6-CF9AF459AD23}"/>
              </c:ext>
            </c:extLst>
          </c:dPt>
          <c:dPt>
            <c:idx val="5"/>
            <c:bubble3D val="0"/>
            <c:spPr>
              <a:solidFill>
                <a:schemeClr val="accent6"/>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B-17C8-445F-A1B6-CF9AF459AD23}"/>
              </c:ext>
            </c:extLst>
          </c:dPt>
          <c:dPt>
            <c:idx val="6"/>
            <c:bubble3D val="0"/>
            <c:spPr>
              <a:solidFill>
                <a:schemeClr val="accent1">
                  <a:lumMod val="60000"/>
                </a:schemeClr>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D-17C8-445F-A1B6-CF9AF459AD23}"/>
              </c:ext>
            </c:extLst>
          </c:dPt>
          <c:dPt>
            <c:idx val="7"/>
            <c:bubble3D val="0"/>
            <c:spPr>
              <a:solidFill>
                <a:schemeClr val="accent2">
                  <a:lumMod val="60000"/>
                </a:schemeClr>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F-17C8-445F-A1B6-CF9AF459AD23}"/>
              </c:ext>
            </c:extLst>
          </c:dPt>
          <c:dPt>
            <c:idx val="8"/>
            <c:bubble3D val="0"/>
            <c:spPr>
              <a:solidFill>
                <a:schemeClr val="accent3">
                  <a:lumMod val="60000"/>
                </a:schemeClr>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11-17C8-445F-A1B6-CF9AF459AD23}"/>
              </c:ext>
            </c:extLst>
          </c:dPt>
          <c:dPt>
            <c:idx val="9"/>
            <c:bubble3D val="0"/>
            <c:spPr>
              <a:solidFill>
                <a:schemeClr val="accent4">
                  <a:lumMod val="60000"/>
                </a:schemeClr>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13-17C8-445F-A1B6-CF9AF459AD23}"/>
              </c:ext>
            </c:extLst>
          </c:dPt>
          <c:dPt>
            <c:idx val="10"/>
            <c:bubble3D val="0"/>
            <c:spPr>
              <a:solidFill>
                <a:schemeClr val="accent5">
                  <a:lumMod val="60000"/>
                </a:schemeClr>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15-17C8-445F-A1B6-CF9AF459AD23}"/>
              </c:ext>
            </c:extLst>
          </c:dPt>
          <c:dPt>
            <c:idx val="11"/>
            <c:bubble3D val="0"/>
            <c:spPr>
              <a:solidFill>
                <a:schemeClr val="accent6">
                  <a:lumMod val="60000"/>
                </a:schemeClr>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17-17C8-445F-A1B6-CF9AF459AD23}"/>
              </c:ext>
            </c:extLst>
          </c:dPt>
          <c:dLbls>
            <c:dLbl>
              <c:idx val="5"/>
              <c:layout>
                <c:manualLayout>
                  <c:x val="6.9111725665013238E-2"/>
                  <c:y val="-7.9691468002460741E-2"/>
                </c:manualLayout>
              </c:layout>
              <c:spPr>
                <a:noFill/>
                <a:ln>
                  <a:noFill/>
                </a:ln>
                <a:effectLst/>
              </c:spPr>
              <c:txPr>
                <a:bodyPr rot="0" spcFirstLastPara="1" vertOverflow="ellipsis" vert="horz" wrap="square" anchor="ctr" anchorCtr="1"/>
                <a:lstStyle/>
                <a:p>
                  <a:pPr>
                    <a:defRPr sz="1400" b="1" i="0" u="none" strike="noStrike" kern="1200" baseline="0">
                      <a:solidFill>
                        <a:schemeClr val="tx1"/>
                      </a:solidFill>
                      <a:latin typeface="Ubuntu" panose="020B0504030602030204" pitchFamily="34" charset="0"/>
                      <a:ea typeface="+mn-ea"/>
                      <a:cs typeface="+mn-cs"/>
                    </a:defRPr>
                  </a:pPr>
                  <a:endParaRPr lang="en-US"/>
                </a:p>
              </c:txPr>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B-17C8-445F-A1B6-CF9AF459AD23}"/>
                </c:ext>
              </c:extLst>
            </c:dLbl>
            <c:dLbl>
              <c:idx val="9"/>
              <c:layout>
                <c:manualLayout>
                  <c:x val="-3.6714365130182075E-3"/>
                  <c:y val="0.2071859131208065"/>
                </c:manualLayout>
              </c:layout>
              <c:spPr>
                <a:noFill/>
                <a:ln>
                  <a:noFill/>
                </a:ln>
                <a:effectLst/>
              </c:spPr>
              <c:txPr>
                <a:bodyPr rot="0" spcFirstLastPara="1" vertOverflow="ellipsis" vert="horz" wrap="square" anchor="ctr" anchorCtr="1"/>
                <a:lstStyle/>
                <a:p>
                  <a:pPr>
                    <a:defRPr sz="1400" b="1" i="0" u="none" strike="noStrike" kern="1200" baseline="0">
                      <a:solidFill>
                        <a:schemeClr val="tx1"/>
                      </a:solidFill>
                      <a:latin typeface="Ubuntu" panose="020B0504030602030204" pitchFamily="34" charset="0"/>
                      <a:ea typeface="+mn-ea"/>
                      <a:cs typeface="+mn-cs"/>
                    </a:defRPr>
                  </a:pPr>
                  <a:endParaRPr lang="en-US"/>
                </a:p>
              </c:txPr>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13-17C8-445F-A1B6-CF9AF459AD23}"/>
                </c:ext>
              </c:extLst>
            </c:dLbl>
            <c:dLbl>
              <c:idx val="10"/>
              <c:layout>
                <c:manualLayout>
                  <c:x val="3.8549787911121854E-2"/>
                  <c:y val="0.16177636796193498"/>
                </c:manualLayout>
              </c:layout>
              <c:spPr>
                <a:noFill/>
                <a:ln>
                  <a:noFill/>
                </a:ln>
                <a:effectLst/>
              </c:spPr>
              <c:txPr>
                <a:bodyPr rot="0" spcFirstLastPara="1" vertOverflow="ellipsis" vert="horz" wrap="square" anchor="ctr" anchorCtr="1"/>
                <a:lstStyle/>
                <a:p>
                  <a:pPr>
                    <a:defRPr sz="1400" b="1" i="0" u="none" strike="noStrike" kern="1200" baseline="0">
                      <a:solidFill>
                        <a:schemeClr val="tx1"/>
                      </a:solidFill>
                      <a:latin typeface="Ubuntu" panose="020B0504030602030204" pitchFamily="34" charset="0"/>
                      <a:ea typeface="+mn-ea"/>
                      <a:cs typeface="+mn-cs"/>
                    </a:defRPr>
                  </a:pPr>
                  <a:endParaRPr lang="en-US"/>
                </a:p>
              </c:txPr>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15-17C8-445F-A1B6-CF9AF459AD23}"/>
                </c:ext>
              </c:extLst>
            </c:dLbl>
            <c:dLbl>
              <c:idx val="11"/>
              <c:layout>
                <c:manualLayout>
                  <c:x val="1.8357041862438944E-2"/>
                  <c:y val="0.17446471054718476"/>
                </c:manualLayout>
              </c:layou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17-17C8-445F-A1B6-CF9AF459AD23}"/>
                </c:ext>
              </c:extLst>
            </c:dLbl>
            <c:spPr>
              <a:noFill/>
              <a:ln>
                <a:noFill/>
              </a:ln>
              <a:effectLst/>
            </c:spPr>
            <c:txPr>
              <a:bodyPr rot="0" spcFirstLastPara="1" vertOverflow="ellipsis" vert="horz" wrap="square" anchor="ctr" anchorCtr="1"/>
              <a:lstStyle/>
              <a:p>
                <a:pPr>
                  <a:defRPr sz="1400" b="1" i="0" u="none" strike="noStrike" kern="1200" baseline="0">
                    <a:solidFill>
                      <a:schemeClr val="lt1"/>
                    </a:solidFill>
                    <a:latin typeface="Ubuntu" panose="020B0504030602030204" pitchFamily="34" charset="0"/>
                    <a:ea typeface="+mn-ea"/>
                    <a:cs typeface="+mn-cs"/>
                  </a:defRPr>
                </a:pPr>
                <a:endParaRPr lang="en-US"/>
              </a:p>
            </c:txPr>
            <c:showLegendKey val="0"/>
            <c:showVal val="0"/>
            <c:showCatName val="0"/>
            <c:showSerName val="0"/>
            <c:showPercent val="1"/>
            <c:showBubbleSize val="0"/>
            <c:showLeaderLines val="1"/>
            <c:leaderLines>
              <c:spPr>
                <a:ln w="9525" cap="flat" cmpd="sng" algn="ctr">
                  <a:solidFill>
                    <a:schemeClr val="tx1"/>
                  </a:solidFill>
                  <a:round/>
                </a:ln>
                <a:effectLst/>
              </c:spPr>
            </c:leaderLines>
            <c:extLst>
              <c:ext xmlns:c15="http://schemas.microsoft.com/office/drawing/2012/chart" uri="{CE6537A1-D6FC-4f65-9D91-7224C49458BB}"/>
            </c:extLst>
          </c:dLbls>
          <c:cat>
            <c:strRef>
              <c:f>'reasons for needing info 2'!$A$6:$A$16</c:f>
              <c:strCache>
                <c:ptCount val="11"/>
                <c:pt idx="0">
                  <c:v>To inform my own or my team's research</c:v>
                </c:pt>
                <c:pt idx="1">
                  <c:v>To monitor changes in public health indicators or situations</c:v>
                </c:pt>
                <c:pt idx="2">
                  <c:v>To inform policy and regulations' proposals and development</c:v>
                </c:pt>
                <c:pt idx="3">
                  <c:v>To plan public health strategy or public health action</c:v>
                </c:pt>
                <c:pt idx="4">
                  <c:v>To understand the current public health situation in Wales</c:v>
                </c:pt>
                <c:pt idx="5">
                  <c:v>To inform educational campaigns</c:v>
                </c:pt>
                <c:pt idx="6">
                  <c:v>For my own interest</c:v>
                </c:pt>
                <c:pt idx="7">
                  <c:v>To plan health, Local Government or third sector service</c:v>
                </c:pt>
                <c:pt idx="8">
                  <c:v>To support campaigns for change</c:v>
                </c:pt>
                <c:pt idx="9">
                  <c:v>To support funding applications </c:v>
                </c:pt>
                <c:pt idx="10">
                  <c:v>I don’t currently use data and knowledge from Public Health Wales</c:v>
                </c:pt>
              </c:strCache>
            </c:strRef>
          </c:cat>
          <c:val>
            <c:numRef>
              <c:f>'reasons for needing info 2'!$D$6:$D$16</c:f>
              <c:numCache>
                <c:formatCode>General</c:formatCode>
                <c:ptCount val="11"/>
                <c:pt idx="0">
                  <c:v>72</c:v>
                </c:pt>
                <c:pt idx="1">
                  <c:v>70</c:v>
                </c:pt>
                <c:pt idx="2">
                  <c:v>54</c:v>
                </c:pt>
                <c:pt idx="3">
                  <c:v>45</c:v>
                </c:pt>
                <c:pt idx="4">
                  <c:v>94</c:v>
                </c:pt>
                <c:pt idx="5">
                  <c:v>27</c:v>
                </c:pt>
                <c:pt idx="6">
                  <c:v>53</c:v>
                </c:pt>
                <c:pt idx="7">
                  <c:v>44</c:v>
                </c:pt>
                <c:pt idx="8">
                  <c:v>38</c:v>
                </c:pt>
                <c:pt idx="9">
                  <c:v>1</c:v>
                </c:pt>
                <c:pt idx="10">
                  <c:v>12</c:v>
                </c:pt>
              </c:numCache>
            </c:numRef>
          </c:val>
          <c:extLst>
            <c:ext xmlns:c16="http://schemas.microsoft.com/office/drawing/2014/chart" uri="{C3380CC4-5D6E-409C-BE32-E72D297353CC}">
              <c16:uniqueId val="{00000018-17C8-445F-A1B6-CF9AF459AD23}"/>
            </c:ext>
          </c:extLst>
        </c:ser>
        <c:dLbls>
          <c:showLegendKey val="0"/>
          <c:showVal val="0"/>
          <c:showCatName val="0"/>
          <c:showSerName val="0"/>
          <c:showPercent val="1"/>
          <c:showBubbleSize val="0"/>
          <c:showLeaderLines val="1"/>
        </c:dLbls>
        <c:firstSliceAng val="0"/>
        <c:holeSize val="50"/>
        <c:extLst>
          <c:ext xmlns:c15="http://schemas.microsoft.com/office/drawing/2012/chart" uri="{02D57815-91ED-43cb-92C2-25804820EDAC}">
            <c15:filteredPieSeries>
              <c15:ser>
                <c:idx val="0"/>
                <c:order val="0"/>
                <c:dPt>
                  <c:idx val="0"/>
                  <c:bubble3D val="0"/>
                  <c:spPr>
                    <a:solidFill>
                      <a:schemeClr val="accent1"/>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1A-17C8-445F-A1B6-CF9AF459AD23}"/>
                    </c:ext>
                  </c:extLst>
                </c:dPt>
                <c:dPt>
                  <c:idx val="1"/>
                  <c:bubble3D val="0"/>
                  <c:spPr>
                    <a:solidFill>
                      <a:schemeClr val="accent2"/>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1C-17C8-445F-A1B6-CF9AF459AD23}"/>
                    </c:ext>
                  </c:extLst>
                </c:dPt>
                <c:dPt>
                  <c:idx val="2"/>
                  <c:bubble3D val="0"/>
                  <c:spPr>
                    <a:solidFill>
                      <a:schemeClr val="accent3"/>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1E-17C8-445F-A1B6-CF9AF459AD23}"/>
                    </c:ext>
                  </c:extLst>
                </c:dPt>
                <c:dPt>
                  <c:idx val="3"/>
                  <c:bubble3D val="0"/>
                  <c:spPr>
                    <a:solidFill>
                      <a:schemeClr val="accent4"/>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20-17C8-445F-A1B6-CF9AF459AD23}"/>
                    </c:ext>
                  </c:extLst>
                </c:dPt>
                <c:dPt>
                  <c:idx val="4"/>
                  <c:bubble3D val="0"/>
                  <c:spPr>
                    <a:solidFill>
                      <a:schemeClr val="accent5"/>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22-17C8-445F-A1B6-CF9AF459AD23}"/>
                    </c:ext>
                  </c:extLst>
                </c:dPt>
                <c:dPt>
                  <c:idx val="5"/>
                  <c:bubble3D val="0"/>
                  <c:spPr>
                    <a:solidFill>
                      <a:schemeClr val="accent6"/>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24-17C8-445F-A1B6-CF9AF459AD23}"/>
                    </c:ext>
                  </c:extLst>
                </c:dPt>
                <c:dPt>
                  <c:idx val="6"/>
                  <c:bubble3D val="0"/>
                  <c:spPr>
                    <a:solidFill>
                      <a:schemeClr val="accent1">
                        <a:lumMod val="60000"/>
                      </a:schemeClr>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26-17C8-445F-A1B6-CF9AF459AD23}"/>
                    </c:ext>
                  </c:extLst>
                </c:dPt>
                <c:dPt>
                  <c:idx val="7"/>
                  <c:bubble3D val="0"/>
                  <c:spPr>
                    <a:solidFill>
                      <a:schemeClr val="accent2">
                        <a:lumMod val="60000"/>
                      </a:schemeClr>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28-17C8-445F-A1B6-CF9AF459AD23}"/>
                    </c:ext>
                  </c:extLst>
                </c:dPt>
                <c:dPt>
                  <c:idx val="8"/>
                  <c:bubble3D val="0"/>
                  <c:spPr>
                    <a:solidFill>
                      <a:schemeClr val="accent3">
                        <a:lumMod val="60000"/>
                      </a:schemeClr>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2A-17C8-445F-A1B6-CF9AF459AD23}"/>
                    </c:ext>
                  </c:extLst>
                </c:dPt>
                <c:dPt>
                  <c:idx val="9"/>
                  <c:bubble3D val="0"/>
                  <c:spPr>
                    <a:solidFill>
                      <a:schemeClr val="accent4">
                        <a:lumMod val="60000"/>
                      </a:schemeClr>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2C-17C8-445F-A1B6-CF9AF459AD23}"/>
                    </c:ext>
                  </c:extLst>
                </c:dPt>
                <c:dPt>
                  <c:idx val="10"/>
                  <c:bubble3D val="0"/>
                  <c:spPr>
                    <a:solidFill>
                      <a:schemeClr val="accent5">
                        <a:lumMod val="60000"/>
                      </a:schemeClr>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2E-17C8-445F-A1B6-CF9AF459AD23}"/>
                    </c:ext>
                  </c:extLst>
                </c:dPt>
                <c:dPt>
                  <c:idx val="11"/>
                  <c:bubble3D val="0"/>
                  <c:spPr>
                    <a:solidFill>
                      <a:schemeClr val="accent6">
                        <a:lumMod val="60000"/>
                      </a:schemeClr>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30-17C8-445F-A1B6-CF9AF459AD23}"/>
                    </c:ext>
                  </c:extLst>
                </c:dPt>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lt1"/>
                          </a:solidFill>
                          <a:latin typeface="Ubuntu" panose="020B0504030602030204" pitchFamily="34" charset="0"/>
                          <a:ea typeface="+mn-ea"/>
                          <a:cs typeface="+mn-cs"/>
                        </a:defRPr>
                      </a:pPr>
                      <a:endParaRPr lang="en-US"/>
                    </a:p>
                  </c:txP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uri="{CE6537A1-D6FC-4f65-9D91-7224C49458BB}"/>
                  </c:extLst>
                </c:dLbls>
                <c:cat>
                  <c:strRef>
                    <c:extLst>
                      <c:ext uri="{02D57815-91ED-43cb-92C2-25804820EDAC}">
                        <c15:formulaRef>
                          <c15:sqref>'reasons for needing info 2'!$A$6:$A$16</c15:sqref>
                        </c15:formulaRef>
                      </c:ext>
                    </c:extLst>
                    <c:strCache>
                      <c:ptCount val="11"/>
                      <c:pt idx="0">
                        <c:v>To inform my own or my team's research</c:v>
                      </c:pt>
                      <c:pt idx="1">
                        <c:v>To monitor changes in public health indicators or situations</c:v>
                      </c:pt>
                      <c:pt idx="2">
                        <c:v>To inform policy and regulations' proposals and development</c:v>
                      </c:pt>
                      <c:pt idx="3">
                        <c:v>To plan public health strategy or public health action</c:v>
                      </c:pt>
                      <c:pt idx="4">
                        <c:v>To understand the current public health situation in Wales</c:v>
                      </c:pt>
                      <c:pt idx="5">
                        <c:v>To inform educational campaigns</c:v>
                      </c:pt>
                      <c:pt idx="6">
                        <c:v>For my own interest</c:v>
                      </c:pt>
                      <c:pt idx="7">
                        <c:v>To plan health, Local Government or third sector service</c:v>
                      </c:pt>
                      <c:pt idx="8">
                        <c:v>To support campaigns for change</c:v>
                      </c:pt>
                      <c:pt idx="9">
                        <c:v>To support funding applications </c:v>
                      </c:pt>
                      <c:pt idx="10">
                        <c:v>I don’t currently use data and knowledge from Public Health Wales</c:v>
                      </c:pt>
                    </c:strCache>
                  </c:strRef>
                </c:cat>
                <c:val>
                  <c:numRef>
                    <c:extLst>
                      <c:ext uri="{02D57815-91ED-43cb-92C2-25804820EDAC}">
                        <c15:formulaRef>
                          <c15:sqref>'reasons for needing info 2'!$B$6:$B$16</c15:sqref>
                        </c15:formulaRef>
                      </c:ext>
                    </c:extLst>
                    <c:numCache>
                      <c:formatCode>General</c:formatCode>
                      <c:ptCount val="11"/>
                    </c:numCache>
                  </c:numRef>
                </c:val>
                <c:extLst>
                  <c:ext xmlns:c16="http://schemas.microsoft.com/office/drawing/2014/chart" uri="{C3380CC4-5D6E-409C-BE32-E72D297353CC}">
                    <c16:uniqueId val="{00000031-17C8-445F-A1B6-CF9AF459AD23}"/>
                  </c:ext>
                </c:extLst>
              </c15:ser>
            </c15:filteredPieSeries>
            <c15:filteredPieSeries>
              <c15:ser>
                <c:idx val="1"/>
                <c:order val="1"/>
                <c:dPt>
                  <c:idx val="0"/>
                  <c:bubble3D val="0"/>
                  <c:spPr>
                    <a:solidFill>
                      <a:schemeClr val="accent1"/>
                    </a:solidFill>
                    <a:ln>
                      <a:noFill/>
                    </a:ln>
                    <a:effectLst/>
                    <a:scene3d>
                      <a:camera prst="orthographicFront"/>
                      <a:lightRig rig="brightRoom" dir="t"/>
                    </a:scene3d>
                    <a:sp3d prstMaterial="flat">
                      <a:bevelT w="50800" h="101600" prst="angle"/>
                      <a:contourClr>
                        <a:srgbClr val="000000"/>
                      </a:contourClr>
                    </a:sp3d>
                  </c:spPr>
                  <c:extLst xmlns:c15="http://schemas.microsoft.com/office/drawing/2012/chart">
                    <c:ext xmlns:c16="http://schemas.microsoft.com/office/drawing/2014/chart" uri="{C3380CC4-5D6E-409C-BE32-E72D297353CC}">
                      <c16:uniqueId val="{00000033-17C8-445F-A1B6-CF9AF459AD23}"/>
                    </c:ext>
                  </c:extLst>
                </c:dPt>
                <c:dPt>
                  <c:idx val="1"/>
                  <c:bubble3D val="0"/>
                  <c:spPr>
                    <a:solidFill>
                      <a:schemeClr val="accent2"/>
                    </a:solidFill>
                    <a:ln>
                      <a:noFill/>
                    </a:ln>
                    <a:effectLst/>
                    <a:scene3d>
                      <a:camera prst="orthographicFront"/>
                      <a:lightRig rig="brightRoom" dir="t"/>
                    </a:scene3d>
                    <a:sp3d prstMaterial="flat">
                      <a:bevelT w="50800" h="101600" prst="angle"/>
                      <a:contourClr>
                        <a:srgbClr val="000000"/>
                      </a:contourClr>
                    </a:sp3d>
                  </c:spPr>
                  <c:extLst xmlns:c15="http://schemas.microsoft.com/office/drawing/2012/chart">
                    <c:ext xmlns:c16="http://schemas.microsoft.com/office/drawing/2014/chart" uri="{C3380CC4-5D6E-409C-BE32-E72D297353CC}">
                      <c16:uniqueId val="{00000035-17C8-445F-A1B6-CF9AF459AD23}"/>
                    </c:ext>
                  </c:extLst>
                </c:dPt>
                <c:dPt>
                  <c:idx val="2"/>
                  <c:bubble3D val="0"/>
                  <c:spPr>
                    <a:solidFill>
                      <a:schemeClr val="accent3"/>
                    </a:solidFill>
                    <a:ln>
                      <a:noFill/>
                    </a:ln>
                    <a:effectLst/>
                    <a:scene3d>
                      <a:camera prst="orthographicFront"/>
                      <a:lightRig rig="brightRoom" dir="t"/>
                    </a:scene3d>
                    <a:sp3d prstMaterial="flat">
                      <a:bevelT w="50800" h="101600" prst="angle"/>
                      <a:contourClr>
                        <a:srgbClr val="000000"/>
                      </a:contourClr>
                    </a:sp3d>
                  </c:spPr>
                  <c:extLst xmlns:c15="http://schemas.microsoft.com/office/drawing/2012/chart">
                    <c:ext xmlns:c16="http://schemas.microsoft.com/office/drawing/2014/chart" uri="{C3380CC4-5D6E-409C-BE32-E72D297353CC}">
                      <c16:uniqueId val="{00000037-17C8-445F-A1B6-CF9AF459AD23}"/>
                    </c:ext>
                  </c:extLst>
                </c:dPt>
                <c:dPt>
                  <c:idx val="3"/>
                  <c:bubble3D val="0"/>
                  <c:spPr>
                    <a:solidFill>
                      <a:schemeClr val="accent4"/>
                    </a:solidFill>
                    <a:ln>
                      <a:noFill/>
                    </a:ln>
                    <a:effectLst/>
                    <a:scene3d>
                      <a:camera prst="orthographicFront"/>
                      <a:lightRig rig="brightRoom" dir="t"/>
                    </a:scene3d>
                    <a:sp3d prstMaterial="flat">
                      <a:bevelT w="50800" h="101600" prst="angle"/>
                      <a:contourClr>
                        <a:srgbClr val="000000"/>
                      </a:contourClr>
                    </a:sp3d>
                  </c:spPr>
                  <c:extLst xmlns:c15="http://schemas.microsoft.com/office/drawing/2012/chart">
                    <c:ext xmlns:c16="http://schemas.microsoft.com/office/drawing/2014/chart" uri="{C3380CC4-5D6E-409C-BE32-E72D297353CC}">
                      <c16:uniqueId val="{00000039-17C8-445F-A1B6-CF9AF459AD23}"/>
                    </c:ext>
                  </c:extLst>
                </c:dPt>
                <c:dPt>
                  <c:idx val="4"/>
                  <c:bubble3D val="0"/>
                  <c:spPr>
                    <a:solidFill>
                      <a:schemeClr val="accent5"/>
                    </a:solidFill>
                    <a:ln>
                      <a:noFill/>
                    </a:ln>
                    <a:effectLst/>
                    <a:scene3d>
                      <a:camera prst="orthographicFront"/>
                      <a:lightRig rig="brightRoom" dir="t"/>
                    </a:scene3d>
                    <a:sp3d prstMaterial="flat">
                      <a:bevelT w="50800" h="101600" prst="angle"/>
                      <a:contourClr>
                        <a:srgbClr val="000000"/>
                      </a:contourClr>
                    </a:sp3d>
                  </c:spPr>
                  <c:extLst xmlns:c15="http://schemas.microsoft.com/office/drawing/2012/chart">
                    <c:ext xmlns:c16="http://schemas.microsoft.com/office/drawing/2014/chart" uri="{C3380CC4-5D6E-409C-BE32-E72D297353CC}">
                      <c16:uniqueId val="{0000003B-17C8-445F-A1B6-CF9AF459AD23}"/>
                    </c:ext>
                  </c:extLst>
                </c:dPt>
                <c:dPt>
                  <c:idx val="5"/>
                  <c:bubble3D val="0"/>
                  <c:spPr>
                    <a:solidFill>
                      <a:schemeClr val="accent6"/>
                    </a:solidFill>
                    <a:ln>
                      <a:noFill/>
                    </a:ln>
                    <a:effectLst/>
                    <a:scene3d>
                      <a:camera prst="orthographicFront"/>
                      <a:lightRig rig="brightRoom" dir="t"/>
                    </a:scene3d>
                    <a:sp3d prstMaterial="flat">
                      <a:bevelT w="50800" h="101600" prst="angle"/>
                      <a:contourClr>
                        <a:srgbClr val="000000"/>
                      </a:contourClr>
                    </a:sp3d>
                  </c:spPr>
                  <c:extLst xmlns:c15="http://schemas.microsoft.com/office/drawing/2012/chart">
                    <c:ext xmlns:c16="http://schemas.microsoft.com/office/drawing/2014/chart" uri="{C3380CC4-5D6E-409C-BE32-E72D297353CC}">
                      <c16:uniqueId val="{0000003D-17C8-445F-A1B6-CF9AF459AD23}"/>
                    </c:ext>
                  </c:extLst>
                </c:dPt>
                <c:dPt>
                  <c:idx val="6"/>
                  <c:bubble3D val="0"/>
                  <c:spPr>
                    <a:solidFill>
                      <a:schemeClr val="accent1">
                        <a:lumMod val="60000"/>
                      </a:schemeClr>
                    </a:solidFill>
                    <a:ln>
                      <a:noFill/>
                    </a:ln>
                    <a:effectLst/>
                    <a:scene3d>
                      <a:camera prst="orthographicFront"/>
                      <a:lightRig rig="brightRoom" dir="t"/>
                    </a:scene3d>
                    <a:sp3d prstMaterial="flat">
                      <a:bevelT w="50800" h="101600" prst="angle"/>
                      <a:contourClr>
                        <a:srgbClr val="000000"/>
                      </a:contourClr>
                    </a:sp3d>
                  </c:spPr>
                  <c:extLst xmlns:c15="http://schemas.microsoft.com/office/drawing/2012/chart">
                    <c:ext xmlns:c16="http://schemas.microsoft.com/office/drawing/2014/chart" uri="{C3380CC4-5D6E-409C-BE32-E72D297353CC}">
                      <c16:uniqueId val="{0000003F-17C8-445F-A1B6-CF9AF459AD23}"/>
                    </c:ext>
                  </c:extLst>
                </c:dPt>
                <c:dPt>
                  <c:idx val="7"/>
                  <c:bubble3D val="0"/>
                  <c:spPr>
                    <a:solidFill>
                      <a:schemeClr val="accent2">
                        <a:lumMod val="60000"/>
                      </a:schemeClr>
                    </a:solidFill>
                    <a:ln>
                      <a:noFill/>
                    </a:ln>
                    <a:effectLst/>
                    <a:scene3d>
                      <a:camera prst="orthographicFront"/>
                      <a:lightRig rig="brightRoom" dir="t"/>
                    </a:scene3d>
                    <a:sp3d prstMaterial="flat">
                      <a:bevelT w="50800" h="101600" prst="angle"/>
                      <a:contourClr>
                        <a:srgbClr val="000000"/>
                      </a:contourClr>
                    </a:sp3d>
                  </c:spPr>
                  <c:extLst xmlns:c15="http://schemas.microsoft.com/office/drawing/2012/chart">
                    <c:ext xmlns:c16="http://schemas.microsoft.com/office/drawing/2014/chart" uri="{C3380CC4-5D6E-409C-BE32-E72D297353CC}">
                      <c16:uniqueId val="{00000041-17C8-445F-A1B6-CF9AF459AD23}"/>
                    </c:ext>
                  </c:extLst>
                </c:dPt>
                <c:dPt>
                  <c:idx val="8"/>
                  <c:bubble3D val="0"/>
                  <c:spPr>
                    <a:solidFill>
                      <a:schemeClr val="accent3">
                        <a:lumMod val="60000"/>
                      </a:schemeClr>
                    </a:solidFill>
                    <a:ln>
                      <a:noFill/>
                    </a:ln>
                    <a:effectLst/>
                    <a:scene3d>
                      <a:camera prst="orthographicFront"/>
                      <a:lightRig rig="brightRoom" dir="t"/>
                    </a:scene3d>
                    <a:sp3d prstMaterial="flat">
                      <a:bevelT w="50800" h="101600" prst="angle"/>
                      <a:contourClr>
                        <a:srgbClr val="000000"/>
                      </a:contourClr>
                    </a:sp3d>
                  </c:spPr>
                  <c:extLst xmlns:c15="http://schemas.microsoft.com/office/drawing/2012/chart">
                    <c:ext xmlns:c16="http://schemas.microsoft.com/office/drawing/2014/chart" uri="{C3380CC4-5D6E-409C-BE32-E72D297353CC}">
                      <c16:uniqueId val="{00000043-17C8-445F-A1B6-CF9AF459AD23}"/>
                    </c:ext>
                  </c:extLst>
                </c:dPt>
                <c:dPt>
                  <c:idx val="9"/>
                  <c:bubble3D val="0"/>
                  <c:spPr>
                    <a:solidFill>
                      <a:schemeClr val="accent4">
                        <a:lumMod val="60000"/>
                      </a:schemeClr>
                    </a:solidFill>
                    <a:ln>
                      <a:noFill/>
                    </a:ln>
                    <a:effectLst/>
                    <a:scene3d>
                      <a:camera prst="orthographicFront"/>
                      <a:lightRig rig="brightRoom" dir="t"/>
                    </a:scene3d>
                    <a:sp3d prstMaterial="flat">
                      <a:bevelT w="50800" h="101600" prst="angle"/>
                      <a:contourClr>
                        <a:srgbClr val="000000"/>
                      </a:contourClr>
                    </a:sp3d>
                  </c:spPr>
                  <c:extLst xmlns:c15="http://schemas.microsoft.com/office/drawing/2012/chart">
                    <c:ext xmlns:c16="http://schemas.microsoft.com/office/drawing/2014/chart" uri="{C3380CC4-5D6E-409C-BE32-E72D297353CC}">
                      <c16:uniqueId val="{00000045-17C8-445F-A1B6-CF9AF459AD23}"/>
                    </c:ext>
                  </c:extLst>
                </c:dPt>
                <c:dPt>
                  <c:idx val="10"/>
                  <c:bubble3D val="0"/>
                  <c:spPr>
                    <a:solidFill>
                      <a:schemeClr val="accent5">
                        <a:lumMod val="60000"/>
                      </a:schemeClr>
                    </a:solidFill>
                    <a:ln>
                      <a:noFill/>
                    </a:ln>
                    <a:effectLst/>
                    <a:scene3d>
                      <a:camera prst="orthographicFront"/>
                      <a:lightRig rig="brightRoom" dir="t"/>
                    </a:scene3d>
                    <a:sp3d prstMaterial="flat">
                      <a:bevelT w="50800" h="101600" prst="angle"/>
                      <a:contourClr>
                        <a:srgbClr val="000000"/>
                      </a:contourClr>
                    </a:sp3d>
                  </c:spPr>
                  <c:extLst xmlns:c15="http://schemas.microsoft.com/office/drawing/2012/chart">
                    <c:ext xmlns:c16="http://schemas.microsoft.com/office/drawing/2014/chart" uri="{C3380CC4-5D6E-409C-BE32-E72D297353CC}">
                      <c16:uniqueId val="{00000047-17C8-445F-A1B6-CF9AF459AD23}"/>
                    </c:ext>
                  </c:extLst>
                </c:dPt>
                <c:dPt>
                  <c:idx val="11"/>
                  <c:bubble3D val="0"/>
                  <c:spPr>
                    <a:solidFill>
                      <a:schemeClr val="accent6">
                        <a:lumMod val="60000"/>
                      </a:schemeClr>
                    </a:solidFill>
                    <a:ln>
                      <a:noFill/>
                    </a:ln>
                    <a:effectLst/>
                    <a:scene3d>
                      <a:camera prst="orthographicFront"/>
                      <a:lightRig rig="brightRoom" dir="t"/>
                    </a:scene3d>
                    <a:sp3d prstMaterial="flat">
                      <a:bevelT w="50800" h="101600" prst="angle"/>
                      <a:contourClr>
                        <a:srgbClr val="000000"/>
                      </a:contourClr>
                    </a:sp3d>
                  </c:spPr>
                  <c:extLst xmlns:c15="http://schemas.microsoft.com/office/drawing/2012/chart">
                    <c:ext xmlns:c16="http://schemas.microsoft.com/office/drawing/2014/chart" uri="{C3380CC4-5D6E-409C-BE32-E72D297353CC}">
                      <c16:uniqueId val="{00000049-17C8-445F-A1B6-CF9AF459AD23}"/>
                    </c:ext>
                  </c:extLst>
                </c:dPt>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lt1"/>
                          </a:solidFill>
                          <a:latin typeface="Ubuntu" panose="020B0504030602030204" pitchFamily="34" charset="0"/>
                          <a:ea typeface="+mn-ea"/>
                          <a:cs typeface="+mn-cs"/>
                        </a:defRPr>
                      </a:pPr>
                      <a:endParaRPr lang="en-US"/>
                    </a:p>
                  </c:txP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xmlns:c15="http://schemas.microsoft.com/office/drawing/2012/chart">
                    <c:ext xmlns:c15="http://schemas.microsoft.com/office/drawing/2012/chart" uri="{CE6537A1-D6FC-4f65-9D91-7224C49458BB}"/>
                  </c:extLst>
                </c:dLbls>
                <c:cat>
                  <c:strRef>
                    <c:extLst xmlns:c15="http://schemas.microsoft.com/office/drawing/2012/chart">
                      <c:ext xmlns:c15="http://schemas.microsoft.com/office/drawing/2012/chart" uri="{02D57815-91ED-43cb-92C2-25804820EDAC}">
                        <c15:formulaRef>
                          <c15:sqref>'reasons for needing info 2'!$A$6:$A$16</c15:sqref>
                        </c15:formulaRef>
                      </c:ext>
                    </c:extLst>
                    <c:strCache>
                      <c:ptCount val="11"/>
                      <c:pt idx="0">
                        <c:v>To inform my own or my team's research</c:v>
                      </c:pt>
                      <c:pt idx="1">
                        <c:v>To monitor changes in public health indicators or situations</c:v>
                      </c:pt>
                      <c:pt idx="2">
                        <c:v>To inform policy and regulations' proposals and development</c:v>
                      </c:pt>
                      <c:pt idx="3">
                        <c:v>To plan public health strategy or public health action</c:v>
                      </c:pt>
                      <c:pt idx="4">
                        <c:v>To understand the current public health situation in Wales</c:v>
                      </c:pt>
                      <c:pt idx="5">
                        <c:v>To inform educational campaigns</c:v>
                      </c:pt>
                      <c:pt idx="6">
                        <c:v>For my own interest</c:v>
                      </c:pt>
                      <c:pt idx="7">
                        <c:v>To plan health, Local Government or third sector service</c:v>
                      </c:pt>
                      <c:pt idx="8">
                        <c:v>To support campaigns for change</c:v>
                      </c:pt>
                      <c:pt idx="9">
                        <c:v>To support funding applications </c:v>
                      </c:pt>
                      <c:pt idx="10">
                        <c:v>I don’t currently use data and knowledge from Public Health Wales</c:v>
                      </c:pt>
                    </c:strCache>
                  </c:strRef>
                </c:cat>
                <c:val>
                  <c:numRef>
                    <c:extLst xmlns:c15="http://schemas.microsoft.com/office/drawing/2012/chart">
                      <c:ext xmlns:c15="http://schemas.microsoft.com/office/drawing/2012/chart" uri="{02D57815-91ED-43cb-92C2-25804820EDAC}">
                        <c15:formulaRef>
                          <c15:sqref>'reasons for needing info 2'!$C$6:$C$16</c15:sqref>
                        </c15:formulaRef>
                      </c:ext>
                    </c:extLst>
                    <c:numCache>
                      <c:formatCode>General</c:formatCode>
                      <c:ptCount val="11"/>
                    </c:numCache>
                  </c:numRef>
                </c:val>
                <c:extLst xmlns:c15="http://schemas.microsoft.com/office/drawing/2012/chart">
                  <c:ext xmlns:c16="http://schemas.microsoft.com/office/drawing/2014/chart" uri="{C3380CC4-5D6E-409C-BE32-E72D297353CC}">
                    <c16:uniqueId val="{0000004A-17C8-445F-A1B6-CF9AF459AD23}"/>
                  </c:ext>
                </c:extLst>
              </c15:ser>
            </c15:filteredPieSeries>
            <c15:filteredPieSeries>
              <c15:ser>
                <c:idx val="3"/>
                <c:order val="3"/>
                <c:dPt>
                  <c:idx val="0"/>
                  <c:bubble3D val="0"/>
                  <c:spPr>
                    <a:solidFill>
                      <a:schemeClr val="accent1"/>
                    </a:solidFill>
                    <a:ln>
                      <a:noFill/>
                    </a:ln>
                    <a:effectLst/>
                    <a:scene3d>
                      <a:camera prst="orthographicFront"/>
                      <a:lightRig rig="brightRoom" dir="t"/>
                    </a:scene3d>
                    <a:sp3d prstMaterial="flat">
                      <a:bevelT w="50800" h="101600" prst="angle"/>
                      <a:contourClr>
                        <a:srgbClr val="000000"/>
                      </a:contourClr>
                    </a:sp3d>
                  </c:spPr>
                  <c:extLst xmlns:c15="http://schemas.microsoft.com/office/drawing/2012/chart">
                    <c:ext xmlns:c16="http://schemas.microsoft.com/office/drawing/2014/chart" uri="{C3380CC4-5D6E-409C-BE32-E72D297353CC}">
                      <c16:uniqueId val="{0000004C-17C8-445F-A1B6-CF9AF459AD23}"/>
                    </c:ext>
                  </c:extLst>
                </c:dPt>
                <c:dPt>
                  <c:idx val="1"/>
                  <c:bubble3D val="0"/>
                  <c:spPr>
                    <a:solidFill>
                      <a:schemeClr val="accent2"/>
                    </a:solidFill>
                    <a:ln>
                      <a:noFill/>
                    </a:ln>
                    <a:effectLst/>
                    <a:scene3d>
                      <a:camera prst="orthographicFront"/>
                      <a:lightRig rig="brightRoom" dir="t"/>
                    </a:scene3d>
                    <a:sp3d prstMaterial="flat">
                      <a:bevelT w="50800" h="101600" prst="angle"/>
                      <a:contourClr>
                        <a:srgbClr val="000000"/>
                      </a:contourClr>
                    </a:sp3d>
                  </c:spPr>
                  <c:extLst xmlns:c15="http://schemas.microsoft.com/office/drawing/2012/chart">
                    <c:ext xmlns:c16="http://schemas.microsoft.com/office/drawing/2014/chart" uri="{C3380CC4-5D6E-409C-BE32-E72D297353CC}">
                      <c16:uniqueId val="{0000004E-17C8-445F-A1B6-CF9AF459AD23}"/>
                    </c:ext>
                  </c:extLst>
                </c:dPt>
                <c:dPt>
                  <c:idx val="2"/>
                  <c:bubble3D val="0"/>
                  <c:spPr>
                    <a:solidFill>
                      <a:schemeClr val="accent3"/>
                    </a:solidFill>
                    <a:ln>
                      <a:noFill/>
                    </a:ln>
                    <a:effectLst/>
                    <a:scene3d>
                      <a:camera prst="orthographicFront"/>
                      <a:lightRig rig="brightRoom" dir="t"/>
                    </a:scene3d>
                    <a:sp3d prstMaterial="flat">
                      <a:bevelT w="50800" h="101600" prst="angle"/>
                      <a:contourClr>
                        <a:srgbClr val="000000"/>
                      </a:contourClr>
                    </a:sp3d>
                  </c:spPr>
                  <c:extLst xmlns:c15="http://schemas.microsoft.com/office/drawing/2012/chart">
                    <c:ext xmlns:c16="http://schemas.microsoft.com/office/drawing/2014/chart" uri="{C3380CC4-5D6E-409C-BE32-E72D297353CC}">
                      <c16:uniqueId val="{00000050-17C8-445F-A1B6-CF9AF459AD23}"/>
                    </c:ext>
                  </c:extLst>
                </c:dPt>
                <c:dPt>
                  <c:idx val="3"/>
                  <c:bubble3D val="0"/>
                  <c:spPr>
                    <a:solidFill>
                      <a:schemeClr val="accent4"/>
                    </a:solidFill>
                    <a:ln>
                      <a:noFill/>
                    </a:ln>
                    <a:effectLst/>
                    <a:scene3d>
                      <a:camera prst="orthographicFront"/>
                      <a:lightRig rig="brightRoom" dir="t"/>
                    </a:scene3d>
                    <a:sp3d prstMaterial="flat">
                      <a:bevelT w="50800" h="101600" prst="angle"/>
                      <a:contourClr>
                        <a:srgbClr val="000000"/>
                      </a:contourClr>
                    </a:sp3d>
                  </c:spPr>
                  <c:extLst xmlns:c15="http://schemas.microsoft.com/office/drawing/2012/chart">
                    <c:ext xmlns:c16="http://schemas.microsoft.com/office/drawing/2014/chart" uri="{C3380CC4-5D6E-409C-BE32-E72D297353CC}">
                      <c16:uniqueId val="{00000052-17C8-445F-A1B6-CF9AF459AD23}"/>
                    </c:ext>
                  </c:extLst>
                </c:dPt>
                <c:dPt>
                  <c:idx val="4"/>
                  <c:bubble3D val="0"/>
                  <c:spPr>
                    <a:solidFill>
                      <a:schemeClr val="accent5"/>
                    </a:solidFill>
                    <a:ln>
                      <a:noFill/>
                    </a:ln>
                    <a:effectLst/>
                    <a:scene3d>
                      <a:camera prst="orthographicFront"/>
                      <a:lightRig rig="brightRoom" dir="t"/>
                    </a:scene3d>
                    <a:sp3d prstMaterial="flat">
                      <a:bevelT w="50800" h="101600" prst="angle"/>
                      <a:contourClr>
                        <a:srgbClr val="000000"/>
                      </a:contourClr>
                    </a:sp3d>
                  </c:spPr>
                  <c:extLst xmlns:c15="http://schemas.microsoft.com/office/drawing/2012/chart">
                    <c:ext xmlns:c16="http://schemas.microsoft.com/office/drawing/2014/chart" uri="{C3380CC4-5D6E-409C-BE32-E72D297353CC}">
                      <c16:uniqueId val="{00000054-17C8-445F-A1B6-CF9AF459AD23}"/>
                    </c:ext>
                  </c:extLst>
                </c:dPt>
                <c:dPt>
                  <c:idx val="5"/>
                  <c:bubble3D val="0"/>
                  <c:spPr>
                    <a:solidFill>
                      <a:schemeClr val="accent6"/>
                    </a:solidFill>
                    <a:ln>
                      <a:noFill/>
                    </a:ln>
                    <a:effectLst/>
                    <a:scene3d>
                      <a:camera prst="orthographicFront"/>
                      <a:lightRig rig="brightRoom" dir="t"/>
                    </a:scene3d>
                    <a:sp3d prstMaterial="flat">
                      <a:bevelT w="50800" h="101600" prst="angle"/>
                      <a:contourClr>
                        <a:srgbClr val="000000"/>
                      </a:contourClr>
                    </a:sp3d>
                  </c:spPr>
                  <c:extLst xmlns:c15="http://schemas.microsoft.com/office/drawing/2012/chart">
                    <c:ext xmlns:c16="http://schemas.microsoft.com/office/drawing/2014/chart" uri="{C3380CC4-5D6E-409C-BE32-E72D297353CC}">
                      <c16:uniqueId val="{00000056-17C8-445F-A1B6-CF9AF459AD23}"/>
                    </c:ext>
                  </c:extLst>
                </c:dPt>
                <c:dPt>
                  <c:idx val="6"/>
                  <c:bubble3D val="0"/>
                  <c:spPr>
                    <a:solidFill>
                      <a:schemeClr val="accent1">
                        <a:lumMod val="60000"/>
                      </a:schemeClr>
                    </a:solidFill>
                    <a:ln>
                      <a:noFill/>
                    </a:ln>
                    <a:effectLst/>
                    <a:scene3d>
                      <a:camera prst="orthographicFront"/>
                      <a:lightRig rig="brightRoom" dir="t"/>
                    </a:scene3d>
                    <a:sp3d prstMaterial="flat">
                      <a:bevelT w="50800" h="101600" prst="angle"/>
                      <a:contourClr>
                        <a:srgbClr val="000000"/>
                      </a:contourClr>
                    </a:sp3d>
                  </c:spPr>
                  <c:extLst xmlns:c15="http://schemas.microsoft.com/office/drawing/2012/chart">
                    <c:ext xmlns:c16="http://schemas.microsoft.com/office/drawing/2014/chart" uri="{C3380CC4-5D6E-409C-BE32-E72D297353CC}">
                      <c16:uniqueId val="{00000058-17C8-445F-A1B6-CF9AF459AD23}"/>
                    </c:ext>
                  </c:extLst>
                </c:dPt>
                <c:dPt>
                  <c:idx val="7"/>
                  <c:bubble3D val="0"/>
                  <c:spPr>
                    <a:solidFill>
                      <a:schemeClr val="accent2">
                        <a:lumMod val="60000"/>
                      </a:schemeClr>
                    </a:solidFill>
                    <a:ln>
                      <a:noFill/>
                    </a:ln>
                    <a:effectLst/>
                    <a:scene3d>
                      <a:camera prst="orthographicFront"/>
                      <a:lightRig rig="brightRoom" dir="t"/>
                    </a:scene3d>
                    <a:sp3d prstMaterial="flat">
                      <a:bevelT w="50800" h="101600" prst="angle"/>
                      <a:contourClr>
                        <a:srgbClr val="000000"/>
                      </a:contourClr>
                    </a:sp3d>
                  </c:spPr>
                  <c:extLst xmlns:c15="http://schemas.microsoft.com/office/drawing/2012/chart">
                    <c:ext xmlns:c16="http://schemas.microsoft.com/office/drawing/2014/chart" uri="{C3380CC4-5D6E-409C-BE32-E72D297353CC}">
                      <c16:uniqueId val="{0000005A-17C8-445F-A1B6-CF9AF459AD23}"/>
                    </c:ext>
                  </c:extLst>
                </c:dPt>
                <c:dPt>
                  <c:idx val="8"/>
                  <c:bubble3D val="0"/>
                  <c:spPr>
                    <a:solidFill>
                      <a:schemeClr val="accent3">
                        <a:lumMod val="60000"/>
                      </a:schemeClr>
                    </a:solidFill>
                    <a:ln>
                      <a:noFill/>
                    </a:ln>
                    <a:effectLst/>
                    <a:scene3d>
                      <a:camera prst="orthographicFront"/>
                      <a:lightRig rig="brightRoom" dir="t"/>
                    </a:scene3d>
                    <a:sp3d prstMaterial="flat">
                      <a:bevelT w="50800" h="101600" prst="angle"/>
                      <a:contourClr>
                        <a:srgbClr val="000000"/>
                      </a:contourClr>
                    </a:sp3d>
                  </c:spPr>
                  <c:extLst xmlns:c15="http://schemas.microsoft.com/office/drawing/2012/chart">
                    <c:ext xmlns:c16="http://schemas.microsoft.com/office/drawing/2014/chart" uri="{C3380CC4-5D6E-409C-BE32-E72D297353CC}">
                      <c16:uniqueId val="{0000005C-17C8-445F-A1B6-CF9AF459AD23}"/>
                    </c:ext>
                  </c:extLst>
                </c:dPt>
                <c:dPt>
                  <c:idx val="9"/>
                  <c:bubble3D val="0"/>
                  <c:spPr>
                    <a:solidFill>
                      <a:schemeClr val="accent4">
                        <a:lumMod val="60000"/>
                      </a:schemeClr>
                    </a:solidFill>
                    <a:ln>
                      <a:noFill/>
                    </a:ln>
                    <a:effectLst/>
                    <a:scene3d>
                      <a:camera prst="orthographicFront"/>
                      <a:lightRig rig="brightRoom" dir="t"/>
                    </a:scene3d>
                    <a:sp3d prstMaterial="flat">
                      <a:bevelT w="50800" h="101600" prst="angle"/>
                      <a:contourClr>
                        <a:srgbClr val="000000"/>
                      </a:contourClr>
                    </a:sp3d>
                  </c:spPr>
                  <c:extLst xmlns:c15="http://schemas.microsoft.com/office/drawing/2012/chart">
                    <c:ext xmlns:c16="http://schemas.microsoft.com/office/drawing/2014/chart" uri="{C3380CC4-5D6E-409C-BE32-E72D297353CC}">
                      <c16:uniqueId val="{0000005E-17C8-445F-A1B6-CF9AF459AD23}"/>
                    </c:ext>
                  </c:extLst>
                </c:dPt>
                <c:dPt>
                  <c:idx val="10"/>
                  <c:bubble3D val="0"/>
                  <c:spPr>
                    <a:solidFill>
                      <a:schemeClr val="accent5">
                        <a:lumMod val="60000"/>
                      </a:schemeClr>
                    </a:solidFill>
                    <a:ln>
                      <a:noFill/>
                    </a:ln>
                    <a:effectLst/>
                    <a:scene3d>
                      <a:camera prst="orthographicFront"/>
                      <a:lightRig rig="brightRoom" dir="t"/>
                    </a:scene3d>
                    <a:sp3d prstMaterial="flat">
                      <a:bevelT w="50800" h="101600" prst="angle"/>
                      <a:contourClr>
                        <a:srgbClr val="000000"/>
                      </a:contourClr>
                    </a:sp3d>
                  </c:spPr>
                  <c:extLst xmlns:c15="http://schemas.microsoft.com/office/drawing/2012/chart">
                    <c:ext xmlns:c16="http://schemas.microsoft.com/office/drawing/2014/chart" uri="{C3380CC4-5D6E-409C-BE32-E72D297353CC}">
                      <c16:uniqueId val="{00000060-17C8-445F-A1B6-CF9AF459AD23}"/>
                    </c:ext>
                  </c:extLst>
                </c:dPt>
                <c:dPt>
                  <c:idx val="11"/>
                  <c:bubble3D val="0"/>
                  <c:spPr>
                    <a:solidFill>
                      <a:schemeClr val="accent6">
                        <a:lumMod val="60000"/>
                      </a:schemeClr>
                    </a:solidFill>
                    <a:ln>
                      <a:noFill/>
                    </a:ln>
                    <a:effectLst/>
                    <a:scene3d>
                      <a:camera prst="orthographicFront"/>
                      <a:lightRig rig="brightRoom" dir="t"/>
                    </a:scene3d>
                    <a:sp3d prstMaterial="flat">
                      <a:bevelT w="50800" h="101600" prst="angle"/>
                      <a:contourClr>
                        <a:srgbClr val="000000"/>
                      </a:contourClr>
                    </a:sp3d>
                  </c:spPr>
                  <c:extLst xmlns:c15="http://schemas.microsoft.com/office/drawing/2012/chart">
                    <c:ext xmlns:c16="http://schemas.microsoft.com/office/drawing/2014/chart" uri="{C3380CC4-5D6E-409C-BE32-E72D297353CC}">
                      <c16:uniqueId val="{00000062-17C8-445F-A1B6-CF9AF459AD23}"/>
                    </c:ext>
                  </c:extLst>
                </c:dPt>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lt1"/>
                          </a:solidFill>
                          <a:latin typeface="Ubuntu" panose="020B0504030602030204" pitchFamily="34" charset="0"/>
                          <a:ea typeface="+mn-ea"/>
                          <a:cs typeface="+mn-cs"/>
                        </a:defRPr>
                      </a:pPr>
                      <a:endParaRPr lang="en-US"/>
                    </a:p>
                  </c:txP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xmlns:c15="http://schemas.microsoft.com/office/drawing/2012/chart">
                    <c:ext xmlns:c15="http://schemas.microsoft.com/office/drawing/2012/chart" uri="{CE6537A1-D6FC-4f65-9D91-7224C49458BB}"/>
                  </c:extLst>
                </c:dLbls>
                <c:cat>
                  <c:strRef>
                    <c:extLst xmlns:c15="http://schemas.microsoft.com/office/drawing/2012/chart">
                      <c:ext xmlns:c15="http://schemas.microsoft.com/office/drawing/2012/chart" uri="{02D57815-91ED-43cb-92C2-25804820EDAC}">
                        <c15:formulaRef>
                          <c15:sqref>'reasons for needing info 2'!$A$6:$A$16</c15:sqref>
                        </c15:formulaRef>
                      </c:ext>
                    </c:extLst>
                    <c:strCache>
                      <c:ptCount val="11"/>
                      <c:pt idx="0">
                        <c:v>To inform my own or my team's research</c:v>
                      </c:pt>
                      <c:pt idx="1">
                        <c:v>To monitor changes in public health indicators or situations</c:v>
                      </c:pt>
                      <c:pt idx="2">
                        <c:v>To inform policy and regulations' proposals and development</c:v>
                      </c:pt>
                      <c:pt idx="3">
                        <c:v>To plan public health strategy or public health action</c:v>
                      </c:pt>
                      <c:pt idx="4">
                        <c:v>To understand the current public health situation in Wales</c:v>
                      </c:pt>
                      <c:pt idx="5">
                        <c:v>To inform educational campaigns</c:v>
                      </c:pt>
                      <c:pt idx="6">
                        <c:v>For my own interest</c:v>
                      </c:pt>
                      <c:pt idx="7">
                        <c:v>To plan health, Local Government or third sector service</c:v>
                      </c:pt>
                      <c:pt idx="8">
                        <c:v>To support campaigns for change</c:v>
                      </c:pt>
                      <c:pt idx="9">
                        <c:v>To support funding applications </c:v>
                      </c:pt>
                      <c:pt idx="10">
                        <c:v>I don’t currently use data and knowledge from Public Health Wales</c:v>
                      </c:pt>
                    </c:strCache>
                  </c:strRef>
                </c:cat>
                <c:val>
                  <c:numRef>
                    <c:extLst xmlns:c15="http://schemas.microsoft.com/office/drawing/2012/chart">
                      <c:ext xmlns:c15="http://schemas.microsoft.com/office/drawing/2012/chart" uri="{02D57815-91ED-43cb-92C2-25804820EDAC}">
                        <c15:formulaRef>
                          <c15:sqref>'reasons for needing info 2'!$E$6:$E$16</c15:sqref>
                        </c15:formulaRef>
                      </c:ext>
                    </c:extLst>
                    <c:numCache>
                      <c:formatCode>General</c:formatCode>
                      <c:ptCount val="11"/>
                    </c:numCache>
                  </c:numRef>
                </c:val>
                <c:extLst xmlns:c15="http://schemas.microsoft.com/office/drawing/2012/chart">
                  <c:ext xmlns:c16="http://schemas.microsoft.com/office/drawing/2014/chart" uri="{C3380CC4-5D6E-409C-BE32-E72D297353CC}">
                    <c16:uniqueId val="{00000063-17C8-445F-A1B6-CF9AF459AD23}"/>
                  </c:ext>
                </c:extLst>
              </c15:ser>
            </c15:filteredPieSeries>
            <c15:filteredPieSeries>
              <c15:ser>
                <c:idx val="4"/>
                <c:order val="4"/>
                <c:dPt>
                  <c:idx val="0"/>
                  <c:bubble3D val="0"/>
                  <c:spPr>
                    <a:solidFill>
                      <a:schemeClr val="accent1"/>
                    </a:solidFill>
                    <a:ln>
                      <a:noFill/>
                    </a:ln>
                    <a:effectLst/>
                    <a:scene3d>
                      <a:camera prst="orthographicFront"/>
                      <a:lightRig rig="brightRoom" dir="t"/>
                    </a:scene3d>
                    <a:sp3d prstMaterial="flat">
                      <a:bevelT w="50800" h="101600" prst="angle"/>
                      <a:contourClr>
                        <a:srgbClr val="000000"/>
                      </a:contourClr>
                    </a:sp3d>
                  </c:spPr>
                  <c:extLst xmlns:c15="http://schemas.microsoft.com/office/drawing/2012/chart">
                    <c:ext xmlns:c16="http://schemas.microsoft.com/office/drawing/2014/chart" uri="{C3380CC4-5D6E-409C-BE32-E72D297353CC}">
                      <c16:uniqueId val="{00000065-17C8-445F-A1B6-CF9AF459AD23}"/>
                    </c:ext>
                  </c:extLst>
                </c:dPt>
                <c:dPt>
                  <c:idx val="1"/>
                  <c:bubble3D val="0"/>
                  <c:spPr>
                    <a:solidFill>
                      <a:schemeClr val="accent2"/>
                    </a:solidFill>
                    <a:ln>
                      <a:noFill/>
                    </a:ln>
                    <a:effectLst/>
                    <a:scene3d>
                      <a:camera prst="orthographicFront"/>
                      <a:lightRig rig="brightRoom" dir="t"/>
                    </a:scene3d>
                    <a:sp3d prstMaterial="flat">
                      <a:bevelT w="50800" h="101600" prst="angle"/>
                      <a:contourClr>
                        <a:srgbClr val="000000"/>
                      </a:contourClr>
                    </a:sp3d>
                  </c:spPr>
                  <c:extLst xmlns:c15="http://schemas.microsoft.com/office/drawing/2012/chart">
                    <c:ext xmlns:c16="http://schemas.microsoft.com/office/drawing/2014/chart" uri="{C3380CC4-5D6E-409C-BE32-E72D297353CC}">
                      <c16:uniqueId val="{00000067-17C8-445F-A1B6-CF9AF459AD23}"/>
                    </c:ext>
                  </c:extLst>
                </c:dPt>
                <c:dPt>
                  <c:idx val="2"/>
                  <c:bubble3D val="0"/>
                  <c:spPr>
                    <a:solidFill>
                      <a:schemeClr val="accent3"/>
                    </a:solidFill>
                    <a:ln>
                      <a:noFill/>
                    </a:ln>
                    <a:effectLst/>
                    <a:scene3d>
                      <a:camera prst="orthographicFront"/>
                      <a:lightRig rig="brightRoom" dir="t"/>
                    </a:scene3d>
                    <a:sp3d prstMaterial="flat">
                      <a:bevelT w="50800" h="101600" prst="angle"/>
                      <a:contourClr>
                        <a:srgbClr val="000000"/>
                      </a:contourClr>
                    </a:sp3d>
                  </c:spPr>
                  <c:extLst xmlns:c15="http://schemas.microsoft.com/office/drawing/2012/chart">
                    <c:ext xmlns:c16="http://schemas.microsoft.com/office/drawing/2014/chart" uri="{C3380CC4-5D6E-409C-BE32-E72D297353CC}">
                      <c16:uniqueId val="{00000069-17C8-445F-A1B6-CF9AF459AD23}"/>
                    </c:ext>
                  </c:extLst>
                </c:dPt>
                <c:dPt>
                  <c:idx val="3"/>
                  <c:bubble3D val="0"/>
                  <c:spPr>
                    <a:solidFill>
                      <a:schemeClr val="accent4"/>
                    </a:solidFill>
                    <a:ln>
                      <a:noFill/>
                    </a:ln>
                    <a:effectLst/>
                    <a:scene3d>
                      <a:camera prst="orthographicFront"/>
                      <a:lightRig rig="brightRoom" dir="t"/>
                    </a:scene3d>
                    <a:sp3d prstMaterial="flat">
                      <a:bevelT w="50800" h="101600" prst="angle"/>
                      <a:contourClr>
                        <a:srgbClr val="000000"/>
                      </a:contourClr>
                    </a:sp3d>
                  </c:spPr>
                  <c:extLst xmlns:c15="http://schemas.microsoft.com/office/drawing/2012/chart">
                    <c:ext xmlns:c16="http://schemas.microsoft.com/office/drawing/2014/chart" uri="{C3380CC4-5D6E-409C-BE32-E72D297353CC}">
                      <c16:uniqueId val="{0000006B-17C8-445F-A1B6-CF9AF459AD23}"/>
                    </c:ext>
                  </c:extLst>
                </c:dPt>
                <c:dPt>
                  <c:idx val="4"/>
                  <c:bubble3D val="0"/>
                  <c:spPr>
                    <a:solidFill>
                      <a:schemeClr val="accent5"/>
                    </a:solidFill>
                    <a:ln>
                      <a:noFill/>
                    </a:ln>
                    <a:effectLst/>
                    <a:scene3d>
                      <a:camera prst="orthographicFront"/>
                      <a:lightRig rig="brightRoom" dir="t"/>
                    </a:scene3d>
                    <a:sp3d prstMaterial="flat">
                      <a:bevelT w="50800" h="101600" prst="angle"/>
                      <a:contourClr>
                        <a:srgbClr val="000000"/>
                      </a:contourClr>
                    </a:sp3d>
                  </c:spPr>
                  <c:extLst xmlns:c15="http://schemas.microsoft.com/office/drawing/2012/chart">
                    <c:ext xmlns:c16="http://schemas.microsoft.com/office/drawing/2014/chart" uri="{C3380CC4-5D6E-409C-BE32-E72D297353CC}">
                      <c16:uniqueId val="{0000006D-17C8-445F-A1B6-CF9AF459AD23}"/>
                    </c:ext>
                  </c:extLst>
                </c:dPt>
                <c:dPt>
                  <c:idx val="5"/>
                  <c:bubble3D val="0"/>
                  <c:spPr>
                    <a:solidFill>
                      <a:schemeClr val="accent6"/>
                    </a:solidFill>
                    <a:ln>
                      <a:noFill/>
                    </a:ln>
                    <a:effectLst/>
                    <a:scene3d>
                      <a:camera prst="orthographicFront"/>
                      <a:lightRig rig="brightRoom" dir="t"/>
                    </a:scene3d>
                    <a:sp3d prstMaterial="flat">
                      <a:bevelT w="50800" h="101600" prst="angle"/>
                      <a:contourClr>
                        <a:srgbClr val="000000"/>
                      </a:contourClr>
                    </a:sp3d>
                  </c:spPr>
                  <c:extLst xmlns:c15="http://schemas.microsoft.com/office/drawing/2012/chart">
                    <c:ext xmlns:c16="http://schemas.microsoft.com/office/drawing/2014/chart" uri="{C3380CC4-5D6E-409C-BE32-E72D297353CC}">
                      <c16:uniqueId val="{0000006F-17C8-445F-A1B6-CF9AF459AD23}"/>
                    </c:ext>
                  </c:extLst>
                </c:dPt>
                <c:dPt>
                  <c:idx val="6"/>
                  <c:bubble3D val="0"/>
                  <c:spPr>
                    <a:solidFill>
                      <a:schemeClr val="accent1">
                        <a:lumMod val="60000"/>
                      </a:schemeClr>
                    </a:solidFill>
                    <a:ln>
                      <a:noFill/>
                    </a:ln>
                    <a:effectLst/>
                    <a:scene3d>
                      <a:camera prst="orthographicFront"/>
                      <a:lightRig rig="brightRoom" dir="t"/>
                    </a:scene3d>
                    <a:sp3d prstMaterial="flat">
                      <a:bevelT w="50800" h="101600" prst="angle"/>
                      <a:contourClr>
                        <a:srgbClr val="000000"/>
                      </a:contourClr>
                    </a:sp3d>
                  </c:spPr>
                  <c:extLst xmlns:c15="http://schemas.microsoft.com/office/drawing/2012/chart">
                    <c:ext xmlns:c16="http://schemas.microsoft.com/office/drawing/2014/chart" uri="{C3380CC4-5D6E-409C-BE32-E72D297353CC}">
                      <c16:uniqueId val="{00000071-17C8-445F-A1B6-CF9AF459AD23}"/>
                    </c:ext>
                  </c:extLst>
                </c:dPt>
                <c:dPt>
                  <c:idx val="7"/>
                  <c:bubble3D val="0"/>
                  <c:spPr>
                    <a:solidFill>
                      <a:schemeClr val="accent2">
                        <a:lumMod val="60000"/>
                      </a:schemeClr>
                    </a:solidFill>
                    <a:ln>
                      <a:noFill/>
                    </a:ln>
                    <a:effectLst/>
                    <a:scene3d>
                      <a:camera prst="orthographicFront"/>
                      <a:lightRig rig="brightRoom" dir="t"/>
                    </a:scene3d>
                    <a:sp3d prstMaterial="flat">
                      <a:bevelT w="50800" h="101600" prst="angle"/>
                      <a:contourClr>
                        <a:srgbClr val="000000"/>
                      </a:contourClr>
                    </a:sp3d>
                  </c:spPr>
                  <c:extLst xmlns:c15="http://schemas.microsoft.com/office/drawing/2012/chart">
                    <c:ext xmlns:c16="http://schemas.microsoft.com/office/drawing/2014/chart" uri="{C3380CC4-5D6E-409C-BE32-E72D297353CC}">
                      <c16:uniqueId val="{00000073-17C8-445F-A1B6-CF9AF459AD23}"/>
                    </c:ext>
                  </c:extLst>
                </c:dPt>
                <c:dPt>
                  <c:idx val="8"/>
                  <c:bubble3D val="0"/>
                  <c:spPr>
                    <a:solidFill>
                      <a:schemeClr val="accent3">
                        <a:lumMod val="60000"/>
                      </a:schemeClr>
                    </a:solidFill>
                    <a:ln>
                      <a:noFill/>
                    </a:ln>
                    <a:effectLst/>
                    <a:scene3d>
                      <a:camera prst="orthographicFront"/>
                      <a:lightRig rig="brightRoom" dir="t"/>
                    </a:scene3d>
                    <a:sp3d prstMaterial="flat">
                      <a:bevelT w="50800" h="101600" prst="angle"/>
                      <a:contourClr>
                        <a:srgbClr val="000000"/>
                      </a:contourClr>
                    </a:sp3d>
                  </c:spPr>
                  <c:extLst xmlns:c15="http://schemas.microsoft.com/office/drawing/2012/chart">
                    <c:ext xmlns:c16="http://schemas.microsoft.com/office/drawing/2014/chart" uri="{C3380CC4-5D6E-409C-BE32-E72D297353CC}">
                      <c16:uniqueId val="{00000075-17C8-445F-A1B6-CF9AF459AD23}"/>
                    </c:ext>
                  </c:extLst>
                </c:dPt>
                <c:dPt>
                  <c:idx val="9"/>
                  <c:bubble3D val="0"/>
                  <c:spPr>
                    <a:solidFill>
                      <a:schemeClr val="accent4">
                        <a:lumMod val="60000"/>
                      </a:schemeClr>
                    </a:solidFill>
                    <a:ln>
                      <a:noFill/>
                    </a:ln>
                    <a:effectLst/>
                    <a:scene3d>
                      <a:camera prst="orthographicFront"/>
                      <a:lightRig rig="brightRoom" dir="t"/>
                    </a:scene3d>
                    <a:sp3d prstMaterial="flat">
                      <a:bevelT w="50800" h="101600" prst="angle"/>
                      <a:contourClr>
                        <a:srgbClr val="000000"/>
                      </a:contourClr>
                    </a:sp3d>
                  </c:spPr>
                  <c:extLst xmlns:c15="http://schemas.microsoft.com/office/drawing/2012/chart">
                    <c:ext xmlns:c16="http://schemas.microsoft.com/office/drawing/2014/chart" uri="{C3380CC4-5D6E-409C-BE32-E72D297353CC}">
                      <c16:uniqueId val="{00000077-17C8-445F-A1B6-CF9AF459AD23}"/>
                    </c:ext>
                  </c:extLst>
                </c:dPt>
                <c:dPt>
                  <c:idx val="10"/>
                  <c:bubble3D val="0"/>
                  <c:spPr>
                    <a:solidFill>
                      <a:schemeClr val="accent5">
                        <a:lumMod val="60000"/>
                      </a:schemeClr>
                    </a:solidFill>
                    <a:ln>
                      <a:noFill/>
                    </a:ln>
                    <a:effectLst/>
                    <a:scene3d>
                      <a:camera prst="orthographicFront"/>
                      <a:lightRig rig="brightRoom" dir="t"/>
                    </a:scene3d>
                    <a:sp3d prstMaterial="flat">
                      <a:bevelT w="50800" h="101600" prst="angle"/>
                      <a:contourClr>
                        <a:srgbClr val="000000"/>
                      </a:contourClr>
                    </a:sp3d>
                  </c:spPr>
                  <c:extLst xmlns:c15="http://schemas.microsoft.com/office/drawing/2012/chart">
                    <c:ext xmlns:c16="http://schemas.microsoft.com/office/drawing/2014/chart" uri="{C3380CC4-5D6E-409C-BE32-E72D297353CC}">
                      <c16:uniqueId val="{00000079-17C8-445F-A1B6-CF9AF459AD23}"/>
                    </c:ext>
                  </c:extLst>
                </c:dPt>
                <c:dPt>
                  <c:idx val="11"/>
                  <c:bubble3D val="0"/>
                  <c:spPr>
                    <a:solidFill>
                      <a:schemeClr val="accent6">
                        <a:lumMod val="60000"/>
                      </a:schemeClr>
                    </a:solidFill>
                    <a:ln>
                      <a:noFill/>
                    </a:ln>
                    <a:effectLst/>
                    <a:scene3d>
                      <a:camera prst="orthographicFront"/>
                      <a:lightRig rig="brightRoom" dir="t"/>
                    </a:scene3d>
                    <a:sp3d prstMaterial="flat">
                      <a:bevelT w="50800" h="101600" prst="angle"/>
                      <a:contourClr>
                        <a:srgbClr val="000000"/>
                      </a:contourClr>
                    </a:sp3d>
                  </c:spPr>
                  <c:extLst xmlns:c15="http://schemas.microsoft.com/office/drawing/2012/chart">
                    <c:ext xmlns:c16="http://schemas.microsoft.com/office/drawing/2014/chart" uri="{C3380CC4-5D6E-409C-BE32-E72D297353CC}">
                      <c16:uniqueId val="{0000007B-17C8-445F-A1B6-CF9AF459AD23}"/>
                    </c:ext>
                  </c:extLst>
                </c:dPt>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lt1"/>
                          </a:solidFill>
                          <a:latin typeface="Ubuntu" panose="020B0504030602030204" pitchFamily="34" charset="0"/>
                          <a:ea typeface="+mn-ea"/>
                          <a:cs typeface="+mn-cs"/>
                        </a:defRPr>
                      </a:pPr>
                      <a:endParaRPr lang="en-US"/>
                    </a:p>
                  </c:txP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xmlns:c15="http://schemas.microsoft.com/office/drawing/2012/chart">
                    <c:ext xmlns:c15="http://schemas.microsoft.com/office/drawing/2012/chart" uri="{CE6537A1-D6FC-4f65-9D91-7224C49458BB}"/>
                  </c:extLst>
                </c:dLbls>
                <c:cat>
                  <c:strRef>
                    <c:extLst xmlns:c15="http://schemas.microsoft.com/office/drawing/2012/chart">
                      <c:ext xmlns:c15="http://schemas.microsoft.com/office/drawing/2012/chart" uri="{02D57815-91ED-43cb-92C2-25804820EDAC}">
                        <c15:formulaRef>
                          <c15:sqref>'reasons for needing info 2'!$A$6:$A$16</c15:sqref>
                        </c15:formulaRef>
                      </c:ext>
                    </c:extLst>
                    <c:strCache>
                      <c:ptCount val="11"/>
                      <c:pt idx="0">
                        <c:v>To inform my own or my team's research</c:v>
                      </c:pt>
                      <c:pt idx="1">
                        <c:v>To monitor changes in public health indicators or situations</c:v>
                      </c:pt>
                      <c:pt idx="2">
                        <c:v>To inform policy and regulations' proposals and development</c:v>
                      </c:pt>
                      <c:pt idx="3">
                        <c:v>To plan public health strategy or public health action</c:v>
                      </c:pt>
                      <c:pt idx="4">
                        <c:v>To understand the current public health situation in Wales</c:v>
                      </c:pt>
                      <c:pt idx="5">
                        <c:v>To inform educational campaigns</c:v>
                      </c:pt>
                      <c:pt idx="6">
                        <c:v>For my own interest</c:v>
                      </c:pt>
                      <c:pt idx="7">
                        <c:v>To plan health, Local Government or third sector service</c:v>
                      </c:pt>
                      <c:pt idx="8">
                        <c:v>To support campaigns for change</c:v>
                      </c:pt>
                      <c:pt idx="9">
                        <c:v>To support funding applications </c:v>
                      </c:pt>
                      <c:pt idx="10">
                        <c:v>I don’t currently use data and knowledge from Public Health Wales</c:v>
                      </c:pt>
                    </c:strCache>
                  </c:strRef>
                </c:cat>
                <c:val>
                  <c:numRef>
                    <c:extLst xmlns:c15="http://schemas.microsoft.com/office/drawing/2012/chart">
                      <c:ext xmlns:c15="http://schemas.microsoft.com/office/drawing/2012/chart" uri="{02D57815-91ED-43cb-92C2-25804820EDAC}">
                        <c15:formulaRef>
                          <c15:sqref>'reasons for needing info 2'!$F$6:$F$16</c15:sqref>
                        </c15:formulaRef>
                      </c:ext>
                    </c:extLst>
                    <c:numCache>
                      <c:formatCode>General</c:formatCode>
                      <c:ptCount val="11"/>
                    </c:numCache>
                  </c:numRef>
                </c:val>
                <c:extLst xmlns:c15="http://schemas.microsoft.com/office/drawing/2012/chart">
                  <c:ext xmlns:c16="http://schemas.microsoft.com/office/drawing/2014/chart" uri="{C3380CC4-5D6E-409C-BE32-E72D297353CC}">
                    <c16:uniqueId val="{0000007C-17C8-445F-A1B6-CF9AF459AD23}"/>
                  </c:ext>
                </c:extLst>
              </c15:ser>
            </c15:filteredPieSeries>
          </c:ext>
        </c:extLst>
      </c:doughnutChart>
      <c:spPr>
        <a:noFill/>
        <a:ln>
          <a:noFill/>
        </a:ln>
        <a:effectLst/>
      </c:spPr>
    </c:plotArea>
    <c:legend>
      <c:legendPos val="t"/>
      <c:layout>
        <c:manualLayout>
          <c:xMode val="edge"/>
          <c:yMode val="edge"/>
          <c:x val="0.4474430425340491"/>
          <c:y val="0.16122883105601549"/>
          <c:w val="0.54919926895786864"/>
          <c:h val="0.75407278958077628"/>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Ubuntu" panose="020B0504030602030204" pitchFamily="34" charset="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400">
          <a:latin typeface="Ubuntu" panose="020B0504030602030204" pitchFamily="34" charset="0"/>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pivotSource>
    <c:name>[Data_Extract_FormattedData_04082023internalexternal2.xlsx]do we produce what you want!PivotTable6</c:name>
    <c:fmtId val="8"/>
  </c:pivotSource>
  <c:chart>
    <c:autoTitleDeleted val="1"/>
    <c:pivotFmts>
      <c:pivotFmt>
        <c:idx val="0"/>
        <c:spPr>
          <a:solidFill>
            <a:schemeClr val="accent1"/>
          </a:solidFill>
          <a:ln>
            <a:noFill/>
          </a:ln>
          <a:effectLst/>
          <a:scene3d>
            <a:camera prst="orthographicFront"/>
            <a:lightRig rig="brightRoom" dir="t"/>
          </a:scene3d>
          <a:sp3d prstMaterial="flat">
            <a:bevelT w="50800" h="101600" prst="angle"/>
            <a:contourClr>
              <a:srgbClr val="000000"/>
            </a:contourClr>
          </a:sp3d>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en-US"/>
            </a:p>
          </c:txPr>
          <c:showLegendKey val="0"/>
          <c:showVal val="0"/>
          <c:showCatName val="0"/>
          <c:showSerName val="0"/>
          <c:showPercent val="1"/>
          <c:showBubbleSize val="0"/>
          <c:extLst>
            <c:ext xmlns:c15="http://schemas.microsoft.com/office/drawing/2012/chart" uri="{CE6537A1-D6FC-4f65-9D91-7224C49458BB}"/>
          </c:extLst>
        </c:dLbl>
      </c:pivotFmt>
      <c:pivotFmt>
        <c:idx val="1"/>
        <c:spPr>
          <a:solidFill>
            <a:schemeClr val="accent1"/>
          </a:solidFill>
          <a:ln>
            <a:noFill/>
          </a:ln>
          <a:effectLst/>
          <a:scene3d>
            <a:camera prst="orthographicFront"/>
            <a:lightRig rig="brightRoom" dir="t"/>
          </a:scene3d>
          <a:sp3d prstMaterial="flat">
            <a:bevelT w="50800" h="101600" prst="angle"/>
            <a:contourClr>
              <a:srgbClr val="000000"/>
            </a:contourClr>
          </a:sp3d>
        </c:spPr>
        <c:dLbl>
          <c:idx val="0"/>
          <c:layout>
            <c:manualLayout>
              <c:x val="2.569043031470777E-3"/>
              <c:y val="0.1486602879670372"/>
            </c:manualLayout>
          </c:layout>
          <c:tx>
            <c:rich>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fld id="{815339C9-73CC-4EE9-9954-CCC6E1FAEAC7}" type="PERCENTAGE">
                  <a:rPr lang="en-US">
                    <a:solidFill>
                      <a:sysClr val="windowText" lastClr="000000"/>
                    </a:solidFill>
                  </a:rPr>
                  <a:pPr>
                    <a:defRPr sz="900" b="1" i="0" u="none" strike="noStrike" kern="1200" baseline="0">
                      <a:solidFill>
                        <a:schemeClr val="lt1"/>
                      </a:solidFill>
                      <a:latin typeface="+mn-lt"/>
                      <a:ea typeface="+mn-ea"/>
                      <a:cs typeface="+mn-cs"/>
                    </a:defRPr>
                  </a:pPr>
                  <a:t>[PERCENTAGE]</a:t>
                </a:fld>
                <a:endParaRPr lang="en-GB"/>
              </a:p>
            </c:rich>
          </c:tx>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en-US"/>
            </a:p>
          </c:txPr>
          <c:showLegendKey val="0"/>
          <c:showVal val="0"/>
          <c:showCatName val="0"/>
          <c:showSerName val="0"/>
          <c:showPercent val="1"/>
          <c:showBubbleSize val="0"/>
          <c:extLst>
            <c:ext xmlns:c15="http://schemas.microsoft.com/office/drawing/2012/chart" uri="{CE6537A1-D6FC-4f65-9D91-7224C49458BB}">
              <c15:dlblFieldTable/>
              <c15:showDataLabelsRange val="0"/>
            </c:ext>
          </c:extLst>
        </c:dLbl>
      </c:pivotFmt>
      <c:pivotFmt>
        <c:idx val="2"/>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
        <c:idx val="3"/>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
        <c:idx val="4"/>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
        <c:idx val="5"/>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
        <c:idx val="6"/>
        <c:spPr>
          <a:solidFill>
            <a:schemeClr val="accent1"/>
          </a:solidFill>
          <a:ln>
            <a:noFill/>
          </a:ln>
          <a:effectLst/>
          <a:scene3d>
            <a:camera prst="orthographicFront"/>
            <a:lightRig rig="brightRoom" dir="t"/>
          </a:scene3d>
          <a:sp3d prstMaterial="flat">
            <a:bevelT w="50800" h="101600" prst="angle"/>
            <a:contourClr>
              <a:srgbClr val="000000"/>
            </a:contourClr>
          </a:sp3d>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en-US"/>
            </a:p>
          </c:txPr>
          <c:showLegendKey val="0"/>
          <c:showVal val="0"/>
          <c:showCatName val="0"/>
          <c:showSerName val="0"/>
          <c:showPercent val="1"/>
          <c:showBubbleSize val="0"/>
          <c:extLst>
            <c:ext xmlns:c15="http://schemas.microsoft.com/office/drawing/2012/chart" uri="{CE6537A1-D6FC-4f65-9D91-7224C49458BB}"/>
          </c:extLst>
        </c:dLbl>
      </c:pivotFmt>
      <c:pivotFmt>
        <c:idx val="7"/>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
        <c:idx val="8"/>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
        <c:idx val="9"/>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
        <c:idx val="10"/>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
        <c:idx val="11"/>
        <c:spPr>
          <a:solidFill>
            <a:schemeClr val="accent1"/>
          </a:solidFill>
          <a:ln>
            <a:noFill/>
          </a:ln>
          <a:effectLst/>
          <a:scene3d>
            <a:camera prst="orthographicFront"/>
            <a:lightRig rig="brightRoom" dir="t"/>
          </a:scene3d>
          <a:sp3d prstMaterial="flat">
            <a:bevelT w="50800" h="101600" prst="angle"/>
            <a:contourClr>
              <a:srgbClr val="000000"/>
            </a:contourClr>
          </a:sp3d>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en-US"/>
            </a:p>
          </c:txPr>
          <c:showLegendKey val="0"/>
          <c:showVal val="0"/>
          <c:showCatName val="0"/>
          <c:showSerName val="0"/>
          <c:showPercent val="1"/>
          <c:showBubbleSize val="0"/>
          <c:extLst>
            <c:ext xmlns:c15="http://schemas.microsoft.com/office/drawing/2012/chart" uri="{CE6537A1-D6FC-4f65-9D91-7224C49458BB}"/>
          </c:extLst>
        </c:dLbl>
      </c:pivotFmt>
      <c:pivotFmt>
        <c:idx val="12"/>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
        <c:idx val="13"/>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
        <c:idx val="14"/>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
        <c:idx val="15"/>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s>
    <c:plotArea>
      <c:layout>
        <c:manualLayout>
          <c:layoutTarget val="inner"/>
          <c:xMode val="edge"/>
          <c:yMode val="edge"/>
          <c:x val="6.9278490146799362E-2"/>
          <c:y val="0"/>
          <c:w val="0.65138145231846023"/>
          <c:h val="1"/>
        </c:manualLayout>
      </c:layout>
      <c:doughnutChart>
        <c:varyColors val="1"/>
        <c:ser>
          <c:idx val="0"/>
          <c:order val="0"/>
          <c:tx>
            <c:strRef>
              <c:f>'do we produce what you want'!$B$3</c:f>
              <c:strCache>
                <c:ptCount val="1"/>
                <c:pt idx="0">
                  <c:v>Total</c:v>
                </c:pt>
              </c:strCache>
            </c:strRef>
          </c:tx>
          <c:dPt>
            <c:idx val="0"/>
            <c:bubble3D val="0"/>
            <c:spPr>
              <a:solidFill>
                <a:schemeClr val="accent1"/>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1-7C32-4991-9825-D36792E6FA7C}"/>
              </c:ext>
            </c:extLst>
          </c:dPt>
          <c:dPt>
            <c:idx val="1"/>
            <c:bubble3D val="0"/>
            <c:spPr>
              <a:solidFill>
                <a:schemeClr val="accent2"/>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3-7C32-4991-9825-D36792E6FA7C}"/>
              </c:ext>
            </c:extLst>
          </c:dPt>
          <c:dPt>
            <c:idx val="2"/>
            <c:bubble3D val="0"/>
            <c:spPr>
              <a:solidFill>
                <a:schemeClr val="accent3"/>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5-7C32-4991-9825-D36792E6FA7C}"/>
              </c:ext>
            </c:extLst>
          </c:dPt>
          <c:dPt>
            <c:idx val="3"/>
            <c:bubble3D val="0"/>
            <c:spPr>
              <a:solidFill>
                <a:schemeClr val="accent4"/>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7-7C32-4991-9825-D36792E6FA7C}"/>
              </c:ext>
            </c:extLst>
          </c:dPt>
          <c:dPt>
            <c:idx val="4"/>
            <c:bubble3D val="0"/>
            <c:spPr>
              <a:solidFill>
                <a:schemeClr val="accent5"/>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9-7C32-4991-9825-D36792E6FA7C}"/>
              </c:ext>
            </c:extLst>
          </c:dPt>
          <c:dLbls>
            <c:spPr>
              <a:noFill/>
              <a:ln>
                <a:noFill/>
              </a:ln>
              <a:effectLst/>
            </c:spPr>
            <c:txPr>
              <a:bodyPr rot="0" spcFirstLastPara="1" vertOverflow="ellipsis" vert="horz" wrap="square" anchor="ctr" anchorCtr="1"/>
              <a:lstStyle/>
              <a:p>
                <a:pPr>
                  <a:defRPr sz="1400" b="1" i="0" u="none" strike="noStrike" kern="1200" baseline="0">
                    <a:solidFill>
                      <a:schemeClr val="lt1"/>
                    </a:solidFill>
                    <a:latin typeface="Ubuntu" panose="020B0504030602030204" pitchFamily="34" charset="0"/>
                    <a:ea typeface="+mn-ea"/>
                    <a:cs typeface="+mn-cs"/>
                  </a:defRPr>
                </a:pPr>
                <a:endParaRPr lang="en-US"/>
              </a:p>
            </c:txP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'do we produce what you want'!$A$4:$A$8</c:f>
              <c:strCache>
                <c:ptCount val="4"/>
                <c:pt idx="0">
                  <c:v>Rarely</c:v>
                </c:pt>
                <c:pt idx="1">
                  <c:v>Sometimes</c:v>
                </c:pt>
                <c:pt idx="2">
                  <c:v>Yes most of the time</c:v>
                </c:pt>
                <c:pt idx="3">
                  <c:v>Yes always</c:v>
                </c:pt>
              </c:strCache>
            </c:strRef>
          </c:cat>
          <c:val>
            <c:numRef>
              <c:f>'do we produce what you want'!$B$4:$B$8</c:f>
              <c:numCache>
                <c:formatCode>General</c:formatCode>
                <c:ptCount val="4"/>
                <c:pt idx="0">
                  <c:v>7</c:v>
                </c:pt>
                <c:pt idx="1">
                  <c:v>52</c:v>
                </c:pt>
                <c:pt idx="2">
                  <c:v>53</c:v>
                </c:pt>
                <c:pt idx="3">
                  <c:v>6</c:v>
                </c:pt>
              </c:numCache>
            </c:numRef>
          </c:val>
          <c:extLst>
            <c:ext xmlns:c16="http://schemas.microsoft.com/office/drawing/2014/chart" uri="{C3380CC4-5D6E-409C-BE32-E72D297353CC}">
              <c16:uniqueId val="{0000000A-3CA4-498E-AEEA-31A9A68E957E}"/>
            </c:ext>
          </c:extLst>
        </c:ser>
        <c:dLbls>
          <c:showLegendKey val="0"/>
          <c:showVal val="0"/>
          <c:showCatName val="0"/>
          <c:showSerName val="0"/>
          <c:showPercent val="1"/>
          <c:showBubbleSize val="0"/>
          <c:showLeaderLines val="1"/>
        </c:dLbls>
        <c:firstSliceAng val="0"/>
        <c:holeSize val="50"/>
      </c:doughnutChart>
      <c:spPr>
        <a:noFill/>
        <a:ln>
          <a:noFill/>
        </a:ln>
        <a:effectLst/>
      </c:spPr>
    </c:plotArea>
    <c:legend>
      <c:legendPos val="r"/>
      <c:layout>
        <c:manualLayout>
          <c:xMode val="edge"/>
          <c:yMode val="edge"/>
          <c:x val="0.74240948605667334"/>
          <c:y val="0.26803815822205468"/>
          <c:w val="0.25260041686301804"/>
          <c:h val="0.25271864974903263"/>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Ubuntu" panose="020B0504030602030204" pitchFamily="34" charset="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400">
          <a:latin typeface="Ubuntu" panose="020B0504030602030204" pitchFamily="34" charset="0"/>
        </a:defRPr>
      </a:pPr>
      <a:endParaRPr lang="en-US"/>
    </a:p>
  </c:txPr>
  <c:externalData r:id="rId3">
    <c:autoUpdate val="0"/>
  </c:externalData>
  <c:extLst>
    <c:ext xmlns:c14="http://schemas.microsoft.com/office/drawing/2007/8/2/chart" uri="{781A3756-C4B2-4CAC-9D66-4F8BD8637D16}">
      <c14:pivotOptions>
        <c14:dropZoneFilter val="1"/>
        <c14:dropZoneCategories val="1"/>
        <c14:dropZoneData val="1"/>
        <c14:dropZoneSeries val="1"/>
      </c14:pivotOptions>
    </c:ext>
    <c:ext xmlns:c16="http://schemas.microsoft.com/office/drawing/2014/chart" uri="{E28EC0CA-F0BB-4C9C-879D-F8772B89E7AC}">
      <c16:pivotOptions16>
        <c16:showExpandCollapseFieldButtons val="1"/>
      </c16:pivotOptions16>
    </c:ext>
  </c:extLst>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80" b="0" i="0" u="none" strike="noStrike" kern="1200" spc="0" baseline="0">
                <a:solidFill>
                  <a:schemeClr val="tx1">
                    <a:lumMod val="65000"/>
                    <a:lumOff val="35000"/>
                  </a:schemeClr>
                </a:solidFill>
                <a:latin typeface="Ubuntu" panose="020B0504030602030204" pitchFamily="34" charset="0"/>
                <a:ea typeface="+mn-ea"/>
                <a:cs typeface="+mn-cs"/>
              </a:defRPr>
            </a:pPr>
            <a:r>
              <a:rPr lang="en-GB" b="1"/>
              <a:t>How </a:t>
            </a:r>
            <a:r>
              <a:rPr lang="en-GB" b="1" err="1"/>
              <a:t>satisifed</a:t>
            </a:r>
            <a:r>
              <a:rPr lang="en-GB" b="1"/>
              <a:t> were you with the following products:</a:t>
            </a:r>
          </a:p>
        </c:rich>
      </c:tx>
      <c:overlay val="0"/>
      <c:spPr>
        <a:noFill/>
        <a:ln>
          <a:noFill/>
        </a:ln>
        <a:effectLst/>
      </c:spPr>
      <c:txPr>
        <a:bodyPr rot="0" spcFirstLastPara="1" vertOverflow="ellipsis" vert="horz" wrap="square" anchor="ctr" anchorCtr="1"/>
        <a:lstStyle/>
        <a:p>
          <a:pPr>
            <a:defRPr sz="1680" b="0" i="0" u="none" strike="noStrike" kern="1200" spc="0" baseline="0">
              <a:solidFill>
                <a:schemeClr val="tx1">
                  <a:lumMod val="65000"/>
                  <a:lumOff val="35000"/>
                </a:schemeClr>
              </a:solidFill>
              <a:latin typeface="Ubuntu" panose="020B0504030602030204" pitchFamily="34" charset="0"/>
              <a:ea typeface="+mn-ea"/>
              <a:cs typeface="+mn-cs"/>
            </a:defRPr>
          </a:pPr>
          <a:endParaRPr lang="en-US"/>
        </a:p>
      </c:txPr>
    </c:title>
    <c:autoTitleDeleted val="0"/>
    <c:plotArea>
      <c:layout/>
      <c:barChart>
        <c:barDir val="bar"/>
        <c:grouping val="percentStacked"/>
        <c:varyColors val="0"/>
        <c:ser>
          <c:idx val="0"/>
          <c:order val="0"/>
          <c:tx>
            <c:strRef>
              <c:f>sat!$A$4</c:f>
              <c:strCache>
                <c:ptCount val="1"/>
                <c:pt idx="0">
                  <c:v>Very Satisfied</c:v>
                </c:pt>
              </c:strCache>
            </c:strRef>
          </c:tx>
          <c:spPr>
            <a:solidFill>
              <a:schemeClr val="accent1"/>
            </a:solidFill>
            <a:ln>
              <a:noFill/>
            </a:ln>
            <a:effectLst/>
          </c:spPr>
          <c:invertIfNegative val="0"/>
          <c:cat>
            <c:strRef>
              <c:f>sat!$B$3:$Q$3</c:f>
              <c:strCache>
                <c:ptCount val="16"/>
                <c:pt idx="0">
                  <c:v>analytical (n=67)</c:v>
                </c:pt>
                <c:pt idx="1">
                  <c:v>dashboards (n=63)</c:v>
                </c:pt>
                <c:pt idx="2">
                  <c:v>evalutions (n=47)</c:v>
                </c:pt>
                <c:pt idx="3">
                  <c:v>exec summaries (n=62)</c:v>
                </c:pt>
                <c:pt idx="4">
                  <c:v>guidelines (n=49)</c:v>
                </c:pt>
                <c:pt idx="5">
                  <c:v>HIA (n=43)</c:v>
                </c:pt>
                <c:pt idx="6">
                  <c:v>inforgraphics (n=61)</c:v>
                </c:pt>
                <c:pt idx="7">
                  <c:v>leaflets (n=47)</c:v>
                </c:pt>
                <c:pt idx="8">
                  <c:v>news (n=53)</c:v>
                </c:pt>
                <c:pt idx="9">
                  <c:v>publications (n=38)</c:v>
                </c:pt>
                <c:pt idx="10">
                  <c:v>raw data (n=52)</c:v>
                </c:pt>
                <c:pt idx="11">
                  <c:v>research (n=55)</c:v>
                </c:pt>
                <c:pt idx="12">
                  <c:v>slides (n=48)</c:v>
                </c:pt>
                <c:pt idx="13">
                  <c:v>social (n=45)</c:v>
                </c:pt>
                <c:pt idx="14">
                  <c:v>evidence (n=50)</c:v>
                </c:pt>
                <c:pt idx="15">
                  <c:v>toolkits (n=44)</c:v>
                </c:pt>
              </c:strCache>
            </c:strRef>
          </c:cat>
          <c:val>
            <c:numRef>
              <c:f>sat!$B$4:$Q$4</c:f>
              <c:numCache>
                <c:formatCode>General</c:formatCode>
                <c:ptCount val="16"/>
                <c:pt idx="0">
                  <c:v>14</c:v>
                </c:pt>
                <c:pt idx="1">
                  <c:v>12</c:v>
                </c:pt>
                <c:pt idx="2">
                  <c:v>7</c:v>
                </c:pt>
                <c:pt idx="3">
                  <c:v>15</c:v>
                </c:pt>
                <c:pt idx="4">
                  <c:v>10</c:v>
                </c:pt>
                <c:pt idx="5">
                  <c:v>5</c:v>
                </c:pt>
                <c:pt idx="6">
                  <c:v>20</c:v>
                </c:pt>
                <c:pt idx="7">
                  <c:v>7</c:v>
                </c:pt>
                <c:pt idx="8">
                  <c:v>9</c:v>
                </c:pt>
                <c:pt idx="9">
                  <c:v>3</c:v>
                </c:pt>
                <c:pt idx="10">
                  <c:v>6</c:v>
                </c:pt>
                <c:pt idx="11">
                  <c:v>11</c:v>
                </c:pt>
                <c:pt idx="12">
                  <c:v>10</c:v>
                </c:pt>
                <c:pt idx="13">
                  <c:v>7</c:v>
                </c:pt>
                <c:pt idx="14">
                  <c:v>8</c:v>
                </c:pt>
                <c:pt idx="15">
                  <c:v>5</c:v>
                </c:pt>
              </c:numCache>
            </c:numRef>
          </c:val>
          <c:extLst>
            <c:ext xmlns:c16="http://schemas.microsoft.com/office/drawing/2014/chart" uri="{C3380CC4-5D6E-409C-BE32-E72D297353CC}">
              <c16:uniqueId val="{00000000-40EA-4CFE-ACAE-9309B36CC628}"/>
            </c:ext>
          </c:extLst>
        </c:ser>
        <c:ser>
          <c:idx val="1"/>
          <c:order val="1"/>
          <c:tx>
            <c:strRef>
              <c:f>sat!$A$5</c:f>
              <c:strCache>
                <c:ptCount val="1"/>
                <c:pt idx="0">
                  <c:v>Somewhat satisfied</c:v>
                </c:pt>
              </c:strCache>
            </c:strRef>
          </c:tx>
          <c:spPr>
            <a:solidFill>
              <a:schemeClr val="accent2"/>
            </a:solidFill>
            <a:ln>
              <a:noFill/>
            </a:ln>
            <a:effectLst/>
          </c:spPr>
          <c:invertIfNegative val="0"/>
          <c:cat>
            <c:strRef>
              <c:f>sat!$B$3:$Q$3</c:f>
              <c:strCache>
                <c:ptCount val="16"/>
                <c:pt idx="0">
                  <c:v>analytical (n=67)</c:v>
                </c:pt>
                <c:pt idx="1">
                  <c:v>dashboards (n=63)</c:v>
                </c:pt>
                <c:pt idx="2">
                  <c:v>evalutions (n=47)</c:v>
                </c:pt>
                <c:pt idx="3">
                  <c:v>exec summaries (n=62)</c:v>
                </c:pt>
                <c:pt idx="4">
                  <c:v>guidelines (n=49)</c:v>
                </c:pt>
                <c:pt idx="5">
                  <c:v>HIA (n=43)</c:v>
                </c:pt>
                <c:pt idx="6">
                  <c:v>inforgraphics (n=61)</c:v>
                </c:pt>
                <c:pt idx="7">
                  <c:v>leaflets (n=47)</c:v>
                </c:pt>
                <c:pt idx="8">
                  <c:v>news (n=53)</c:v>
                </c:pt>
                <c:pt idx="9">
                  <c:v>publications (n=38)</c:v>
                </c:pt>
                <c:pt idx="10">
                  <c:v>raw data (n=52)</c:v>
                </c:pt>
                <c:pt idx="11">
                  <c:v>research (n=55)</c:v>
                </c:pt>
                <c:pt idx="12">
                  <c:v>slides (n=48)</c:v>
                </c:pt>
                <c:pt idx="13">
                  <c:v>social (n=45)</c:v>
                </c:pt>
                <c:pt idx="14">
                  <c:v>evidence (n=50)</c:v>
                </c:pt>
                <c:pt idx="15">
                  <c:v>toolkits (n=44)</c:v>
                </c:pt>
              </c:strCache>
            </c:strRef>
          </c:cat>
          <c:val>
            <c:numRef>
              <c:f>sat!$B$5:$Q$5</c:f>
              <c:numCache>
                <c:formatCode>General</c:formatCode>
                <c:ptCount val="16"/>
                <c:pt idx="0">
                  <c:v>35</c:v>
                </c:pt>
                <c:pt idx="1">
                  <c:v>34</c:v>
                </c:pt>
                <c:pt idx="2">
                  <c:v>22</c:v>
                </c:pt>
                <c:pt idx="3">
                  <c:v>31</c:v>
                </c:pt>
                <c:pt idx="4">
                  <c:v>20</c:v>
                </c:pt>
                <c:pt idx="5">
                  <c:v>21</c:v>
                </c:pt>
                <c:pt idx="6">
                  <c:v>27</c:v>
                </c:pt>
                <c:pt idx="7">
                  <c:v>20</c:v>
                </c:pt>
                <c:pt idx="8">
                  <c:v>26</c:v>
                </c:pt>
                <c:pt idx="9">
                  <c:v>19</c:v>
                </c:pt>
                <c:pt idx="10">
                  <c:v>25</c:v>
                </c:pt>
                <c:pt idx="11">
                  <c:v>28</c:v>
                </c:pt>
                <c:pt idx="12">
                  <c:v>23</c:v>
                </c:pt>
                <c:pt idx="13">
                  <c:v>19</c:v>
                </c:pt>
                <c:pt idx="14">
                  <c:v>22</c:v>
                </c:pt>
                <c:pt idx="15">
                  <c:v>20</c:v>
                </c:pt>
              </c:numCache>
            </c:numRef>
          </c:val>
          <c:extLst>
            <c:ext xmlns:c16="http://schemas.microsoft.com/office/drawing/2014/chart" uri="{C3380CC4-5D6E-409C-BE32-E72D297353CC}">
              <c16:uniqueId val="{00000001-40EA-4CFE-ACAE-9309B36CC628}"/>
            </c:ext>
          </c:extLst>
        </c:ser>
        <c:ser>
          <c:idx val="2"/>
          <c:order val="2"/>
          <c:tx>
            <c:strRef>
              <c:f>sat!$A$6</c:f>
              <c:strCache>
                <c:ptCount val="1"/>
                <c:pt idx="0">
                  <c:v>Neither satisfied or dissatisfied</c:v>
                </c:pt>
              </c:strCache>
            </c:strRef>
          </c:tx>
          <c:spPr>
            <a:solidFill>
              <a:schemeClr val="accent3"/>
            </a:solidFill>
            <a:ln>
              <a:noFill/>
            </a:ln>
            <a:effectLst/>
          </c:spPr>
          <c:invertIfNegative val="0"/>
          <c:cat>
            <c:strRef>
              <c:f>sat!$B$3:$Q$3</c:f>
              <c:strCache>
                <c:ptCount val="16"/>
                <c:pt idx="0">
                  <c:v>analytical (n=67)</c:v>
                </c:pt>
                <c:pt idx="1">
                  <c:v>dashboards (n=63)</c:v>
                </c:pt>
                <c:pt idx="2">
                  <c:v>evalutions (n=47)</c:v>
                </c:pt>
                <c:pt idx="3">
                  <c:v>exec summaries (n=62)</c:v>
                </c:pt>
                <c:pt idx="4">
                  <c:v>guidelines (n=49)</c:v>
                </c:pt>
                <c:pt idx="5">
                  <c:v>HIA (n=43)</c:v>
                </c:pt>
                <c:pt idx="6">
                  <c:v>inforgraphics (n=61)</c:v>
                </c:pt>
                <c:pt idx="7">
                  <c:v>leaflets (n=47)</c:v>
                </c:pt>
                <c:pt idx="8">
                  <c:v>news (n=53)</c:v>
                </c:pt>
                <c:pt idx="9">
                  <c:v>publications (n=38)</c:v>
                </c:pt>
                <c:pt idx="10">
                  <c:v>raw data (n=52)</c:v>
                </c:pt>
                <c:pt idx="11">
                  <c:v>research (n=55)</c:v>
                </c:pt>
                <c:pt idx="12">
                  <c:v>slides (n=48)</c:v>
                </c:pt>
                <c:pt idx="13">
                  <c:v>social (n=45)</c:v>
                </c:pt>
                <c:pt idx="14">
                  <c:v>evidence (n=50)</c:v>
                </c:pt>
                <c:pt idx="15">
                  <c:v>toolkits (n=44)</c:v>
                </c:pt>
              </c:strCache>
            </c:strRef>
          </c:cat>
          <c:val>
            <c:numRef>
              <c:f>sat!$B$6:$Q$6</c:f>
              <c:numCache>
                <c:formatCode>General</c:formatCode>
                <c:ptCount val="16"/>
                <c:pt idx="0">
                  <c:v>16</c:v>
                </c:pt>
                <c:pt idx="1">
                  <c:v>10</c:v>
                </c:pt>
                <c:pt idx="2">
                  <c:v>14</c:v>
                </c:pt>
                <c:pt idx="3">
                  <c:v>15</c:v>
                </c:pt>
                <c:pt idx="4">
                  <c:v>14</c:v>
                </c:pt>
                <c:pt idx="5">
                  <c:v>16</c:v>
                </c:pt>
                <c:pt idx="6">
                  <c:v>13</c:v>
                </c:pt>
                <c:pt idx="7">
                  <c:v>15</c:v>
                </c:pt>
                <c:pt idx="8">
                  <c:v>16</c:v>
                </c:pt>
                <c:pt idx="9">
                  <c:v>14</c:v>
                </c:pt>
                <c:pt idx="10">
                  <c:v>18</c:v>
                </c:pt>
                <c:pt idx="11">
                  <c:v>15</c:v>
                </c:pt>
                <c:pt idx="12">
                  <c:v>14</c:v>
                </c:pt>
                <c:pt idx="13">
                  <c:v>15</c:v>
                </c:pt>
                <c:pt idx="14">
                  <c:v>17</c:v>
                </c:pt>
                <c:pt idx="15">
                  <c:v>16</c:v>
                </c:pt>
              </c:numCache>
            </c:numRef>
          </c:val>
          <c:extLst>
            <c:ext xmlns:c16="http://schemas.microsoft.com/office/drawing/2014/chart" uri="{C3380CC4-5D6E-409C-BE32-E72D297353CC}">
              <c16:uniqueId val="{00000002-40EA-4CFE-ACAE-9309B36CC628}"/>
            </c:ext>
          </c:extLst>
        </c:ser>
        <c:ser>
          <c:idx val="3"/>
          <c:order val="3"/>
          <c:tx>
            <c:strRef>
              <c:f>sat!$A$7</c:f>
              <c:strCache>
                <c:ptCount val="1"/>
                <c:pt idx="0">
                  <c:v>Somewhat dissatisfied</c:v>
                </c:pt>
              </c:strCache>
            </c:strRef>
          </c:tx>
          <c:spPr>
            <a:solidFill>
              <a:schemeClr val="accent4"/>
            </a:solidFill>
            <a:ln>
              <a:noFill/>
            </a:ln>
            <a:effectLst/>
          </c:spPr>
          <c:invertIfNegative val="0"/>
          <c:cat>
            <c:strRef>
              <c:f>sat!$B$3:$Q$3</c:f>
              <c:strCache>
                <c:ptCount val="16"/>
                <c:pt idx="0">
                  <c:v>analytical (n=67)</c:v>
                </c:pt>
                <c:pt idx="1">
                  <c:v>dashboards (n=63)</c:v>
                </c:pt>
                <c:pt idx="2">
                  <c:v>evalutions (n=47)</c:v>
                </c:pt>
                <c:pt idx="3">
                  <c:v>exec summaries (n=62)</c:v>
                </c:pt>
                <c:pt idx="4">
                  <c:v>guidelines (n=49)</c:v>
                </c:pt>
                <c:pt idx="5">
                  <c:v>HIA (n=43)</c:v>
                </c:pt>
                <c:pt idx="6">
                  <c:v>inforgraphics (n=61)</c:v>
                </c:pt>
                <c:pt idx="7">
                  <c:v>leaflets (n=47)</c:v>
                </c:pt>
                <c:pt idx="8">
                  <c:v>news (n=53)</c:v>
                </c:pt>
                <c:pt idx="9">
                  <c:v>publications (n=38)</c:v>
                </c:pt>
                <c:pt idx="10">
                  <c:v>raw data (n=52)</c:v>
                </c:pt>
                <c:pt idx="11">
                  <c:v>research (n=55)</c:v>
                </c:pt>
                <c:pt idx="12">
                  <c:v>slides (n=48)</c:v>
                </c:pt>
                <c:pt idx="13">
                  <c:v>social (n=45)</c:v>
                </c:pt>
                <c:pt idx="14">
                  <c:v>evidence (n=50)</c:v>
                </c:pt>
                <c:pt idx="15">
                  <c:v>toolkits (n=44)</c:v>
                </c:pt>
              </c:strCache>
            </c:strRef>
          </c:cat>
          <c:val>
            <c:numRef>
              <c:f>sat!$B$7:$Q$7</c:f>
              <c:numCache>
                <c:formatCode>General</c:formatCode>
                <c:ptCount val="16"/>
                <c:pt idx="0">
                  <c:v>1</c:v>
                </c:pt>
                <c:pt idx="1">
                  <c:v>6</c:v>
                </c:pt>
                <c:pt idx="2">
                  <c:v>3</c:v>
                </c:pt>
                <c:pt idx="3">
                  <c:v>1</c:v>
                </c:pt>
                <c:pt idx="4">
                  <c:v>5</c:v>
                </c:pt>
                <c:pt idx="5">
                  <c:v>1</c:v>
                </c:pt>
                <c:pt idx="6">
                  <c:v>0</c:v>
                </c:pt>
                <c:pt idx="7">
                  <c:v>4</c:v>
                </c:pt>
                <c:pt idx="8">
                  <c:v>2</c:v>
                </c:pt>
                <c:pt idx="9">
                  <c:v>2</c:v>
                </c:pt>
                <c:pt idx="10">
                  <c:v>3</c:v>
                </c:pt>
                <c:pt idx="11">
                  <c:v>1</c:v>
                </c:pt>
                <c:pt idx="12">
                  <c:v>1</c:v>
                </c:pt>
                <c:pt idx="13">
                  <c:v>4</c:v>
                </c:pt>
                <c:pt idx="14">
                  <c:v>2</c:v>
                </c:pt>
                <c:pt idx="15">
                  <c:v>3</c:v>
                </c:pt>
              </c:numCache>
            </c:numRef>
          </c:val>
          <c:extLst>
            <c:ext xmlns:c16="http://schemas.microsoft.com/office/drawing/2014/chart" uri="{C3380CC4-5D6E-409C-BE32-E72D297353CC}">
              <c16:uniqueId val="{00000003-40EA-4CFE-ACAE-9309B36CC628}"/>
            </c:ext>
          </c:extLst>
        </c:ser>
        <c:ser>
          <c:idx val="4"/>
          <c:order val="4"/>
          <c:tx>
            <c:strRef>
              <c:f>sat!$A$8</c:f>
              <c:strCache>
                <c:ptCount val="1"/>
                <c:pt idx="0">
                  <c:v>Very dissatisfied</c:v>
                </c:pt>
              </c:strCache>
            </c:strRef>
          </c:tx>
          <c:spPr>
            <a:solidFill>
              <a:schemeClr val="accent5"/>
            </a:solidFill>
            <a:ln>
              <a:noFill/>
            </a:ln>
            <a:effectLst/>
          </c:spPr>
          <c:invertIfNegative val="0"/>
          <c:cat>
            <c:strRef>
              <c:f>sat!$B$3:$Q$3</c:f>
              <c:strCache>
                <c:ptCount val="16"/>
                <c:pt idx="0">
                  <c:v>analytical (n=67)</c:v>
                </c:pt>
                <c:pt idx="1">
                  <c:v>dashboards (n=63)</c:v>
                </c:pt>
                <c:pt idx="2">
                  <c:v>evalutions (n=47)</c:v>
                </c:pt>
                <c:pt idx="3">
                  <c:v>exec summaries (n=62)</c:v>
                </c:pt>
                <c:pt idx="4">
                  <c:v>guidelines (n=49)</c:v>
                </c:pt>
                <c:pt idx="5">
                  <c:v>HIA (n=43)</c:v>
                </c:pt>
                <c:pt idx="6">
                  <c:v>inforgraphics (n=61)</c:v>
                </c:pt>
                <c:pt idx="7">
                  <c:v>leaflets (n=47)</c:v>
                </c:pt>
                <c:pt idx="8">
                  <c:v>news (n=53)</c:v>
                </c:pt>
                <c:pt idx="9">
                  <c:v>publications (n=38)</c:v>
                </c:pt>
                <c:pt idx="10">
                  <c:v>raw data (n=52)</c:v>
                </c:pt>
                <c:pt idx="11">
                  <c:v>research (n=55)</c:v>
                </c:pt>
                <c:pt idx="12">
                  <c:v>slides (n=48)</c:v>
                </c:pt>
                <c:pt idx="13">
                  <c:v>social (n=45)</c:v>
                </c:pt>
                <c:pt idx="14">
                  <c:v>evidence (n=50)</c:v>
                </c:pt>
                <c:pt idx="15">
                  <c:v>toolkits (n=44)</c:v>
                </c:pt>
              </c:strCache>
            </c:strRef>
          </c:cat>
          <c:val>
            <c:numRef>
              <c:f>sat!$B$8:$Q$8</c:f>
              <c:numCache>
                <c:formatCode>General</c:formatCode>
                <c:ptCount val="16"/>
                <c:pt idx="0">
                  <c:v>1</c:v>
                </c:pt>
                <c:pt idx="1">
                  <c:v>1</c:v>
                </c:pt>
                <c:pt idx="2">
                  <c:v>1</c:v>
                </c:pt>
                <c:pt idx="3">
                  <c:v>0</c:v>
                </c:pt>
                <c:pt idx="4">
                  <c:v>0</c:v>
                </c:pt>
                <c:pt idx="5">
                  <c:v>0</c:v>
                </c:pt>
                <c:pt idx="6">
                  <c:v>1</c:v>
                </c:pt>
                <c:pt idx="7">
                  <c:v>1</c:v>
                </c:pt>
                <c:pt idx="8">
                  <c:v>0</c:v>
                </c:pt>
                <c:pt idx="9">
                  <c:v>0</c:v>
                </c:pt>
                <c:pt idx="10">
                  <c:v>0</c:v>
                </c:pt>
                <c:pt idx="11">
                  <c:v>0</c:v>
                </c:pt>
                <c:pt idx="12">
                  <c:v>0</c:v>
                </c:pt>
                <c:pt idx="13">
                  <c:v>0</c:v>
                </c:pt>
                <c:pt idx="14">
                  <c:v>1</c:v>
                </c:pt>
                <c:pt idx="15">
                  <c:v>0</c:v>
                </c:pt>
              </c:numCache>
            </c:numRef>
          </c:val>
          <c:extLst>
            <c:ext xmlns:c16="http://schemas.microsoft.com/office/drawing/2014/chart" uri="{C3380CC4-5D6E-409C-BE32-E72D297353CC}">
              <c16:uniqueId val="{00000004-40EA-4CFE-ACAE-9309B36CC628}"/>
            </c:ext>
          </c:extLst>
        </c:ser>
        <c:dLbls>
          <c:showLegendKey val="0"/>
          <c:showVal val="0"/>
          <c:showCatName val="0"/>
          <c:showSerName val="0"/>
          <c:showPercent val="0"/>
          <c:showBubbleSize val="0"/>
        </c:dLbls>
        <c:gapWidth val="150"/>
        <c:overlap val="100"/>
        <c:axId val="1392696448"/>
        <c:axId val="1351069856"/>
      </c:barChart>
      <c:catAx>
        <c:axId val="1392696448"/>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Ubuntu" panose="020B0504030602030204" pitchFamily="34" charset="0"/>
                <a:ea typeface="+mn-ea"/>
                <a:cs typeface="+mn-cs"/>
              </a:defRPr>
            </a:pPr>
            <a:endParaRPr lang="en-US"/>
          </a:p>
        </c:txPr>
        <c:crossAx val="1351069856"/>
        <c:crosses val="autoZero"/>
        <c:auto val="1"/>
        <c:lblAlgn val="ctr"/>
        <c:lblOffset val="100"/>
        <c:noMultiLvlLbl val="0"/>
      </c:catAx>
      <c:valAx>
        <c:axId val="1351069856"/>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Ubuntu" panose="020B0504030602030204" pitchFamily="34" charset="0"/>
                <a:ea typeface="+mn-ea"/>
                <a:cs typeface="+mn-cs"/>
              </a:defRPr>
            </a:pPr>
            <a:endParaRPr lang="en-US"/>
          </a:p>
        </c:txPr>
        <c:crossAx val="139269644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Ubuntu" panose="020B0504030602030204" pitchFamily="34" charset="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400">
          <a:latin typeface="Ubuntu" panose="020B0504030602030204" pitchFamily="34" charset="0"/>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pivotSource>
    <c:name>[Data_Extract_FormattedData_04082023internalexternal2.xlsx]sat with working !PivotTable2</c:name>
    <c:fmtId val="6"/>
  </c:pivotSource>
  <c:chart>
    <c:title>
      <c:tx>
        <c:rich>
          <a:bodyPr rot="0" spcFirstLastPara="1" vertOverflow="ellipsis" vert="horz" wrap="square" anchor="ctr" anchorCtr="1"/>
          <a:lstStyle/>
          <a:p>
            <a:pPr>
              <a:defRPr sz="1680" b="1" i="0" u="none" strike="noStrike" kern="1200" spc="0" baseline="0">
                <a:solidFill>
                  <a:schemeClr val="tx1"/>
                </a:solidFill>
                <a:latin typeface="Ubuntu" panose="020B0504030602030204" pitchFamily="34" charset="0"/>
                <a:ea typeface="+mn-ea"/>
                <a:cs typeface="+mn-cs"/>
              </a:defRPr>
            </a:pPr>
            <a:r>
              <a:rPr lang="en-US" b="1">
                <a:solidFill>
                  <a:schemeClr val="tx1"/>
                </a:solidFill>
              </a:rPr>
              <a:t>How satisfied with you with your experience of working with us?</a:t>
            </a:r>
          </a:p>
        </c:rich>
      </c:tx>
      <c:overlay val="0"/>
      <c:spPr>
        <a:noFill/>
        <a:ln>
          <a:noFill/>
        </a:ln>
        <a:effectLst/>
      </c:spPr>
      <c:txPr>
        <a:bodyPr rot="0" spcFirstLastPara="1" vertOverflow="ellipsis" vert="horz" wrap="square" anchor="ctr" anchorCtr="1"/>
        <a:lstStyle/>
        <a:p>
          <a:pPr>
            <a:defRPr sz="1680" b="1" i="0" u="none" strike="noStrike" kern="1200" spc="0" baseline="0">
              <a:solidFill>
                <a:schemeClr val="tx1"/>
              </a:solidFill>
              <a:latin typeface="Ubuntu" panose="020B0504030602030204" pitchFamily="34" charset="0"/>
              <a:ea typeface="+mn-ea"/>
              <a:cs typeface="+mn-cs"/>
            </a:defRPr>
          </a:pPr>
          <a:endParaRPr lang="en-US"/>
        </a:p>
      </c:txPr>
    </c:title>
    <c:autoTitleDeleted val="0"/>
    <c:pivotFmts>
      <c:pivotFmt>
        <c:idx val="0"/>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3"/>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s>
    <c:plotArea>
      <c:layout/>
      <c:barChart>
        <c:barDir val="col"/>
        <c:grouping val="clustered"/>
        <c:varyColors val="0"/>
        <c:ser>
          <c:idx val="0"/>
          <c:order val="0"/>
          <c:tx>
            <c:strRef>
              <c:f>'sat with working '!$B$3</c:f>
              <c:strCache>
                <c:ptCount val="1"/>
                <c:pt idx="0">
                  <c:v>Total</c:v>
                </c:pt>
              </c:strCache>
            </c:strRef>
          </c:tx>
          <c:spPr>
            <a:solidFill>
              <a:schemeClr val="accent1"/>
            </a:solidFill>
            <a:ln>
              <a:noFill/>
            </a:ln>
            <a:effectLst/>
          </c:spPr>
          <c:invertIfNegative val="0"/>
          <c:cat>
            <c:strRef>
              <c:f>'sat with working '!$A$4:$A$8</c:f>
              <c:strCache>
                <c:ptCount val="4"/>
                <c:pt idx="0">
                  <c:v>Very satisfied</c:v>
                </c:pt>
                <c:pt idx="1">
                  <c:v>Somewhat satisfied</c:v>
                </c:pt>
                <c:pt idx="2">
                  <c:v>Neither satisfied nor dissatisfied</c:v>
                </c:pt>
                <c:pt idx="3">
                  <c:v>Somewhat dissatisfied</c:v>
                </c:pt>
              </c:strCache>
            </c:strRef>
          </c:cat>
          <c:val>
            <c:numRef>
              <c:f>'sat with working '!$B$4:$B$8</c:f>
              <c:numCache>
                <c:formatCode>General</c:formatCode>
                <c:ptCount val="4"/>
                <c:pt idx="0">
                  <c:v>8</c:v>
                </c:pt>
                <c:pt idx="1">
                  <c:v>7</c:v>
                </c:pt>
                <c:pt idx="2">
                  <c:v>3</c:v>
                </c:pt>
                <c:pt idx="3">
                  <c:v>2</c:v>
                </c:pt>
              </c:numCache>
            </c:numRef>
          </c:val>
          <c:extLst>
            <c:ext xmlns:c16="http://schemas.microsoft.com/office/drawing/2014/chart" uri="{C3380CC4-5D6E-409C-BE32-E72D297353CC}">
              <c16:uniqueId val="{00000000-7800-4A5E-B875-F4CCD94AA94E}"/>
            </c:ext>
          </c:extLst>
        </c:ser>
        <c:dLbls>
          <c:showLegendKey val="0"/>
          <c:showVal val="0"/>
          <c:showCatName val="0"/>
          <c:showSerName val="0"/>
          <c:showPercent val="0"/>
          <c:showBubbleSize val="0"/>
        </c:dLbls>
        <c:gapWidth val="219"/>
        <c:overlap val="-27"/>
        <c:axId val="445534207"/>
        <c:axId val="1806592575"/>
      </c:barChart>
      <c:catAx>
        <c:axId val="44553420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Ubuntu" panose="020B0504030602030204" pitchFamily="34" charset="0"/>
                <a:ea typeface="+mn-ea"/>
                <a:cs typeface="+mn-cs"/>
              </a:defRPr>
            </a:pPr>
            <a:endParaRPr lang="en-US"/>
          </a:p>
        </c:txPr>
        <c:crossAx val="1806592575"/>
        <c:crosses val="autoZero"/>
        <c:auto val="1"/>
        <c:lblAlgn val="ctr"/>
        <c:lblOffset val="100"/>
        <c:noMultiLvlLbl val="0"/>
      </c:catAx>
      <c:valAx>
        <c:axId val="1806592575"/>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lumMod val="65000"/>
                        <a:lumOff val="35000"/>
                      </a:schemeClr>
                    </a:solidFill>
                    <a:latin typeface="Ubuntu" panose="020B0504030602030204" pitchFamily="34" charset="0"/>
                    <a:ea typeface="+mn-ea"/>
                    <a:cs typeface="+mn-cs"/>
                  </a:defRPr>
                </a:pPr>
                <a:r>
                  <a:rPr lang="en-US"/>
                  <a:t>Count (n=20)</a:t>
                </a:r>
              </a:p>
            </c:rich>
          </c:tx>
          <c:overlay val="0"/>
          <c:spPr>
            <a:noFill/>
            <a:ln>
              <a:noFill/>
            </a:ln>
            <a:effectLst/>
          </c:spPr>
          <c:txPr>
            <a:bodyPr rot="-5400000" spcFirstLastPara="1" vertOverflow="ellipsis" vert="horz" wrap="square" anchor="ctr" anchorCtr="1"/>
            <a:lstStyle/>
            <a:p>
              <a:pPr>
                <a:defRPr sz="1400" b="0" i="0" u="none" strike="noStrike" kern="1200" baseline="0">
                  <a:solidFill>
                    <a:schemeClr val="tx1">
                      <a:lumMod val="65000"/>
                      <a:lumOff val="35000"/>
                    </a:schemeClr>
                  </a:solidFill>
                  <a:latin typeface="Ubuntu" panose="020B0504030602030204" pitchFamily="34" charset="0"/>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Ubuntu" panose="020B0504030602030204" pitchFamily="34" charset="0"/>
                <a:ea typeface="+mn-ea"/>
                <a:cs typeface="+mn-cs"/>
              </a:defRPr>
            </a:pPr>
            <a:endParaRPr lang="en-US"/>
          </a:p>
        </c:txPr>
        <c:crossAx val="445534207"/>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400">
          <a:latin typeface="Ubuntu" panose="020B0504030602030204" pitchFamily="34" charset="0"/>
        </a:defRPr>
      </a:pPr>
      <a:endParaRPr lang="en-US"/>
    </a:p>
  </c:txPr>
  <c:externalData r:id="rId3">
    <c:autoUpdate val="0"/>
  </c:externalData>
  <c:extLst>
    <c:ext xmlns:c14="http://schemas.microsoft.com/office/drawing/2007/8/2/chart" uri="{781A3756-C4B2-4CAC-9D66-4F8BD8637D16}">
      <c14:pivotOptions>
        <c14:dropZoneFilter val="1"/>
        <c14:dropZoneCategories val="1"/>
        <c14:dropZoneData val="1"/>
      </c14:pivotOptions>
    </c:ext>
    <c:ext xmlns:c16="http://schemas.microsoft.com/office/drawing/2014/chart" uri="{E28EC0CA-F0BB-4C9C-879D-F8772B89E7AC}">
      <c16:pivotOptions16>
        <c16:showExpandCollapseFieldButtons val="1"/>
      </c16:pivotOptions16>
    </c:ext>
  </c:extLst>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pivotSource>
    <c:name>[Data_Extract_FormattedData_04082023internalexternal2.xlsx]sat with final!PivotTable3</c:name>
    <c:fmtId val="9"/>
  </c:pivotSource>
  <c:chart>
    <c:title>
      <c:tx>
        <c:rich>
          <a:bodyPr rot="0" spcFirstLastPara="1" vertOverflow="ellipsis" vert="horz" wrap="square" anchor="ctr" anchorCtr="1"/>
          <a:lstStyle/>
          <a:p>
            <a:pPr>
              <a:defRPr sz="1680" b="1" i="0" u="none" strike="noStrike" kern="1200" spc="0" baseline="0">
                <a:solidFill>
                  <a:schemeClr val="tx1">
                    <a:lumMod val="65000"/>
                    <a:lumOff val="35000"/>
                  </a:schemeClr>
                </a:solidFill>
                <a:latin typeface="Ubuntu" panose="020B0504030602030204" pitchFamily="34" charset="0"/>
                <a:ea typeface="+mn-ea"/>
                <a:cs typeface="+mn-cs"/>
              </a:defRPr>
            </a:pPr>
            <a:r>
              <a:rPr lang="en-GB" b="1"/>
              <a:t>How satisfied were you with the final product?</a:t>
            </a:r>
          </a:p>
        </c:rich>
      </c:tx>
      <c:overlay val="0"/>
      <c:spPr>
        <a:noFill/>
        <a:ln>
          <a:noFill/>
        </a:ln>
        <a:effectLst/>
      </c:spPr>
      <c:txPr>
        <a:bodyPr rot="0" spcFirstLastPara="1" vertOverflow="ellipsis" vert="horz" wrap="square" anchor="ctr" anchorCtr="1"/>
        <a:lstStyle/>
        <a:p>
          <a:pPr>
            <a:defRPr sz="1680" b="1" i="0" u="none" strike="noStrike" kern="1200" spc="0" baseline="0">
              <a:solidFill>
                <a:schemeClr val="tx1">
                  <a:lumMod val="65000"/>
                  <a:lumOff val="35000"/>
                </a:schemeClr>
              </a:solidFill>
              <a:latin typeface="Ubuntu" panose="020B0504030602030204" pitchFamily="34" charset="0"/>
              <a:ea typeface="+mn-ea"/>
              <a:cs typeface="+mn-cs"/>
            </a:defRPr>
          </a:pPr>
          <a:endParaRPr lang="en-US"/>
        </a:p>
      </c:txPr>
    </c:title>
    <c:autoTitleDeleted val="0"/>
    <c:pivotFmts>
      <c:pivotFmt>
        <c:idx val="0"/>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3"/>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s>
    <c:plotArea>
      <c:layout/>
      <c:barChart>
        <c:barDir val="col"/>
        <c:grouping val="clustered"/>
        <c:varyColors val="0"/>
        <c:ser>
          <c:idx val="0"/>
          <c:order val="0"/>
          <c:tx>
            <c:strRef>
              <c:f>'sat with final'!$B$3</c:f>
              <c:strCache>
                <c:ptCount val="1"/>
                <c:pt idx="0">
                  <c:v>Total</c:v>
                </c:pt>
              </c:strCache>
            </c:strRef>
          </c:tx>
          <c:spPr>
            <a:solidFill>
              <a:schemeClr val="accent1"/>
            </a:solidFill>
            <a:ln>
              <a:noFill/>
            </a:ln>
            <a:effectLst/>
          </c:spPr>
          <c:invertIfNegative val="0"/>
          <c:cat>
            <c:strRef>
              <c:f>'sat with final'!$A$4:$A$8</c:f>
              <c:strCache>
                <c:ptCount val="4"/>
                <c:pt idx="0">
                  <c:v>Very satisfied</c:v>
                </c:pt>
                <c:pt idx="1">
                  <c:v>Somewhat satisfied</c:v>
                </c:pt>
                <c:pt idx="2">
                  <c:v>Neither satisfied nor dissatisfied</c:v>
                </c:pt>
                <c:pt idx="3">
                  <c:v>Somewhat dissatisfied</c:v>
                </c:pt>
              </c:strCache>
            </c:strRef>
          </c:cat>
          <c:val>
            <c:numRef>
              <c:f>'sat with final'!$B$4:$B$8</c:f>
              <c:numCache>
                <c:formatCode>General</c:formatCode>
                <c:ptCount val="4"/>
                <c:pt idx="0">
                  <c:v>8</c:v>
                </c:pt>
                <c:pt idx="1">
                  <c:v>10</c:v>
                </c:pt>
                <c:pt idx="2">
                  <c:v>1</c:v>
                </c:pt>
                <c:pt idx="3">
                  <c:v>1</c:v>
                </c:pt>
              </c:numCache>
            </c:numRef>
          </c:val>
          <c:extLst>
            <c:ext xmlns:c16="http://schemas.microsoft.com/office/drawing/2014/chart" uri="{C3380CC4-5D6E-409C-BE32-E72D297353CC}">
              <c16:uniqueId val="{00000000-0E0C-470B-9F30-70BF48657067}"/>
            </c:ext>
          </c:extLst>
        </c:ser>
        <c:dLbls>
          <c:showLegendKey val="0"/>
          <c:showVal val="0"/>
          <c:showCatName val="0"/>
          <c:showSerName val="0"/>
          <c:showPercent val="0"/>
          <c:showBubbleSize val="0"/>
        </c:dLbls>
        <c:gapWidth val="219"/>
        <c:overlap val="-27"/>
        <c:axId val="443819663"/>
        <c:axId val="1806581055"/>
      </c:barChart>
      <c:catAx>
        <c:axId val="443819663"/>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Ubuntu" panose="020B0504030602030204" pitchFamily="34" charset="0"/>
                <a:ea typeface="+mn-ea"/>
                <a:cs typeface="+mn-cs"/>
              </a:defRPr>
            </a:pPr>
            <a:endParaRPr lang="en-US"/>
          </a:p>
        </c:txPr>
        <c:crossAx val="1806581055"/>
        <c:crosses val="autoZero"/>
        <c:auto val="1"/>
        <c:lblAlgn val="ctr"/>
        <c:lblOffset val="100"/>
        <c:noMultiLvlLbl val="0"/>
      </c:catAx>
      <c:valAx>
        <c:axId val="1806581055"/>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lumMod val="65000"/>
                        <a:lumOff val="35000"/>
                      </a:schemeClr>
                    </a:solidFill>
                    <a:latin typeface="Ubuntu" panose="020B0504030602030204" pitchFamily="34" charset="0"/>
                    <a:ea typeface="+mn-ea"/>
                    <a:cs typeface="+mn-cs"/>
                  </a:defRPr>
                </a:pPr>
                <a:r>
                  <a:rPr lang="en-US"/>
                  <a:t>Count (n= 20)</a:t>
                </a:r>
              </a:p>
            </c:rich>
          </c:tx>
          <c:overlay val="0"/>
          <c:spPr>
            <a:noFill/>
            <a:ln>
              <a:noFill/>
            </a:ln>
            <a:effectLst/>
          </c:spPr>
          <c:txPr>
            <a:bodyPr rot="-5400000" spcFirstLastPara="1" vertOverflow="ellipsis" vert="horz" wrap="square" anchor="ctr" anchorCtr="1"/>
            <a:lstStyle/>
            <a:p>
              <a:pPr>
                <a:defRPr sz="1400" b="0" i="0" u="none" strike="noStrike" kern="1200" baseline="0">
                  <a:solidFill>
                    <a:schemeClr val="tx1">
                      <a:lumMod val="65000"/>
                      <a:lumOff val="35000"/>
                    </a:schemeClr>
                  </a:solidFill>
                  <a:latin typeface="Ubuntu" panose="020B0504030602030204" pitchFamily="34" charset="0"/>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Ubuntu" panose="020B0504030602030204" pitchFamily="34" charset="0"/>
                <a:ea typeface="+mn-ea"/>
                <a:cs typeface="+mn-cs"/>
              </a:defRPr>
            </a:pPr>
            <a:endParaRPr lang="en-US"/>
          </a:p>
        </c:txPr>
        <c:crossAx val="443819663"/>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400">
          <a:latin typeface="Ubuntu" panose="020B0504030602030204" pitchFamily="34" charset="0"/>
        </a:defRPr>
      </a:pPr>
      <a:endParaRPr lang="en-US"/>
    </a:p>
  </c:txPr>
  <c:externalData r:id="rId3">
    <c:autoUpdate val="0"/>
  </c:externalData>
  <c:extLst>
    <c:ext xmlns:c14="http://schemas.microsoft.com/office/drawing/2007/8/2/chart" uri="{781A3756-C4B2-4CAC-9D66-4F8BD8637D16}">
      <c14:pivotOptions>
        <c14:dropZoneFilter val="1"/>
        <c14:dropZoneCategories val="1"/>
        <c14:dropZoneData val="1"/>
      </c14:pivotOptions>
    </c:ext>
    <c:ext xmlns:c16="http://schemas.microsoft.com/office/drawing/2014/chart" uri="{E28EC0CA-F0BB-4C9C-879D-F8772B89E7AC}">
      <c16:pivotOptions16>
        <c16:showExpandCollapseFieldButtons val="1"/>
      </c16:pivotOptions16>
    </c:ext>
  </c:extLst>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8">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lt1"/>
    </cs:fontRef>
    <cs:defRPr sz="900" b="1"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scene3d>
        <a:camera prst="orthographicFront"/>
        <a:lightRig rig="brightRoom" dir="t"/>
      </a:scene3d>
      <a:sp3d prstMaterial="flat">
        <a:bevelT w="50800" h="101600" prst="angle"/>
        <a:contourClr>
          <a:srgbClr val="000000"/>
        </a:contourClr>
      </a:sp3d>
    </cs:spPr>
  </cs:dataPoint>
  <cs:dataPoint3D>
    <cs:lnRef idx="0"/>
    <cs:fillRef idx="0">
      <cs:styleClr val="auto"/>
    </cs:fillRef>
    <cs:effectRef idx="0"/>
    <cs:fontRef idx="minor">
      <a:schemeClr val="tx1"/>
    </cs:fontRef>
    <cs:spPr>
      <a:solidFill>
        <a:schemeClr val="phClr"/>
      </a:solidFill>
      <a:ln w="1905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1" i="0" kern="1200" cap="all" spc="50"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8">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lt1"/>
    </cs:fontRef>
    <cs:defRPr sz="900" b="1"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scene3d>
        <a:camera prst="orthographicFront"/>
        <a:lightRig rig="brightRoom" dir="t"/>
      </a:scene3d>
      <a:sp3d prstMaterial="flat">
        <a:bevelT w="50800" h="101600" prst="angle"/>
        <a:contourClr>
          <a:srgbClr val="000000"/>
        </a:contourClr>
      </a:sp3d>
    </cs:spPr>
  </cs:dataPoint>
  <cs:dataPoint3D>
    <cs:lnRef idx="0"/>
    <cs:fillRef idx="0">
      <cs:styleClr val="auto"/>
    </cs:fillRef>
    <cs:effectRef idx="0"/>
    <cs:fontRef idx="minor">
      <a:schemeClr val="tx1"/>
    </cs:fontRef>
    <cs:spPr>
      <a:solidFill>
        <a:schemeClr val="phClr"/>
      </a:solidFill>
      <a:ln w="1905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1" i="0" kern="1200" cap="all" spc="50"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8">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lt1"/>
    </cs:fontRef>
    <cs:defRPr sz="900" b="1"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scene3d>
        <a:camera prst="orthographicFront"/>
        <a:lightRig rig="brightRoom" dir="t"/>
      </a:scene3d>
      <a:sp3d prstMaterial="flat">
        <a:bevelT w="50800" h="101600" prst="angle"/>
        <a:contourClr>
          <a:srgbClr val="000000"/>
        </a:contourClr>
      </a:sp3d>
    </cs:spPr>
  </cs:dataPoint>
  <cs:dataPoint3D>
    <cs:lnRef idx="0"/>
    <cs:fillRef idx="0">
      <cs:styleClr val="auto"/>
    </cs:fillRef>
    <cs:effectRef idx="0"/>
    <cs:fontRef idx="minor">
      <a:schemeClr val="tx1"/>
    </cs:fontRef>
    <cs:spPr>
      <a:solidFill>
        <a:schemeClr val="phClr"/>
      </a:solidFill>
      <a:ln w="1905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1" i="0" kern="1200" cap="all" spc="50"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11387138" y="0"/>
            <a:ext cx="8712200" cy="566738"/>
          </a:xfrm>
          <a:prstGeom prst="rect">
            <a:avLst/>
          </a:prstGeom>
        </p:spPr>
        <p:txBody>
          <a:bodyPr vert="horz" lIns="91440" tIns="45720" rIns="91440" bIns="45720" rtlCol="0"/>
          <a:lstStyle>
            <a:lvl1pPr algn="r">
              <a:defRPr sz="1200"/>
            </a:lvl1pPr>
          </a:lstStyle>
          <a:p>
            <a:fld id="{1361C223-6CF5-8844-B537-615AFB5B6DBF}" type="datetimeFigureOut">
              <a:rPr lang="en-US" smtClean="0"/>
              <a:t>8/23/2023</a:t>
            </a:fld>
            <a:endParaRPr lang="en-US"/>
          </a:p>
        </p:txBody>
      </p:sp>
      <p:sp>
        <p:nvSpPr>
          <p:cNvPr id="4" name="Slide Image Placeholder 3"/>
          <p:cNvSpPr>
            <a:spLocks noGrp="1" noRot="1" noChangeAspect="1"/>
          </p:cNvSpPr>
          <p:nvPr>
            <p:ph type="sldImg" idx="2"/>
          </p:nvPr>
        </p:nvSpPr>
        <p:spPr>
          <a:xfrm>
            <a:off x="6659563" y="1414463"/>
            <a:ext cx="6784975" cy="38163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2009775" y="5441950"/>
            <a:ext cx="16084550" cy="4454525"/>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10742613"/>
            <a:ext cx="8712200" cy="56673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11387138" y="10742613"/>
            <a:ext cx="8712200" cy="566737"/>
          </a:xfrm>
          <a:prstGeom prst="rect">
            <a:avLst/>
          </a:prstGeom>
        </p:spPr>
        <p:txBody>
          <a:bodyPr vert="horz" lIns="91440" tIns="45720" rIns="91440" bIns="45720" rtlCol="0" anchor="b"/>
          <a:lstStyle>
            <a:lvl1pPr algn="r">
              <a:defRPr sz="1200"/>
            </a:lvl1pPr>
          </a:lstStyle>
          <a:p>
            <a:fld id="{AE38B26B-2A50-224A-A8F7-D49C19FE9A6D}" type="slidenum">
              <a:rPr lang="en-US" smtClean="0"/>
              <a:t>‹#›</a:t>
            </a:fld>
            <a:endParaRPr lang="en-US"/>
          </a:p>
        </p:txBody>
      </p:sp>
    </p:spTree>
    <p:extLst>
      <p:ext uri="{BB962C8B-B14F-4D97-AF65-F5344CB8AC3E}">
        <p14:creationId xmlns:p14="http://schemas.microsoft.com/office/powerpoint/2010/main" val="19184205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Positive comments tended to be broad and it was possible to group them; negative comments tended to be more specific </a:t>
            </a:r>
          </a:p>
        </p:txBody>
      </p:sp>
      <p:sp>
        <p:nvSpPr>
          <p:cNvPr id="4" name="Slide Number Placeholder 3"/>
          <p:cNvSpPr>
            <a:spLocks noGrp="1"/>
          </p:cNvSpPr>
          <p:nvPr>
            <p:ph type="sldNum" sz="quarter" idx="5"/>
          </p:nvPr>
        </p:nvSpPr>
        <p:spPr/>
        <p:txBody>
          <a:bodyPr/>
          <a:lstStyle/>
          <a:p>
            <a:fld id="{AE38B26B-2A50-224A-A8F7-D49C19FE9A6D}" type="slidenum">
              <a:rPr lang="en-US" smtClean="0"/>
              <a:t>7</a:t>
            </a:fld>
            <a:endParaRPr lang="en-US"/>
          </a:p>
        </p:txBody>
      </p:sp>
    </p:spTree>
    <p:extLst>
      <p:ext uri="{BB962C8B-B14F-4D97-AF65-F5344CB8AC3E}">
        <p14:creationId xmlns:p14="http://schemas.microsoft.com/office/powerpoint/2010/main" val="38065383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E38B26B-2A50-224A-A8F7-D49C19FE9A6D}" type="slidenum">
              <a:rPr lang="en-US" smtClean="0"/>
              <a:t>17</a:t>
            </a:fld>
            <a:endParaRPr lang="en-US"/>
          </a:p>
        </p:txBody>
      </p:sp>
    </p:spTree>
    <p:extLst>
      <p:ext uri="{BB962C8B-B14F-4D97-AF65-F5344CB8AC3E}">
        <p14:creationId xmlns:p14="http://schemas.microsoft.com/office/powerpoint/2010/main" val="22191316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E38B26B-2A50-224A-A8F7-D49C19FE9A6D}" type="slidenum">
              <a:rPr lang="en-US" smtClean="0"/>
              <a:t>21</a:t>
            </a:fld>
            <a:endParaRPr lang="en-US"/>
          </a:p>
        </p:txBody>
      </p:sp>
    </p:spTree>
    <p:extLst>
      <p:ext uri="{BB962C8B-B14F-4D97-AF65-F5344CB8AC3E}">
        <p14:creationId xmlns:p14="http://schemas.microsoft.com/office/powerpoint/2010/main" val="20370098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E38B26B-2A50-224A-A8F7-D49C19FE9A6D}" type="slidenum">
              <a:rPr lang="en-US" smtClean="0"/>
              <a:t>24</a:t>
            </a:fld>
            <a:endParaRPr lang="en-US"/>
          </a:p>
        </p:txBody>
      </p:sp>
    </p:spTree>
    <p:extLst>
      <p:ext uri="{BB962C8B-B14F-4D97-AF65-F5344CB8AC3E}">
        <p14:creationId xmlns:p14="http://schemas.microsoft.com/office/powerpoint/2010/main" val="26597268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18" Type="http://schemas.openxmlformats.org/officeDocument/2006/relationships/image" Target="../media/image20.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17" Type="http://schemas.openxmlformats.org/officeDocument/2006/relationships/image" Target="../media/image19.png"/><Relationship Id="rId2" Type="http://schemas.openxmlformats.org/officeDocument/2006/relationships/image" Target="../media/image4.png"/><Relationship Id="rId16" Type="http://schemas.openxmlformats.org/officeDocument/2006/relationships/image" Target="../media/image18.png"/><Relationship Id="rId20" Type="http://schemas.openxmlformats.org/officeDocument/2006/relationships/image" Target="../media/image22.png"/><Relationship Id="rId1" Type="http://schemas.openxmlformats.org/officeDocument/2006/relationships/slideMaster" Target="../slideMasters/slideMaster1.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png"/><Relationship Id="rId15" Type="http://schemas.openxmlformats.org/officeDocument/2006/relationships/image" Target="../media/image17.png"/><Relationship Id="rId10" Type="http://schemas.openxmlformats.org/officeDocument/2006/relationships/image" Target="../media/image12.png"/><Relationship Id="rId19" Type="http://schemas.openxmlformats.org/officeDocument/2006/relationships/image" Target="../media/image21.png"/><Relationship Id="rId4" Type="http://schemas.openxmlformats.org/officeDocument/2006/relationships/image" Target="../media/image6.png"/><Relationship Id="rId9" Type="http://schemas.openxmlformats.org/officeDocument/2006/relationships/image" Target="../media/image11.png"/><Relationship Id="rId14" Type="http://schemas.openxmlformats.org/officeDocument/2006/relationships/image" Target="../media/image16.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1507807" y="3505898"/>
            <a:ext cx="17088486" cy="2374963"/>
          </a:xfrm>
          <a:prstGeom prst="rect">
            <a:avLst/>
          </a:prstGeom>
        </p:spPr>
        <p:txBody>
          <a:bodyPr wrap="square" lIns="0" tIns="0" rIns="0" bIns="0">
            <a:spAutoFit/>
          </a:bodyPr>
          <a:lstStyle>
            <a:lvl1pPr>
              <a:defRPr sz="6000" b="1" i="0">
                <a:solidFill>
                  <a:srgbClr val="315083"/>
                </a:solidFill>
                <a:latin typeface="Ubuntu"/>
                <a:cs typeface="Ubuntu"/>
              </a:defRPr>
            </a:lvl1pPr>
          </a:lstStyle>
          <a:p>
            <a:endParaRPr/>
          </a:p>
        </p:txBody>
      </p:sp>
      <p:sp>
        <p:nvSpPr>
          <p:cNvPr id="3" name="Holder 3"/>
          <p:cNvSpPr>
            <a:spLocks noGrp="1"/>
          </p:cNvSpPr>
          <p:nvPr>
            <p:ph type="subTitle" idx="4"/>
          </p:nvPr>
        </p:nvSpPr>
        <p:spPr>
          <a:xfrm>
            <a:off x="3015615" y="6333236"/>
            <a:ext cx="14072870" cy="2827337"/>
          </a:xfrm>
          <a:prstGeom prst="rect">
            <a:avLst/>
          </a:prstGeom>
        </p:spPr>
        <p:txBody>
          <a:bodyPr wrap="square" lIns="0" tIns="0" rIns="0" bIns="0">
            <a:spAutoFit/>
          </a:bodyPr>
          <a:lstStyle>
            <a:lvl1pPr>
              <a:defRPr sz="2350" b="0" i="0">
                <a:solidFill>
                  <a:srgbClr val="7F7F7F"/>
                </a:solidFill>
                <a:latin typeface="Ubuntu-Light"/>
                <a:cs typeface="Ubuntu-Light"/>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8/23/2023</a:t>
            </a:fld>
            <a:endParaRPr lang="en-US"/>
          </a:p>
        </p:txBody>
      </p:sp>
      <p:sp>
        <p:nvSpPr>
          <p:cNvPr id="6" name="Holder 6"/>
          <p:cNvSpPr>
            <a:spLocks noGrp="1"/>
          </p:cNvSpPr>
          <p:nvPr>
            <p:ph type="sldNum" sz="quarter" idx="7"/>
          </p:nvPr>
        </p:nvSpPr>
        <p:spPr/>
        <p:txBody>
          <a:bodyPr lIns="0" tIns="0" rIns="0" bIns="0"/>
          <a:lstStyle>
            <a:lvl1pPr>
              <a:defRPr sz="1150" b="1" i="0">
                <a:solidFill>
                  <a:srgbClr val="315083"/>
                </a:solidFill>
                <a:latin typeface="Ubuntu"/>
                <a:cs typeface="Ubuntu"/>
              </a:defRPr>
            </a:lvl1pPr>
          </a:lstStyle>
          <a:p>
            <a:pPr marL="38100">
              <a:lnSpc>
                <a:spcPct val="100000"/>
              </a:lnSpc>
              <a:spcBef>
                <a:spcPts val="25"/>
              </a:spcBef>
            </a:pPr>
            <a:fld id="{81D60167-4931-47E6-BA6A-407CBD079E47}" type="slidenum">
              <a:rPr dirty="0"/>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6000" b="1" i="0">
                <a:solidFill>
                  <a:srgbClr val="315083"/>
                </a:solidFill>
                <a:latin typeface="Ubuntu"/>
                <a:cs typeface="Ubuntu"/>
              </a:defRPr>
            </a:lvl1pPr>
          </a:lstStyle>
          <a:p>
            <a:endParaRPr/>
          </a:p>
        </p:txBody>
      </p:sp>
      <p:sp>
        <p:nvSpPr>
          <p:cNvPr id="3" name="Holder 3"/>
          <p:cNvSpPr>
            <a:spLocks noGrp="1"/>
          </p:cNvSpPr>
          <p:nvPr>
            <p:ph type="body" idx="1"/>
          </p:nvPr>
        </p:nvSpPr>
        <p:spPr/>
        <p:txBody>
          <a:bodyPr lIns="0" tIns="0" rIns="0" bIns="0"/>
          <a:lstStyle>
            <a:lvl1pPr>
              <a:defRPr sz="2350" b="0" i="0">
                <a:solidFill>
                  <a:srgbClr val="7F7F7F"/>
                </a:solidFill>
                <a:latin typeface="Ubuntu-Light"/>
                <a:cs typeface="Ubuntu-Light"/>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8/23/2023</a:t>
            </a:fld>
            <a:endParaRPr lang="en-US"/>
          </a:p>
        </p:txBody>
      </p:sp>
      <p:sp>
        <p:nvSpPr>
          <p:cNvPr id="6" name="Holder 6"/>
          <p:cNvSpPr>
            <a:spLocks noGrp="1"/>
          </p:cNvSpPr>
          <p:nvPr>
            <p:ph type="sldNum" sz="quarter" idx="7"/>
          </p:nvPr>
        </p:nvSpPr>
        <p:spPr/>
        <p:txBody>
          <a:bodyPr lIns="0" tIns="0" rIns="0" bIns="0"/>
          <a:lstStyle>
            <a:lvl1pPr>
              <a:defRPr sz="1150" b="1" i="0">
                <a:solidFill>
                  <a:srgbClr val="315083"/>
                </a:solidFill>
                <a:latin typeface="Ubuntu"/>
                <a:cs typeface="Ubuntu"/>
              </a:defRPr>
            </a:lvl1pPr>
          </a:lstStyle>
          <a:p>
            <a:pPr marL="38100">
              <a:lnSpc>
                <a:spcPct val="100000"/>
              </a:lnSpc>
              <a:spcBef>
                <a:spcPts val="25"/>
              </a:spcBef>
            </a:pPr>
            <a:fld id="{81D60167-4931-47E6-BA6A-407CBD079E47}" type="slidenum">
              <a:rPr dirty="0"/>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6000" b="1" i="0">
                <a:solidFill>
                  <a:srgbClr val="315083"/>
                </a:solidFill>
                <a:latin typeface="Ubuntu"/>
                <a:cs typeface="Ubuntu"/>
              </a:defRPr>
            </a:lvl1pPr>
          </a:lstStyle>
          <a:p>
            <a:endParaRPr/>
          </a:p>
        </p:txBody>
      </p:sp>
      <p:sp>
        <p:nvSpPr>
          <p:cNvPr id="3" name="Holder 3"/>
          <p:cNvSpPr>
            <a:spLocks noGrp="1"/>
          </p:cNvSpPr>
          <p:nvPr>
            <p:ph sz="half" idx="2"/>
          </p:nvPr>
        </p:nvSpPr>
        <p:spPr>
          <a:xfrm>
            <a:off x="1005205" y="2601150"/>
            <a:ext cx="8745284" cy="7464171"/>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10353611" y="2601150"/>
            <a:ext cx="8745284" cy="7464171"/>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8/23/2023</a:t>
            </a:fld>
            <a:endParaRPr lang="en-US"/>
          </a:p>
        </p:txBody>
      </p:sp>
      <p:sp>
        <p:nvSpPr>
          <p:cNvPr id="7" name="Holder 7"/>
          <p:cNvSpPr>
            <a:spLocks noGrp="1"/>
          </p:cNvSpPr>
          <p:nvPr>
            <p:ph type="sldNum" sz="quarter" idx="7"/>
          </p:nvPr>
        </p:nvSpPr>
        <p:spPr/>
        <p:txBody>
          <a:bodyPr lIns="0" tIns="0" rIns="0" bIns="0"/>
          <a:lstStyle>
            <a:lvl1pPr>
              <a:defRPr sz="1150" b="1" i="0">
                <a:solidFill>
                  <a:srgbClr val="315083"/>
                </a:solidFill>
                <a:latin typeface="Ubuntu"/>
                <a:cs typeface="Ubuntu"/>
              </a:defRPr>
            </a:lvl1pPr>
          </a:lstStyle>
          <a:p>
            <a:pPr marL="38100">
              <a:lnSpc>
                <a:spcPct val="100000"/>
              </a:lnSpc>
              <a:spcBef>
                <a:spcPts val="25"/>
              </a:spcBef>
            </a:pPr>
            <a:fld id="{81D60167-4931-47E6-BA6A-407CBD079E47}" type="slidenum">
              <a:rPr dirty="0"/>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le Only">
    <p:bg>
      <p:bgPr>
        <a:solidFill>
          <a:schemeClr val="bg1"/>
        </a:solidFill>
        <a:effectLst/>
      </p:bgPr>
    </p:bg>
    <p:spTree>
      <p:nvGrpSpPr>
        <p:cNvPr id="1" name=""/>
        <p:cNvGrpSpPr/>
        <p:nvPr/>
      </p:nvGrpSpPr>
      <p:grpSpPr>
        <a:xfrm>
          <a:off x="0" y="0"/>
          <a:ext cx="0" cy="0"/>
          <a:chOff x="0" y="0"/>
          <a:chExt cx="0" cy="0"/>
        </a:xfrm>
      </p:grpSpPr>
      <p:pic>
        <p:nvPicPr>
          <p:cNvPr id="16" name="bg object 16"/>
          <p:cNvPicPr/>
          <p:nvPr/>
        </p:nvPicPr>
        <p:blipFill>
          <a:blip r:embed="rId2" cstate="print"/>
          <a:stretch>
            <a:fillRect/>
          </a:stretch>
        </p:blipFill>
        <p:spPr>
          <a:xfrm>
            <a:off x="0" y="0"/>
            <a:ext cx="20104099" cy="11308556"/>
          </a:xfrm>
          <a:prstGeom prst="rect">
            <a:avLst/>
          </a:prstGeom>
        </p:spPr>
      </p:pic>
      <p:sp>
        <p:nvSpPr>
          <p:cNvPr id="17" name="bg object 17"/>
          <p:cNvSpPr/>
          <p:nvPr/>
        </p:nvSpPr>
        <p:spPr>
          <a:xfrm>
            <a:off x="1245565" y="1164684"/>
            <a:ext cx="833119" cy="833119"/>
          </a:xfrm>
          <a:custGeom>
            <a:avLst/>
            <a:gdLst/>
            <a:ahLst/>
            <a:cxnLst/>
            <a:rect l="l" t="t" r="r" b="b"/>
            <a:pathLst>
              <a:path w="833119" h="833119">
                <a:moveTo>
                  <a:pt x="302158" y="832662"/>
                </a:moveTo>
                <a:lnTo>
                  <a:pt x="298348" y="818870"/>
                </a:lnTo>
                <a:lnTo>
                  <a:pt x="295554" y="804684"/>
                </a:lnTo>
                <a:lnTo>
                  <a:pt x="293852" y="790143"/>
                </a:lnTo>
                <a:lnTo>
                  <a:pt x="293268" y="775284"/>
                </a:lnTo>
                <a:lnTo>
                  <a:pt x="293268" y="767295"/>
                </a:lnTo>
                <a:lnTo>
                  <a:pt x="293725" y="759434"/>
                </a:lnTo>
                <a:lnTo>
                  <a:pt x="294690" y="751674"/>
                </a:lnTo>
                <a:lnTo>
                  <a:pt x="246976" y="730224"/>
                </a:lnTo>
                <a:lnTo>
                  <a:pt x="203263" y="702246"/>
                </a:lnTo>
                <a:lnTo>
                  <a:pt x="164198" y="668388"/>
                </a:lnTo>
                <a:lnTo>
                  <a:pt x="130403" y="629259"/>
                </a:lnTo>
                <a:lnTo>
                  <a:pt x="102476" y="585508"/>
                </a:lnTo>
                <a:lnTo>
                  <a:pt x="81064" y="537756"/>
                </a:lnTo>
                <a:lnTo>
                  <a:pt x="73647" y="538632"/>
                </a:lnTo>
                <a:lnTo>
                  <a:pt x="66065" y="538848"/>
                </a:lnTo>
                <a:lnTo>
                  <a:pt x="58432" y="538848"/>
                </a:lnTo>
                <a:lnTo>
                  <a:pt x="43281" y="538264"/>
                </a:lnTo>
                <a:lnTo>
                  <a:pt x="28460" y="536536"/>
                </a:lnTo>
                <a:lnTo>
                  <a:pt x="14008" y="533666"/>
                </a:lnTo>
                <a:lnTo>
                  <a:pt x="0" y="529717"/>
                </a:lnTo>
                <a:lnTo>
                  <a:pt x="16027" y="577469"/>
                </a:lnTo>
                <a:lnTo>
                  <a:pt x="37299" y="622566"/>
                </a:lnTo>
                <a:lnTo>
                  <a:pt x="63436" y="664629"/>
                </a:lnTo>
                <a:lnTo>
                  <a:pt x="94094" y="703275"/>
                </a:lnTo>
                <a:lnTo>
                  <a:pt x="128879" y="738162"/>
                </a:lnTo>
                <a:lnTo>
                  <a:pt x="167449" y="768908"/>
                </a:lnTo>
                <a:lnTo>
                  <a:pt x="209423" y="795159"/>
                </a:lnTo>
                <a:lnTo>
                  <a:pt x="254457" y="816533"/>
                </a:lnTo>
                <a:lnTo>
                  <a:pt x="302158" y="832662"/>
                </a:lnTo>
                <a:close/>
              </a:path>
              <a:path w="833119" h="833119">
                <a:moveTo>
                  <a:pt x="303149" y="0"/>
                </a:moveTo>
                <a:lnTo>
                  <a:pt x="255384" y="16027"/>
                </a:lnTo>
                <a:lnTo>
                  <a:pt x="210286" y="37299"/>
                </a:lnTo>
                <a:lnTo>
                  <a:pt x="168236" y="63436"/>
                </a:lnTo>
                <a:lnTo>
                  <a:pt x="129578" y="94081"/>
                </a:lnTo>
                <a:lnTo>
                  <a:pt x="94691" y="128866"/>
                </a:lnTo>
                <a:lnTo>
                  <a:pt x="63944" y="167436"/>
                </a:lnTo>
                <a:lnTo>
                  <a:pt x="37706" y="209423"/>
                </a:lnTo>
                <a:lnTo>
                  <a:pt x="16332" y="254444"/>
                </a:lnTo>
                <a:lnTo>
                  <a:pt x="190" y="302145"/>
                </a:lnTo>
                <a:lnTo>
                  <a:pt x="13982" y="298335"/>
                </a:lnTo>
                <a:lnTo>
                  <a:pt x="28168" y="295541"/>
                </a:lnTo>
                <a:lnTo>
                  <a:pt x="42710" y="293827"/>
                </a:lnTo>
                <a:lnTo>
                  <a:pt x="57569" y="293255"/>
                </a:lnTo>
                <a:lnTo>
                  <a:pt x="65582" y="293255"/>
                </a:lnTo>
                <a:lnTo>
                  <a:pt x="73431" y="293712"/>
                </a:lnTo>
                <a:lnTo>
                  <a:pt x="81191" y="294678"/>
                </a:lnTo>
                <a:lnTo>
                  <a:pt x="102654" y="246951"/>
                </a:lnTo>
                <a:lnTo>
                  <a:pt x="130619" y="203250"/>
                </a:lnTo>
                <a:lnTo>
                  <a:pt x="164477" y="164198"/>
                </a:lnTo>
                <a:lnTo>
                  <a:pt x="203606" y="130390"/>
                </a:lnTo>
                <a:lnTo>
                  <a:pt x="247345" y="102476"/>
                </a:lnTo>
                <a:lnTo>
                  <a:pt x="295109" y="81064"/>
                </a:lnTo>
                <a:lnTo>
                  <a:pt x="294208" y="73647"/>
                </a:lnTo>
                <a:lnTo>
                  <a:pt x="293979" y="66078"/>
                </a:lnTo>
                <a:lnTo>
                  <a:pt x="293979" y="58407"/>
                </a:lnTo>
                <a:lnTo>
                  <a:pt x="294576" y="43268"/>
                </a:lnTo>
                <a:lnTo>
                  <a:pt x="296316" y="28448"/>
                </a:lnTo>
                <a:lnTo>
                  <a:pt x="299186" y="14008"/>
                </a:lnTo>
                <a:lnTo>
                  <a:pt x="303149" y="0"/>
                </a:lnTo>
                <a:close/>
              </a:path>
              <a:path w="833119" h="833119">
                <a:moveTo>
                  <a:pt x="832675" y="530682"/>
                </a:moveTo>
                <a:lnTo>
                  <a:pt x="818896" y="534504"/>
                </a:lnTo>
                <a:lnTo>
                  <a:pt x="804710" y="537298"/>
                </a:lnTo>
                <a:lnTo>
                  <a:pt x="790155" y="539000"/>
                </a:lnTo>
                <a:lnTo>
                  <a:pt x="775296" y="539572"/>
                </a:lnTo>
                <a:lnTo>
                  <a:pt x="767295" y="539572"/>
                </a:lnTo>
                <a:lnTo>
                  <a:pt x="759421" y="539140"/>
                </a:lnTo>
                <a:lnTo>
                  <a:pt x="751687" y="538149"/>
                </a:lnTo>
                <a:lnTo>
                  <a:pt x="730211" y="585876"/>
                </a:lnTo>
                <a:lnTo>
                  <a:pt x="702246" y="629589"/>
                </a:lnTo>
                <a:lnTo>
                  <a:pt x="668388" y="668655"/>
                </a:lnTo>
                <a:lnTo>
                  <a:pt x="629272" y="702462"/>
                </a:lnTo>
                <a:lnTo>
                  <a:pt x="585520" y="730377"/>
                </a:lnTo>
                <a:lnTo>
                  <a:pt x="537781" y="751789"/>
                </a:lnTo>
                <a:lnTo>
                  <a:pt x="538657" y="759206"/>
                </a:lnTo>
                <a:lnTo>
                  <a:pt x="536536" y="804405"/>
                </a:lnTo>
                <a:lnTo>
                  <a:pt x="529742" y="832853"/>
                </a:lnTo>
                <a:lnTo>
                  <a:pt x="577494" y="816825"/>
                </a:lnTo>
                <a:lnTo>
                  <a:pt x="622579" y="795566"/>
                </a:lnTo>
                <a:lnTo>
                  <a:pt x="664641" y="769416"/>
                </a:lnTo>
                <a:lnTo>
                  <a:pt x="703287" y="738771"/>
                </a:lnTo>
                <a:lnTo>
                  <a:pt x="738174" y="703973"/>
                </a:lnTo>
                <a:lnTo>
                  <a:pt x="768921" y="665403"/>
                </a:lnTo>
                <a:lnTo>
                  <a:pt x="795159" y="623430"/>
                </a:lnTo>
                <a:lnTo>
                  <a:pt x="816533" y="578396"/>
                </a:lnTo>
                <a:lnTo>
                  <a:pt x="832675" y="530682"/>
                </a:lnTo>
                <a:close/>
              </a:path>
              <a:path w="833119" h="833119">
                <a:moveTo>
                  <a:pt x="832878" y="303110"/>
                </a:moveTo>
                <a:lnTo>
                  <a:pt x="816838" y="255358"/>
                </a:lnTo>
                <a:lnTo>
                  <a:pt x="795566" y="210273"/>
                </a:lnTo>
                <a:lnTo>
                  <a:pt x="769429" y="168211"/>
                </a:lnTo>
                <a:lnTo>
                  <a:pt x="738771" y="129565"/>
                </a:lnTo>
                <a:lnTo>
                  <a:pt x="703973" y="94691"/>
                </a:lnTo>
                <a:lnTo>
                  <a:pt x="665403" y="63944"/>
                </a:lnTo>
                <a:lnTo>
                  <a:pt x="623430" y="37706"/>
                </a:lnTo>
                <a:lnTo>
                  <a:pt x="578408" y="16332"/>
                </a:lnTo>
                <a:lnTo>
                  <a:pt x="530694" y="190"/>
                </a:lnTo>
                <a:lnTo>
                  <a:pt x="534517" y="13970"/>
                </a:lnTo>
                <a:lnTo>
                  <a:pt x="537311" y="28155"/>
                </a:lnTo>
                <a:lnTo>
                  <a:pt x="539026" y="42710"/>
                </a:lnTo>
                <a:lnTo>
                  <a:pt x="539597" y="57556"/>
                </a:lnTo>
                <a:lnTo>
                  <a:pt x="539597" y="65557"/>
                </a:lnTo>
                <a:lnTo>
                  <a:pt x="539140" y="73418"/>
                </a:lnTo>
                <a:lnTo>
                  <a:pt x="538187" y="81178"/>
                </a:lnTo>
                <a:lnTo>
                  <a:pt x="585901" y="102641"/>
                </a:lnTo>
                <a:lnTo>
                  <a:pt x="629602" y="130606"/>
                </a:lnTo>
                <a:lnTo>
                  <a:pt x="668667" y="164465"/>
                </a:lnTo>
                <a:lnTo>
                  <a:pt x="702462" y="203581"/>
                </a:lnTo>
                <a:lnTo>
                  <a:pt x="730377" y="247319"/>
                </a:lnTo>
                <a:lnTo>
                  <a:pt x="751789" y="295071"/>
                </a:lnTo>
                <a:lnTo>
                  <a:pt x="759206" y="294182"/>
                </a:lnTo>
                <a:lnTo>
                  <a:pt x="774446" y="293979"/>
                </a:lnTo>
                <a:lnTo>
                  <a:pt x="789584" y="294576"/>
                </a:lnTo>
                <a:lnTo>
                  <a:pt x="804405" y="296316"/>
                </a:lnTo>
                <a:lnTo>
                  <a:pt x="818845" y="299173"/>
                </a:lnTo>
                <a:lnTo>
                  <a:pt x="832878" y="303110"/>
                </a:lnTo>
                <a:close/>
              </a:path>
            </a:pathLst>
          </a:custGeom>
          <a:solidFill>
            <a:srgbClr val="FFFFFF"/>
          </a:solidFill>
        </p:spPr>
        <p:txBody>
          <a:bodyPr wrap="square" lIns="0" tIns="0" rIns="0" bIns="0" rtlCol="0"/>
          <a:lstStyle/>
          <a:p>
            <a:endParaRPr/>
          </a:p>
        </p:txBody>
      </p:sp>
      <p:pic>
        <p:nvPicPr>
          <p:cNvPr id="18" name="bg object 18"/>
          <p:cNvPicPr/>
          <p:nvPr/>
        </p:nvPicPr>
        <p:blipFill>
          <a:blip r:embed="rId3" cstate="print"/>
          <a:stretch>
            <a:fillRect/>
          </a:stretch>
        </p:blipFill>
        <p:spPr>
          <a:xfrm>
            <a:off x="2305486" y="1164438"/>
            <a:ext cx="715271" cy="885185"/>
          </a:xfrm>
          <a:prstGeom prst="rect">
            <a:avLst/>
          </a:prstGeom>
        </p:spPr>
      </p:pic>
      <p:sp>
        <p:nvSpPr>
          <p:cNvPr id="19" name="bg object 19"/>
          <p:cNvSpPr/>
          <p:nvPr/>
        </p:nvSpPr>
        <p:spPr>
          <a:xfrm>
            <a:off x="1127988" y="1047108"/>
            <a:ext cx="2197100" cy="1068070"/>
          </a:xfrm>
          <a:custGeom>
            <a:avLst/>
            <a:gdLst/>
            <a:ahLst/>
            <a:cxnLst/>
            <a:rect l="l" t="t" r="r" b="b"/>
            <a:pathLst>
              <a:path w="2197100" h="1068070">
                <a:moveTo>
                  <a:pt x="388213" y="419315"/>
                </a:moveTo>
                <a:lnTo>
                  <a:pt x="355752" y="438188"/>
                </a:lnTo>
                <a:lnTo>
                  <a:pt x="335140" y="452475"/>
                </a:lnTo>
                <a:lnTo>
                  <a:pt x="317538" y="469328"/>
                </a:lnTo>
                <a:lnTo>
                  <a:pt x="294132" y="495947"/>
                </a:lnTo>
                <a:lnTo>
                  <a:pt x="263321" y="526796"/>
                </a:lnTo>
                <a:lnTo>
                  <a:pt x="226364" y="552526"/>
                </a:lnTo>
                <a:lnTo>
                  <a:pt x="185635" y="566661"/>
                </a:lnTo>
                <a:lnTo>
                  <a:pt x="143484" y="562673"/>
                </a:lnTo>
                <a:lnTo>
                  <a:pt x="102273" y="534085"/>
                </a:lnTo>
                <a:lnTo>
                  <a:pt x="136931" y="508139"/>
                </a:lnTo>
                <a:lnTo>
                  <a:pt x="172516" y="500468"/>
                </a:lnTo>
                <a:lnTo>
                  <a:pt x="207619" y="507136"/>
                </a:lnTo>
                <a:lnTo>
                  <a:pt x="240830" y="524243"/>
                </a:lnTo>
                <a:lnTo>
                  <a:pt x="247230" y="521843"/>
                </a:lnTo>
                <a:lnTo>
                  <a:pt x="253796" y="517105"/>
                </a:lnTo>
                <a:lnTo>
                  <a:pt x="264464" y="506463"/>
                </a:lnTo>
                <a:lnTo>
                  <a:pt x="287883" y="481380"/>
                </a:lnTo>
                <a:lnTo>
                  <a:pt x="292277" y="477443"/>
                </a:lnTo>
                <a:lnTo>
                  <a:pt x="295770" y="472897"/>
                </a:lnTo>
                <a:lnTo>
                  <a:pt x="257644" y="448729"/>
                </a:lnTo>
                <a:lnTo>
                  <a:pt x="219862" y="433298"/>
                </a:lnTo>
                <a:lnTo>
                  <a:pt x="182435" y="426783"/>
                </a:lnTo>
                <a:lnTo>
                  <a:pt x="145351" y="429361"/>
                </a:lnTo>
                <a:lnTo>
                  <a:pt x="108572" y="441198"/>
                </a:lnTo>
                <a:lnTo>
                  <a:pt x="72097" y="462483"/>
                </a:lnTo>
                <a:lnTo>
                  <a:pt x="35915" y="493382"/>
                </a:lnTo>
                <a:lnTo>
                  <a:pt x="0" y="534085"/>
                </a:lnTo>
                <a:lnTo>
                  <a:pt x="38481" y="577240"/>
                </a:lnTo>
                <a:lnTo>
                  <a:pt x="77152" y="609130"/>
                </a:lnTo>
                <a:lnTo>
                  <a:pt x="115912" y="630174"/>
                </a:lnTo>
                <a:lnTo>
                  <a:pt x="154686" y="640778"/>
                </a:lnTo>
                <a:lnTo>
                  <a:pt x="193408" y="641375"/>
                </a:lnTo>
                <a:lnTo>
                  <a:pt x="231965" y="632383"/>
                </a:lnTo>
                <a:lnTo>
                  <a:pt x="270294" y="614210"/>
                </a:lnTo>
                <a:lnTo>
                  <a:pt x="308305" y="587298"/>
                </a:lnTo>
                <a:lnTo>
                  <a:pt x="340321" y="556082"/>
                </a:lnTo>
                <a:lnTo>
                  <a:pt x="361581" y="534085"/>
                </a:lnTo>
                <a:lnTo>
                  <a:pt x="361505" y="506666"/>
                </a:lnTo>
                <a:lnTo>
                  <a:pt x="364261" y="485584"/>
                </a:lnTo>
                <a:lnTo>
                  <a:pt x="372325" y="460044"/>
                </a:lnTo>
                <a:lnTo>
                  <a:pt x="388213" y="419315"/>
                </a:lnTo>
                <a:close/>
              </a:path>
              <a:path w="2197100" h="1068070">
                <a:moveTo>
                  <a:pt x="521716" y="370547"/>
                </a:moveTo>
                <a:lnTo>
                  <a:pt x="469442" y="318236"/>
                </a:lnTo>
                <a:lnTo>
                  <a:pt x="462508" y="325094"/>
                </a:lnTo>
                <a:lnTo>
                  <a:pt x="445770" y="344068"/>
                </a:lnTo>
                <a:lnTo>
                  <a:pt x="407225" y="408736"/>
                </a:lnTo>
                <a:lnTo>
                  <a:pt x="393941" y="445998"/>
                </a:lnTo>
                <a:lnTo>
                  <a:pt x="383806" y="485749"/>
                </a:lnTo>
                <a:lnTo>
                  <a:pt x="377101" y="533539"/>
                </a:lnTo>
                <a:lnTo>
                  <a:pt x="384238" y="539242"/>
                </a:lnTo>
                <a:lnTo>
                  <a:pt x="402132" y="552323"/>
                </a:lnTo>
                <a:lnTo>
                  <a:pt x="425488" y="566699"/>
                </a:lnTo>
                <a:lnTo>
                  <a:pt x="448983" y="576287"/>
                </a:lnTo>
                <a:lnTo>
                  <a:pt x="449529" y="567143"/>
                </a:lnTo>
                <a:lnTo>
                  <a:pt x="452005" y="542925"/>
                </a:lnTo>
                <a:lnTo>
                  <a:pt x="467956" y="468541"/>
                </a:lnTo>
                <a:lnTo>
                  <a:pt x="489127" y="410298"/>
                </a:lnTo>
                <a:lnTo>
                  <a:pt x="501472" y="392709"/>
                </a:lnTo>
                <a:lnTo>
                  <a:pt x="521716" y="370547"/>
                </a:lnTo>
                <a:close/>
              </a:path>
              <a:path w="2197100" h="1068070">
                <a:moveTo>
                  <a:pt x="576287" y="619023"/>
                </a:moveTo>
                <a:lnTo>
                  <a:pt x="508444" y="610285"/>
                </a:lnTo>
                <a:lnTo>
                  <a:pt x="468541" y="600049"/>
                </a:lnTo>
                <a:lnTo>
                  <a:pt x="410311" y="578866"/>
                </a:lnTo>
                <a:lnTo>
                  <a:pt x="370560" y="546303"/>
                </a:lnTo>
                <a:lnTo>
                  <a:pt x="318236" y="598563"/>
                </a:lnTo>
                <a:lnTo>
                  <a:pt x="372757" y="642683"/>
                </a:lnTo>
                <a:lnTo>
                  <a:pt x="408762" y="660768"/>
                </a:lnTo>
                <a:lnTo>
                  <a:pt x="446011" y="674052"/>
                </a:lnTo>
                <a:lnTo>
                  <a:pt x="485762" y="684187"/>
                </a:lnTo>
                <a:lnTo>
                  <a:pt x="533552" y="690918"/>
                </a:lnTo>
                <a:lnTo>
                  <a:pt x="539254" y="683768"/>
                </a:lnTo>
                <a:lnTo>
                  <a:pt x="552335" y="665861"/>
                </a:lnTo>
                <a:lnTo>
                  <a:pt x="566712" y="642518"/>
                </a:lnTo>
                <a:lnTo>
                  <a:pt x="576287" y="619023"/>
                </a:lnTo>
                <a:close/>
              </a:path>
              <a:path w="2197100" h="1068070">
                <a:moveTo>
                  <a:pt x="641375" y="874598"/>
                </a:moveTo>
                <a:lnTo>
                  <a:pt x="632383" y="836041"/>
                </a:lnTo>
                <a:lnTo>
                  <a:pt x="614222" y="797712"/>
                </a:lnTo>
                <a:lnTo>
                  <a:pt x="587311" y="759714"/>
                </a:lnTo>
                <a:lnTo>
                  <a:pt x="556094" y="727684"/>
                </a:lnTo>
                <a:lnTo>
                  <a:pt x="534085" y="706424"/>
                </a:lnTo>
                <a:lnTo>
                  <a:pt x="506679" y="706501"/>
                </a:lnTo>
                <a:lnTo>
                  <a:pt x="485584" y="703745"/>
                </a:lnTo>
                <a:lnTo>
                  <a:pt x="460057" y="695680"/>
                </a:lnTo>
                <a:lnTo>
                  <a:pt x="419315" y="679805"/>
                </a:lnTo>
                <a:lnTo>
                  <a:pt x="438200" y="712254"/>
                </a:lnTo>
                <a:lnTo>
                  <a:pt x="452475" y="732866"/>
                </a:lnTo>
                <a:lnTo>
                  <a:pt x="469328" y="750468"/>
                </a:lnTo>
                <a:lnTo>
                  <a:pt x="495947" y="773874"/>
                </a:lnTo>
                <a:lnTo>
                  <a:pt x="526808" y="804697"/>
                </a:lnTo>
                <a:lnTo>
                  <a:pt x="552551" y="841641"/>
                </a:lnTo>
                <a:lnTo>
                  <a:pt x="566674" y="882383"/>
                </a:lnTo>
                <a:lnTo>
                  <a:pt x="562686" y="924534"/>
                </a:lnTo>
                <a:lnTo>
                  <a:pt x="534085" y="965746"/>
                </a:lnTo>
                <a:lnTo>
                  <a:pt x="508152" y="931087"/>
                </a:lnTo>
                <a:lnTo>
                  <a:pt x="500468" y="895502"/>
                </a:lnTo>
                <a:lnTo>
                  <a:pt x="507149" y="860399"/>
                </a:lnTo>
                <a:lnTo>
                  <a:pt x="524256" y="827189"/>
                </a:lnTo>
                <a:lnTo>
                  <a:pt x="521868" y="820775"/>
                </a:lnTo>
                <a:lnTo>
                  <a:pt x="517118" y="814222"/>
                </a:lnTo>
                <a:lnTo>
                  <a:pt x="506488" y="803541"/>
                </a:lnTo>
                <a:lnTo>
                  <a:pt x="481406" y="780135"/>
                </a:lnTo>
                <a:lnTo>
                  <a:pt x="477456" y="775728"/>
                </a:lnTo>
                <a:lnTo>
                  <a:pt x="472897" y="772236"/>
                </a:lnTo>
                <a:lnTo>
                  <a:pt x="448729" y="810361"/>
                </a:lnTo>
                <a:lnTo>
                  <a:pt x="433311" y="848131"/>
                </a:lnTo>
                <a:lnTo>
                  <a:pt x="426796" y="885558"/>
                </a:lnTo>
                <a:lnTo>
                  <a:pt x="429361" y="922655"/>
                </a:lnTo>
                <a:lnTo>
                  <a:pt x="441210" y="959434"/>
                </a:lnTo>
                <a:lnTo>
                  <a:pt x="462483" y="995921"/>
                </a:lnTo>
                <a:lnTo>
                  <a:pt x="493382" y="1032103"/>
                </a:lnTo>
                <a:lnTo>
                  <a:pt x="534085" y="1068019"/>
                </a:lnTo>
                <a:lnTo>
                  <a:pt x="577240" y="1029525"/>
                </a:lnTo>
                <a:lnTo>
                  <a:pt x="609130" y="990866"/>
                </a:lnTo>
                <a:lnTo>
                  <a:pt x="630174" y="952093"/>
                </a:lnTo>
                <a:lnTo>
                  <a:pt x="640778" y="913320"/>
                </a:lnTo>
                <a:lnTo>
                  <a:pt x="641375" y="874598"/>
                </a:lnTo>
                <a:close/>
              </a:path>
              <a:path w="2197100" h="1068070">
                <a:moveTo>
                  <a:pt x="648690" y="388188"/>
                </a:moveTo>
                <a:lnTo>
                  <a:pt x="629818" y="355739"/>
                </a:lnTo>
                <a:lnTo>
                  <a:pt x="615543" y="335127"/>
                </a:lnTo>
                <a:lnTo>
                  <a:pt x="598690" y="317512"/>
                </a:lnTo>
                <a:lnTo>
                  <a:pt x="572071" y="294106"/>
                </a:lnTo>
                <a:lnTo>
                  <a:pt x="541210" y="263296"/>
                </a:lnTo>
                <a:lnTo>
                  <a:pt x="515467" y="226352"/>
                </a:lnTo>
                <a:lnTo>
                  <a:pt x="501345" y="185623"/>
                </a:lnTo>
                <a:lnTo>
                  <a:pt x="505333" y="143471"/>
                </a:lnTo>
                <a:lnTo>
                  <a:pt x="533946" y="102260"/>
                </a:lnTo>
                <a:lnTo>
                  <a:pt x="559866" y="136918"/>
                </a:lnTo>
                <a:lnTo>
                  <a:pt x="567537" y="172504"/>
                </a:lnTo>
                <a:lnTo>
                  <a:pt x="560870" y="207606"/>
                </a:lnTo>
                <a:lnTo>
                  <a:pt x="543763" y="240792"/>
                </a:lnTo>
                <a:lnTo>
                  <a:pt x="546163" y="247218"/>
                </a:lnTo>
                <a:lnTo>
                  <a:pt x="550900" y="253784"/>
                </a:lnTo>
                <a:lnTo>
                  <a:pt x="561530" y="264464"/>
                </a:lnTo>
                <a:lnTo>
                  <a:pt x="586625" y="287883"/>
                </a:lnTo>
                <a:lnTo>
                  <a:pt x="590550" y="292252"/>
                </a:lnTo>
                <a:lnTo>
                  <a:pt x="595109" y="295770"/>
                </a:lnTo>
                <a:lnTo>
                  <a:pt x="619277" y="257632"/>
                </a:lnTo>
                <a:lnTo>
                  <a:pt x="634707" y="219862"/>
                </a:lnTo>
                <a:lnTo>
                  <a:pt x="641223" y="182435"/>
                </a:lnTo>
                <a:lnTo>
                  <a:pt x="638657" y="145338"/>
                </a:lnTo>
                <a:lnTo>
                  <a:pt x="626821" y="108559"/>
                </a:lnTo>
                <a:lnTo>
                  <a:pt x="605536" y="72085"/>
                </a:lnTo>
                <a:lnTo>
                  <a:pt x="574636" y="35902"/>
                </a:lnTo>
                <a:lnTo>
                  <a:pt x="533946" y="0"/>
                </a:lnTo>
                <a:lnTo>
                  <a:pt x="490778" y="38481"/>
                </a:lnTo>
                <a:lnTo>
                  <a:pt x="458876" y="77139"/>
                </a:lnTo>
                <a:lnTo>
                  <a:pt x="437845" y="115912"/>
                </a:lnTo>
                <a:lnTo>
                  <a:pt x="427228" y="154686"/>
                </a:lnTo>
                <a:lnTo>
                  <a:pt x="426631" y="193408"/>
                </a:lnTo>
                <a:lnTo>
                  <a:pt x="435622" y="231965"/>
                </a:lnTo>
                <a:lnTo>
                  <a:pt x="453783" y="270294"/>
                </a:lnTo>
                <a:lnTo>
                  <a:pt x="480695" y="308305"/>
                </a:lnTo>
                <a:lnTo>
                  <a:pt x="511924" y="340321"/>
                </a:lnTo>
                <a:lnTo>
                  <a:pt x="533946" y="361569"/>
                </a:lnTo>
                <a:lnTo>
                  <a:pt x="561340" y="361505"/>
                </a:lnTo>
                <a:lnTo>
                  <a:pt x="582422" y="364248"/>
                </a:lnTo>
                <a:lnTo>
                  <a:pt x="607961" y="372313"/>
                </a:lnTo>
                <a:lnTo>
                  <a:pt x="648690" y="388188"/>
                </a:lnTo>
                <a:close/>
              </a:path>
              <a:path w="2197100" h="1068070">
                <a:moveTo>
                  <a:pt x="690918" y="534454"/>
                </a:moveTo>
                <a:lnTo>
                  <a:pt x="683768" y="528739"/>
                </a:lnTo>
                <a:lnTo>
                  <a:pt x="665873" y="515658"/>
                </a:lnTo>
                <a:lnTo>
                  <a:pt x="642531" y="501294"/>
                </a:lnTo>
                <a:lnTo>
                  <a:pt x="619036" y="491705"/>
                </a:lnTo>
                <a:lnTo>
                  <a:pt x="618490" y="500849"/>
                </a:lnTo>
                <a:lnTo>
                  <a:pt x="616013" y="525068"/>
                </a:lnTo>
                <a:lnTo>
                  <a:pt x="600075" y="599465"/>
                </a:lnTo>
                <a:lnTo>
                  <a:pt x="578878" y="657682"/>
                </a:lnTo>
                <a:lnTo>
                  <a:pt x="546303" y="697445"/>
                </a:lnTo>
                <a:lnTo>
                  <a:pt x="598563" y="749769"/>
                </a:lnTo>
                <a:lnTo>
                  <a:pt x="642708" y="695248"/>
                </a:lnTo>
                <a:lnTo>
                  <a:pt x="660793" y="659257"/>
                </a:lnTo>
                <a:lnTo>
                  <a:pt x="674065" y="621995"/>
                </a:lnTo>
                <a:lnTo>
                  <a:pt x="684199" y="582244"/>
                </a:lnTo>
                <a:lnTo>
                  <a:pt x="690918" y="534454"/>
                </a:lnTo>
                <a:close/>
              </a:path>
              <a:path w="2197100" h="1068070">
                <a:moveTo>
                  <a:pt x="749769" y="469430"/>
                </a:moveTo>
                <a:lnTo>
                  <a:pt x="695261" y="425310"/>
                </a:lnTo>
                <a:lnTo>
                  <a:pt x="659282" y="407225"/>
                </a:lnTo>
                <a:lnTo>
                  <a:pt x="622020" y="393941"/>
                </a:lnTo>
                <a:lnTo>
                  <a:pt x="582256" y="383806"/>
                </a:lnTo>
                <a:lnTo>
                  <a:pt x="534479" y="377088"/>
                </a:lnTo>
                <a:lnTo>
                  <a:pt x="528764" y="384238"/>
                </a:lnTo>
                <a:lnTo>
                  <a:pt x="515670" y="402132"/>
                </a:lnTo>
                <a:lnTo>
                  <a:pt x="501307" y="425488"/>
                </a:lnTo>
                <a:lnTo>
                  <a:pt x="491718" y="448983"/>
                </a:lnTo>
                <a:lnTo>
                  <a:pt x="500862" y="449516"/>
                </a:lnTo>
                <a:lnTo>
                  <a:pt x="525081" y="452005"/>
                </a:lnTo>
                <a:lnTo>
                  <a:pt x="599478" y="467944"/>
                </a:lnTo>
                <a:lnTo>
                  <a:pt x="657694" y="489140"/>
                </a:lnTo>
                <a:lnTo>
                  <a:pt x="697445" y="521716"/>
                </a:lnTo>
                <a:lnTo>
                  <a:pt x="749769" y="469430"/>
                </a:lnTo>
                <a:close/>
              </a:path>
              <a:path w="2197100" h="1068070">
                <a:moveTo>
                  <a:pt x="1068006" y="533933"/>
                </a:moveTo>
                <a:lnTo>
                  <a:pt x="1029525" y="490766"/>
                </a:lnTo>
                <a:lnTo>
                  <a:pt x="990866" y="458876"/>
                </a:lnTo>
                <a:lnTo>
                  <a:pt x="952093" y="437832"/>
                </a:lnTo>
                <a:lnTo>
                  <a:pt x="913320" y="427228"/>
                </a:lnTo>
                <a:lnTo>
                  <a:pt x="874610" y="426631"/>
                </a:lnTo>
                <a:lnTo>
                  <a:pt x="836041" y="435622"/>
                </a:lnTo>
                <a:lnTo>
                  <a:pt x="797712" y="453783"/>
                </a:lnTo>
                <a:lnTo>
                  <a:pt x="759701" y="480707"/>
                </a:lnTo>
                <a:lnTo>
                  <a:pt x="727697" y="511924"/>
                </a:lnTo>
                <a:lnTo>
                  <a:pt x="706437" y="533933"/>
                </a:lnTo>
                <a:lnTo>
                  <a:pt x="706501" y="561314"/>
                </a:lnTo>
                <a:lnTo>
                  <a:pt x="703757" y="582409"/>
                </a:lnTo>
                <a:lnTo>
                  <a:pt x="695693" y="607949"/>
                </a:lnTo>
                <a:lnTo>
                  <a:pt x="679805" y="648703"/>
                </a:lnTo>
                <a:lnTo>
                  <a:pt x="712266" y="629818"/>
                </a:lnTo>
                <a:lnTo>
                  <a:pt x="732878" y="615530"/>
                </a:lnTo>
                <a:lnTo>
                  <a:pt x="750481" y="598665"/>
                </a:lnTo>
                <a:lnTo>
                  <a:pt x="773887" y="572046"/>
                </a:lnTo>
                <a:lnTo>
                  <a:pt x="804697" y="541197"/>
                </a:lnTo>
                <a:lnTo>
                  <a:pt x="841641" y="515467"/>
                </a:lnTo>
                <a:lnTo>
                  <a:pt x="882383" y="501332"/>
                </a:lnTo>
                <a:lnTo>
                  <a:pt x="924534" y="505320"/>
                </a:lnTo>
                <a:lnTo>
                  <a:pt x="965746" y="533933"/>
                </a:lnTo>
                <a:lnTo>
                  <a:pt x="931087" y="559866"/>
                </a:lnTo>
                <a:lnTo>
                  <a:pt x="895502" y="567537"/>
                </a:lnTo>
                <a:lnTo>
                  <a:pt x="860399" y="560857"/>
                </a:lnTo>
                <a:lnTo>
                  <a:pt x="827214" y="543750"/>
                </a:lnTo>
                <a:lnTo>
                  <a:pt x="820788" y="546138"/>
                </a:lnTo>
                <a:lnTo>
                  <a:pt x="814222" y="550887"/>
                </a:lnTo>
                <a:lnTo>
                  <a:pt x="803541" y="561530"/>
                </a:lnTo>
                <a:lnTo>
                  <a:pt x="780122" y="586600"/>
                </a:lnTo>
                <a:lnTo>
                  <a:pt x="775741" y="590550"/>
                </a:lnTo>
                <a:lnTo>
                  <a:pt x="772223" y="595109"/>
                </a:lnTo>
                <a:lnTo>
                  <a:pt x="810361" y="619264"/>
                </a:lnTo>
                <a:lnTo>
                  <a:pt x="848144" y="634695"/>
                </a:lnTo>
                <a:lnTo>
                  <a:pt x="885571" y="641210"/>
                </a:lnTo>
                <a:lnTo>
                  <a:pt x="922667" y="638632"/>
                </a:lnTo>
                <a:lnTo>
                  <a:pt x="959434" y="626795"/>
                </a:lnTo>
                <a:lnTo>
                  <a:pt x="995908" y="605523"/>
                </a:lnTo>
                <a:lnTo>
                  <a:pt x="1032103" y="574624"/>
                </a:lnTo>
                <a:lnTo>
                  <a:pt x="1068006" y="533933"/>
                </a:lnTo>
                <a:close/>
              </a:path>
              <a:path w="2197100" h="1068070">
                <a:moveTo>
                  <a:pt x="2055495" y="117335"/>
                </a:moveTo>
                <a:lnTo>
                  <a:pt x="2037956" y="117335"/>
                </a:lnTo>
                <a:lnTo>
                  <a:pt x="2037956" y="1002334"/>
                </a:lnTo>
                <a:lnTo>
                  <a:pt x="2055495" y="1002334"/>
                </a:lnTo>
                <a:lnTo>
                  <a:pt x="2055495" y="117335"/>
                </a:lnTo>
                <a:close/>
              </a:path>
              <a:path w="2197100" h="1068070">
                <a:moveTo>
                  <a:pt x="2196884" y="130492"/>
                </a:moveTo>
                <a:lnTo>
                  <a:pt x="2178164" y="130492"/>
                </a:lnTo>
                <a:lnTo>
                  <a:pt x="2178164" y="261162"/>
                </a:lnTo>
                <a:lnTo>
                  <a:pt x="2196884" y="261162"/>
                </a:lnTo>
                <a:lnTo>
                  <a:pt x="2196884" y="130492"/>
                </a:lnTo>
                <a:close/>
              </a:path>
            </a:pathLst>
          </a:custGeom>
          <a:solidFill>
            <a:srgbClr val="FFFFFF"/>
          </a:solidFill>
        </p:spPr>
        <p:txBody>
          <a:bodyPr wrap="square" lIns="0" tIns="0" rIns="0" bIns="0" rtlCol="0"/>
          <a:lstStyle/>
          <a:p>
            <a:endParaRPr/>
          </a:p>
        </p:txBody>
      </p:sp>
      <p:pic>
        <p:nvPicPr>
          <p:cNvPr id="20" name="bg object 20"/>
          <p:cNvPicPr/>
          <p:nvPr/>
        </p:nvPicPr>
        <p:blipFill>
          <a:blip r:embed="rId4" cstate="print"/>
          <a:stretch>
            <a:fillRect/>
          </a:stretch>
        </p:blipFill>
        <p:spPr>
          <a:xfrm>
            <a:off x="3350149" y="1210530"/>
            <a:ext cx="173361" cy="99976"/>
          </a:xfrm>
          <a:prstGeom prst="rect">
            <a:avLst/>
          </a:prstGeom>
        </p:spPr>
      </p:pic>
      <p:pic>
        <p:nvPicPr>
          <p:cNvPr id="21" name="bg object 21"/>
          <p:cNvPicPr/>
          <p:nvPr/>
        </p:nvPicPr>
        <p:blipFill>
          <a:blip r:embed="rId5" cstate="print"/>
          <a:stretch>
            <a:fillRect/>
          </a:stretch>
        </p:blipFill>
        <p:spPr>
          <a:xfrm>
            <a:off x="3543745" y="1167852"/>
            <a:ext cx="292419" cy="181967"/>
          </a:xfrm>
          <a:prstGeom prst="rect">
            <a:avLst/>
          </a:prstGeom>
        </p:spPr>
      </p:pic>
      <p:pic>
        <p:nvPicPr>
          <p:cNvPr id="22" name="bg object 22"/>
          <p:cNvPicPr/>
          <p:nvPr/>
        </p:nvPicPr>
        <p:blipFill>
          <a:blip r:embed="rId6" cstate="print"/>
          <a:stretch>
            <a:fillRect/>
          </a:stretch>
        </p:blipFill>
        <p:spPr>
          <a:xfrm>
            <a:off x="3913120" y="1167852"/>
            <a:ext cx="297474" cy="181967"/>
          </a:xfrm>
          <a:prstGeom prst="rect">
            <a:avLst/>
          </a:prstGeom>
        </p:spPr>
      </p:pic>
      <p:pic>
        <p:nvPicPr>
          <p:cNvPr id="23" name="bg object 23"/>
          <p:cNvPicPr/>
          <p:nvPr/>
        </p:nvPicPr>
        <p:blipFill>
          <a:blip r:embed="rId7" cstate="print"/>
          <a:stretch>
            <a:fillRect/>
          </a:stretch>
        </p:blipFill>
        <p:spPr>
          <a:xfrm>
            <a:off x="4234183" y="1167861"/>
            <a:ext cx="309286" cy="142644"/>
          </a:xfrm>
          <a:prstGeom prst="rect">
            <a:avLst/>
          </a:prstGeom>
        </p:spPr>
      </p:pic>
      <p:pic>
        <p:nvPicPr>
          <p:cNvPr id="24" name="bg object 24"/>
          <p:cNvPicPr/>
          <p:nvPr/>
        </p:nvPicPr>
        <p:blipFill>
          <a:blip r:embed="rId8" cstate="print"/>
          <a:stretch>
            <a:fillRect/>
          </a:stretch>
        </p:blipFill>
        <p:spPr>
          <a:xfrm>
            <a:off x="4567055" y="1167861"/>
            <a:ext cx="90803" cy="142634"/>
          </a:xfrm>
          <a:prstGeom prst="rect">
            <a:avLst/>
          </a:prstGeom>
        </p:spPr>
      </p:pic>
      <p:pic>
        <p:nvPicPr>
          <p:cNvPr id="25" name="bg object 25"/>
          <p:cNvPicPr/>
          <p:nvPr/>
        </p:nvPicPr>
        <p:blipFill>
          <a:blip r:embed="rId9" cstate="print"/>
          <a:stretch>
            <a:fillRect/>
          </a:stretch>
        </p:blipFill>
        <p:spPr>
          <a:xfrm>
            <a:off x="4687827" y="1212782"/>
            <a:ext cx="84416" cy="97714"/>
          </a:xfrm>
          <a:prstGeom prst="rect">
            <a:avLst/>
          </a:prstGeom>
        </p:spPr>
      </p:pic>
      <p:sp>
        <p:nvSpPr>
          <p:cNvPr id="26" name="bg object 26"/>
          <p:cNvSpPr/>
          <p:nvPr/>
        </p:nvSpPr>
        <p:spPr>
          <a:xfrm>
            <a:off x="4793604" y="1210543"/>
            <a:ext cx="60325" cy="100330"/>
          </a:xfrm>
          <a:custGeom>
            <a:avLst/>
            <a:gdLst/>
            <a:ahLst/>
            <a:cxnLst/>
            <a:rect l="l" t="t" r="r" b="b"/>
            <a:pathLst>
              <a:path w="60325" h="100330">
                <a:moveTo>
                  <a:pt x="41935" y="0"/>
                </a:moveTo>
                <a:lnTo>
                  <a:pt x="33695" y="0"/>
                </a:lnTo>
                <a:lnTo>
                  <a:pt x="20448" y="1800"/>
                </a:lnTo>
                <a:lnTo>
                  <a:pt x="9752" y="7251"/>
                </a:lnTo>
                <a:lnTo>
                  <a:pt x="2604" y="16423"/>
                </a:lnTo>
                <a:lnTo>
                  <a:pt x="0" y="29391"/>
                </a:lnTo>
                <a:lnTo>
                  <a:pt x="6460" y="44902"/>
                </a:lnTo>
                <a:lnTo>
                  <a:pt x="20674" y="54237"/>
                </a:lnTo>
                <a:lnTo>
                  <a:pt x="34888" y="61819"/>
                </a:lnTo>
                <a:lnTo>
                  <a:pt x="41349" y="72071"/>
                </a:lnTo>
                <a:lnTo>
                  <a:pt x="41349" y="82363"/>
                </a:lnTo>
                <a:lnTo>
                  <a:pt x="31433" y="85735"/>
                </a:lnTo>
                <a:lnTo>
                  <a:pt x="18324" y="85735"/>
                </a:lnTo>
                <a:lnTo>
                  <a:pt x="8397" y="83494"/>
                </a:lnTo>
                <a:lnTo>
                  <a:pt x="1476" y="78992"/>
                </a:lnTo>
                <a:lnTo>
                  <a:pt x="554" y="94719"/>
                </a:lnTo>
                <a:lnTo>
                  <a:pt x="6774" y="97353"/>
                </a:lnTo>
                <a:lnTo>
                  <a:pt x="13301" y="98951"/>
                </a:lnTo>
                <a:lnTo>
                  <a:pt x="20007" y="99742"/>
                </a:lnTo>
                <a:lnTo>
                  <a:pt x="26763" y="99955"/>
                </a:lnTo>
                <a:lnTo>
                  <a:pt x="39153" y="98173"/>
                </a:lnTo>
                <a:lnTo>
                  <a:pt x="49812" y="92723"/>
                </a:lnTo>
                <a:lnTo>
                  <a:pt x="57279" y="83447"/>
                </a:lnTo>
                <a:lnTo>
                  <a:pt x="60092" y="70186"/>
                </a:lnTo>
                <a:lnTo>
                  <a:pt x="53626" y="53125"/>
                </a:lnTo>
                <a:lnTo>
                  <a:pt x="39401" y="43869"/>
                </a:lnTo>
                <a:lnTo>
                  <a:pt x="25177" y="36680"/>
                </a:lnTo>
                <a:lnTo>
                  <a:pt x="18711" y="25821"/>
                </a:lnTo>
                <a:lnTo>
                  <a:pt x="18711" y="17968"/>
                </a:lnTo>
                <a:lnTo>
                  <a:pt x="26575" y="14208"/>
                </a:lnTo>
                <a:lnTo>
                  <a:pt x="39684" y="14208"/>
                </a:lnTo>
                <a:lnTo>
                  <a:pt x="50155" y="16659"/>
                </a:lnTo>
                <a:lnTo>
                  <a:pt x="54071" y="19088"/>
                </a:lnTo>
                <a:lnTo>
                  <a:pt x="55589" y="3738"/>
                </a:lnTo>
                <a:lnTo>
                  <a:pt x="48658" y="1675"/>
                </a:lnTo>
                <a:lnTo>
                  <a:pt x="41935" y="0"/>
                </a:lnTo>
                <a:close/>
              </a:path>
            </a:pathLst>
          </a:custGeom>
          <a:solidFill>
            <a:srgbClr val="FFFFFF"/>
          </a:solidFill>
        </p:spPr>
        <p:txBody>
          <a:bodyPr wrap="square" lIns="0" tIns="0" rIns="0" bIns="0" rtlCol="0"/>
          <a:lstStyle/>
          <a:p>
            <a:endParaRPr/>
          </a:p>
        </p:txBody>
      </p:sp>
      <p:pic>
        <p:nvPicPr>
          <p:cNvPr id="27" name="bg object 27"/>
          <p:cNvPicPr/>
          <p:nvPr/>
        </p:nvPicPr>
        <p:blipFill>
          <a:blip r:embed="rId10" cstate="print"/>
          <a:stretch>
            <a:fillRect/>
          </a:stretch>
        </p:blipFill>
        <p:spPr>
          <a:xfrm>
            <a:off x="3299414" y="1400001"/>
            <a:ext cx="349904" cy="174482"/>
          </a:xfrm>
          <a:prstGeom prst="rect">
            <a:avLst/>
          </a:prstGeom>
        </p:spPr>
      </p:pic>
      <p:sp>
        <p:nvSpPr>
          <p:cNvPr id="28" name="bg object 28"/>
          <p:cNvSpPr/>
          <p:nvPr/>
        </p:nvSpPr>
        <p:spPr>
          <a:xfrm>
            <a:off x="3678904" y="1435197"/>
            <a:ext cx="53975" cy="97790"/>
          </a:xfrm>
          <a:custGeom>
            <a:avLst/>
            <a:gdLst/>
            <a:ahLst/>
            <a:cxnLst/>
            <a:rect l="l" t="t" r="r" b="b"/>
            <a:pathLst>
              <a:path w="53975" h="97790">
                <a:moveTo>
                  <a:pt x="46982" y="0"/>
                </a:moveTo>
                <a:lnTo>
                  <a:pt x="41747" y="0"/>
                </a:lnTo>
                <a:lnTo>
                  <a:pt x="34249" y="1265"/>
                </a:lnTo>
                <a:lnTo>
                  <a:pt x="27262" y="4794"/>
                </a:lnTo>
                <a:lnTo>
                  <a:pt x="21290" y="10182"/>
                </a:lnTo>
                <a:lnTo>
                  <a:pt x="16837" y="17025"/>
                </a:lnTo>
                <a:lnTo>
                  <a:pt x="16470" y="17025"/>
                </a:lnTo>
                <a:lnTo>
                  <a:pt x="16470" y="2251"/>
                </a:lnTo>
                <a:lnTo>
                  <a:pt x="0" y="2251"/>
                </a:lnTo>
                <a:lnTo>
                  <a:pt x="0" y="97724"/>
                </a:lnTo>
                <a:lnTo>
                  <a:pt x="17591" y="97724"/>
                </a:lnTo>
                <a:lnTo>
                  <a:pt x="17591" y="54291"/>
                </a:lnTo>
                <a:lnTo>
                  <a:pt x="19446" y="38099"/>
                </a:lnTo>
                <a:lnTo>
                  <a:pt x="24708" y="25836"/>
                </a:lnTo>
                <a:lnTo>
                  <a:pt x="32919" y="18065"/>
                </a:lnTo>
                <a:lnTo>
                  <a:pt x="43621" y="15350"/>
                </a:lnTo>
                <a:lnTo>
                  <a:pt x="46605" y="15350"/>
                </a:lnTo>
                <a:lnTo>
                  <a:pt x="50155" y="15737"/>
                </a:lnTo>
                <a:lnTo>
                  <a:pt x="53349" y="17025"/>
                </a:lnTo>
                <a:lnTo>
                  <a:pt x="53349" y="1319"/>
                </a:lnTo>
                <a:lnTo>
                  <a:pt x="46982" y="0"/>
                </a:lnTo>
                <a:close/>
              </a:path>
            </a:pathLst>
          </a:custGeom>
          <a:solidFill>
            <a:srgbClr val="FFFFFF"/>
          </a:solidFill>
        </p:spPr>
        <p:txBody>
          <a:bodyPr wrap="square" lIns="0" tIns="0" rIns="0" bIns="0" rtlCol="0"/>
          <a:lstStyle/>
          <a:p>
            <a:endParaRPr/>
          </a:p>
        </p:txBody>
      </p:sp>
      <p:pic>
        <p:nvPicPr>
          <p:cNvPr id="29" name="bg object 29"/>
          <p:cNvPicPr/>
          <p:nvPr/>
        </p:nvPicPr>
        <p:blipFill>
          <a:blip r:embed="rId11" cstate="print"/>
          <a:stretch>
            <a:fillRect/>
          </a:stretch>
        </p:blipFill>
        <p:spPr>
          <a:xfrm>
            <a:off x="3751730" y="1437448"/>
            <a:ext cx="84426" cy="97714"/>
          </a:xfrm>
          <a:prstGeom prst="rect">
            <a:avLst/>
          </a:prstGeom>
        </p:spPr>
      </p:pic>
      <p:pic>
        <p:nvPicPr>
          <p:cNvPr id="30" name="bg object 30"/>
          <p:cNvPicPr/>
          <p:nvPr/>
        </p:nvPicPr>
        <p:blipFill>
          <a:blip r:embed="rId12" cstate="print"/>
          <a:stretch>
            <a:fillRect/>
          </a:stretch>
        </p:blipFill>
        <p:spPr>
          <a:xfrm>
            <a:off x="3305019" y="1689841"/>
            <a:ext cx="83306" cy="130655"/>
          </a:xfrm>
          <a:prstGeom prst="rect">
            <a:avLst/>
          </a:prstGeom>
        </p:spPr>
      </p:pic>
      <p:pic>
        <p:nvPicPr>
          <p:cNvPr id="31" name="bg object 31"/>
          <p:cNvPicPr/>
          <p:nvPr/>
        </p:nvPicPr>
        <p:blipFill>
          <a:blip r:embed="rId13" cstate="print"/>
          <a:stretch>
            <a:fillRect/>
          </a:stretch>
        </p:blipFill>
        <p:spPr>
          <a:xfrm>
            <a:off x="3408560" y="1725012"/>
            <a:ext cx="84426" cy="97724"/>
          </a:xfrm>
          <a:prstGeom prst="rect">
            <a:avLst/>
          </a:prstGeom>
        </p:spPr>
      </p:pic>
      <p:pic>
        <p:nvPicPr>
          <p:cNvPr id="32" name="bg object 32"/>
          <p:cNvPicPr/>
          <p:nvPr/>
        </p:nvPicPr>
        <p:blipFill>
          <a:blip r:embed="rId14" cstate="print"/>
          <a:stretch>
            <a:fillRect/>
          </a:stretch>
        </p:blipFill>
        <p:spPr>
          <a:xfrm>
            <a:off x="3522947" y="1680082"/>
            <a:ext cx="90803" cy="142665"/>
          </a:xfrm>
          <a:prstGeom prst="rect">
            <a:avLst/>
          </a:prstGeom>
        </p:spPr>
      </p:pic>
      <p:sp>
        <p:nvSpPr>
          <p:cNvPr id="33" name="bg object 33"/>
          <p:cNvSpPr/>
          <p:nvPr/>
        </p:nvSpPr>
        <p:spPr>
          <a:xfrm>
            <a:off x="3639579" y="1680101"/>
            <a:ext cx="71120" cy="140970"/>
          </a:xfrm>
          <a:custGeom>
            <a:avLst/>
            <a:gdLst/>
            <a:ahLst/>
            <a:cxnLst/>
            <a:rect l="l" t="t" r="r" b="b"/>
            <a:pathLst>
              <a:path w="71120" h="140969">
                <a:moveTo>
                  <a:pt x="17589" y="0"/>
                </a:moveTo>
                <a:lnTo>
                  <a:pt x="0" y="0"/>
                </a:lnTo>
                <a:lnTo>
                  <a:pt x="0" y="140398"/>
                </a:lnTo>
                <a:lnTo>
                  <a:pt x="17589" y="140398"/>
                </a:lnTo>
                <a:lnTo>
                  <a:pt x="17589" y="0"/>
                </a:lnTo>
                <a:close/>
              </a:path>
              <a:path w="71120" h="140969">
                <a:moveTo>
                  <a:pt x="69646" y="44932"/>
                </a:moveTo>
                <a:lnTo>
                  <a:pt x="52057" y="44932"/>
                </a:lnTo>
                <a:lnTo>
                  <a:pt x="52057" y="140398"/>
                </a:lnTo>
                <a:lnTo>
                  <a:pt x="69646" y="140398"/>
                </a:lnTo>
                <a:lnTo>
                  <a:pt x="69646" y="44932"/>
                </a:lnTo>
                <a:close/>
              </a:path>
              <a:path w="71120" h="140969">
                <a:moveTo>
                  <a:pt x="70764" y="3733"/>
                </a:moveTo>
                <a:lnTo>
                  <a:pt x="50914" y="3733"/>
                </a:lnTo>
                <a:lnTo>
                  <a:pt x="50914" y="23596"/>
                </a:lnTo>
                <a:lnTo>
                  <a:pt x="70764" y="23596"/>
                </a:lnTo>
                <a:lnTo>
                  <a:pt x="70764" y="3733"/>
                </a:lnTo>
                <a:close/>
              </a:path>
            </a:pathLst>
          </a:custGeom>
          <a:solidFill>
            <a:srgbClr val="FFFFFF"/>
          </a:solidFill>
        </p:spPr>
        <p:txBody>
          <a:bodyPr wrap="square" lIns="0" tIns="0" rIns="0" bIns="0" rtlCol="0"/>
          <a:lstStyle/>
          <a:p>
            <a:endParaRPr/>
          </a:p>
        </p:txBody>
      </p:sp>
      <p:pic>
        <p:nvPicPr>
          <p:cNvPr id="34" name="bg object 34"/>
          <p:cNvPicPr/>
          <p:nvPr/>
        </p:nvPicPr>
        <p:blipFill>
          <a:blip r:embed="rId15" cstate="print"/>
          <a:stretch>
            <a:fillRect/>
          </a:stretch>
        </p:blipFill>
        <p:spPr>
          <a:xfrm>
            <a:off x="3733569" y="1722770"/>
            <a:ext cx="70751" cy="99965"/>
          </a:xfrm>
          <a:prstGeom prst="rect">
            <a:avLst/>
          </a:prstGeom>
        </p:spPr>
      </p:pic>
      <p:sp>
        <p:nvSpPr>
          <p:cNvPr id="35" name="bg object 35"/>
          <p:cNvSpPr/>
          <p:nvPr/>
        </p:nvSpPr>
        <p:spPr>
          <a:xfrm>
            <a:off x="3879215" y="1689829"/>
            <a:ext cx="100330" cy="130810"/>
          </a:xfrm>
          <a:custGeom>
            <a:avLst/>
            <a:gdLst/>
            <a:ahLst/>
            <a:cxnLst/>
            <a:rect l="l" t="t" r="r" b="b"/>
            <a:pathLst>
              <a:path w="100329" h="130810">
                <a:moveTo>
                  <a:pt x="99987" y="0"/>
                </a:moveTo>
                <a:lnTo>
                  <a:pt x="81241" y="0"/>
                </a:lnTo>
                <a:lnTo>
                  <a:pt x="81241" y="54610"/>
                </a:lnTo>
                <a:lnTo>
                  <a:pt x="18719" y="54610"/>
                </a:lnTo>
                <a:lnTo>
                  <a:pt x="18719" y="0"/>
                </a:lnTo>
                <a:lnTo>
                  <a:pt x="0" y="0"/>
                </a:lnTo>
                <a:lnTo>
                  <a:pt x="0" y="54610"/>
                </a:lnTo>
                <a:lnTo>
                  <a:pt x="0" y="71120"/>
                </a:lnTo>
                <a:lnTo>
                  <a:pt x="0" y="130810"/>
                </a:lnTo>
                <a:lnTo>
                  <a:pt x="18719" y="130810"/>
                </a:lnTo>
                <a:lnTo>
                  <a:pt x="18719" y="71120"/>
                </a:lnTo>
                <a:lnTo>
                  <a:pt x="81241" y="71120"/>
                </a:lnTo>
                <a:lnTo>
                  <a:pt x="81241" y="130810"/>
                </a:lnTo>
                <a:lnTo>
                  <a:pt x="99987" y="130810"/>
                </a:lnTo>
                <a:lnTo>
                  <a:pt x="99987" y="71120"/>
                </a:lnTo>
                <a:lnTo>
                  <a:pt x="99987" y="54610"/>
                </a:lnTo>
                <a:lnTo>
                  <a:pt x="99987" y="0"/>
                </a:lnTo>
                <a:close/>
              </a:path>
            </a:pathLst>
          </a:custGeom>
          <a:solidFill>
            <a:srgbClr val="FFFFFF"/>
          </a:solidFill>
        </p:spPr>
        <p:txBody>
          <a:bodyPr wrap="square" lIns="0" tIns="0" rIns="0" bIns="0" rtlCol="0"/>
          <a:lstStyle/>
          <a:p>
            <a:endParaRPr/>
          </a:p>
        </p:txBody>
      </p:sp>
      <p:pic>
        <p:nvPicPr>
          <p:cNvPr id="36" name="bg object 36"/>
          <p:cNvPicPr/>
          <p:nvPr/>
        </p:nvPicPr>
        <p:blipFill>
          <a:blip r:embed="rId16" cstate="print"/>
          <a:stretch>
            <a:fillRect/>
          </a:stretch>
        </p:blipFill>
        <p:spPr>
          <a:xfrm>
            <a:off x="4005413" y="1722771"/>
            <a:ext cx="185523" cy="99980"/>
          </a:xfrm>
          <a:prstGeom prst="rect">
            <a:avLst/>
          </a:prstGeom>
        </p:spPr>
      </p:pic>
      <p:sp>
        <p:nvSpPr>
          <p:cNvPr id="37" name="bg object 37"/>
          <p:cNvSpPr/>
          <p:nvPr/>
        </p:nvSpPr>
        <p:spPr>
          <a:xfrm>
            <a:off x="4222191" y="1680101"/>
            <a:ext cx="102235" cy="142875"/>
          </a:xfrm>
          <a:custGeom>
            <a:avLst/>
            <a:gdLst/>
            <a:ahLst/>
            <a:cxnLst/>
            <a:rect l="l" t="t" r="r" b="b"/>
            <a:pathLst>
              <a:path w="102235" h="142875">
                <a:moveTo>
                  <a:pt x="17589" y="0"/>
                </a:moveTo>
                <a:lnTo>
                  <a:pt x="0" y="0"/>
                </a:lnTo>
                <a:lnTo>
                  <a:pt x="0" y="140398"/>
                </a:lnTo>
                <a:lnTo>
                  <a:pt x="17589" y="140398"/>
                </a:lnTo>
                <a:lnTo>
                  <a:pt x="17589" y="0"/>
                </a:lnTo>
                <a:close/>
              </a:path>
              <a:path w="102235" h="142875">
                <a:moveTo>
                  <a:pt x="102031" y="125056"/>
                </a:moveTo>
                <a:lnTo>
                  <a:pt x="99415" y="126733"/>
                </a:lnTo>
                <a:lnTo>
                  <a:pt x="95491" y="128409"/>
                </a:lnTo>
                <a:lnTo>
                  <a:pt x="82003" y="128409"/>
                </a:lnTo>
                <a:lnTo>
                  <a:pt x="75285" y="122440"/>
                </a:lnTo>
                <a:lnTo>
                  <a:pt x="75285" y="59156"/>
                </a:lnTo>
                <a:lnTo>
                  <a:pt x="100545" y="59156"/>
                </a:lnTo>
                <a:lnTo>
                  <a:pt x="100545" y="44945"/>
                </a:lnTo>
                <a:lnTo>
                  <a:pt x="75285" y="44945"/>
                </a:lnTo>
                <a:lnTo>
                  <a:pt x="75285" y="17221"/>
                </a:lnTo>
                <a:lnTo>
                  <a:pt x="57670" y="22847"/>
                </a:lnTo>
                <a:lnTo>
                  <a:pt x="57670" y="44945"/>
                </a:lnTo>
                <a:lnTo>
                  <a:pt x="36144" y="44945"/>
                </a:lnTo>
                <a:lnTo>
                  <a:pt x="36144" y="59156"/>
                </a:lnTo>
                <a:lnTo>
                  <a:pt x="57670" y="59156"/>
                </a:lnTo>
                <a:lnTo>
                  <a:pt x="57670" y="114960"/>
                </a:lnTo>
                <a:lnTo>
                  <a:pt x="59702" y="127330"/>
                </a:lnTo>
                <a:lnTo>
                  <a:pt x="65557" y="135953"/>
                </a:lnTo>
                <a:lnTo>
                  <a:pt x="74803" y="140995"/>
                </a:lnTo>
                <a:lnTo>
                  <a:pt x="87045" y="142646"/>
                </a:lnTo>
                <a:lnTo>
                  <a:pt x="92684" y="142646"/>
                </a:lnTo>
                <a:lnTo>
                  <a:pt x="102031" y="140030"/>
                </a:lnTo>
                <a:lnTo>
                  <a:pt x="102031" y="125056"/>
                </a:lnTo>
                <a:close/>
              </a:path>
            </a:pathLst>
          </a:custGeom>
          <a:solidFill>
            <a:srgbClr val="FFFFFF"/>
          </a:solidFill>
        </p:spPr>
        <p:txBody>
          <a:bodyPr wrap="square" lIns="0" tIns="0" rIns="0" bIns="0" rtlCol="0"/>
          <a:lstStyle/>
          <a:p>
            <a:endParaRPr/>
          </a:p>
        </p:txBody>
      </p:sp>
      <p:pic>
        <p:nvPicPr>
          <p:cNvPr id="38" name="bg object 38"/>
          <p:cNvPicPr/>
          <p:nvPr/>
        </p:nvPicPr>
        <p:blipFill>
          <a:blip r:embed="rId17" cstate="print"/>
          <a:stretch>
            <a:fillRect/>
          </a:stretch>
        </p:blipFill>
        <p:spPr>
          <a:xfrm>
            <a:off x="4344838" y="1680097"/>
            <a:ext cx="84416" cy="140404"/>
          </a:xfrm>
          <a:prstGeom prst="rect">
            <a:avLst/>
          </a:prstGeom>
        </p:spPr>
      </p:pic>
      <p:pic>
        <p:nvPicPr>
          <p:cNvPr id="39" name="bg object 39"/>
          <p:cNvPicPr/>
          <p:nvPr/>
        </p:nvPicPr>
        <p:blipFill>
          <a:blip r:embed="rId18" cstate="print"/>
          <a:stretch>
            <a:fillRect/>
          </a:stretch>
        </p:blipFill>
        <p:spPr>
          <a:xfrm>
            <a:off x="3289861" y="1914500"/>
            <a:ext cx="276876" cy="132906"/>
          </a:xfrm>
          <a:prstGeom prst="rect">
            <a:avLst/>
          </a:prstGeom>
        </p:spPr>
      </p:pic>
      <p:sp>
        <p:nvSpPr>
          <p:cNvPr id="40" name="bg object 40"/>
          <p:cNvSpPr/>
          <p:nvPr/>
        </p:nvSpPr>
        <p:spPr>
          <a:xfrm>
            <a:off x="3598037" y="1904758"/>
            <a:ext cx="17780" cy="140970"/>
          </a:xfrm>
          <a:custGeom>
            <a:avLst/>
            <a:gdLst/>
            <a:ahLst/>
            <a:cxnLst/>
            <a:rect l="l" t="t" r="r" b="b"/>
            <a:pathLst>
              <a:path w="17779" h="140969">
                <a:moveTo>
                  <a:pt x="17591" y="0"/>
                </a:moveTo>
                <a:lnTo>
                  <a:pt x="0" y="0"/>
                </a:lnTo>
                <a:lnTo>
                  <a:pt x="0" y="140404"/>
                </a:lnTo>
                <a:lnTo>
                  <a:pt x="17591" y="140404"/>
                </a:lnTo>
                <a:lnTo>
                  <a:pt x="17591" y="0"/>
                </a:lnTo>
                <a:close/>
              </a:path>
            </a:pathLst>
          </a:custGeom>
          <a:solidFill>
            <a:srgbClr val="FFFFFF"/>
          </a:solidFill>
        </p:spPr>
        <p:txBody>
          <a:bodyPr wrap="square" lIns="0" tIns="0" rIns="0" bIns="0" rtlCol="0"/>
          <a:lstStyle/>
          <a:p>
            <a:endParaRPr/>
          </a:p>
        </p:txBody>
      </p:sp>
      <p:pic>
        <p:nvPicPr>
          <p:cNvPr id="41" name="bg object 41"/>
          <p:cNvPicPr/>
          <p:nvPr/>
        </p:nvPicPr>
        <p:blipFill>
          <a:blip r:embed="rId19" cstate="print"/>
          <a:stretch>
            <a:fillRect/>
          </a:stretch>
        </p:blipFill>
        <p:spPr>
          <a:xfrm>
            <a:off x="3641463" y="1947437"/>
            <a:ext cx="161944" cy="99978"/>
          </a:xfrm>
          <a:prstGeom prst="rect">
            <a:avLst/>
          </a:prstGeom>
        </p:spPr>
      </p:pic>
      <p:sp>
        <p:nvSpPr>
          <p:cNvPr id="42" name="bg object 42"/>
          <p:cNvSpPr/>
          <p:nvPr/>
        </p:nvSpPr>
        <p:spPr>
          <a:xfrm>
            <a:off x="785316" y="10523239"/>
            <a:ext cx="18533745" cy="0"/>
          </a:xfrm>
          <a:custGeom>
            <a:avLst/>
            <a:gdLst/>
            <a:ahLst/>
            <a:cxnLst/>
            <a:rect l="l" t="t" r="r" b="b"/>
            <a:pathLst>
              <a:path w="18533745">
                <a:moveTo>
                  <a:pt x="0" y="0"/>
                </a:moveTo>
                <a:lnTo>
                  <a:pt x="18533467" y="0"/>
                </a:lnTo>
              </a:path>
            </a:pathLst>
          </a:custGeom>
          <a:ln w="10470">
            <a:solidFill>
              <a:srgbClr val="FFFFFF"/>
            </a:solidFill>
          </a:ln>
        </p:spPr>
        <p:txBody>
          <a:bodyPr wrap="square" lIns="0" tIns="0" rIns="0" bIns="0" rtlCol="0"/>
          <a:lstStyle/>
          <a:p>
            <a:endParaRPr/>
          </a:p>
        </p:txBody>
      </p:sp>
      <p:pic>
        <p:nvPicPr>
          <p:cNvPr id="43" name="bg object 43"/>
          <p:cNvPicPr/>
          <p:nvPr/>
        </p:nvPicPr>
        <p:blipFill>
          <a:blip r:embed="rId20" cstate="print"/>
          <a:stretch>
            <a:fillRect/>
          </a:stretch>
        </p:blipFill>
        <p:spPr>
          <a:xfrm>
            <a:off x="11824298" y="0"/>
            <a:ext cx="8279801" cy="11308556"/>
          </a:xfrm>
          <a:prstGeom prst="rect">
            <a:avLst/>
          </a:prstGeom>
        </p:spPr>
      </p:pic>
      <p:sp>
        <p:nvSpPr>
          <p:cNvPr id="2" name="Holder 2"/>
          <p:cNvSpPr>
            <a:spLocks noGrp="1"/>
          </p:cNvSpPr>
          <p:nvPr>
            <p:ph type="title"/>
          </p:nvPr>
        </p:nvSpPr>
        <p:spPr/>
        <p:txBody>
          <a:bodyPr lIns="0" tIns="0" rIns="0" bIns="0"/>
          <a:lstStyle>
            <a:lvl1pPr>
              <a:defRPr sz="6000" b="1" i="0">
                <a:solidFill>
                  <a:srgbClr val="315083"/>
                </a:solidFill>
                <a:latin typeface="Ubuntu"/>
                <a:cs typeface="Ubuntu"/>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8/23/2023</a:t>
            </a:fld>
            <a:endParaRPr lang="en-US"/>
          </a:p>
        </p:txBody>
      </p:sp>
      <p:sp>
        <p:nvSpPr>
          <p:cNvPr id="5" name="Holder 5"/>
          <p:cNvSpPr>
            <a:spLocks noGrp="1"/>
          </p:cNvSpPr>
          <p:nvPr>
            <p:ph type="sldNum" sz="quarter" idx="7"/>
          </p:nvPr>
        </p:nvSpPr>
        <p:spPr/>
        <p:txBody>
          <a:bodyPr lIns="0" tIns="0" rIns="0" bIns="0"/>
          <a:lstStyle>
            <a:lvl1pPr>
              <a:defRPr sz="1150" b="1" i="0">
                <a:solidFill>
                  <a:srgbClr val="315083"/>
                </a:solidFill>
                <a:latin typeface="Ubuntu"/>
                <a:cs typeface="Ubuntu"/>
              </a:defRPr>
            </a:lvl1pPr>
          </a:lstStyle>
          <a:p>
            <a:pPr marL="38100">
              <a:lnSpc>
                <a:spcPct val="100000"/>
              </a:lnSpc>
              <a:spcBef>
                <a:spcPts val="25"/>
              </a:spcBef>
            </a:pPr>
            <a:fld id="{81D60167-4931-47E6-BA6A-407CBD079E47}" type="slidenum">
              <a:rPr dirty="0"/>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8/23/2023</a:t>
            </a:fld>
            <a:endParaRPr lang="en-US"/>
          </a:p>
        </p:txBody>
      </p:sp>
      <p:sp>
        <p:nvSpPr>
          <p:cNvPr id="4" name="Holder 4"/>
          <p:cNvSpPr>
            <a:spLocks noGrp="1"/>
          </p:cNvSpPr>
          <p:nvPr>
            <p:ph type="sldNum" sz="quarter" idx="7"/>
          </p:nvPr>
        </p:nvSpPr>
        <p:spPr/>
        <p:txBody>
          <a:bodyPr lIns="0" tIns="0" rIns="0" bIns="0"/>
          <a:lstStyle>
            <a:lvl1pPr>
              <a:defRPr sz="1150" b="1" i="0">
                <a:solidFill>
                  <a:srgbClr val="315083"/>
                </a:solidFill>
                <a:latin typeface="Ubuntu"/>
                <a:cs typeface="Ubuntu"/>
              </a:defRPr>
            </a:lvl1pPr>
          </a:lstStyle>
          <a:p>
            <a:pPr marL="38100">
              <a:lnSpc>
                <a:spcPct val="100000"/>
              </a:lnSpc>
              <a:spcBef>
                <a:spcPts val="25"/>
              </a:spcBef>
            </a:pPr>
            <a:fld id="{81D60167-4931-47E6-BA6A-407CBD079E47}" type="slidenum">
              <a:rPr dirty="0"/>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523544" y="10261467"/>
            <a:ext cx="19057620" cy="0"/>
          </a:xfrm>
          <a:custGeom>
            <a:avLst/>
            <a:gdLst/>
            <a:ahLst/>
            <a:cxnLst/>
            <a:rect l="l" t="t" r="r" b="b"/>
            <a:pathLst>
              <a:path w="19057620">
                <a:moveTo>
                  <a:pt x="0" y="0"/>
                </a:moveTo>
                <a:lnTo>
                  <a:pt x="19057011" y="0"/>
                </a:lnTo>
              </a:path>
            </a:pathLst>
          </a:custGeom>
          <a:ln w="5235">
            <a:solidFill>
              <a:srgbClr val="000000"/>
            </a:solidFill>
          </a:ln>
        </p:spPr>
        <p:txBody>
          <a:bodyPr wrap="square" lIns="0" tIns="0" rIns="0" bIns="0" rtlCol="0"/>
          <a:lstStyle/>
          <a:p>
            <a:endParaRPr/>
          </a:p>
        </p:txBody>
      </p:sp>
      <p:sp>
        <p:nvSpPr>
          <p:cNvPr id="17" name="bg object 17"/>
          <p:cNvSpPr/>
          <p:nvPr/>
        </p:nvSpPr>
        <p:spPr>
          <a:xfrm>
            <a:off x="2052293" y="10383140"/>
            <a:ext cx="0" cy="199390"/>
          </a:xfrm>
          <a:custGeom>
            <a:avLst/>
            <a:gdLst/>
            <a:ahLst/>
            <a:cxnLst/>
            <a:rect l="l" t="t" r="r" b="b"/>
            <a:pathLst>
              <a:path h="199390">
                <a:moveTo>
                  <a:pt x="0" y="198946"/>
                </a:moveTo>
                <a:lnTo>
                  <a:pt x="0" y="0"/>
                </a:lnTo>
              </a:path>
            </a:pathLst>
          </a:custGeom>
          <a:ln w="20941">
            <a:solidFill>
              <a:srgbClr val="F43882"/>
            </a:solidFill>
          </a:ln>
        </p:spPr>
        <p:txBody>
          <a:bodyPr wrap="square" lIns="0" tIns="0" rIns="0" bIns="0" rtlCol="0"/>
          <a:lstStyle/>
          <a:p>
            <a:endParaRPr/>
          </a:p>
        </p:txBody>
      </p:sp>
      <p:pic>
        <p:nvPicPr>
          <p:cNvPr id="18" name="bg object 18"/>
          <p:cNvPicPr/>
          <p:nvPr/>
        </p:nvPicPr>
        <p:blipFill>
          <a:blip r:embed="rId7" cstate="print"/>
          <a:stretch>
            <a:fillRect/>
          </a:stretch>
        </p:blipFill>
        <p:spPr>
          <a:xfrm>
            <a:off x="0" y="0"/>
            <a:ext cx="20104099" cy="1109914"/>
          </a:xfrm>
          <a:prstGeom prst="rect">
            <a:avLst/>
          </a:prstGeom>
        </p:spPr>
      </p:pic>
      <p:pic>
        <p:nvPicPr>
          <p:cNvPr id="19" name="bg object 19"/>
          <p:cNvPicPr/>
          <p:nvPr/>
        </p:nvPicPr>
        <p:blipFill>
          <a:blip r:embed="rId8" cstate="print"/>
          <a:stretch>
            <a:fillRect/>
          </a:stretch>
        </p:blipFill>
        <p:spPr>
          <a:xfrm>
            <a:off x="785317" y="247463"/>
            <a:ext cx="1089874" cy="614989"/>
          </a:xfrm>
          <a:prstGeom prst="rect">
            <a:avLst/>
          </a:prstGeom>
        </p:spPr>
      </p:pic>
      <p:pic>
        <p:nvPicPr>
          <p:cNvPr id="20" name="bg object 20"/>
          <p:cNvPicPr/>
          <p:nvPr/>
        </p:nvPicPr>
        <p:blipFill>
          <a:blip r:embed="rId9" cstate="print"/>
          <a:stretch>
            <a:fillRect/>
          </a:stretch>
        </p:blipFill>
        <p:spPr>
          <a:xfrm>
            <a:off x="1958788" y="315027"/>
            <a:ext cx="971838" cy="509597"/>
          </a:xfrm>
          <a:prstGeom prst="rect">
            <a:avLst/>
          </a:prstGeom>
        </p:spPr>
      </p:pic>
      <p:sp>
        <p:nvSpPr>
          <p:cNvPr id="2" name="Holder 2"/>
          <p:cNvSpPr>
            <a:spLocks noGrp="1"/>
          </p:cNvSpPr>
          <p:nvPr>
            <p:ph type="title"/>
          </p:nvPr>
        </p:nvSpPr>
        <p:spPr>
          <a:xfrm>
            <a:off x="772616" y="1847178"/>
            <a:ext cx="6537959" cy="1534795"/>
          </a:xfrm>
          <a:prstGeom prst="rect">
            <a:avLst/>
          </a:prstGeom>
        </p:spPr>
        <p:txBody>
          <a:bodyPr wrap="square" lIns="0" tIns="0" rIns="0" bIns="0">
            <a:spAutoFit/>
          </a:bodyPr>
          <a:lstStyle>
            <a:lvl1pPr>
              <a:defRPr sz="6000" b="1" i="0">
                <a:solidFill>
                  <a:srgbClr val="315083"/>
                </a:solidFill>
                <a:latin typeface="Ubuntu"/>
                <a:cs typeface="Ubuntu"/>
              </a:defRPr>
            </a:lvl1pPr>
          </a:lstStyle>
          <a:p>
            <a:endParaRPr/>
          </a:p>
        </p:txBody>
      </p:sp>
      <p:sp>
        <p:nvSpPr>
          <p:cNvPr id="3" name="Holder 3"/>
          <p:cNvSpPr>
            <a:spLocks noGrp="1"/>
          </p:cNvSpPr>
          <p:nvPr>
            <p:ph type="body" idx="1"/>
          </p:nvPr>
        </p:nvSpPr>
        <p:spPr>
          <a:xfrm>
            <a:off x="772616" y="4108522"/>
            <a:ext cx="10126980" cy="3981450"/>
          </a:xfrm>
          <a:prstGeom prst="rect">
            <a:avLst/>
          </a:prstGeom>
        </p:spPr>
        <p:txBody>
          <a:bodyPr wrap="square" lIns="0" tIns="0" rIns="0" bIns="0">
            <a:spAutoFit/>
          </a:bodyPr>
          <a:lstStyle>
            <a:lvl1pPr>
              <a:defRPr sz="2350" b="0" i="0">
                <a:solidFill>
                  <a:srgbClr val="7F7F7F"/>
                </a:solidFill>
                <a:latin typeface="Ubuntu-Light"/>
                <a:cs typeface="Ubuntu-Light"/>
              </a:defRPr>
            </a:lvl1pPr>
          </a:lstStyle>
          <a:p>
            <a:endParaRPr/>
          </a:p>
        </p:txBody>
      </p:sp>
      <p:sp>
        <p:nvSpPr>
          <p:cNvPr id="4" name="Holder 4"/>
          <p:cNvSpPr>
            <a:spLocks noGrp="1"/>
          </p:cNvSpPr>
          <p:nvPr>
            <p:ph type="ftr" sz="quarter" idx="5"/>
          </p:nvPr>
        </p:nvSpPr>
        <p:spPr>
          <a:xfrm>
            <a:off x="6835394" y="10517696"/>
            <a:ext cx="6433312" cy="565467"/>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1005205" y="10517696"/>
            <a:ext cx="4623943" cy="565467"/>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8/23/2023</a:t>
            </a:fld>
            <a:endParaRPr lang="en-US"/>
          </a:p>
        </p:txBody>
      </p:sp>
      <p:sp>
        <p:nvSpPr>
          <p:cNvPr id="6" name="Holder 6"/>
          <p:cNvSpPr>
            <a:spLocks noGrp="1"/>
          </p:cNvSpPr>
          <p:nvPr>
            <p:ph type="sldNum" sz="quarter" idx="7"/>
          </p:nvPr>
        </p:nvSpPr>
        <p:spPr>
          <a:xfrm>
            <a:off x="19459192" y="10390166"/>
            <a:ext cx="172719" cy="189865"/>
          </a:xfrm>
          <a:prstGeom prst="rect">
            <a:avLst/>
          </a:prstGeom>
        </p:spPr>
        <p:txBody>
          <a:bodyPr wrap="square" lIns="0" tIns="0" rIns="0" bIns="0">
            <a:spAutoFit/>
          </a:bodyPr>
          <a:lstStyle>
            <a:lvl1pPr>
              <a:defRPr sz="1150" b="1" i="0">
                <a:solidFill>
                  <a:srgbClr val="315083"/>
                </a:solidFill>
                <a:latin typeface="Ubuntu"/>
                <a:cs typeface="Ubuntu"/>
              </a:defRPr>
            </a:lvl1pPr>
          </a:lstStyle>
          <a:p>
            <a:pPr marL="38100">
              <a:lnSpc>
                <a:spcPct val="100000"/>
              </a:lnSpc>
              <a:spcBef>
                <a:spcPts val="25"/>
              </a:spcBef>
            </a:pPr>
            <a:fld id="{81D60167-4931-47E6-BA6A-407CBD079E47}" type="slidenum">
              <a:rPr dirty="0"/>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18" Type="http://schemas.openxmlformats.org/officeDocument/2006/relationships/image" Target="../media/image20.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17" Type="http://schemas.openxmlformats.org/officeDocument/2006/relationships/image" Target="../media/image19.png"/><Relationship Id="rId2" Type="http://schemas.openxmlformats.org/officeDocument/2006/relationships/image" Target="../media/image4.png"/><Relationship Id="rId16"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png"/><Relationship Id="rId15" Type="http://schemas.openxmlformats.org/officeDocument/2006/relationships/image" Target="../media/image17.png"/><Relationship Id="rId10" Type="http://schemas.openxmlformats.org/officeDocument/2006/relationships/image" Target="../media/image12.png"/><Relationship Id="rId19" Type="http://schemas.openxmlformats.org/officeDocument/2006/relationships/image" Target="../media/image21.png"/><Relationship Id="rId4" Type="http://schemas.openxmlformats.org/officeDocument/2006/relationships/image" Target="../media/image6.png"/><Relationship Id="rId9" Type="http://schemas.openxmlformats.org/officeDocument/2006/relationships/image" Target="../media/image11.png"/><Relationship Id="rId14" Type="http://schemas.openxmlformats.org/officeDocument/2006/relationships/image" Target="../media/image16.png"/></Relationships>
</file>

<file path=ppt/slides/_rels/slide10.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chart" Target="../charts/chart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chart" Target="../charts/chart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0" y="16042"/>
            <a:ext cx="20104099" cy="11308556"/>
          </a:xfrm>
          <a:prstGeom prst="rect">
            <a:avLst/>
          </a:prstGeom>
        </p:spPr>
      </p:pic>
      <p:sp>
        <p:nvSpPr>
          <p:cNvPr id="3" name="object 3"/>
          <p:cNvSpPr txBox="1">
            <a:spLocks noGrp="1"/>
          </p:cNvSpPr>
          <p:nvPr>
            <p:ph type="title"/>
          </p:nvPr>
        </p:nvSpPr>
        <p:spPr>
          <a:xfrm>
            <a:off x="1127988" y="2302786"/>
            <a:ext cx="16991627" cy="4655121"/>
          </a:xfrm>
          <a:prstGeom prst="rect">
            <a:avLst/>
          </a:prstGeom>
        </p:spPr>
        <p:txBody>
          <a:bodyPr vert="horz" wrap="square" lIns="0" tIns="15240" rIns="0" bIns="0" rtlCol="0" anchor="t">
            <a:spAutoFit/>
          </a:bodyPr>
          <a:lstStyle/>
          <a:p>
            <a:pPr marL="12700">
              <a:spcBef>
                <a:spcPts val="120"/>
              </a:spcBef>
            </a:pPr>
            <a:r>
              <a:rPr lang="en-US" sz="8050">
                <a:solidFill>
                  <a:srgbClr val="FFFFFF"/>
                </a:solidFill>
              </a:rPr>
              <a:t>Public Health Wales Annual Impact Survey of data, analysis and research products</a:t>
            </a:r>
            <a:br>
              <a:rPr lang="en-US" sz="8050">
                <a:solidFill>
                  <a:srgbClr val="FFFFFF"/>
                </a:solidFill>
              </a:rPr>
            </a:br>
            <a:r>
              <a:rPr lang="en-US" b="0" spc="-10">
                <a:solidFill>
                  <a:srgbClr val="F43882"/>
                </a:solidFill>
                <a:latin typeface="Ubuntu-Light"/>
              </a:rPr>
              <a:t>External stakeholders</a:t>
            </a:r>
            <a:endParaRPr lang="en-US"/>
          </a:p>
        </p:txBody>
      </p:sp>
      <p:sp>
        <p:nvSpPr>
          <p:cNvPr id="4" name="object 4"/>
          <p:cNvSpPr txBox="1"/>
          <p:nvPr/>
        </p:nvSpPr>
        <p:spPr>
          <a:xfrm>
            <a:off x="1154099" y="6819032"/>
            <a:ext cx="4593350" cy="1311275"/>
          </a:xfrm>
          <a:prstGeom prst="rect">
            <a:avLst/>
          </a:prstGeom>
        </p:spPr>
        <p:txBody>
          <a:bodyPr vert="horz" wrap="square" lIns="0" tIns="11430" rIns="0" bIns="0" rtlCol="0">
            <a:spAutoFit/>
          </a:bodyPr>
          <a:lstStyle/>
          <a:p>
            <a:pPr marL="12700">
              <a:lnSpc>
                <a:spcPct val="100000"/>
              </a:lnSpc>
              <a:spcBef>
                <a:spcPts val="90"/>
              </a:spcBef>
            </a:pPr>
            <a:r>
              <a:rPr lang="en-GB" sz="5000" spc="-10">
                <a:solidFill>
                  <a:srgbClr val="FFFFFF"/>
                </a:solidFill>
                <a:latin typeface="Ubuntu-Light"/>
                <a:cs typeface="Ubuntu-Light"/>
              </a:rPr>
              <a:t>2023</a:t>
            </a:r>
            <a:endParaRPr sz="5000">
              <a:latin typeface="Ubuntu-Light"/>
              <a:cs typeface="Ubuntu-Light"/>
            </a:endParaRPr>
          </a:p>
          <a:p>
            <a:pPr marL="12700">
              <a:lnSpc>
                <a:spcPct val="100000"/>
              </a:lnSpc>
              <a:spcBef>
                <a:spcPts val="1785"/>
              </a:spcBef>
            </a:pPr>
            <a:r>
              <a:rPr lang="en-GB" sz="1950" spc="-10">
                <a:solidFill>
                  <a:srgbClr val="FFFFFF"/>
                </a:solidFill>
                <a:latin typeface="Ubuntu"/>
                <a:cs typeface="Ubuntu"/>
              </a:rPr>
              <a:t>06/09/2023</a:t>
            </a:r>
            <a:endParaRPr sz="1950">
              <a:latin typeface="Ubuntu"/>
              <a:cs typeface="Ubuntu"/>
            </a:endParaRPr>
          </a:p>
        </p:txBody>
      </p:sp>
      <p:grpSp>
        <p:nvGrpSpPr>
          <p:cNvPr id="5" name="object 5"/>
          <p:cNvGrpSpPr/>
          <p:nvPr/>
        </p:nvGrpSpPr>
        <p:grpSpPr>
          <a:xfrm>
            <a:off x="785316" y="1047096"/>
            <a:ext cx="18533745" cy="9481820"/>
            <a:chOff x="785316" y="1047096"/>
            <a:chExt cx="18533745" cy="9481820"/>
          </a:xfrm>
        </p:grpSpPr>
        <p:sp>
          <p:nvSpPr>
            <p:cNvPr id="6" name="object 6"/>
            <p:cNvSpPr/>
            <p:nvPr/>
          </p:nvSpPr>
          <p:spPr>
            <a:xfrm>
              <a:off x="1245565" y="1164684"/>
              <a:ext cx="833119" cy="833119"/>
            </a:xfrm>
            <a:custGeom>
              <a:avLst/>
              <a:gdLst/>
              <a:ahLst/>
              <a:cxnLst/>
              <a:rect l="l" t="t" r="r" b="b"/>
              <a:pathLst>
                <a:path w="833119" h="833119">
                  <a:moveTo>
                    <a:pt x="302158" y="832662"/>
                  </a:moveTo>
                  <a:lnTo>
                    <a:pt x="298348" y="818870"/>
                  </a:lnTo>
                  <a:lnTo>
                    <a:pt x="295554" y="804684"/>
                  </a:lnTo>
                  <a:lnTo>
                    <a:pt x="293852" y="790143"/>
                  </a:lnTo>
                  <a:lnTo>
                    <a:pt x="293268" y="775284"/>
                  </a:lnTo>
                  <a:lnTo>
                    <a:pt x="293268" y="767295"/>
                  </a:lnTo>
                  <a:lnTo>
                    <a:pt x="293725" y="759434"/>
                  </a:lnTo>
                  <a:lnTo>
                    <a:pt x="294690" y="751674"/>
                  </a:lnTo>
                  <a:lnTo>
                    <a:pt x="246976" y="730224"/>
                  </a:lnTo>
                  <a:lnTo>
                    <a:pt x="203263" y="702246"/>
                  </a:lnTo>
                  <a:lnTo>
                    <a:pt x="164198" y="668388"/>
                  </a:lnTo>
                  <a:lnTo>
                    <a:pt x="130403" y="629259"/>
                  </a:lnTo>
                  <a:lnTo>
                    <a:pt x="102476" y="585508"/>
                  </a:lnTo>
                  <a:lnTo>
                    <a:pt x="81064" y="537756"/>
                  </a:lnTo>
                  <a:lnTo>
                    <a:pt x="73647" y="538632"/>
                  </a:lnTo>
                  <a:lnTo>
                    <a:pt x="66065" y="538848"/>
                  </a:lnTo>
                  <a:lnTo>
                    <a:pt x="58432" y="538848"/>
                  </a:lnTo>
                  <a:lnTo>
                    <a:pt x="43281" y="538264"/>
                  </a:lnTo>
                  <a:lnTo>
                    <a:pt x="28460" y="536536"/>
                  </a:lnTo>
                  <a:lnTo>
                    <a:pt x="14008" y="533666"/>
                  </a:lnTo>
                  <a:lnTo>
                    <a:pt x="0" y="529717"/>
                  </a:lnTo>
                  <a:lnTo>
                    <a:pt x="16027" y="577469"/>
                  </a:lnTo>
                  <a:lnTo>
                    <a:pt x="37299" y="622566"/>
                  </a:lnTo>
                  <a:lnTo>
                    <a:pt x="63436" y="664629"/>
                  </a:lnTo>
                  <a:lnTo>
                    <a:pt x="94094" y="703275"/>
                  </a:lnTo>
                  <a:lnTo>
                    <a:pt x="128879" y="738162"/>
                  </a:lnTo>
                  <a:lnTo>
                    <a:pt x="167449" y="768908"/>
                  </a:lnTo>
                  <a:lnTo>
                    <a:pt x="209423" y="795159"/>
                  </a:lnTo>
                  <a:lnTo>
                    <a:pt x="254457" y="816533"/>
                  </a:lnTo>
                  <a:lnTo>
                    <a:pt x="302158" y="832662"/>
                  </a:lnTo>
                  <a:close/>
                </a:path>
                <a:path w="833119" h="833119">
                  <a:moveTo>
                    <a:pt x="303149" y="0"/>
                  </a:moveTo>
                  <a:lnTo>
                    <a:pt x="255384" y="16027"/>
                  </a:lnTo>
                  <a:lnTo>
                    <a:pt x="210286" y="37299"/>
                  </a:lnTo>
                  <a:lnTo>
                    <a:pt x="168236" y="63436"/>
                  </a:lnTo>
                  <a:lnTo>
                    <a:pt x="129578" y="94081"/>
                  </a:lnTo>
                  <a:lnTo>
                    <a:pt x="94691" y="128866"/>
                  </a:lnTo>
                  <a:lnTo>
                    <a:pt x="63944" y="167436"/>
                  </a:lnTo>
                  <a:lnTo>
                    <a:pt x="37706" y="209423"/>
                  </a:lnTo>
                  <a:lnTo>
                    <a:pt x="16332" y="254444"/>
                  </a:lnTo>
                  <a:lnTo>
                    <a:pt x="190" y="302145"/>
                  </a:lnTo>
                  <a:lnTo>
                    <a:pt x="13982" y="298335"/>
                  </a:lnTo>
                  <a:lnTo>
                    <a:pt x="28168" y="295541"/>
                  </a:lnTo>
                  <a:lnTo>
                    <a:pt x="42710" y="293827"/>
                  </a:lnTo>
                  <a:lnTo>
                    <a:pt x="57569" y="293255"/>
                  </a:lnTo>
                  <a:lnTo>
                    <a:pt x="65582" y="293255"/>
                  </a:lnTo>
                  <a:lnTo>
                    <a:pt x="73431" y="293712"/>
                  </a:lnTo>
                  <a:lnTo>
                    <a:pt x="81191" y="294678"/>
                  </a:lnTo>
                  <a:lnTo>
                    <a:pt x="102654" y="246951"/>
                  </a:lnTo>
                  <a:lnTo>
                    <a:pt x="130619" y="203250"/>
                  </a:lnTo>
                  <a:lnTo>
                    <a:pt x="164477" y="164198"/>
                  </a:lnTo>
                  <a:lnTo>
                    <a:pt x="203606" y="130390"/>
                  </a:lnTo>
                  <a:lnTo>
                    <a:pt x="247345" y="102476"/>
                  </a:lnTo>
                  <a:lnTo>
                    <a:pt x="295109" y="81064"/>
                  </a:lnTo>
                  <a:lnTo>
                    <a:pt x="294208" y="73647"/>
                  </a:lnTo>
                  <a:lnTo>
                    <a:pt x="293979" y="66078"/>
                  </a:lnTo>
                  <a:lnTo>
                    <a:pt x="293979" y="58407"/>
                  </a:lnTo>
                  <a:lnTo>
                    <a:pt x="294576" y="43268"/>
                  </a:lnTo>
                  <a:lnTo>
                    <a:pt x="296316" y="28448"/>
                  </a:lnTo>
                  <a:lnTo>
                    <a:pt x="299186" y="14008"/>
                  </a:lnTo>
                  <a:lnTo>
                    <a:pt x="303149" y="0"/>
                  </a:lnTo>
                  <a:close/>
                </a:path>
                <a:path w="833119" h="833119">
                  <a:moveTo>
                    <a:pt x="832675" y="530682"/>
                  </a:moveTo>
                  <a:lnTo>
                    <a:pt x="818896" y="534504"/>
                  </a:lnTo>
                  <a:lnTo>
                    <a:pt x="804710" y="537298"/>
                  </a:lnTo>
                  <a:lnTo>
                    <a:pt x="790155" y="539000"/>
                  </a:lnTo>
                  <a:lnTo>
                    <a:pt x="775296" y="539572"/>
                  </a:lnTo>
                  <a:lnTo>
                    <a:pt x="767295" y="539572"/>
                  </a:lnTo>
                  <a:lnTo>
                    <a:pt x="759421" y="539140"/>
                  </a:lnTo>
                  <a:lnTo>
                    <a:pt x="751687" y="538149"/>
                  </a:lnTo>
                  <a:lnTo>
                    <a:pt x="730211" y="585876"/>
                  </a:lnTo>
                  <a:lnTo>
                    <a:pt x="702246" y="629589"/>
                  </a:lnTo>
                  <a:lnTo>
                    <a:pt x="668388" y="668655"/>
                  </a:lnTo>
                  <a:lnTo>
                    <a:pt x="629272" y="702462"/>
                  </a:lnTo>
                  <a:lnTo>
                    <a:pt x="585520" y="730377"/>
                  </a:lnTo>
                  <a:lnTo>
                    <a:pt x="537781" y="751789"/>
                  </a:lnTo>
                  <a:lnTo>
                    <a:pt x="538657" y="759206"/>
                  </a:lnTo>
                  <a:lnTo>
                    <a:pt x="536536" y="804405"/>
                  </a:lnTo>
                  <a:lnTo>
                    <a:pt x="529742" y="832853"/>
                  </a:lnTo>
                  <a:lnTo>
                    <a:pt x="577494" y="816825"/>
                  </a:lnTo>
                  <a:lnTo>
                    <a:pt x="622579" y="795566"/>
                  </a:lnTo>
                  <a:lnTo>
                    <a:pt x="664641" y="769416"/>
                  </a:lnTo>
                  <a:lnTo>
                    <a:pt x="703287" y="738771"/>
                  </a:lnTo>
                  <a:lnTo>
                    <a:pt x="738174" y="703973"/>
                  </a:lnTo>
                  <a:lnTo>
                    <a:pt x="768921" y="665403"/>
                  </a:lnTo>
                  <a:lnTo>
                    <a:pt x="795159" y="623430"/>
                  </a:lnTo>
                  <a:lnTo>
                    <a:pt x="816533" y="578396"/>
                  </a:lnTo>
                  <a:lnTo>
                    <a:pt x="832675" y="530682"/>
                  </a:lnTo>
                  <a:close/>
                </a:path>
                <a:path w="833119" h="833119">
                  <a:moveTo>
                    <a:pt x="832878" y="303110"/>
                  </a:moveTo>
                  <a:lnTo>
                    <a:pt x="816838" y="255358"/>
                  </a:lnTo>
                  <a:lnTo>
                    <a:pt x="795566" y="210273"/>
                  </a:lnTo>
                  <a:lnTo>
                    <a:pt x="769429" y="168211"/>
                  </a:lnTo>
                  <a:lnTo>
                    <a:pt x="738771" y="129565"/>
                  </a:lnTo>
                  <a:lnTo>
                    <a:pt x="703973" y="94691"/>
                  </a:lnTo>
                  <a:lnTo>
                    <a:pt x="665403" y="63944"/>
                  </a:lnTo>
                  <a:lnTo>
                    <a:pt x="623430" y="37706"/>
                  </a:lnTo>
                  <a:lnTo>
                    <a:pt x="578408" y="16332"/>
                  </a:lnTo>
                  <a:lnTo>
                    <a:pt x="530694" y="190"/>
                  </a:lnTo>
                  <a:lnTo>
                    <a:pt x="534517" y="13970"/>
                  </a:lnTo>
                  <a:lnTo>
                    <a:pt x="537311" y="28155"/>
                  </a:lnTo>
                  <a:lnTo>
                    <a:pt x="539026" y="42710"/>
                  </a:lnTo>
                  <a:lnTo>
                    <a:pt x="539597" y="57556"/>
                  </a:lnTo>
                  <a:lnTo>
                    <a:pt x="539597" y="65557"/>
                  </a:lnTo>
                  <a:lnTo>
                    <a:pt x="539140" y="73418"/>
                  </a:lnTo>
                  <a:lnTo>
                    <a:pt x="538187" y="81178"/>
                  </a:lnTo>
                  <a:lnTo>
                    <a:pt x="585901" y="102641"/>
                  </a:lnTo>
                  <a:lnTo>
                    <a:pt x="629602" y="130606"/>
                  </a:lnTo>
                  <a:lnTo>
                    <a:pt x="668667" y="164465"/>
                  </a:lnTo>
                  <a:lnTo>
                    <a:pt x="702462" y="203581"/>
                  </a:lnTo>
                  <a:lnTo>
                    <a:pt x="730377" y="247319"/>
                  </a:lnTo>
                  <a:lnTo>
                    <a:pt x="751789" y="295071"/>
                  </a:lnTo>
                  <a:lnTo>
                    <a:pt x="759206" y="294182"/>
                  </a:lnTo>
                  <a:lnTo>
                    <a:pt x="774446" y="293979"/>
                  </a:lnTo>
                  <a:lnTo>
                    <a:pt x="789584" y="294576"/>
                  </a:lnTo>
                  <a:lnTo>
                    <a:pt x="804405" y="296316"/>
                  </a:lnTo>
                  <a:lnTo>
                    <a:pt x="818845" y="299173"/>
                  </a:lnTo>
                  <a:lnTo>
                    <a:pt x="832878" y="303110"/>
                  </a:lnTo>
                  <a:close/>
                </a:path>
              </a:pathLst>
            </a:custGeom>
            <a:solidFill>
              <a:srgbClr val="FFFFFF"/>
            </a:solidFill>
          </p:spPr>
          <p:txBody>
            <a:bodyPr wrap="square" lIns="0" tIns="0" rIns="0" bIns="0" rtlCol="0"/>
            <a:lstStyle/>
            <a:p>
              <a:endParaRPr/>
            </a:p>
          </p:txBody>
        </p:sp>
        <p:pic>
          <p:nvPicPr>
            <p:cNvPr id="7" name="object 7"/>
            <p:cNvPicPr/>
            <p:nvPr/>
          </p:nvPicPr>
          <p:blipFill>
            <a:blip r:embed="rId3" cstate="print"/>
            <a:stretch>
              <a:fillRect/>
            </a:stretch>
          </p:blipFill>
          <p:spPr>
            <a:xfrm>
              <a:off x="2305486" y="1164438"/>
              <a:ext cx="715271" cy="885185"/>
            </a:xfrm>
            <a:prstGeom prst="rect">
              <a:avLst/>
            </a:prstGeom>
          </p:spPr>
        </p:pic>
        <p:sp>
          <p:nvSpPr>
            <p:cNvPr id="8" name="object 8"/>
            <p:cNvSpPr/>
            <p:nvPr/>
          </p:nvSpPr>
          <p:spPr>
            <a:xfrm>
              <a:off x="1127988" y="1047108"/>
              <a:ext cx="2197100" cy="1068070"/>
            </a:xfrm>
            <a:custGeom>
              <a:avLst/>
              <a:gdLst/>
              <a:ahLst/>
              <a:cxnLst/>
              <a:rect l="l" t="t" r="r" b="b"/>
              <a:pathLst>
                <a:path w="2197100" h="1068070">
                  <a:moveTo>
                    <a:pt x="388213" y="419315"/>
                  </a:moveTo>
                  <a:lnTo>
                    <a:pt x="355752" y="438188"/>
                  </a:lnTo>
                  <a:lnTo>
                    <a:pt x="335140" y="452475"/>
                  </a:lnTo>
                  <a:lnTo>
                    <a:pt x="317538" y="469328"/>
                  </a:lnTo>
                  <a:lnTo>
                    <a:pt x="294132" y="495947"/>
                  </a:lnTo>
                  <a:lnTo>
                    <a:pt x="263321" y="526796"/>
                  </a:lnTo>
                  <a:lnTo>
                    <a:pt x="226364" y="552526"/>
                  </a:lnTo>
                  <a:lnTo>
                    <a:pt x="185635" y="566661"/>
                  </a:lnTo>
                  <a:lnTo>
                    <a:pt x="143484" y="562673"/>
                  </a:lnTo>
                  <a:lnTo>
                    <a:pt x="102273" y="534085"/>
                  </a:lnTo>
                  <a:lnTo>
                    <a:pt x="136931" y="508139"/>
                  </a:lnTo>
                  <a:lnTo>
                    <a:pt x="172516" y="500468"/>
                  </a:lnTo>
                  <a:lnTo>
                    <a:pt x="207619" y="507136"/>
                  </a:lnTo>
                  <a:lnTo>
                    <a:pt x="240830" y="524243"/>
                  </a:lnTo>
                  <a:lnTo>
                    <a:pt x="247230" y="521843"/>
                  </a:lnTo>
                  <a:lnTo>
                    <a:pt x="253796" y="517105"/>
                  </a:lnTo>
                  <a:lnTo>
                    <a:pt x="264464" y="506463"/>
                  </a:lnTo>
                  <a:lnTo>
                    <a:pt x="287883" y="481380"/>
                  </a:lnTo>
                  <a:lnTo>
                    <a:pt x="292277" y="477443"/>
                  </a:lnTo>
                  <a:lnTo>
                    <a:pt x="295770" y="472897"/>
                  </a:lnTo>
                  <a:lnTo>
                    <a:pt x="257644" y="448729"/>
                  </a:lnTo>
                  <a:lnTo>
                    <a:pt x="219862" y="433298"/>
                  </a:lnTo>
                  <a:lnTo>
                    <a:pt x="182435" y="426783"/>
                  </a:lnTo>
                  <a:lnTo>
                    <a:pt x="145351" y="429361"/>
                  </a:lnTo>
                  <a:lnTo>
                    <a:pt x="108572" y="441198"/>
                  </a:lnTo>
                  <a:lnTo>
                    <a:pt x="72097" y="462483"/>
                  </a:lnTo>
                  <a:lnTo>
                    <a:pt x="35915" y="493382"/>
                  </a:lnTo>
                  <a:lnTo>
                    <a:pt x="0" y="534085"/>
                  </a:lnTo>
                  <a:lnTo>
                    <a:pt x="38481" y="577240"/>
                  </a:lnTo>
                  <a:lnTo>
                    <a:pt x="77152" y="609130"/>
                  </a:lnTo>
                  <a:lnTo>
                    <a:pt x="115912" y="630174"/>
                  </a:lnTo>
                  <a:lnTo>
                    <a:pt x="154686" y="640778"/>
                  </a:lnTo>
                  <a:lnTo>
                    <a:pt x="193408" y="641375"/>
                  </a:lnTo>
                  <a:lnTo>
                    <a:pt x="231965" y="632383"/>
                  </a:lnTo>
                  <a:lnTo>
                    <a:pt x="270294" y="614210"/>
                  </a:lnTo>
                  <a:lnTo>
                    <a:pt x="308305" y="587298"/>
                  </a:lnTo>
                  <a:lnTo>
                    <a:pt x="340321" y="556082"/>
                  </a:lnTo>
                  <a:lnTo>
                    <a:pt x="361581" y="534085"/>
                  </a:lnTo>
                  <a:lnTo>
                    <a:pt x="361505" y="506666"/>
                  </a:lnTo>
                  <a:lnTo>
                    <a:pt x="364261" y="485584"/>
                  </a:lnTo>
                  <a:lnTo>
                    <a:pt x="372325" y="460044"/>
                  </a:lnTo>
                  <a:lnTo>
                    <a:pt x="388213" y="419315"/>
                  </a:lnTo>
                  <a:close/>
                </a:path>
                <a:path w="2197100" h="1068070">
                  <a:moveTo>
                    <a:pt x="521716" y="370547"/>
                  </a:moveTo>
                  <a:lnTo>
                    <a:pt x="469442" y="318236"/>
                  </a:lnTo>
                  <a:lnTo>
                    <a:pt x="462508" y="325094"/>
                  </a:lnTo>
                  <a:lnTo>
                    <a:pt x="445770" y="344068"/>
                  </a:lnTo>
                  <a:lnTo>
                    <a:pt x="407225" y="408736"/>
                  </a:lnTo>
                  <a:lnTo>
                    <a:pt x="393941" y="445998"/>
                  </a:lnTo>
                  <a:lnTo>
                    <a:pt x="383806" y="485749"/>
                  </a:lnTo>
                  <a:lnTo>
                    <a:pt x="377101" y="533539"/>
                  </a:lnTo>
                  <a:lnTo>
                    <a:pt x="384238" y="539242"/>
                  </a:lnTo>
                  <a:lnTo>
                    <a:pt x="402132" y="552323"/>
                  </a:lnTo>
                  <a:lnTo>
                    <a:pt x="425488" y="566699"/>
                  </a:lnTo>
                  <a:lnTo>
                    <a:pt x="448983" y="576287"/>
                  </a:lnTo>
                  <a:lnTo>
                    <a:pt x="449529" y="567143"/>
                  </a:lnTo>
                  <a:lnTo>
                    <a:pt x="452005" y="542925"/>
                  </a:lnTo>
                  <a:lnTo>
                    <a:pt x="467956" y="468541"/>
                  </a:lnTo>
                  <a:lnTo>
                    <a:pt x="489127" y="410298"/>
                  </a:lnTo>
                  <a:lnTo>
                    <a:pt x="501472" y="392709"/>
                  </a:lnTo>
                  <a:lnTo>
                    <a:pt x="521716" y="370547"/>
                  </a:lnTo>
                  <a:close/>
                </a:path>
                <a:path w="2197100" h="1068070">
                  <a:moveTo>
                    <a:pt x="576287" y="619023"/>
                  </a:moveTo>
                  <a:lnTo>
                    <a:pt x="508444" y="610285"/>
                  </a:lnTo>
                  <a:lnTo>
                    <a:pt x="468541" y="600049"/>
                  </a:lnTo>
                  <a:lnTo>
                    <a:pt x="410311" y="578866"/>
                  </a:lnTo>
                  <a:lnTo>
                    <a:pt x="370560" y="546303"/>
                  </a:lnTo>
                  <a:lnTo>
                    <a:pt x="318236" y="598563"/>
                  </a:lnTo>
                  <a:lnTo>
                    <a:pt x="372757" y="642683"/>
                  </a:lnTo>
                  <a:lnTo>
                    <a:pt x="408762" y="660768"/>
                  </a:lnTo>
                  <a:lnTo>
                    <a:pt x="446011" y="674052"/>
                  </a:lnTo>
                  <a:lnTo>
                    <a:pt x="485762" y="684187"/>
                  </a:lnTo>
                  <a:lnTo>
                    <a:pt x="533552" y="690918"/>
                  </a:lnTo>
                  <a:lnTo>
                    <a:pt x="539254" y="683768"/>
                  </a:lnTo>
                  <a:lnTo>
                    <a:pt x="552335" y="665861"/>
                  </a:lnTo>
                  <a:lnTo>
                    <a:pt x="566712" y="642518"/>
                  </a:lnTo>
                  <a:lnTo>
                    <a:pt x="576287" y="619023"/>
                  </a:lnTo>
                  <a:close/>
                </a:path>
                <a:path w="2197100" h="1068070">
                  <a:moveTo>
                    <a:pt x="641375" y="874598"/>
                  </a:moveTo>
                  <a:lnTo>
                    <a:pt x="632383" y="836041"/>
                  </a:lnTo>
                  <a:lnTo>
                    <a:pt x="614222" y="797712"/>
                  </a:lnTo>
                  <a:lnTo>
                    <a:pt x="587311" y="759714"/>
                  </a:lnTo>
                  <a:lnTo>
                    <a:pt x="556094" y="727684"/>
                  </a:lnTo>
                  <a:lnTo>
                    <a:pt x="534085" y="706424"/>
                  </a:lnTo>
                  <a:lnTo>
                    <a:pt x="506679" y="706501"/>
                  </a:lnTo>
                  <a:lnTo>
                    <a:pt x="485584" y="703745"/>
                  </a:lnTo>
                  <a:lnTo>
                    <a:pt x="460057" y="695680"/>
                  </a:lnTo>
                  <a:lnTo>
                    <a:pt x="419315" y="679805"/>
                  </a:lnTo>
                  <a:lnTo>
                    <a:pt x="438200" y="712254"/>
                  </a:lnTo>
                  <a:lnTo>
                    <a:pt x="452475" y="732866"/>
                  </a:lnTo>
                  <a:lnTo>
                    <a:pt x="469328" y="750468"/>
                  </a:lnTo>
                  <a:lnTo>
                    <a:pt x="495947" y="773874"/>
                  </a:lnTo>
                  <a:lnTo>
                    <a:pt x="526808" y="804697"/>
                  </a:lnTo>
                  <a:lnTo>
                    <a:pt x="552551" y="841641"/>
                  </a:lnTo>
                  <a:lnTo>
                    <a:pt x="566674" y="882383"/>
                  </a:lnTo>
                  <a:lnTo>
                    <a:pt x="562686" y="924534"/>
                  </a:lnTo>
                  <a:lnTo>
                    <a:pt x="534085" y="965746"/>
                  </a:lnTo>
                  <a:lnTo>
                    <a:pt x="508152" y="931087"/>
                  </a:lnTo>
                  <a:lnTo>
                    <a:pt x="500468" y="895502"/>
                  </a:lnTo>
                  <a:lnTo>
                    <a:pt x="507149" y="860399"/>
                  </a:lnTo>
                  <a:lnTo>
                    <a:pt x="524256" y="827189"/>
                  </a:lnTo>
                  <a:lnTo>
                    <a:pt x="521868" y="820775"/>
                  </a:lnTo>
                  <a:lnTo>
                    <a:pt x="517118" y="814222"/>
                  </a:lnTo>
                  <a:lnTo>
                    <a:pt x="506488" y="803541"/>
                  </a:lnTo>
                  <a:lnTo>
                    <a:pt x="481406" y="780135"/>
                  </a:lnTo>
                  <a:lnTo>
                    <a:pt x="477456" y="775728"/>
                  </a:lnTo>
                  <a:lnTo>
                    <a:pt x="472897" y="772236"/>
                  </a:lnTo>
                  <a:lnTo>
                    <a:pt x="448729" y="810361"/>
                  </a:lnTo>
                  <a:lnTo>
                    <a:pt x="433311" y="848131"/>
                  </a:lnTo>
                  <a:lnTo>
                    <a:pt x="426796" y="885558"/>
                  </a:lnTo>
                  <a:lnTo>
                    <a:pt x="429361" y="922655"/>
                  </a:lnTo>
                  <a:lnTo>
                    <a:pt x="441210" y="959434"/>
                  </a:lnTo>
                  <a:lnTo>
                    <a:pt x="462483" y="995921"/>
                  </a:lnTo>
                  <a:lnTo>
                    <a:pt x="493382" y="1032103"/>
                  </a:lnTo>
                  <a:lnTo>
                    <a:pt x="534085" y="1068019"/>
                  </a:lnTo>
                  <a:lnTo>
                    <a:pt x="577240" y="1029525"/>
                  </a:lnTo>
                  <a:lnTo>
                    <a:pt x="609130" y="990866"/>
                  </a:lnTo>
                  <a:lnTo>
                    <a:pt x="630174" y="952093"/>
                  </a:lnTo>
                  <a:lnTo>
                    <a:pt x="640778" y="913320"/>
                  </a:lnTo>
                  <a:lnTo>
                    <a:pt x="641375" y="874598"/>
                  </a:lnTo>
                  <a:close/>
                </a:path>
                <a:path w="2197100" h="1068070">
                  <a:moveTo>
                    <a:pt x="648690" y="388188"/>
                  </a:moveTo>
                  <a:lnTo>
                    <a:pt x="629818" y="355739"/>
                  </a:lnTo>
                  <a:lnTo>
                    <a:pt x="615543" y="335127"/>
                  </a:lnTo>
                  <a:lnTo>
                    <a:pt x="598690" y="317512"/>
                  </a:lnTo>
                  <a:lnTo>
                    <a:pt x="572071" y="294106"/>
                  </a:lnTo>
                  <a:lnTo>
                    <a:pt x="541210" y="263296"/>
                  </a:lnTo>
                  <a:lnTo>
                    <a:pt x="515467" y="226352"/>
                  </a:lnTo>
                  <a:lnTo>
                    <a:pt x="501345" y="185623"/>
                  </a:lnTo>
                  <a:lnTo>
                    <a:pt x="505333" y="143471"/>
                  </a:lnTo>
                  <a:lnTo>
                    <a:pt x="533946" y="102260"/>
                  </a:lnTo>
                  <a:lnTo>
                    <a:pt x="559866" y="136918"/>
                  </a:lnTo>
                  <a:lnTo>
                    <a:pt x="567537" y="172504"/>
                  </a:lnTo>
                  <a:lnTo>
                    <a:pt x="560870" y="207606"/>
                  </a:lnTo>
                  <a:lnTo>
                    <a:pt x="543763" y="240792"/>
                  </a:lnTo>
                  <a:lnTo>
                    <a:pt x="546163" y="247218"/>
                  </a:lnTo>
                  <a:lnTo>
                    <a:pt x="550900" y="253784"/>
                  </a:lnTo>
                  <a:lnTo>
                    <a:pt x="561530" y="264464"/>
                  </a:lnTo>
                  <a:lnTo>
                    <a:pt x="586625" y="287883"/>
                  </a:lnTo>
                  <a:lnTo>
                    <a:pt x="590550" y="292252"/>
                  </a:lnTo>
                  <a:lnTo>
                    <a:pt x="595109" y="295770"/>
                  </a:lnTo>
                  <a:lnTo>
                    <a:pt x="619277" y="257632"/>
                  </a:lnTo>
                  <a:lnTo>
                    <a:pt x="634707" y="219862"/>
                  </a:lnTo>
                  <a:lnTo>
                    <a:pt x="641223" y="182435"/>
                  </a:lnTo>
                  <a:lnTo>
                    <a:pt x="638657" y="145338"/>
                  </a:lnTo>
                  <a:lnTo>
                    <a:pt x="626821" y="108559"/>
                  </a:lnTo>
                  <a:lnTo>
                    <a:pt x="605536" y="72085"/>
                  </a:lnTo>
                  <a:lnTo>
                    <a:pt x="574636" y="35902"/>
                  </a:lnTo>
                  <a:lnTo>
                    <a:pt x="533946" y="0"/>
                  </a:lnTo>
                  <a:lnTo>
                    <a:pt x="490778" y="38481"/>
                  </a:lnTo>
                  <a:lnTo>
                    <a:pt x="458876" y="77139"/>
                  </a:lnTo>
                  <a:lnTo>
                    <a:pt x="437845" y="115912"/>
                  </a:lnTo>
                  <a:lnTo>
                    <a:pt x="427228" y="154686"/>
                  </a:lnTo>
                  <a:lnTo>
                    <a:pt x="426631" y="193408"/>
                  </a:lnTo>
                  <a:lnTo>
                    <a:pt x="435622" y="231965"/>
                  </a:lnTo>
                  <a:lnTo>
                    <a:pt x="453783" y="270294"/>
                  </a:lnTo>
                  <a:lnTo>
                    <a:pt x="480695" y="308305"/>
                  </a:lnTo>
                  <a:lnTo>
                    <a:pt x="511924" y="340321"/>
                  </a:lnTo>
                  <a:lnTo>
                    <a:pt x="533946" y="361569"/>
                  </a:lnTo>
                  <a:lnTo>
                    <a:pt x="561340" y="361505"/>
                  </a:lnTo>
                  <a:lnTo>
                    <a:pt x="582422" y="364248"/>
                  </a:lnTo>
                  <a:lnTo>
                    <a:pt x="607961" y="372313"/>
                  </a:lnTo>
                  <a:lnTo>
                    <a:pt x="648690" y="388188"/>
                  </a:lnTo>
                  <a:close/>
                </a:path>
                <a:path w="2197100" h="1068070">
                  <a:moveTo>
                    <a:pt x="690918" y="534454"/>
                  </a:moveTo>
                  <a:lnTo>
                    <a:pt x="683768" y="528739"/>
                  </a:lnTo>
                  <a:lnTo>
                    <a:pt x="665873" y="515658"/>
                  </a:lnTo>
                  <a:lnTo>
                    <a:pt x="642531" y="501294"/>
                  </a:lnTo>
                  <a:lnTo>
                    <a:pt x="619036" y="491705"/>
                  </a:lnTo>
                  <a:lnTo>
                    <a:pt x="618490" y="500849"/>
                  </a:lnTo>
                  <a:lnTo>
                    <a:pt x="616013" y="525068"/>
                  </a:lnTo>
                  <a:lnTo>
                    <a:pt x="600075" y="599465"/>
                  </a:lnTo>
                  <a:lnTo>
                    <a:pt x="578878" y="657682"/>
                  </a:lnTo>
                  <a:lnTo>
                    <a:pt x="546303" y="697445"/>
                  </a:lnTo>
                  <a:lnTo>
                    <a:pt x="598563" y="749769"/>
                  </a:lnTo>
                  <a:lnTo>
                    <a:pt x="642708" y="695248"/>
                  </a:lnTo>
                  <a:lnTo>
                    <a:pt x="660793" y="659257"/>
                  </a:lnTo>
                  <a:lnTo>
                    <a:pt x="674065" y="621995"/>
                  </a:lnTo>
                  <a:lnTo>
                    <a:pt x="684199" y="582244"/>
                  </a:lnTo>
                  <a:lnTo>
                    <a:pt x="690918" y="534454"/>
                  </a:lnTo>
                  <a:close/>
                </a:path>
                <a:path w="2197100" h="1068070">
                  <a:moveTo>
                    <a:pt x="749769" y="469430"/>
                  </a:moveTo>
                  <a:lnTo>
                    <a:pt x="695261" y="425310"/>
                  </a:lnTo>
                  <a:lnTo>
                    <a:pt x="659282" y="407225"/>
                  </a:lnTo>
                  <a:lnTo>
                    <a:pt x="622020" y="393941"/>
                  </a:lnTo>
                  <a:lnTo>
                    <a:pt x="582256" y="383806"/>
                  </a:lnTo>
                  <a:lnTo>
                    <a:pt x="534479" y="377088"/>
                  </a:lnTo>
                  <a:lnTo>
                    <a:pt x="528764" y="384238"/>
                  </a:lnTo>
                  <a:lnTo>
                    <a:pt x="515670" y="402132"/>
                  </a:lnTo>
                  <a:lnTo>
                    <a:pt x="501307" y="425488"/>
                  </a:lnTo>
                  <a:lnTo>
                    <a:pt x="491718" y="448983"/>
                  </a:lnTo>
                  <a:lnTo>
                    <a:pt x="500862" y="449516"/>
                  </a:lnTo>
                  <a:lnTo>
                    <a:pt x="525081" y="452005"/>
                  </a:lnTo>
                  <a:lnTo>
                    <a:pt x="599478" y="467944"/>
                  </a:lnTo>
                  <a:lnTo>
                    <a:pt x="657694" y="489140"/>
                  </a:lnTo>
                  <a:lnTo>
                    <a:pt x="697445" y="521716"/>
                  </a:lnTo>
                  <a:lnTo>
                    <a:pt x="749769" y="469430"/>
                  </a:lnTo>
                  <a:close/>
                </a:path>
                <a:path w="2197100" h="1068070">
                  <a:moveTo>
                    <a:pt x="1068006" y="533933"/>
                  </a:moveTo>
                  <a:lnTo>
                    <a:pt x="1029525" y="490766"/>
                  </a:lnTo>
                  <a:lnTo>
                    <a:pt x="990866" y="458876"/>
                  </a:lnTo>
                  <a:lnTo>
                    <a:pt x="952093" y="437832"/>
                  </a:lnTo>
                  <a:lnTo>
                    <a:pt x="913320" y="427228"/>
                  </a:lnTo>
                  <a:lnTo>
                    <a:pt x="874610" y="426631"/>
                  </a:lnTo>
                  <a:lnTo>
                    <a:pt x="836041" y="435622"/>
                  </a:lnTo>
                  <a:lnTo>
                    <a:pt x="797712" y="453783"/>
                  </a:lnTo>
                  <a:lnTo>
                    <a:pt x="759701" y="480707"/>
                  </a:lnTo>
                  <a:lnTo>
                    <a:pt x="727697" y="511924"/>
                  </a:lnTo>
                  <a:lnTo>
                    <a:pt x="706437" y="533933"/>
                  </a:lnTo>
                  <a:lnTo>
                    <a:pt x="706501" y="561314"/>
                  </a:lnTo>
                  <a:lnTo>
                    <a:pt x="703757" y="582409"/>
                  </a:lnTo>
                  <a:lnTo>
                    <a:pt x="695693" y="607949"/>
                  </a:lnTo>
                  <a:lnTo>
                    <a:pt x="679805" y="648703"/>
                  </a:lnTo>
                  <a:lnTo>
                    <a:pt x="712266" y="629818"/>
                  </a:lnTo>
                  <a:lnTo>
                    <a:pt x="732878" y="615530"/>
                  </a:lnTo>
                  <a:lnTo>
                    <a:pt x="750481" y="598665"/>
                  </a:lnTo>
                  <a:lnTo>
                    <a:pt x="773887" y="572046"/>
                  </a:lnTo>
                  <a:lnTo>
                    <a:pt x="804697" y="541197"/>
                  </a:lnTo>
                  <a:lnTo>
                    <a:pt x="841641" y="515467"/>
                  </a:lnTo>
                  <a:lnTo>
                    <a:pt x="882383" y="501332"/>
                  </a:lnTo>
                  <a:lnTo>
                    <a:pt x="924534" y="505320"/>
                  </a:lnTo>
                  <a:lnTo>
                    <a:pt x="965746" y="533933"/>
                  </a:lnTo>
                  <a:lnTo>
                    <a:pt x="931087" y="559866"/>
                  </a:lnTo>
                  <a:lnTo>
                    <a:pt x="895502" y="567537"/>
                  </a:lnTo>
                  <a:lnTo>
                    <a:pt x="860399" y="560857"/>
                  </a:lnTo>
                  <a:lnTo>
                    <a:pt x="827214" y="543750"/>
                  </a:lnTo>
                  <a:lnTo>
                    <a:pt x="820788" y="546138"/>
                  </a:lnTo>
                  <a:lnTo>
                    <a:pt x="814222" y="550887"/>
                  </a:lnTo>
                  <a:lnTo>
                    <a:pt x="803541" y="561530"/>
                  </a:lnTo>
                  <a:lnTo>
                    <a:pt x="780122" y="586600"/>
                  </a:lnTo>
                  <a:lnTo>
                    <a:pt x="775741" y="590550"/>
                  </a:lnTo>
                  <a:lnTo>
                    <a:pt x="772223" y="595109"/>
                  </a:lnTo>
                  <a:lnTo>
                    <a:pt x="810361" y="619264"/>
                  </a:lnTo>
                  <a:lnTo>
                    <a:pt x="848144" y="634695"/>
                  </a:lnTo>
                  <a:lnTo>
                    <a:pt x="885571" y="641210"/>
                  </a:lnTo>
                  <a:lnTo>
                    <a:pt x="922667" y="638632"/>
                  </a:lnTo>
                  <a:lnTo>
                    <a:pt x="959434" y="626795"/>
                  </a:lnTo>
                  <a:lnTo>
                    <a:pt x="995908" y="605523"/>
                  </a:lnTo>
                  <a:lnTo>
                    <a:pt x="1032103" y="574624"/>
                  </a:lnTo>
                  <a:lnTo>
                    <a:pt x="1068006" y="533933"/>
                  </a:lnTo>
                  <a:close/>
                </a:path>
                <a:path w="2197100" h="1068070">
                  <a:moveTo>
                    <a:pt x="2055495" y="117335"/>
                  </a:moveTo>
                  <a:lnTo>
                    <a:pt x="2037956" y="117335"/>
                  </a:lnTo>
                  <a:lnTo>
                    <a:pt x="2037956" y="1002334"/>
                  </a:lnTo>
                  <a:lnTo>
                    <a:pt x="2055495" y="1002334"/>
                  </a:lnTo>
                  <a:lnTo>
                    <a:pt x="2055495" y="117335"/>
                  </a:lnTo>
                  <a:close/>
                </a:path>
                <a:path w="2197100" h="1068070">
                  <a:moveTo>
                    <a:pt x="2196884" y="130492"/>
                  </a:moveTo>
                  <a:lnTo>
                    <a:pt x="2178164" y="130492"/>
                  </a:lnTo>
                  <a:lnTo>
                    <a:pt x="2178164" y="261162"/>
                  </a:lnTo>
                  <a:lnTo>
                    <a:pt x="2196884" y="261162"/>
                  </a:lnTo>
                  <a:lnTo>
                    <a:pt x="2196884" y="130492"/>
                  </a:lnTo>
                  <a:close/>
                </a:path>
              </a:pathLst>
            </a:custGeom>
            <a:solidFill>
              <a:srgbClr val="FFFFFF"/>
            </a:solidFill>
          </p:spPr>
          <p:txBody>
            <a:bodyPr wrap="square" lIns="0" tIns="0" rIns="0" bIns="0" rtlCol="0"/>
            <a:lstStyle/>
            <a:p>
              <a:endParaRPr/>
            </a:p>
          </p:txBody>
        </p:sp>
        <p:pic>
          <p:nvPicPr>
            <p:cNvPr id="9" name="object 9"/>
            <p:cNvPicPr/>
            <p:nvPr/>
          </p:nvPicPr>
          <p:blipFill>
            <a:blip r:embed="rId4" cstate="print"/>
            <a:stretch>
              <a:fillRect/>
            </a:stretch>
          </p:blipFill>
          <p:spPr>
            <a:xfrm>
              <a:off x="3350149" y="1210530"/>
              <a:ext cx="173361" cy="99976"/>
            </a:xfrm>
            <a:prstGeom prst="rect">
              <a:avLst/>
            </a:prstGeom>
          </p:spPr>
        </p:pic>
        <p:pic>
          <p:nvPicPr>
            <p:cNvPr id="10" name="object 10"/>
            <p:cNvPicPr/>
            <p:nvPr/>
          </p:nvPicPr>
          <p:blipFill>
            <a:blip r:embed="rId5" cstate="print"/>
            <a:stretch>
              <a:fillRect/>
            </a:stretch>
          </p:blipFill>
          <p:spPr>
            <a:xfrm>
              <a:off x="3543745" y="1167852"/>
              <a:ext cx="292419" cy="181967"/>
            </a:xfrm>
            <a:prstGeom prst="rect">
              <a:avLst/>
            </a:prstGeom>
          </p:spPr>
        </p:pic>
        <p:pic>
          <p:nvPicPr>
            <p:cNvPr id="11" name="object 11"/>
            <p:cNvPicPr/>
            <p:nvPr/>
          </p:nvPicPr>
          <p:blipFill>
            <a:blip r:embed="rId6" cstate="print"/>
            <a:stretch>
              <a:fillRect/>
            </a:stretch>
          </p:blipFill>
          <p:spPr>
            <a:xfrm>
              <a:off x="3913120" y="1167852"/>
              <a:ext cx="297474" cy="181967"/>
            </a:xfrm>
            <a:prstGeom prst="rect">
              <a:avLst/>
            </a:prstGeom>
          </p:spPr>
        </p:pic>
        <p:pic>
          <p:nvPicPr>
            <p:cNvPr id="12" name="object 12"/>
            <p:cNvPicPr/>
            <p:nvPr/>
          </p:nvPicPr>
          <p:blipFill>
            <a:blip r:embed="rId7" cstate="print"/>
            <a:stretch>
              <a:fillRect/>
            </a:stretch>
          </p:blipFill>
          <p:spPr>
            <a:xfrm>
              <a:off x="4234183" y="1167861"/>
              <a:ext cx="309286" cy="142644"/>
            </a:xfrm>
            <a:prstGeom prst="rect">
              <a:avLst/>
            </a:prstGeom>
          </p:spPr>
        </p:pic>
        <p:pic>
          <p:nvPicPr>
            <p:cNvPr id="13" name="object 13"/>
            <p:cNvPicPr/>
            <p:nvPr/>
          </p:nvPicPr>
          <p:blipFill>
            <a:blip r:embed="rId8" cstate="print"/>
            <a:stretch>
              <a:fillRect/>
            </a:stretch>
          </p:blipFill>
          <p:spPr>
            <a:xfrm>
              <a:off x="4567055" y="1167861"/>
              <a:ext cx="90803" cy="142634"/>
            </a:xfrm>
            <a:prstGeom prst="rect">
              <a:avLst/>
            </a:prstGeom>
          </p:spPr>
        </p:pic>
        <p:pic>
          <p:nvPicPr>
            <p:cNvPr id="14" name="object 14"/>
            <p:cNvPicPr/>
            <p:nvPr/>
          </p:nvPicPr>
          <p:blipFill>
            <a:blip r:embed="rId9" cstate="print"/>
            <a:stretch>
              <a:fillRect/>
            </a:stretch>
          </p:blipFill>
          <p:spPr>
            <a:xfrm>
              <a:off x="4687827" y="1212782"/>
              <a:ext cx="84416" cy="97714"/>
            </a:xfrm>
            <a:prstGeom prst="rect">
              <a:avLst/>
            </a:prstGeom>
          </p:spPr>
        </p:pic>
        <p:sp>
          <p:nvSpPr>
            <p:cNvPr id="15" name="object 15"/>
            <p:cNvSpPr/>
            <p:nvPr/>
          </p:nvSpPr>
          <p:spPr>
            <a:xfrm>
              <a:off x="4793604" y="1210543"/>
              <a:ext cx="60325" cy="100330"/>
            </a:xfrm>
            <a:custGeom>
              <a:avLst/>
              <a:gdLst/>
              <a:ahLst/>
              <a:cxnLst/>
              <a:rect l="l" t="t" r="r" b="b"/>
              <a:pathLst>
                <a:path w="60325" h="100330">
                  <a:moveTo>
                    <a:pt x="41935" y="0"/>
                  </a:moveTo>
                  <a:lnTo>
                    <a:pt x="33695" y="0"/>
                  </a:lnTo>
                  <a:lnTo>
                    <a:pt x="20448" y="1800"/>
                  </a:lnTo>
                  <a:lnTo>
                    <a:pt x="9752" y="7251"/>
                  </a:lnTo>
                  <a:lnTo>
                    <a:pt x="2604" y="16423"/>
                  </a:lnTo>
                  <a:lnTo>
                    <a:pt x="0" y="29391"/>
                  </a:lnTo>
                  <a:lnTo>
                    <a:pt x="6460" y="44902"/>
                  </a:lnTo>
                  <a:lnTo>
                    <a:pt x="20674" y="54237"/>
                  </a:lnTo>
                  <a:lnTo>
                    <a:pt x="34888" y="61819"/>
                  </a:lnTo>
                  <a:lnTo>
                    <a:pt x="41349" y="72071"/>
                  </a:lnTo>
                  <a:lnTo>
                    <a:pt x="41349" y="82363"/>
                  </a:lnTo>
                  <a:lnTo>
                    <a:pt x="31433" y="85735"/>
                  </a:lnTo>
                  <a:lnTo>
                    <a:pt x="18324" y="85735"/>
                  </a:lnTo>
                  <a:lnTo>
                    <a:pt x="8397" y="83494"/>
                  </a:lnTo>
                  <a:lnTo>
                    <a:pt x="1476" y="78992"/>
                  </a:lnTo>
                  <a:lnTo>
                    <a:pt x="554" y="94719"/>
                  </a:lnTo>
                  <a:lnTo>
                    <a:pt x="6774" y="97353"/>
                  </a:lnTo>
                  <a:lnTo>
                    <a:pt x="13301" y="98951"/>
                  </a:lnTo>
                  <a:lnTo>
                    <a:pt x="20007" y="99742"/>
                  </a:lnTo>
                  <a:lnTo>
                    <a:pt x="26763" y="99955"/>
                  </a:lnTo>
                  <a:lnTo>
                    <a:pt x="39153" y="98173"/>
                  </a:lnTo>
                  <a:lnTo>
                    <a:pt x="49812" y="92723"/>
                  </a:lnTo>
                  <a:lnTo>
                    <a:pt x="57279" y="83447"/>
                  </a:lnTo>
                  <a:lnTo>
                    <a:pt x="60092" y="70186"/>
                  </a:lnTo>
                  <a:lnTo>
                    <a:pt x="53626" y="53125"/>
                  </a:lnTo>
                  <a:lnTo>
                    <a:pt x="39401" y="43869"/>
                  </a:lnTo>
                  <a:lnTo>
                    <a:pt x="25177" y="36680"/>
                  </a:lnTo>
                  <a:lnTo>
                    <a:pt x="18711" y="25821"/>
                  </a:lnTo>
                  <a:lnTo>
                    <a:pt x="18711" y="17968"/>
                  </a:lnTo>
                  <a:lnTo>
                    <a:pt x="26575" y="14208"/>
                  </a:lnTo>
                  <a:lnTo>
                    <a:pt x="39684" y="14208"/>
                  </a:lnTo>
                  <a:lnTo>
                    <a:pt x="50155" y="16659"/>
                  </a:lnTo>
                  <a:lnTo>
                    <a:pt x="54071" y="19088"/>
                  </a:lnTo>
                  <a:lnTo>
                    <a:pt x="55589" y="3738"/>
                  </a:lnTo>
                  <a:lnTo>
                    <a:pt x="48658" y="1675"/>
                  </a:lnTo>
                  <a:lnTo>
                    <a:pt x="41935" y="0"/>
                  </a:lnTo>
                  <a:close/>
                </a:path>
              </a:pathLst>
            </a:custGeom>
            <a:solidFill>
              <a:srgbClr val="FFFFFF"/>
            </a:solidFill>
          </p:spPr>
          <p:txBody>
            <a:bodyPr wrap="square" lIns="0" tIns="0" rIns="0" bIns="0" rtlCol="0"/>
            <a:lstStyle/>
            <a:p>
              <a:endParaRPr/>
            </a:p>
          </p:txBody>
        </p:sp>
        <p:pic>
          <p:nvPicPr>
            <p:cNvPr id="16" name="object 16"/>
            <p:cNvPicPr/>
            <p:nvPr/>
          </p:nvPicPr>
          <p:blipFill>
            <a:blip r:embed="rId10" cstate="print"/>
            <a:stretch>
              <a:fillRect/>
            </a:stretch>
          </p:blipFill>
          <p:spPr>
            <a:xfrm>
              <a:off x="3299414" y="1400001"/>
              <a:ext cx="349904" cy="174482"/>
            </a:xfrm>
            <a:prstGeom prst="rect">
              <a:avLst/>
            </a:prstGeom>
          </p:spPr>
        </p:pic>
        <p:sp>
          <p:nvSpPr>
            <p:cNvPr id="17" name="object 17"/>
            <p:cNvSpPr/>
            <p:nvPr/>
          </p:nvSpPr>
          <p:spPr>
            <a:xfrm>
              <a:off x="3678904" y="1435197"/>
              <a:ext cx="53975" cy="97790"/>
            </a:xfrm>
            <a:custGeom>
              <a:avLst/>
              <a:gdLst/>
              <a:ahLst/>
              <a:cxnLst/>
              <a:rect l="l" t="t" r="r" b="b"/>
              <a:pathLst>
                <a:path w="53975" h="97790">
                  <a:moveTo>
                    <a:pt x="46982" y="0"/>
                  </a:moveTo>
                  <a:lnTo>
                    <a:pt x="41747" y="0"/>
                  </a:lnTo>
                  <a:lnTo>
                    <a:pt x="34249" y="1265"/>
                  </a:lnTo>
                  <a:lnTo>
                    <a:pt x="27262" y="4794"/>
                  </a:lnTo>
                  <a:lnTo>
                    <a:pt x="21290" y="10182"/>
                  </a:lnTo>
                  <a:lnTo>
                    <a:pt x="16837" y="17025"/>
                  </a:lnTo>
                  <a:lnTo>
                    <a:pt x="16470" y="17025"/>
                  </a:lnTo>
                  <a:lnTo>
                    <a:pt x="16470" y="2251"/>
                  </a:lnTo>
                  <a:lnTo>
                    <a:pt x="0" y="2251"/>
                  </a:lnTo>
                  <a:lnTo>
                    <a:pt x="0" y="97724"/>
                  </a:lnTo>
                  <a:lnTo>
                    <a:pt x="17591" y="97724"/>
                  </a:lnTo>
                  <a:lnTo>
                    <a:pt x="17591" y="54291"/>
                  </a:lnTo>
                  <a:lnTo>
                    <a:pt x="19446" y="38099"/>
                  </a:lnTo>
                  <a:lnTo>
                    <a:pt x="24708" y="25836"/>
                  </a:lnTo>
                  <a:lnTo>
                    <a:pt x="32919" y="18065"/>
                  </a:lnTo>
                  <a:lnTo>
                    <a:pt x="43621" y="15350"/>
                  </a:lnTo>
                  <a:lnTo>
                    <a:pt x="46605" y="15350"/>
                  </a:lnTo>
                  <a:lnTo>
                    <a:pt x="50155" y="15737"/>
                  </a:lnTo>
                  <a:lnTo>
                    <a:pt x="53349" y="17025"/>
                  </a:lnTo>
                  <a:lnTo>
                    <a:pt x="53349" y="1319"/>
                  </a:lnTo>
                  <a:lnTo>
                    <a:pt x="46982" y="0"/>
                  </a:lnTo>
                  <a:close/>
                </a:path>
              </a:pathLst>
            </a:custGeom>
            <a:solidFill>
              <a:srgbClr val="FFFFFF"/>
            </a:solidFill>
          </p:spPr>
          <p:txBody>
            <a:bodyPr wrap="square" lIns="0" tIns="0" rIns="0" bIns="0" rtlCol="0"/>
            <a:lstStyle/>
            <a:p>
              <a:endParaRPr/>
            </a:p>
          </p:txBody>
        </p:sp>
        <p:pic>
          <p:nvPicPr>
            <p:cNvPr id="18" name="object 18"/>
            <p:cNvPicPr/>
            <p:nvPr/>
          </p:nvPicPr>
          <p:blipFill>
            <a:blip r:embed="rId11" cstate="print"/>
            <a:stretch>
              <a:fillRect/>
            </a:stretch>
          </p:blipFill>
          <p:spPr>
            <a:xfrm>
              <a:off x="3751730" y="1437448"/>
              <a:ext cx="84426" cy="97714"/>
            </a:xfrm>
            <a:prstGeom prst="rect">
              <a:avLst/>
            </a:prstGeom>
          </p:spPr>
        </p:pic>
        <p:pic>
          <p:nvPicPr>
            <p:cNvPr id="19" name="object 19"/>
            <p:cNvPicPr/>
            <p:nvPr/>
          </p:nvPicPr>
          <p:blipFill>
            <a:blip r:embed="rId12" cstate="print"/>
            <a:stretch>
              <a:fillRect/>
            </a:stretch>
          </p:blipFill>
          <p:spPr>
            <a:xfrm>
              <a:off x="3305019" y="1689841"/>
              <a:ext cx="83306" cy="130655"/>
            </a:xfrm>
            <a:prstGeom prst="rect">
              <a:avLst/>
            </a:prstGeom>
          </p:spPr>
        </p:pic>
        <p:pic>
          <p:nvPicPr>
            <p:cNvPr id="20" name="object 20"/>
            <p:cNvPicPr/>
            <p:nvPr/>
          </p:nvPicPr>
          <p:blipFill>
            <a:blip r:embed="rId13" cstate="print"/>
            <a:stretch>
              <a:fillRect/>
            </a:stretch>
          </p:blipFill>
          <p:spPr>
            <a:xfrm>
              <a:off x="3408561" y="1725012"/>
              <a:ext cx="84426" cy="97724"/>
            </a:xfrm>
            <a:prstGeom prst="rect">
              <a:avLst/>
            </a:prstGeom>
          </p:spPr>
        </p:pic>
        <p:pic>
          <p:nvPicPr>
            <p:cNvPr id="21" name="object 21"/>
            <p:cNvPicPr/>
            <p:nvPr/>
          </p:nvPicPr>
          <p:blipFill>
            <a:blip r:embed="rId14" cstate="print"/>
            <a:stretch>
              <a:fillRect/>
            </a:stretch>
          </p:blipFill>
          <p:spPr>
            <a:xfrm>
              <a:off x="3522947" y="1680082"/>
              <a:ext cx="90803" cy="142665"/>
            </a:xfrm>
            <a:prstGeom prst="rect">
              <a:avLst/>
            </a:prstGeom>
          </p:spPr>
        </p:pic>
        <p:sp>
          <p:nvSpPr>
            <p:cNvPr id="22" name="object 22"/>
            <p:cNvSpPr/>
            <p:nvPr/>
          </p:nvSpPr>
          <p:spPr>
            <a:xfrm>
              <a:off x="3639578" y="1680101"/>
              <a:ext cx="71120" cy="140970"/>
            </a:xfrm>
            <a:custGeom>
              <a:avLst/>
              <a:gdLst/>
              <a:ahLst/>
              <a:cxnLst/>
              <a:rect l="l" t="t" r="r" b="b"/>
              <a:pathLst>
                <a:path w="71120" h="140969">
                  <a:moveTo>
                    <a:pt x="17589" y="0"/>
                  </a:moveTo>
                  <a:lnTo>
                    <a:pt x="0" y="0"/>
                  </a:lnTo>
                  <a:lnTo>
                    <a:pt x="0" y="140398"/>
                  </a:lnTo>
                  <a:lnTo>
                    <a:pt x="17589" y="140398"/>
                  </a:lnTo>
                  <a:lnTo>
                    <a:pt x="17589" y="0"/>
                  </a:lnTo>
                  <a:close/>
                </a:path>
                <a:path w="71120" h="140969">
                  <a:moveTo>
                    <a:pt x="69646" y="44932"/>
                  </a:moveTo>
                  <a:lnTo>
                    <a:pt x="52057" y="44932"/>
                  </a:lnTo>
                  <a:lnTo>
                    <a:pt x="52057" y="140398"/>
                  </a:lnTo>
                  <a:lnTo>
                    <a:pt x="69646" y="140398"/>
                  </a:lnTo>
                  <a:lnTo>
                    <a:pt x="69646" y="44932"/>
                  </a:lnTo>
                  <a:close/>
                </a:path>
                <a:path w="71120" h="140969">
                  <a:moveTo>
                    <a:pt x="70764" y="3733"/>
                  </a:moveTo>
                  <a:lnTo>
                    <a:pt x="50914" y="3733"/>
                  </a:lnTo>
                  <a:lnTo>
                    <a:pt x="50914" y="23596"/>
                  </a:lnTo>
                  <a:lnTo>
                    <a:pt x="70764" y="23596"/>
                  </a:lnTo>
                  <a:lnTo>
                    <a:pt x="70764" y="3733"/>
                  </a:lnTo>
                  <a:close/>
                </a:path>
              </a:pathLst>
            </a:custGeom>
            <a:solidFill>
              <a:srgbClr val="FFFFFF"/>
            </a:solidFill>
          </p:spPr>
          <p:txBody>
            <a:bodyPr wrap="square" lIns="0" tIns="0" rIns="0" bIns="0" rtlCol="0"/>
            <a:lstStyle/>
            <a:p>
              <a:endParaRPr/>
            </a:p>
          </p:txBody>
        </p:sp>
        <p:pic>
          <p:nvPicPr>
            <p:cNvPr id="23" name="object 23"/>
            <p:cNvPicPr/>
            <p:nvPr/>
          </p:nvPicPr>
          <p:blipFill>
            <a:blip r:embed="rId15" cstate="print"/>
            <a:stretch>
              <a:fillRect/>
            </a:stretch>
          </p:blipFill>
          <p:spPr>
            <a:xfrm>
              <a:off x="3733569" y="1722770"/>
              <a:ext cx="70751" cy="99965"/>
            </a:xfrm>
            <a:prstGeom prst="rect">
              <a:avLst/>
            </a:prstGeom>
          </p:spPr>
        </p:pic>
        <p:sp>
          <p:nvSpPr>
            <p:cNvPr id="24" name="object 24"/>
            <p:cNvSpPr/>
            <p:nvPr/>
          </p:nvSpPr>
          <p:spPr>
            <a:xfrm>
              <a:off x="3879215" y="1689829"/>
              <a:ext cx="100330" cy="130810"/>
            </a:xfrm>
            <a:custGeom>
              <a:avLst/>
              <a:gdLst/>
              <a:ahLst/>
              <a:cxnLst/>
              <a:rect l="l" t="t" r="r" b="b"/>
              <a:pathLst>
                <a:path w="100329" h="130810">
                  <a:moveTo>
                    <a:pt x="99987" y="0"/>
                  </a:moveTo>
                  <a:lnTo>
                    <a:pt x="81241" y="0"/>
                  </a:lnTo>
                  <a:lnTo>
                    <a:pt x="81241" y="54610"/>
                  </a:lnTo>
                  <a:lnTo>
                    <a:pt x="18719" y="54610"/>
                  </a:lnTo>
                  <a:lnTo>
                    <a:pt x="18719" y="0"/>
                  </a:lnTo>
                  <a:lnTo>
                    <a:pt x="0" y="0"/>
                  </a:lnTo>
                  <a:lnTo>
                    <a:pt x="0" y="54610"/>
                  </a:lnTo>
                  <a:lnTo>
                    <a:pt x="0" y="71120"/>
                  </a:lnTo>
                  <a:lnTo>
                    <a:pt x="0" y="130810"/>
                  </a:lnTo>
                  <a:lnTo>
                    <a:pt x="18719" y="130810"/>
                  </a:lnTo>
                  <a:lnTo>
                    <a:pt x="18719" y="71120"/>
                  </a:lnTo>
                  <a:lnTo>
                    <a:pt x="81241" y="71120"/>
                  </a:lnTo>
                  <a:lnTo>
                    <a:pt x="81241" y="130810"/>
                  </a:lnTo>
                  <a:lnTo>
                    <a:pt x="99987" y="130810"/>
                  </a:lnTo>
                  <a:lnTo>
                    <a:pt x="99987" y="71120"/>
                  </a:lnTo>
                  <a:lnTo>
                    <a:pt x="99987" y="54610"/>
                  </a:lnTo>
                  <a:lnTo>
                    <a:pt x="99987" y="0"/>
                  </a:lnTo>
                  <a:close/>
                </a:path>
              </a:pathLst>
            </a:custGeom>
            <a:solidFill>
              <a:srgbClr val="FFFFFF"/>
            </a:solidFill>
          </p:spPr>
          <p:txBody>
            <a:bodyPr wrap="square" lIns="0" tIns="0" rIns="0" bIns="0" rtlCol="0"/>
            <a:lstStyle/>
            <a:p>
              <a:endParaRPr/>
            </a:p>
          </p:txBody>
        </p:sp>
        <p:pic>
          <p:nvPicPr>
            <p:cNvPr id="25" name="object 25"/>
            <p:cNvPicPr/>
            <p:nvPr/>
          </p:nvPicPr>
          <p:blipFill>
            <a:blip r:embed="rId16" cstate="print"/>
            <a:stretch>
              <a:fillRect/>
            </a:stretch>
          </p:blipFill>
          <p:spPr>
            <a:xfrm>
              <a:off x="4005413" y="1722771"/>
              <a:ext cx="185523" cy="99980"/>
            </a:xfrm>
            <a:prstGeom prst="rect">
              <a:avLst/>
            </a:prstGeom>
          </p:spPr>
        </p:pic>
        <p:sp>
          <p:nvSpPr>
            <p:cNvPr id="26" name="object 26"/>
            <p:cNvSpPr/>
            <p:nvPr/>
          </p:nvSpPr>
          <p:spPr>
            <a:xfrm>
              <a:off x="4222191" y="1680101"/>
              <a:ext cx="102235" cy="142875"/>
            </a:xfrm>
            <a:custGeom>
              <a:avLst/>
              <a:gdLst/>
              <a:ahLst/>
              <a:cxnLst/>
              <a:rect l="l" t="t" r="r" b="b"/>
              <a:pathLst>
                <a:path w="102235" h="142875">
                  <a:moveTo>
                    <a:pt x="17589" y="0"/>
                  </a:moveTo>
                  <a:lnTo>
                    <a:pt x="0" y="0"/>
                  </a:lnTo>
                  <a:lnTo>
                    <a:pt x="0" y="140398"/>
                  </a:lnTo>
                  <a:lnTo>
                    <a:pt x="17589" y="140398"/>
                  </a:lnTo>
                  <a:lnTo>
                    <a:pt x="17589" y="0"/>
                  </a:lnTo>
                  <a:close/>
                </a:path>
                <a:path w="102235" h="142875">
                  <a:moveTo>
                    <a:pt x="102031" y="125056"/>
                  </a:moveTo>
                  <a:lnTo>
                    <a:pt x="99415" y="126733"/>
                  </a:lnTo>
                  <a:lnTo>
                    <a:pt x="95491" y="128409"/>
                  </a:lnTo>
                  <a:lnTo>
                    <a:pt x="82003" y="128409"/>
                  </a:lnTo>
                  <a:lnTo>
                    <a:pt x="75285" y="122440"/>
                  </a:lnTo>
                  <a:lnTo>
                    <a:pt x="75285" y="59156"/>
                  </a:lnTo>
                  <a:lnTo>
                    <a:pt x="100545" y="59156"/>
                  </a:lnTo>
                  <a:lnTo>
                    <a:pt x="100545" y="44945"/>
                  </a:lnTo>
                  <a:lnTo>
                    <a:pt x="75285" y="44945"/>
                  </a:lnTo>
                  <a:lnTo>
                    <a:pt x="75285" y="17221"/>
                  </a:lnTo>
                  <a:lnTo>
                    <a:pt x="57670" y="22847"/>
                  </a:lnTo>
                  <a:lnTo>
                    <a:pt x="57670" y="44945"/>
                  </a:lnTo>
                  <a:lnTo>
                    <a:pt x="36144" y="44945"/>
                  </a:lnTo>
                  <a:lnTo>
                    <a:pt x="36144" y="59156"/>
                  </a:lnTo>
                  <a:lnTo>
                    <a:pt x="57670" y="59156"/>
                  </a:lnTo>
                  <a:lnTo>
                    <a:pt x="57670" y="114960"/>
                  </a:lnTo>
                  <a:lnTo>
                    <a:pt x="59702" y="127330"/>
                  </a:lnTo>
                  <a:lnTo>
                    <a:pt x="65557" y="135953"/>
                  </a:lnTo>
                  <a:lnTo>
                    <a:pt x="74803" y="140995"/>
                  </a:lnTo>
                  <a:lnTo>
                    <a:pt x="87045" y="142646"/>
                  </a:lnTo>
                  <a:lnTo>
                    <a:pt x="92684" y="142646"/>
                  </a:lnTo>
                  <a:lnTo>
                    <a:pt x="102031" y="140030"/>
                  </a:lnTo>
                  <a:lnTo>
                    <a:pt x="102031" y="125056"/>
                  </a:lnTo>
                  <a:close/>
                </a:path>
              </a:pathLst>
            </a:custGeom>
            <a:solidFill>
              <a:srgbClr val="FFFFFF"/>
            </a:solidFill>
          </p:spPr>
          <p:txBody>
            <a:bodyPr wrap="square" lIns="0" tIns="0" rIns="0" bIns="0" rtlCol="0"/>
            <a:lstStyle/>
            <a:p>
              <a:endParaRPr/>
            </a:p>
          </p:txBody>
        </p:sp>
        <p:pic>
          <p:nvPicPr>
            <p:cNvPr id="27" name="object 27"/>
            <p:cNvPicPr/>
            <p:nvPr/>
          </p:nvPicPr>
          <p:blipFill>
            <a:blip r:embed="rId17" cstate="print"/>
            <a:stretch>
              <a:fillRect/>
            </a:stretch>
          </p:blipFill>
          <p:spPr>
            <a:xfrm>
              <a:off x="4344838" y="1680097"/>
              <a:ext cx="84416" cy="140404"/>
            </a:xfrm>
            <a:prstGeom prst="rect">
              <a:avLst/>
            </a:prstGeom>
          </p:spPr>
        </p:pic>
        <p:pic>
          <p:nvPicPr>
            <p:cNvPr id="28" name="object 28"/>
            <p:cNvPicPr/>
            <p:nvPr/>
          </p:nvPicPr>
          <p:blipFill>
            <a:blip r:embed="rId18" cstate="print"/>
            <a:stretch>
              <a:fillRect/>
            </a:stretch>
          </p:blipFill>
          <p:spPr>
            <a:xfrm>
              <a:off x="3289861" y="1914500"/>
              <a:ext cx="276876" cy="132906"/>
            </a:xfrm>
            <a:prstGeom prst="rect">
              <a:avLst/>
            </a:prstGeom>
          </p:spPr>
        </p:pic>
        <p:sp>
          <p:nvSpPr>
            <p:cNvPr id="29" name="object 29"/>
            <p:cNvSpPr/>
            <p:nvPr/>
          </p:nvSpPr>
          <p:spPr>
            <a:xfrm>
              <a:off x="3598036" y="1904758"/>
              <a:ext cx="17780" cy="140970"/>
            </a:xfrm>
            <a:custGeom>
              <a:avLst/>
              <a:gdLst/>
              <a:ahLst/>
              <a:cxnLst/>
              <a:rect l="l" t="t" r="r" b="b"/>
              <a:pathLst>
                <a:path w="17779" h="140969">
                  <a:moveTo>
                    <a:pt x="17591" y="0"/>
                  </a:moveTo>
                  <a:lnTo>
                    <a:pt x="0" y="0"/>
                  </a:lnTo>
                  <a:lnTo>
                    <a:pt x="0" y="140404"/>
                  </a:lnTo>
                  <a:lnTo>
                    <a:pt x="17591" y="140404"/>
                  </a:lnTo>
                  <a:lnTo>
                    <a:pt x="17591" y="0"/>
                  </a:lnTo>
                  <a:close/>
                </a:path>
              </a:pathLst>
            </a:custGeom>
            <a:solidFill>
              <a:srgbClr val="FFFFFF"/>
            </a:solidFill>
          </p:spPr>
          <p:txBody>
            <a:bodyPr wrap="square" lIns="0" tIns="0" rIns="0" bIns="0" rtlCol="0"/>
            <a:lstStyle/>
            <a:p>
              <a:endParaRPr/>
            </a:p>
          </p:txBody>
        </p:sp>
        <p:pic>
          <p:nvPicPr>
            <p:cNvPr id="30" name="object 30"/>
            <p:cNvPicPr/>
            <p:nvPr/>
          </p:nvPicPr>
          <p:blipFill>
            <a:blip r:embed="rId19" cstate="print"/>
            <a:stretch>
              <a:fillRect/>
            </a:stretch>
          </p:blipFill>
          <p:spPr>
            <a:xfrm>
              <a:off x="3641463" y="1947437"/>
              <a:ext cx="161944" cy="99978"/>
            </a:xfrm>
            <a:prstGeom prst="rect">
              <a:avLst/>
            </a:prstGeom>
          </p:spPr>
        </p:pic>
        <p:sp>
          <p:nvSpPr>
            <p:cNvPr id="31" name="object 31"/>
            <p:cNvSpPr/>
            <p:nvPr/>
          </p:nvSpPr>
          <p:spPr>
            <a:xfrm>
              <a:off x="785316" y="10523240"/>
              <a:ext cx="18533745" cy="0"/>
            </a:xfrm>
            <a:custGeom>
              <a:avLst/>
              <a:gdLst/>
              <a:ahLst/>
              <a:cxnLst/>
              <a:rect l="l" t="t" r="r" b="b"/>
              <a:pathLst>
                <a:path w="18533745">
                  <a:moveTo>
                    <a:pt x="0" y="0"/>
                  </a:moveTo>
                  <a:lnTo>
                    <a:pt x="18533467" y="0"/>
                  </a:lnTo>
                </a:path>
              </a:pathLst>
            </a:custGeom>
            <a:ln w="10470">
              <a:solidFill>
                <a:srgbClr val="FFFFFF"/>
              </a:solidFill>
            </a:ln>
          </p:spPr>
          <p:txBody>
            <a:bodyPr wrap="square" lIns="0" tIns="0" rIns="0" bIns="0" rtlCol="0"/>
            <a:lstStyle/>
            <a:p>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object 33"/>
          <p:cNvSpPr txBox="1"/>
          <p:nvPr/>
        </p:nvSpPr>
        <p:spPr>
          <a:xfrm>
            <a:off x="510846" y="10390166"/>
            <a:ext cx="1418590" cy="189865"/>
          </a:xfrm>
          <a:prstGeom prst="rect">
            <a:avLst/>
          </a:prstGeom>
        </p:spPr>
        <p:txBody>
          <a:bodyPr vert="horz" wrap="square" lIns="0" tIns="3175" rIns="0" bIns="0" rtlCol="0">
            <a:spAutoFit/>
          </a:bodyPr>
          <a:lstStyle/>
          <a:p>
            <a:pPr marL="12700">
              <a:lnSpc>
                <a:spcPct val="100000"/>
              </a:lnSpc>
              <a:spcBef>
                <a:spcPts val="25"/>
              </a:spcBef>
            </a:pPr>
            <a:r>
              <a:rPr sz="1150" b="1">
                <a:solidFill>
                  <a:srgbClr val="315083"/>
                </a:solidFill>
                <a:latin typeface="Ubuntu"/>
                <a:cs typeface="Ubuntu"/>
              </a:rPr>
              <a:t>Public</a:t>
            </a:r>
            <a:r>
              <a:rPr sz="1150" b="1" spc="-10">
                <a:solidFill>
                  <a:srgbClr val="315083"/>
                </a:solidFill>
                <a:latin typeface="Ubuntu"/>
                <a:cs typeface="Ubuntu"/>
              </a:rPr>
              <a:t> </a:t>
            </a:r>
            <a:r>
              <a:rPr sz="1150" b="1">
                <a:solidFill>
                  <a:srgbClr val="315083"/>
                </a:solidFill>
                <a:latin typeface="Ubuntu"/>
                <a:cs typeface="Ubuntu"/>
              </a:rPr>
              <a:t>Health </a:t>
            </a:r>
            <a:r>
              <a:rPr sz="1150" b="1" spc="-10">
                <a:solidFill>
                  <a:srgbClr val="315083"/>
                </a:solidFill>
                <a:latin typeface="Ubuntu"/>
                <a:cs typeface="Ubuntu"/>
              </a:rPr>
              <a:t>Wales</a:t>
            </a:r>
            <a:endParaRPr sz="1150">
              <a:latin typeface="Ubuntu"/>
              <a:cs typeface="Ubuntu"/>
            </a:endParaRPr>
          </a:p>
        </p:txBody>
      </p:sp>
      <p:sp>
        <p:nvSpPr>
          <p:cNvPr id="34" name="object 34"/>
          <p:cNvSpPr txBox="1"/>
          <p:nvPr/>
        </p:nvSpPr>
        <p:spPr>
          <a:xfrm>
            <a:off x="2184900" y="10390166"/>
            <a:ext cx="1009015" cy="189865"/>
          </a:xfrm>
          <a:prstGeom prst="rect">
            <a:avLst/>
          </a:prstGeom>
        </p:spPr>
        <p:txBody>
          <a:bodyPr vert="horz" wrap="square" lIns="0" tIns="3175" rIns="0" bIns="0" rtlCol="0">
            <a:spAutoFit/>
          </a:bodyPr>
          <a:lstStyle/>
          <a:p>
            <a:pPr marL="12700">
              <a:lnSpc>
                <a:spcPct val="100000"/>
              </a:lnSpc>
              <a:spcBef>
                <a:spcPts val="25"/>
              </a:spcBef>
            </a:pPr>
            <a:r>
              <a:rPr sz="1150" spc="-10">
                <a:solidFill>
                  <a:srgbClr val="315083"/>
                </a:solidFill>
                <a:latin typeface="Ubuntu-Light"/>
                <a:cs typeface="Ubuntu-Light"/>
              </a:rPr>
              <a:t>xxxxxxxxxxxxx</a:t>
            </a:r>
            <a:endParaRPr sz="1150">
              <a:latin typeface="Ubuntu-Light"/>
              <a:cs typeface="Ubuntu-Light"/>
            </a:endParaRPr>
          </a:p>
        </p:txBody>
      </p:sp>
      <p:sp>
        <p:nvSpPr>
          <p:cNvPr id="35" name="object 35"/>
          <p:cNvSpPr txBox="1">
            <a:spLocks noGrp="1"/>
          </p:cNvSpPr>
          <p:nvPr>
            <p:ph type="sldNum" sz="quarter" idx="7"/>
          </p:nvPr>
        </p:nvSpPr>
        <p:spPr>
          <a:prstGeom prst="rect">
            <a:avLst/>
          </a:prstGeom>
        </p:spPr>
        <p:txBody>
          <a:bodyPr vert="horz" wrap="square" lIns="0" tIns="3175" rIns="0" bIns="0" rtlCol="0">
            <a:spAutoFit/>
          </a:bodyPr>
          <a:lstStyle/>
          <a:p>
            <a:pPr marL="38100">
              <a:lnSpc>
                <a:spcPct val="100000"/>
              </a:lnSpc>
              <a:spcBef>
                <a:spcPts val="25"/>
              </a:spcBef>
            </a:pPr>
            <a:fld id="{81D60167-4931-47E6-BA6A-407CBD079E47}" type="slidenum">
              <a:rPr dirty="0"/>
              <a:t>10</a:t>
            </a:fld>
            <a:endParaRPr/>
          </a:p>
        </p:txBody>
      </p:sp>
      <p:sp>
        <p:nvSpPr>
          <p:cNvPr id="31" name="object 31"/>
          <p:cNvSpPr txBox="1">
            <a:spLocks noGrp="1"/>
          </p:cNvSpPr>
          <p:nvPr>
            <p:ph type="title"/>
          </p:nvPr>
        </p:nvSpPr>
        <p:spPr>
          <a:xfrm>
            <a:off x="772615" y="1278909"/>
            <a:ext cx="6537959" cy="939360"/>
          </a:xfrm>
          <a:prstGeom prst="rect">
            <a:avLst/>
          </a:prstGeom>
        </p:spPr>
        <p:txBody>
          <a:bodyPr vert="horz" wrap="square" lIns="0" tIns="15875" rIns="0" bIns="0" rtlCol="0">
            <a:spAutoFit/>
          </a:bodyPr>
          <a:lstStyle/>
          <a:p>
            <a:pPr marL="12700">
              <a:lnSpc>
                <a:spcPct val="100000"/>
              </a:lnSpc>
              <a:spcBef>
                <a:spcPts val="125"/>
              </a:spcBef>
            </a:pPr>
            <a:r>
              <a:rPr lang="en-GB"/>
              <a:t>User needs</a:t>
            </a:r>
            <a:endParaRPr spc="-20"/>
          </a:p>
        </p:txBody>
      </p:sp>
      <p:sp>
        <p:nvSpPr>
          <p:cNvPr id="32" name="object 32"/>
          <p:cNvSpPr txBox="1"/>
          <p:nvPr/>
        </p:nvSpPr>
        <p:spPr>
          <a:xfrm>
            <a:off x="772616" y="2300496"/>
            <a:ext cx="10738066" cy="3497752"/>
          </a:xfrm>
          <a:prstGeom prst="rect">
            <a:avLst/>
          </a:prstGeom>
        </p:spPr>
        <p:txBody>
          <a:bodyPr vert="horz" wrap="square" lIns="0" tIns="12065" rIns="0" bIns="0" rtlCol="0">
            <a:spAutoFit/>
          </a:bodyPr>
          <a:lstStyle/>
          <a:p>
            <a:pPr marL="355600" marR="5080" indent="-342900">
              <a:lnSpc>
                <a:spcPct val="100400"/>
              </a:lnSpc>
              <a:spcAft>
                <a:spcPts val="600"/>
              </a:spcAft>
              <a:buFont typeface="Arial" panose="020B0604020202020204" pitchFamily="34" charset="0"/>
              <a:buChar char="•"/>
            </a:pPr>
            <a:r>
              <a:rPr lang="en-GB" sz="2350">
                <a:solidFill>
                  <a:schemeClr val="tx1"/>
                </a:solidFill>
                <a:latin typeface="Ubuntu-Light"/>
              </a:rPr>
              <a:t>Understanding the current situation in Wales and monitoring change were key uses of data/knowledge provided by PHW</a:t>
            </a:r>
          </a:p>
          <a:p>
            <a:pPr marL="355600" marR="5080" indent="-342900">
              <a:lnSpc>
                <a:spcPct val="100400"/>
              </a:lnSpc>
              <a:spcAft>
                <a:spcPts val="600"/>
              </a:spcAft>
              <a:buFont typeface="Arial" panose="020B0604020202020204" pitchFamily="34" charset="0"/>
              <a:buChar char="•"/>
            </a:pPr>
            <a:r>
              <a:rPr lang="en-GB" sz="2350">
                <a:solidFill>
                  <a:schemeClr val="tx1"/>
                </a:solidFill>
                <a:latin typeface="Ubuntu-Light"/>
              </a:rPr>
              <a:t>Informing policies, plans and actions were also mentioned but less frequently</a:t>
            </a:r>
          </a:p>
          <a:p>
            <a:pPr marL="355600" marR="5080" indent="-342900">
              <a:lnSpc>
                <a:spcPct val="100400"/>
              </a:lnSpc>
              <a:spcAft>
                <a:spcPts val="600"/>
              </a:spcAft>
              <a:buFont typeface="Arial" panose="020B0604020202020204" pitchFamily="34" charset="0"/>
              <a:buChar char="•"/>
            </a:pPr>
            <a:r>
              <a:rPr lang="en-GB" sz="2350">
                <a:solidFill>
                  <a:schemeClr val="tx1"/>
                </a:solidFill>
                <a:latin typeface="Ubuntu-Light"/>
              </a:rPr>
              <a:t>The top 5 health topics of interest were health inequalities, health influencing behaviours, mental and social wellbeing, wider determinants of health and obesity.</a:t>
            </a:r>
          </a:p>
          <a:p>
            <a:pPr marL="355600" marR="5080" indent="-342900">
              <a:lnSpc>
                <a:spcPct val="100400"/>
              </a:lnSpc>
              <a:spcAft>
                <a:spcPts val="600"/>
              </a:spcAft>
              <a:buFont typeface="Arial" panose="020B0604020202020204" pitchFamily="34" charset="0"/>
              <a:buChar char="•"/>
            </a:pPr>
            <a:r>
              <a:rPr lang="en-GB" sz="2350">
                <a:solidFill>
                  <a:schemeClr val="tx1"/>
                </a:solidFill>
                <a:latin typeface="Ubuntu-Light"/>
              </a:rPr>
              <a:t>Half of respondents were interested in information about public health services</a:t>
            </a:r>
          </a:p>
        </p:txBody>
      </p:sp>
      <p:graphicFrame>
        <p:nvGraphicFramePr>
          <p:cNvPr id="36" name="Table 35">
            <a:extLst>
              <a:ext uri="{FF2B5EF4-FFF2-40B4-BE49-F238E27FC236}">
                <a16:creationId xmlns:a16="http://schemas.microsoft.com/office/drawing/2014/main" id="{DBF2D963-FC74-E199-29D4-F0180015A5CF}"/>
              </a:ext>
            </a:extLst>
          </p:cNvPr>
          <p:cNvGraphicFramePr>
            <a:graphicFrameLocks noGrp="1"/>
          </p:cNvGraphicFramePr>
          <p:nvPr>
            <p:extLst>
              <p:ext uri="{D42A27DB-BD31-4B8C-83A1-F6EECF244321}">
                <p14:modId xmlns:p14="http://schemas.microsoft.com/office/powerpoint/2010/main" val="3772990472"/>
              </p:ext>
            </p:extLst>
          </p:nvPr>
        </p:nvGraphicFramePr>
        <p:xfrm>
          <a:off x="11881766" y="1700464"/>
          <a:ext cx="7517475" cy="8356373"/>
        </p:xfrm>
        <a:graphic>
          <a:graphicData uri="http://schemas.openxmlformats.org/drawingml/2006/table">
            <a:tbl>
              <a:tblPr firstRow="1">
                <a:tableStyleId>{21E4AEA4-8DFA-4A89-87EB-49C32662AFE0}</a:tableStyleId>
              </a:tblPr>
              <a:tblGrid>
                <a:gridCol w="6366871">
                  <a:extLst>
                    <a:ext uri="{9D8B030D-6E8A-4147-A177-3AD203B41FA5}">
                      <a16:colId xmlns:a16="http://schemas.microsoft.com/office/drawing/2014/main" val="400154122"/>
                    </a:ext>
                  </a:extLst>
                </a:gridCol>
                <a:gridCol w="1150604">
                  <a:extLst>
                    <a:ext uri="{9D8B030D-6E8A-4147-A177-3AD203B41FA5}">
                      <a16:colId xmlns:a16="http://schemas.microsoft.com/office/drawing/2014/main" val="2365500153"/>
                    </a:ext>
                  </a:extLst>
                </a:gridCol>
              </a:tblGrid>
              <a:tr h="670596">
                <a:tc>
                  <a:txBody>
                    <a:bodyPr/>
                    <a:lstStyle/>
                    <a:p>
                      <a:pPr marL="85725" indent="0" algn="l" rtl="0" fontAlgn="t"/>
                      <a:r>
                        <a:rPr lang="en-GB" sz="1400" b="1" i="0" u="none" strike="noStrike">
                          <a:solidFill>
                            <a:schemeClr val="bg1"/>
                          </a:solidFill>
                          <a:effectLst/>
                          <a:latin typeface="Ubuntu" panose="020B0504030602030204" pitchFamily="34" charset="0"/>
                        </a:rPr>
                        <a:t>Public Health areas of interest (n=146)</a:t>
                      </a:r>
                    </a:p>
                  </a:txBody>
                  <a:tcPr marL="6350" marR="6350" marT="6350" marB="0" anchor="ctr"/>
                </a:tc>
                <a:tc>
                  <a:txBody>
                    <a:bodyPr/>
                    <a:lstStyle/>
                    <a:p>
                      <a:pPr algn="ctr" rtl="0" fontAlgn="t"/>
                      <a:r>
                        <a:rPr lang="en-GB" sz="1400" b="1" i="0" u="none" strike="noStrike">
                          <a:solidFill>
                            <a:schemeClr val="bg1"/>
                          </a:solidFill>
                          <a:effectLst/>
                          <a:latin typeface="Ubuntu" panose="020B0504030602030204" pitchFamily="34" charset="0"/>
                        </a:rPr>
                        <a:t>%</a:t>
                      </a:r>
                    </a:p>
                  </a:txBody>
                  <a:tcPr marL="6350" marR="6350" marT="6350" marB="0" anchor="ctr"/>
                </a:tc>
                <a:extLst>
                  <a:ext uri="{0D108BD9-81ED-4DB2-BD59-A6C34878D82A}">
                    <a16:rowId xmlns:a16="http://schemas.microsoft.com/office/drawing/2014/main" val="1480734881"/>
                  </a:ext>
                </a:extLst>
              </a:tr>
              <a:tr h="342426">
                <a:tc>
                  <a:txBody>
                    <a:bodyPr/>
                    <a:lstStyle/>
                    <a:p>
                      <a:pPr marL="85725" indent="0" algn="l" rtl="0" fontAlgn="t"/>
                      <a:r>
                        <a:rPr lang="en-GB" sz="1400" b="0" i="0" u="none" strike="noStrike">
                          <a:solidFill>
                            <a:schemeClr val="tx1"/>
                          </a:solidFill>
                          <a:effectLst/>
                          <a:latin typeface="Ubuntu" panose="020B0504030602030204" pitchFamily="34" charset="0"/>
                        </a:rPr>
                        <a:t>Health inequalities</a:t>
                      </a:r>
                    </a:p>
                  </a:txBody>
                  <a:tcPr marL="6350" marR="6350" marT="6350" marB="0"/>
                </a:tc>
                <a:tc>
                  <a:txBody>
                    <a:bodyPr/>
                    <a:lstStyle/>
                    <a:p>
                      <a:pPr algn="ctr" rtl="0" fontAlgn="t"/>
                      <a:r>
                        <a:rPr lang="en-GB" sz="1400" b="0" i="0" u="none" strike="noStrike">
                          <a:solidFill>
                            <a:schemeClr val="tx1"/>
                          </a:solidFill>
                          <a:effectLst/>
                          <a:latin typeface="Ubuntu" panose="020B0504030602030204" pitchFamily="34" charset="0"/>
                        </a:rPr>
                        <a:t>71</a:t>
                      </a:r>
                    </a:p>
                  </a:txBody>
                  <a:tcPr marL="6350" marR="6350" marT="6350" marB="0"/>
                </a:tc>
                <a:extLst>
                  <a:ext uri="{0D108BD9-81ED-4DB2-BD59-A6C34878D82A}">
                    <a16:rowId xmlns:a16="http://schemas.microsoft.com/office/drawing/2014/main" val="2106910016"/>
                  </a:ext>
                </a:extLst>
              </a:tr>
              <a:tr h="561342">
                <a:tc>
                  <a:txBody>
                    <a:bodyPr/>
                    <a:lstStyle/>
                    <a:p>
                      <a:pPr marL="85725" indent="0" algn="l" rtl="0" fontAlgn="t"/>
                      <a:r>
                        <a:rPr lang="en-GB" sz="1400" b="0" i="0" u="none" strike="noStrike">
                          <a:solidFill>
                            <a:schemeClr val="tx1"/>
                          </a:solidFill>
                          <a:effectLst/>
                          <a:latin typeface="Ubuntu" panose="020B0504030602030204" pitchFamily="34" charset="0"/>
                        </a:rPr>
                        <a:t>Health influencing behaviours (e.g. alcohol consumption, smoking, physical activity, substance misuse)</a:t>
                      </a:r>
                    </a:p>
                  </a:txBody>
                  <a:tcPr marL="6350" marR="6350" marT="6350" marB="0"/>
                </a:tc>
                <a:tc>
                  <a:txBody>
                    <a:bodyPr/>
                    <a:lstStyle/>
                    <a:p>
                      <a:pPr algn="ctr" rtl="0" fontAlgn="t"/>
                      <a:r>
                        <a:rPr lang="en-GB" sz="1400" b="0" i="0" u="none" strike="noStrike">
                          <a:solidFill>
                            <a:schemeClr val="tx1"/>
                          </a:solidFill>
                          <a:effectLst/>
                          <a:latin typeface="Ubuntu" panose="020B0504030602030204" pitchFamily="34" charset="0"/>
                        </a:rPr>
                        <a:t>66</a:t>
                      </a:r>
                    </a:p>
                  </a:txBody>
                  <a:tcPr marL="6350" marR="6350" marT="6350" marB="0"/>
                </a:tc>
                <a:extLst>
                  <a:ext uri="{0D108BD9-81ED-4DB2-BD59-A6C34878D82A}">
                    <a16:rowId xmlns:a16="http://schemas.microsoft.com/office/drawing/2014/main" val="2711074696"/>
                  </a:ext>
                </a:extLst>
              </a:tr>
              <a:tr h="342426">
                <a:tc>
                  <a:txBody>
                    <a:bodyPr/>
                    <a:lstStyle/>
                    <a:p>
                      <a:pPr marL="85725" indent="0" algn="l" rtl="0" fontAlgn="t"/>
                      <a:r>
                        <a:rPr lang="en-GB" sz="1400" b="0" i="0" u="none" strike="noStrike">
                          <a:solidFill>
                            <a:schemeClr val="tx1"/>
                          </a:solidFill>
                          <a:effectLst/>
                          <a:latin typeface="Ubuntu" panose="020B0504030602030204" pitchFamily="34" charset="0"/>
                        </a:rPr>
                        <a:t>Mental and social wellbeing</a:t>
                      </a:r>
                    </a:p>
                  </a:txBody>
                  <a:tcPr marL="6350" marR="6350" marT="6350" marB="0"/>
                </a:tc>
                <a:tc>
                  <a:txBody>
                    <a:bodyPr/>
                    <a:lstStyle/>
                    <a:p>
                      <a:pPr algn="ctr" rtl="0" fontAlgn="t"/>
                      <a:r>
                        <a:rPr lang="en-GB" sz="1400" b="0" i="0" u="none" strike="noStrike">
                          <a:solidFill>
                            <a:schemeClr val="tx1"/>
                          </a:solidFill>
                          <a:effectLst/>
                          <a:latin typeface="Ubuntu" panose="020B0504030602030204" pitchFamily="34" charset="0"/>
                        </a:rPr>
                        <a:t>64</a:t>
                      </a:r>
                    </a:p>
                  </a:txBody>
                  <a:tcPr marL="6350" marR="6350" marT="6350" marB="0"/>
                </a:tc>
                <a:extLst>
                  <a:ext uri="{0D108BD9-81ED-4DB2-BD59-A6C34878D82A}">
                    <a16:rowId xmlns:a16="http://schemas.microsoft.com/office/drawing/2014/main" val="3818423228"/>
                  </a:ext>
                </a:extLst>
              </a:tr>
              <a:tr h="435980">
                <a:tc>
                  <a:txBody>
                    <a:bodyPr/>
                    <a:lstStyle/>
                    <a:p>
                      <a:pPr marL="85725" indent="0" algn="l" rtl="0" fontAlgn="t"/>
                      <a:r>
                        <a:rPr lang="en-GB" sz="1400" b="0" i="0" u="none" strike="noStrike">
                          <a:solidFill>
                            <a:schemeClr val="tx1"/>
                          </a:solidFill>
                          <a:effectLst/>
                          <a:latin typeface="Ubuntu" panose="020B0504030602030204" pitchFamily="34" charset="0"/>
                        </a:rPr>
                        <a:t>Wider determinants of health (e.g. employment, housing, education)</a:t>
                      </a:r>
                    </a:p>
                  </a:txBody>
                  <a:tcPr marL="6350" marR="6350" marT="6350" marB="0"/>
                </a:tc>
                <a:tc>
                  <a:txBody>
                    <a:bodyPr/>
                    <a:lstStyle/>
                    <a:p>
                      <a:pPr algn="ctr" rtl="0" fontAlgn="t"/>
                      <a:r>
                        <a:rPr lang="en-GB" sz="1400" b="0" i="0" u="none" strike="noStrike">
                          <a:solidFill>
                            <a:schemeClr val="tx1"/>
                          </a:solidFill>
                          <a:effectLst/>
                          <a:latin typeface="Ubuntu" panose="020B0504030602030204" pitchFamily="34" charset="0"/>
                        </a:rPr>
                        <a:t>56</a:t>
                      </a:r>
                    </a:p>
                  </a:txBody>
                  <a:tcPr marL="6350" marR="6350" marT="6350" marB="0"/>
                </a:tc>
                <a:extLst>
                  <a:ext uri="{0D108BD9-81ED-4DB2-BD59-A6C34878D82A}">
                    <a16:rowId xmlns:a16="http://schemas.microsoft.com/office/drawing/2014/main" val="1079602138"/>
                  </a:ext>
                </a:extLst>
              </a:tr>
              <a:tr h="435980">
                <a:tc>
                  <a:txBody>
                    <a:bodyPr/>
                    <a:lstStyle/>
                    <a:p>
                      <a:pPr marL="85725" indent="0" algn="l" rtl="0" fontAlgn="t"/>
                      <a:r>
                        <a:rPr lang="en-GB" sz="1400" b="0" i="0" u="none" strike="noStrike">
                          <a:solidFill>
                            <a:schemeClr val="tx1"/>
                          </a:solidFill>
                          <a:effectLst/>
                          <a:latin typeface="Ubuntu" panose="020B0504030602030204" pitchFamily="34" charset="0"/>
                        </a:rPr>
                        <a:t>Public health services (e.g. screening, vaccinations, smoking cessation)</a:t>
                      </a:r>
                    </a:p>
                  </a:txBody>
                  <a:tcPr marL="6350" marR="6350" marT="6350" marB="0"/>
                </a:tc>
                <a:tc>
                  <a:txBody>
                    <a:bodyPr/>
                    <a:lstStyle/>
                    <a:p>
                      <a:pPr algn="ctr" rtl="0" fontAlgn="t"/>
                      <a:r>
                        <a:rPr lang="en-GB" sz="1400" b="0" i="0" u="none" strike="noStrike">
                          <a:solidFill>
                            <a:schemeClr val="tx1"/>
                          </a:solidFill>
                          <a:effectLst/>
                          <a:latin typeface="Ubuntu" panose="020B0504030602030204" pitchFamily="34" charset="0"/>
                        </a:rPr>
                        <a:t>49</a:t>
                      </a:r>
                    </a:p>
                  </a:txBody>
                  <a:tcPr marL="6350" marR="6350" marT="6350" marB="0"/>
                </a:tc>
                <a:extLst>
                  <a:ext uri="{0D108BD9-81ED-4DB2-BD59-A6C34878D82A}">
                    <a16:rowId xmlns:a16="http://schemas.microsoft.com/office/drawing/2014/main" val="2030134577"/>
                  </a:ext>
                </a:extLst>
              </a:tr>
              <a:tr h="412395">
                <a:tc>
                  <a:txBody>
                    <a:bodyPr/>
                    <a:lstStyle/>
                    <a:p>
                      <a:pPr marL="85725" indent="0" algn="l" rtl="0" fontAlgn="t"/>
                      <a:r>
                        <a:rPr lang="en-GB" sz="1400" b="0" i="0" u="none" strike="noStrike">
                          <a:solidFill>
                            <a:schemeClr val="tx1"/>
                          </a:solidFill>
                          <a:effectLst/>
                          <a:latin typeface="Ubuntu" panose="020B0504030602030204" pitchFamily="34" charset="0"/>
                        </a:rPr>
                        <a:t>Obesity and healthy weight</a:t>
                      </a:r>
                    </a:p>
                  </a:txBody>
                  <a:tcPr marL="6350" marR="6350" marT="6350" marB="0"/>
                </a:tc>
                <a:tc>
                  <a:txBody>
                    <a:bodyPr/>
                    <a:lstStyle/>
                    <a:p>
                      <a:pPr algn="ctr" rtl="0" fontAlgn="t"/>
                      <a:r>
                        <a:rPr lang="en-GB" sz="1400" b="0" i="0" u="none" strike="noStrike">
                          <a:solidFill>
                            <a:schemeClr val="tx1"/>
                          </a:solidFill>
                          <a:effectLst/>
                          <a:latin typeface="Ubuntu" panose="020B0504030602030204" pitchFamily="34" charset="0"/>
                        </a:rPr>
                        <a:t>47</a:t>
                      </a:r>
                    </a:p>
                  </a:txBody>
                  <a:tcPr marL="6350" marR="6350" marT="6350" marB="0"/>
                </a:tc>
                <a:extLst>
                  <a:ext uri="{0D108BD9-81ED-4DB2-BD59-A6C34878D82A}">
                    <a16:rowId xmlns:a16="http://schemas.microsoft.com/office/drawing/2014/main" val="1506858908"/>
                  </a:ext>
                </a:extLst>
              </a:tr>
              <a:tr h="510363">
                <a:tc>
                  <a:txBody>
                    <a:bodyPr/>
                    <a:lstStyle/>
                    <a:p>
                      <a:pPr marL="85725" indent="0" algn="l" rtl="0" fontAlgn="t"/>
                      <a:r>
                        <a:rPr lang="en-GB" sz="1400" b="0" i="0" u="none" strike="noStrike">
                          <a:solidFill>
                            <a:schemeClr val="tx1"/>
                          </a:solidFill>
                          <a:effectLst/>
                          <a:latin typeface="Ubuntu" panose="020B0504030602030204" pitchFamily="34" charset="0"/>
                        </a:rPr>
                        <a:t>Chronic diseases (e.g. heart disease, diabetes, cancer, congenital anomalies, rare diseases)</a:t>
                      </a:r>
                    </a:p>
                  </a:txBody>
                  <a:tcPr marL="6350" marR="6350" marT="6350" marB="0"/>
                </a:tc>
                <a:tc>
                  <a:txBody>
                    <a:bodyPr/>
                    <a:lstStyle/>
                    <a:p>
                      <a:pPr algn="ctr" rtl="0" fontAlgn="t"/>
                      <a:r>
                        <a:rPr lang="en-GB" sz="1400" b="0" i="0" u="none" strike="noStrike">
                          <a:solidFill>
                            <a:schemeClr val="tx1"/>
                          </a:solidFill>
                          <a:effectLst/>
                          <a:latin typeface="Ubuntu" panose="020B0504030602030204" pitchFamily="34" charset="0"/>
                        </a:rPr>
                        <a:t>45</a:t>
                      </a:r>
                    </a:p>
                  </a:txBody>
                  <a:tcPr marL="6350" marR="6350" marT="6350" marB="0"/>
                </a:tc>
                <a:extLst>
                  <a:ext uri="{0D108BD9-81ED-4DB2-BD59-A6C34878D82A}">
                    <a16:rowId xmlns:a16="http://schemas.microsoft.com/office/drawing/2014/main" val="3670603552"/>
                  </a:ext>
                </a:extLst>
              </a:tr>
              <a:tr h="563526">
                <a:tc>
                  <a:txBody>
                    <a:bodyPr/>
                    <a:lstStyle/>
                    <a:p>
                      <a:pPr marL="85725" indent="0" algn="l" rtl="0" fontAlgn="t"/>
                      <a:r>
                        <a:rPr lang="en-GB" sz="1400" b="0" i="0" u="none" strike="noStrike">
                          <a:solidFill>
                            <a:schemeClr val="tx1"/>
                          </a:solidFill>
                          <a:effectLst/>
                          <a:latin typeface="Ubuntu" panose="020B0504030602030204" pitchFamily="34" charset="0"/>
                        </a:rPr>
                        <a:t>Vulnerable groups (e.g. homeless, migrant, those with protected characteristics, prisoners)</a:t>
                      </a:r>
                    </a:p>
                  </a:txBody>
                  <a:tcPr marL="6350" marR="6350" marT="6350" marB="0"/>
                </a:tc>
                <a:tc>
                  <a:txBody>
                    <a:bodyPr/>
                    <a:lstStyle/>
                    <a:p>
                      <a:pPr algn="ctr" rtl="0" fontAlgn="t"/>
                      <a:r>
                        <a:rPr lang="en-GB" sz="1400" b="0" i="0" u="none" strike="noStrike">
                          <a:solidFill>
                            <a:schemeClr val="tx1"/>
                          </a:solidFill>
                          <a:effectLst/>
                          <a:latin typeface="Ubuntu" panose="020B0504030602030204" pitchFamily="34" charset="0"/>
                        </a:rPr>
                        <a:t>43</a:t>
                      </a:r>
                    </a:p>
                  </a:txBody>
                  <a:tcPr marL="6350" marR="6350" marT="6350" marB="0"/>
                </a:tc>
                <a:extLst>
                  <a:ext uri="{0D108BD9-81ED-4DB2-BD59-A6C34878D82A}">
                    <a16:rowId xmlns:a16="http://schemas.microsoft.com/office/drawing/2014/main" val="1255293181"/>
                  </a:ext>
                </a:extLst>
              </a:tr>
              <a:tr h="563525">
                <a:tc>
                  <a:txBody>
                    <a:bodyPr/>
                    <a:lstStyle/>
                    <a:p>
                      <a:pPr marL="85725" indent="0" algn="l" rtl="0" fontAlgn="t"/>
                      <a:r>
                        <a:rPr lang="en-GB" sz="1400" b="0" i="0" u="none" strike="noStrike">
                          <a:solidFill>
                            <a:schemeClr val="tx1"/>
                          </a:solidFill>
                          <a:effectLst/>
                          <a:latin typeface="Ubuntu" panose="020B0504030602030204" pitchFamily="34" charset="0"/>
                        </a:rPr>
                        <a:t>Sustainable health and care system (e.g. working with the NHS &amp; care systems)</a:t>
                      </a:r>
                    </a:p>
                  </a:txBody>
                  <a:tcPr marL="6350" marR="6350" marT="6350" marB="0"/>
                </a:tc>
                <a:tc>
                  <a:txBody>
                    <a:bodyPr/>
                    <a:lstStyle/>
                    <a:p>
                      <a:pPr algn="ctr" rtl="0" fontAlgn="t"/>
                      <a:r>
                        <a:rPr lang="en-GB" sz="1400" b="0" i="0" u="none" strike="noStrike">
                          <a:solidFill>
                            <a:schemeClr val="tx1"/>
                          </a:solidFill>
                          <a:effectLst/>
                          <a:latin typeface="Ubuntu" panose="020B0504030602030204" pitchFamily="34" charset="0"/>
                        </a:rPr>
                        <a:t>43</a:t>
                      </a:r>
                    </a:p>
                  </a:txBody>
                  <a:tcPr marL="6350" marR="6350" marT="6350" marB="0"/>
                </a:tc>
                <a:extLst>
                  <a:ext uri="{0D108BD9-81ED-4DB2-BD59-A6C34878D82A}">
                    <a16:rowId xmlns:a16="http://schemas.microsoft.com/office/drawing/2014/main" val="1072526153"/>
                  </a:ext>
                </a:extLst>
              </a:tr>
              <a:tr h="342426">
                <a:tc>
                  <a:txBody>
                    <a:bodyPr/>
                    <a:lstStyle/>
                    <a:p>
                      <a:pPr marL="85725" indent="0" algn="l" rtl="0" fontAlgn="t"/>
                      <a:r>
                        <a:rPr lang="en-GB" sz="1400" b="0" i="0" u="none" strike="noStrike">
                          <a:solidFill>
                            <a:schemeClr val="tx1"/>
                          </a:solidFill>
                          <a:effectLst/>
                          <a:latin typeface="Ubuntu" panose="020B0504030602030204" pitchFamily="34" charset="0"/>
                        </a:rPr>
                        <a:t>Climate change</a:t>
                      </a:r>
                    </a:p>
                  </a:txBody>
                  <a:tcPr marL="6350" marR="6350" marT="6350" marB="0"/>
                </a:tc>
                <a:tc>
                  <a:txBody>
                    <a:bodyPr/>
                    <a:lstStyle/>
                    <a:p>
                      <a:pPr algn="ctr" rtl="0" fontAlgn="t"/>
                      <a:r>
                        <a:rPr lang="en-GB" sz="1400" b="0" i="0" u="none" strike="noStrike">
                          <a:solidFill>
                            <a:schemeClr val="tx1"/>
                          </a:solidFill>
                          <a:effectLst/>
                          <a:latin typeface="Ubuntu" panose="020B0504030602030204" pitchFamily="34" charset="0"/>
                        </a:rPr>
                        <a:t>43</a:t>
                      </a:r>
                    </a:p>
                  </a:txBody>
                  <a:tcPr marL="6350" marR="6350" marT="6350" marB="0"/>
                </a:tc>
                <a:extLst>
                  <a:ext uri="{0D108BD9-81ED-4DB2-BD59-A6C34878D82A}">
                    <a16:rowId xmlns:a16="http://schemas.microsoft.com/office/drawing/2014/main" val="3746650885"/>
                  </a:ext>
                </a:extLst>
              </a:tr>
              <a:tr h="435980">
                <a:tc>
                  <a:txBody>
                    <a:bodyPr/>
                    <a:lstStyle/>
                    <a:p>
                      <a:pPr marL="85725" indent="0" algn="l" rtl="0" fontAlgn="t"/>
                      <a:r>
                        <a:rPr lang="en-GB" sz="1400" b="0" i="0" u="none" strike="noStrike">
                          <a:solidFill>
                            <a:schemeClr val="tx1"/>
                          </a:solidFill>
                          <a:effectLst/>
                          <a:latin typeface="Ubuntu" panose="020B0504030602030204" pitchFamily="34" charset="0"/>
                        </a:rPr>
                        <a:t>Infectious diseases and health protection (e.g. Covid, TB, flu, sexual health)</a:t>
                      </a:r>
                    </a:p>
                  </a:txBody>
                  <a:tcPr marL="6350" marR="6350" marT="6350" marB="0"/>
                </a:tc>
                <a:tc>
                  <a:txBody>
                    <a:bodyPr/>
                    <a:lstStyle/>
                    <a:p>
                      <a:pPr algn="ctr" rtl="0" fontAlgn="t"/>
                      <a:r>
                        <a:rPr lang="en-GB" sz="1400" b="0" i="0" u="none" strike="noStrike">
                          <a:solidFill>
                            <a:schemeClr val="tx1"/>
                          </a:solidFill>
                          <a:effectLst/>
                          <a:latin typeface="Ubuntu" panose="020B0504030602030204" pitchFamily="34" charset="0"/>
                        </a:rPr>
                        <a:t>40</a:t>
                      </a:r>
                    </a:p>
                  </a:txBody>
                  <a:tcPr marL="6350" marR="6350" marT="6350" marB="0"/>
                </a:tc>
                <a:extLst>
                  <a:ext uri="{0D108BD9-81ED-4DB2-BD59-A6C34878D82A}">
                    <a16:rowId xmlns:a16="http://schemas.microsoft.com/office/drawing/2014/main" val="910704845"/>
                  </a:ext>
                </a:extLst>
              </a:tr>
              <a:tr h="342426">
                <a:tc>
                  <a:txBody>
                    <a:bodyPr/>
                    <a:lstStyle/>
                    <a:p>
                      <a:pPr marL="85725" indent="0" algn="l" rtl="0" fontAlgn="t"/>
                      <a:r>
                        <a:rPr lang="en-GB" sz="1400" b="0" i="0" u="none" strike="noStrike">
                          <a:solidFill>
                            <a:schemeClr val="tx1"/>
                          </a:solidFill>
                          <a:effectLst/>
                          <a:latin typeface="Ubuntu" panose="020B0504030602030204" pitchFamily="34" charset="0"/>
                        </a:rPr>
                        <a:t>Adverse childhood experience and violence prevention</a:t>
                      </a:r>
                    </a:p>
                  </a:txBody>
                  <a:tcPr marL="6350" marR="6350" marT="6350" marB="0"/>
                </a:tc>
                <a:tc>
                  <a:txBody>
                    <a:bodyPr/>
                    <a:lstStyle/>
                    <a:p>
                      <a:pPr algn="ctr" rtl="0" fontAlgn="t"/>
                      <a:r>
                        <a:rPr lang="en-GB" sz="1400" b="0" i="0" u="none" strike="noStrike">
                          <a:solidFill>
                            <a:schemeClr val="tx1"/>
                          </a:solidFill>
                          <a:effectLst/>
                          <a:latin typeface="Ubuntu" panose="020B0504030602030204" pitchFamily="34" charset="0"/>
                        </a:rPr>
                        <a:t>38</a:t>
                      </a:r>
                    </a:p>
                  </a:txBody>
                  <a:tcPr marL="6350" marR="6350" marT="6350" marB="0"/>
                </a:tc>
                <a:extLst>
                  <a:ext uri="{0D108BD9-81ED-4DB2-BD59-A6C34878D82A}">
                    <a16:rowId xmlns:a16="http://schemas.microsoft.com/office/drawing/2014/main" val="1548241457"/>
                  </a:ext>
                </a:extLst>
              </a:tr>
              <a:tr h="342426">
                <a:tc>
                  <a:txBody>
                    <a:bodyPr/>
                    <a:lstStyle/>
                    <a:p>
                      <a:pPr marL="85725" indent="0" algn="l" rtl="0" fontAlgn="t"/>
                      <a:r>
                        <a:rPr lang="fr-FR" sz="1400" b="0" i="0" u="none" strike="noStrike">
                          <a:solidFill>
                            <a:schemeClr val="tx1"/>
                          </a:solidFill>
                          <a:effectLst/>
                          <a:latin typeface="Ubuntu" panose="020B0504030602030204" pitchFamily="34" charset="0"/>
                        </a:rPr>
                        <a:t>Mortality (e.g. all cause, cause specific, suicides)</a:t>
                      </a:r>
                    </a:p>
                  </a:txBody>
                  <a:tcPr marL="6350" marR="6350" marT="6350" marB="0"/>
                </a:tc>
                <a:tc>
                  <a:txBody>
                    <a:bodyPr/>
                    <a:lstStyle/>
                    <a:p>
                      <a:pPr algn="ctr" rtl="0" fontAlgn="t"/>
                      <a:r>
                        <a:rPr lang="en-GB" sz="1400" b="0" i="0" u="none" strike="noStrike">
                          <a:solidFill>
                            <a:schemeClr val="tx1"/>
                          </a:solidFill>
                          <a:effectLst/>
                          <a:latin typeface="Ubuntu" panose="020B0504030602030204" pitchFamily="34" charset="0"/>
                        </a:rPr>
                        <a:t>31</a:t>
                      </a:r>
                    </a:p>
                  </a:txBody>
                  <a:tcPr marL="6350" marR="6350" marT="6350" marB="0"/>
                </a:tc>
                <a:extLst>
                  <a:ext uri="{0D108BD9-81ED-4DB2-BD59-A6C34878D82A}">
                    <a16:rowId xmlns:a16="http://schemas.microsoft.com/office/drawing/2014/main" val="894094739"/>
                  </a:ext>
                </a:extLst>
              </a:tr>
              <a:tr h="342426">
                <a:tc>
                  <a:txBody>
                    <a:bodyPr/>
                    <a:lstStyle/>
                    <a:p>
                      <a:pPr marL="85725" indent="0" algn="l" rtl="0" fontAlgn="t"/>
                      <a:r>
                        <a:rPr lang="en-GB" sz="1400" b="0" i="0" u="none" strike="noStrike">
                          <a:solidFill>
                            <a:schemeClr val="tx1"/>
                          </a:solidFill>
                          <a:effectLst/>
                          <a:latin typeface="Ubuntu" panose="020B0504030602030204" pitchFamily="34" charset="0"/>
                        </a:rPr>
                        <a:t>Early years </a:t>
                      </a:r>
                    </a:p>
                  </a:txBody>
                  <a:tcPr marL="6350" marR="6350" marT="6350" marB="0"/>
                </a:tc>
                <a:tc>
                  <a:txBody>
                    <a:bodyPr/>
                    <a:lstStyle/>
                    <a:p>
                      <a:pPr algn="ctr" rtl="0" fontAlgn="t"/>
                      <a:r>
                        <a:rPr lang="en-GB" sz="1400" b="0" i="0" u="none" strike="noStrike">
                          <a:solidFill>
                            <a:schemeClr val="tx1"/>
                          </a:solidFill>
                          <a:effectLst/>
                          <a:latin typeface="Ubuntu" panose="020B0504030602030204" pitchFamily="34" charset="0"/>
                        </a:rPr>
                        <a:t>29</a:t>
                      </a:r>
                    </a:p>
                  </a:txBody>
                  <a:tcPr marL="6350" marR="6350" marT="6350" marB="0"/>
                </a:tc>
                <a:extLst>
                  <a:ext uri="{0D108BD9-81ED-4DB2-BD59-A6C34878D82A}">
                    <a16:rowId xmlns:a16="http://schemas.microsoft.com/office/drawing/2014/main" val="1360893951"/>
                  </a:ext>
                </a:extLst>
              </a:tr>
              <a:tr h="342426">
                <a:tc>
                  <a:txBody>
                    <a:bodyPr/>
                    <a:lstStyle/>
                    <a:p>
                      <a:pPr marL="85725" indent="0" algn="l" rtl="0" fontAlgn="t"/>
                      <a:r>
                        <a:rPr lang="en-GB" sz="1400" b="0" i="0" u="none" strike="noStrike">
                          <a:solidFill>
                            <a:schemeClr val="tx1"/>
                          </a:solidFill>
                          <a:effectLst/>
                          <a:latin typeface="Ubuntu" panose="020B0504030602030204" pitchFamily="34" charset="0"/>
                        </a:rPr>
                        <a:t>Older adults </a:t>
                      </a:r>
                    </a:p>
                  </a:txBody>
                  <a:tcPr marL="6350" marR="6350" marT="6350" marB="0"/>
                </a:tc>
                <a:tc>
                  <a:txBody>
                    <a:bodyPr/>
                    <a:lstStyle/>
                    <a:p>
                      <a:pPr algn="ctr" rtl="0" fontAlgn="t"/>
                      <a:r>
                        <a:rPr lang="en-GB" sz="1400" b="0" i="0" u="none" strike="noStrike">
                          <a:solidFill>
                            <a:schemeClr val="tx1"/>
                          </a:solidFill>
                          <a:effectLst/>
                          <a:latin typeface="Ubuntu" panose="020B0504030602030204" pitchFamily="34" charset="0"/>
                        </a:rPr>
                        <a:t>29</a:t>
                      </a:r>
                    </a:p>
                  </a:txBody>
                  <a:tcPr marL="6350" marR="6350" marT="6350" marB="0"/>
                </a:tc>
                <a:extLst>
                  <a:ext uri="{0D108BD9-81ED-4DB2-BD59-A6C34878D82A}">
                    <a16:rowId xmlns:a16="http://schemas.microsoft.com/office/drawing/2014/main" val="18643282"/>
                  </a:ext>
                </a:extLst>
              </a:tr>
              <a:tr h="342426">
                <a:tc>
                  <a:txBody>
                    <a:bodyPr/>
                    <a:lstStyle/>
                    <a:p>
                      <a:pPr marL="85725" indent="0" algn="l" rtl="0" fontAlgn="t"/>
                      <a:r>
                        <a:rPr lang="en-GB" sz="1400" b="0" i="0" u="none" strike="noStrike">
                          <a:solidFill>
                            <a:schemeClr val="tx1"/>
                          </a:solidFill>
                          <a:effectLst/>
                          <a:latin typeface="Ubuntu" panose="020B0504030602030204" pitchFamily="34" charset="0"/>
                        </a:rPr>
                        <a:t>NHS Quality Improvement</a:t>
                      </a:r>
                    </a:p>
                  </a:txBody>
                  <a:tcPr marL="6350" marR="6350" marT="6350" marB="0"/>
                </a:tc>
                <a:tc>
                  <a:txBody>
                    <a:bodyPr/>
                    <a:lstStyle/>
                    <a:p>
                      <a:pPr algn="ctr" rtl="0" fontAlgn="t"/>
                      <a:r>
                        <a:rPr lang="en-GB" sz="1400" b="0" i="0" u="none" strike="noStrike">
                          <a:solidFill>
                            <a:schemeClr val="tx1"/>
                          </a:solidFill>
                          <a:effectLst/>
                          <a:latin typeface="Ubuntu" panose="020B0504030602030204" pitchFamily="34" charset="0"/>
                        </a:rPr>
                        <a:t>24</a:t>
                      </a:r>
                    </a:p>
                  </a:txBody>
                  <a:tcPr marL="6350" marR="6350" marT="6350" marB="0"/>
                </a:tc>
                <a:extLst>
                  <a:ext uri="{0D108BD9-81ED-4DB2-BD59-A6C34878D82A}">
                    <a16:rowId xmlns:a16="http://schemas.microsoft.com/office/drawing/2014/main" val="952855682"/>
                  </a:ext>
                </a:extLst>
              </a:tr>
              <a:tr h="342426">
                <a:tc>
                  <a:txBody>
                    <a:bodyPr/>
                    <a:lstStyle/>
                    <a:p>
                      <a:pPr marL="85725" indent="0" algn="l" rtl="0" fontAlgn="t"/>
                      <a:r>
                        <a:rPr lang="en-GB" sz="1400" b="0" i="0" u="none" strike="noStrike">
                          <a:solidFill>
                            <a:schemeClr val="tx1"/>
                          </a:solidFill>
                          <a:effectLst/>
                          <a:latin typeface="Ubuntu" panose="020B0504030602030204" pitchFamily="34" charset="0"/>
                        </a:rPr>
                        <a:t>International public health </a:t>
                      </a:r>
                    </a:p>
                  </a:txBody>
                  <a:tcPr marL="6350" marR="6350" marT="6350" marB="0"/>
                </a:tc>
                <a:tc>
                  <a:txBody>
                    <a:bodyPr/>
                    <a:lstStyle/>
                    <a:p>
                      <a:pPr algn="ctr" rtl="0" fontAlgn="t"/>
                      <a:r>
                        <a:rPr lang="en-GB" sz="1400" b="0" i="0" u="none" strike="noStrike">
                          <a:solidFill>
                            <a:schemeClr val="tx1"/>
                          </a:solidFill>
                          <a:effectLst/>
                          <a:latin typeface="Ubuntu" panose="020B0504030602030204" pitchFamily="34" charset="0"/>
                        </a:rPr>
                        <a:t>13</a:t>
                      </a:r>
                    </a:p>
                  </a:txBody>
                  <a:tcPr marL="6350" marR="6350" marT="6350" marB="0"/>
                </a:tc>
                <a:extLst>
                  <a:ext uri="{0D108BD9-81ED-4DB2-BD59-A6C34878D82A}">
                    <a16:rowId xmlns:a16="http://schemas.microsoft.com/office/drawing/2014/main" val="4017528954"/>
                  </a:ext>
                </a:extLst>
              </a:tr>
              <a:tr h="342426">
                <a:tc>
                  <a:txBody>
                    <a:bodyPr/>
                    <a:lstStyle/>
                    <a:p>
                      <a:pPr marL="85725" indent="0" algn="l" rtl="0" fontAlgn="t"/>
                      <a:r>
                        <a:rPr lang="en-GB" sz="1400" b="0" i="0" u="none" strike="noStrike">
                          <a:solidFill>
                            <a:schemeClr val="tx1"/>
                          </a:solidFill>
                          <a:effectLst/>
                          <a:latin typeface="Ubuntu" panose="020B0504030602030204" pitchFamily="34" charset="0"/>
                        </a:rPr>
                        <a:t>Microbiology </a:t>
                      </a:r>
                    </a:p>
                  </a:txBody>
                  <a:tcPr marL="6350" marR="6350" marT="6350" marB="0"/>
                </a:tc>
                <a:tc>
                  <a:txBody>
                    <a:bodyPr/>
                    <a:lstStyle/>
                    <a:p>
                      <a:pPr algn="ctr" rtl="0" fontAlgn="t"/>
                      <a:r>
                        <a:rPr lang="en-GB" sz="1400" b="0" i="0" u="none" strike="noStrike">
                          <a:solidFill>
                            <a:schemeClr val="tx1"/>
                          </a:solidFill>
                          <a:effectLst/>
                          <a:latin typeface="Ubuntu" panose="020B0504030602030204" pitchFamily="34" charset="0"/>
                        </a:rPr>
                        <a:t>9</a:t>
                      </a:r>
                    </a:p>
                  </a:txBody>
                  <a:tcPr marL="6350" marR="6350" marT="6350" marB="0"/>
                </a:tc>
                <a:extLst>
                  <a:ext uri="{0D108BD9-81ED-4DB2-BD59-A6C34878D82A}">
                    <a16:rowId xmlns:a16="http://schemas.microsoft.com/office/drawing/2014/main" val="1406422147"/>
                  </a:ext>
                </a:extLst>
              </a:tr>
              <a:tr h="342426">
                <a:tc>
                  <a:txBody>
                    <a:bodyPr/>
                    <a:lstStyle/>
                    <a:p>
                      <a:pPr marL="85725" indent="0" algn="l" rtl="0" fontAlgn="t"/>
                      <a:r>
                        <a:rPr lang="en-GB" sz="1400" b="0" i="0" u="none" strike="noStrike">
                          <a:solidFill>
                            <a:schemeClr val="tx1"/>
                          </a:solidFill>
                          <a:effectLst/>
                          <a:latin typeface="Ubuntu" panose="020B0504030602030204" pitchFamily="34" charset="0"/>
                        </a:rPr>
                        <a:t>Other </a:t>
                      </a:r>
                    </a:p>
                  </a:txBody>
                  <a:tcPr marL="6350" marR="6350" marT="6350" marB="0"/>
                </a:tc>
                <a:tc>
                  <a:txBody>
                    <a:bodyPr/>
                    <a:lstStyle/>
                    <a:p>
                      <a:pPr algn="ctr" rtl="0" fontAlgn="t"/>
                      <a:r>
                        <a:rPr lang="en-GB" sz="1400" b="0" i="0" u="none" strike="noStrike">
                          <a:solidFill>
                            <a:schemeClr val="tx1"/>
                          </a:solidFill>
                          <a:effectLst/>
                          <a:latin typeface="Ubuntu" panose="020B0504030602030204" pitchFamily="34" charset="0"/>
                        </a:rPr>
                        <a:t>2</a:t>
                      </a:r>
                    </a:p>
                  </a:txBody>
                  <a:tcPr marL="6350" marR="6350" marT="6350" marB="0"/>
                </a:tc>
                <a:extLst>
                  <a:ext uri="{0D108BD9-81ED-4DB2-BD59-A6C34878D82A}">
                    <a16:rowId xmlns:a16="http://schemas.microsoft.com/office/drawing/2014/main" val="2863676464"/>
                  </a:ext>
                </a:extLst>
              </a:tr>
            </a:tbl>
          </a:graphicData>
        </a:graphic>
      </p:graphicFrame>
      <p:sp>
        <p:nvSpPr>
          <p:cNvPr id="2" name="TextBox 1">
            <a:extLst>
              <a:ext uri="{FF2B5EF4-FFF2-40B4-BE49-F238E27FC236}">
                <a16:creationId xmlns:a16="http://schemas.microsoft.com/office/drawing/2014/main" id="{B95DFC02-B0CC-20C0-CA64-EE160DCC0BCE}"/>
              </a:ext>
            </a:extLst>
          </p:cNvPr>
          <p:cNvSpPr txBox="1"/>
          <p:nvPr/>
        </p:nvSpPr>
        <p:spPr>
          <a:xfrm>
            <a:off x="5566610" y="5878650"/>
            <a:ext cx="5133475" cy="369332"/>
          </a:xfrm>
          <a:prstGeom prst="rect">
            <a:avLst/>
          </a:prstGeom>
          <a:noFill/>
        </p:spPr>
        <p:txBody>
          <a:bodyPr wrap="square" rtlCol="0">
            <a:spAutoFit/>
          </a:bodyPr>
          <a:lstStyle/>
          <a:p>
            <a:r>
              <a:rPr lang="en-GB" b="1">
                <a:latin typeface="Ubuntu" panose="020B0504030602030204" pitchFamily="34" charset="0"/>
              </a:rPr>
              <a:t>Reasons for requiring the data/knowledge</a:t>
            </a:r>
          </a:p>
        </p:txBody>
      </p:sp>
      <p:graphicFrame>
        <p:nvGraphicFramePr>
          <p:cNvPr id="3" name="Chart 2">
            <a:extLst>
              <a:ext uri="{FF2B5EF4-FFF2-40B4-BE49-F238E27FC236}">
                <a16:creationId xmlns:a16="http://schemas.microsoft.com/office/drawing/2014/main" id="{4C82843E-043D-FE13-15AC-A4BF29B828B0}"/>
              </a:ext>
            </a:extLst>
          </p:cNvPr>
          <p:cNvGraphicFramePr>
            <a:graphicFrameLocks/>
          </p:cNvGraphicFramePr>
          <p:nvPr>
            <p:extLst>
              <p:ext uri="{D42A27DB-BD31-4B8C-83A1-F6EECF244321}">
                <p14:modId xmlns:p14="http://schemas.microsoft.com/office/powerpoint/2010/main" val="1137597401"/>
              </p:ext>
            </p:extLst>
          </p:nvPr>
        </p:nvGraphicFramePr>
        <p:xfrm>
          <a:off x="1038556" y="5534527"/>
          <a:ext cx="10239044" cy="4855639"/>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45678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object 35"/>
          <p:cNvSpPr txBox="1">
            <a:spLocks noGrp="1"/>
          </p:cNvSpPr>
          <p:nvPr>
            <p:ph type="sldNum" sz="quarter" idx="7"/>
          </p:nvPr>
        </p:nvSpPr>
        <p:spPr>
          <a:prstGeom prst="rect">
            <a:avLst/>
          </a:prstGeom>
        </p:spPr>
        <p:txBody>
          <a:bodyPr vert="horz" wrap="square" lIns="0" tIns="3175" rIns="0" bIns="0" rtlCol="0">
            <a:spAutoFit/>
          </a:bodyPr>
          <a:lstStyle/>
          <a:p>
            <a:pPr marL="38100">
              <a:lnSpc>
                <a:spcPct val="100000"/>
              </a:lnSpc>
              <a:spcBef>
                <a:spcPts val="25"/>
              </a:spcBef>
            </a:pPr>
            <a:fld id="{81D60167-4931-47E6-BA6A-407CBD079E47}" type="slidenum">
              <a:rPr dirty="0"/>
              <a:t>11</a:t>
            </a:fld>
            <a:endParaRPr/>
          </a:p>
        </p:txBody>
      </p:sp>
      <p:sp>
        <p:nvSpPr>
          <p:cNvPr id="31" name="object 31"/>
          <p:cNvSpPr txBox="1">
            <a:spLocks noGrp="1"/>
          </p:cNvSpPr>
          <p:nvPr>
            <p:ph type="title"/>
          </p:nvPr>
        </p:nvSpPr>
        <p:spPr>
          <a:xfrm>
            <a:off x="772615" y="1203206"/>
            <a:ext cx="6537959" cy="1862689"/>
          </a:xfrm>
          <a:prstGeom prst="rect">
            <a:avLst/>
          </a:prstGeom>
        </p:spPr>
        <p:txBody>
          <a:bodyPr vert="horz" wrap="square" lIns="0" tIns="15875" rIns="0" bIns="0" rtlCol="0">
            <a:spAutoFit/>
          </a:bodyPr>
          <a:lstStyle/>
          <a:p>
            <a:pPr marL="12700">
              <a:lnSpc>
                <a:spcPct val="100000"/>
              </a:lnSpc>
              <a:spcBef>
                <a:spcPts val="125"/>
              </a:spcBef>
            </a:pPr>
            <a:r>
              <a:rPr lang="en-GB"/>
              <a:t>User needs</a:t>
            </a:r>
            <a:br>
              <a:rPr lang="en-GB"/>
            </a:br>
            <a:endParaRPr spc="-20"/>
          </a:p>
        </p:txBody>
      </p:sp>
      <p:sp>
        <p:nvSpPr>
          <p:cNvPr id="32" name="object 32"/>
          <p:cNvSpPr txBox="1"/>
          <p:nvPr/>
        </p:nvSpPr>
        <p:spPr>
          <a:xfrm>
            <a:off x="445423" y="2650555"/>
            <a:ext cx="10921824" cy="1535677"/>
          </a:xfrm>
          <a:prstGeom prst="rect">
            <a:avLst/>
          </a:prstGeom>
        </p:spPr>
        <p:txBody>
          <a:bodyPr vert="horz" wrap="square" lIns="0" tIns="12065" rIns="0" bIns="0" rtlCol="0">
            <a:spAutoFit/>
          </a:bodyPr>
          <a:lstStyle/>
          <a:p>
            <a:pPr marL="355600" marR="5080" indent="-342900">
              <a:lnSpc>
                <a:spcPct val="100400"/>
              </a:lnSpc>
              <a:spcAft>
                <a:spcPts val="600"/>
              </a:spcAft>
              <a:buFont typeface="Arial" panose="020B0604020202020204" pitchFamily="34" charset="0"/>
              <a:buChar char="•"/>
            </a:pPr>
            <a:r>
              <a:rPr lang="en-GB" sz="2350">
                <a:solidFill>
                  <a:schemeClr val="tx1"/>
                </a:solidFill>
                <a:latin typeface="Ubuntu-Light"/>
              </a:rPr>
              <a:t>Many responders have suggested that they would like to be able to dig into our data in more detail, exploring smaller geographies and sub-populations</a:t>
            </a:r>
          </a:p>
          <a:p>
            <a:pPr marL="355600" marR="5080" indent="-342900">
              <a:lnSpc>
                <a:spcPct val="100400"/>
              </a:lnSpc>
              <a:spcAft>
                <a:spcPts val="600"/>
              </a:spcAft>
              <a:buFont typeface="Arial" panose="020B0604020202020204" pitchFamily="34" charset="0"/>
              <a:buChar char="•"/>
            </a:pPr>
            <a:r>
              <a:rPr lang="en-GB" sz="2350">
                <a:solidFill>
                  <a:schemeClr val="tx1"/>
                </a:solidFill>
                <a:latin typeface="Ubuntu-Light"/>
              </a:rPr>
              <a:t>There were a number of suggestions of different types and presentations of data that would also better meet user needs.</a:t>
            </a:r>
          </a:p>
        </p:txBody>
      </p:sp>
      <p:sp>
        <p:nvSpPr>
          <p:cNvPr id="4" name="TextBox 3">
            <a:extLst>
              <a:ext uri="{FF2B5EF4-FFF2-40B4-BE49-F238E27FC236}">
                <a16:creationId xmlns:a16="http://schemas.microsoft.com/office/drawing/2014/main" id="{CFFAE4CD-1ACB-4D4D-ACA4-BD278C85706B}"/>
              </a:ext>
            </a:extLst>
          </p:cNvPr>
          <p:cNvSpPr txBox="1"/>
          <p:nvPr/>
        </p:nvSpPr>
        <p:spPr>
          <a:xfrm>
            <a:off x="12066494" y="2437218"/>
            <a:ext cx="6024282" cy="6299160"/>
          </a:xfrm>
          <a:custGeom>
            <a:avLst/>
            <a:gdLst>
              <a:gd name="connsiteX0" fmla="*/ 0 w 6024282"/>
              <a:gd name="connsiteY0" fmla="*/ 0 h 6299160"/>
              <a:gd name="connsiteX1" fmla="*/ 547662 w 6024282"/>
              <a:gd name="connsiteY1" fmla="*/ 0 h 6299160"/>
              <a:gd name="connsiteX2" fmla="*/ 974838 w 6024282"/>
              <a:gd name="connsiteY2" fmla="*/ 0 h 6299160"/>
              <a:gd name="connsiteX3" fmla="*/ 1522500 w 6024282"/>
              <a:gd name="connsiteY3" fmla="*/ 0 h 6299160"/>
              <a:gd name="connsiteX4" fmla="*/ 1889434 w 6024282"/>
              <a:gd name="connsiteY4" fmla="*/ 0 h 6299160"/>
              <a:gd name="connsiteX5" fmla="*/ 2557582 w 6024282"/>
              <a:gd name="connsiteY5" fmla="*/ 0 h 6299160"/>
              <a:gd name="connsiteX6" fmla="*/ 3105244 w 6024282"/>
              <a:gd name="connsiteY6" fmla="*/ 0 h 6299160"/>
              <a:gd name="connsiteX7" fmla="*/ 3592663 w 6024282"/>
              <a:gd name="connsiteY7" fmla="*/ 0 h 6299160"/>
              <a:gd name="connsiteX8" fmla="*/ 4260810 w 6024282"/>
              <a:gd name="connsiteY8" fmla="*/ 0 h 6299160"/>
              <a:gd name="connsiteX9" fmla="*/ 4627744 w 6024282"/>
              <a:gd name="connsiteY9" fmla="*/ 0 h 6299160"/>
              <a:gd name="connsiteX10" fmla="*/ 5295892 w 6024282"/>
              <a:gd name="connsiteY10" fmla="*/ 0 h 6299160"/>
              <a:gd name="connsiteX11" fmla="*/ 6024282 w 6024282"/>
              <a:gd name="connsiteY11" fmla="*/ 0 h 6299160"/>
              <a:gd name="connsiteX12" fmla="*/ 6024282 w 6024282"/>
              <a:gd name="connsiteY12" fmla="*/ 446668 h 6299160"/>
              <a:gd name="connsiteX13" fmla="*/ 6024282 w 6024282"/>
              <a:gd name="connsiteY13" fmla="*/ 1145302 h 6299160"/>
              <a:gd name="connsiteX14" fmla="*/ 6024282 w 6024282"/>
              <a:gd name="connsiteY14" fmla="*/ 1717953 h 6299160"/>
              <a:gd name="connsiteX15" fmla="*/ 6024282 w 6024282"/>
              <a:gd name="connsiteY15" fmla="*/ 2353595 h 6299160"/>
              <a:gd name="connsiteX16" fmla="*/ 6024282 w 6024282"/>
              <a:gd name="connsiteY16" fmla="*/ 2863255 h 6299160"/>
              <a:gd name="connsiteX17" fmla="*/ 6024282 w 6024282"/>
              <a:gd name="connsiteY17" fmla="*/ 3246931 h 6299160"/>
              <a:gd name="connsiteX18" fmla="*/ 6024282 w 6024282"/>
              <a:gd name="connsiteY18" fmla="*/ 3882573 h 6299160"/>
              <a:gd name="connsiteX19" fmla="*/ 6024282 w 6024282"/>
              <a:gd name="connsiteY19" fmla="*/ 4581207 h 6299160"/>
              <a:gd name="connsiteX20" fmla="*/ 6024282 w 6024282"/>
              <a:gd name="connsiteY20" fmla="*/ 5279841 h 6299160"/>
              <a:gd name="connsiteX21" fmla="*/ 6024282 w 6024282"/>
              <a:gd name="connsiteY21" fmla="*/ 6299160 h 6299160"/>
              <a:gd name="connsiteX22" fmla="*/ 5356134 w 6024282"/>
              <a:gd name="connsiteY22" fmla="*/ 6299160 h 6299160"/>
              <a:gd name="connsiteX23" fmla="*/ 4868715 w 6024282"/>
              <a:gd name="connsiteY23" fmla="*/ 6299160 h 6299160"/>
              <a:gd name="connsiteX24" fmla="*/ 4501782 w 6024282"/>
              <a:gd name="connsiteY24" fmla="*/ 6299160 h 6299160"/>
              <a:gd name="connsiteX25" fmla="*/ 3833634 w 6024282"/>
              <a:gd name="connsiteY25" fmla="*/ 6299160 h 6299160"/>
              <a:gd name="connsiteX26" fmla="*/ 3466700 w 6024282"/>
              <a:gd name="connsiteY26" fmla="*/ 6299160 h 6299160"/>
              <a:gd name="connsiteX27" fmla="*/ 3039524 w 6024282"/>
              <a:gd name="connsiteY27" fmla="*/ 6299160 h 6299160"/>
              <a:gd name="connsiteX28" fmla="*/ 2431619 w 6024282"/>
              <a:gd name="connsiteY28" fmla="*/ 6299160 h 6299160"/>
              <a:gd name="connsiteX29" fmla="*/ 1883957 w 6024282"/>
              <a:gd name="connsiteY29" fmla="*/ 6299160 h 6299160"/>
              <a:gd name="connsiteX30" fmla="*/ 1336295 w 6024282"/>
              <a:gd name="connsiteY30" fmla="*/ 6299160 h 6299160"/>
              <a:gd name="connsiteX31" fmla="*/ 909119 w 6024282"/>
              <a:gd name="connsiteY31" fmla="*/ 6299160 h 6299160"/>
              <a:gd name="connsiteX32" fmla="*/ 0 w 6024282"/>
              <a:gd name="connsiteY32" fmla="*/ 6299160 h 6299160"/>
              <a:gd name="connsiteX33" fmla="*/ 0 w 6024282"/>
              <a:gd name="connsiteY33" fmla="*/ 5663517 h 6299160"/>
              <a:gd name="connsiteX34" fmla="*/ 0 w 6024282"/>
              <a:gd name="connsiteY34" fmla="*/ 5216850 h 6299160"/>
              <a:gd name="connsiteX35" fmla="*/ 0 w 6024282"/>
              <a:gd name="connsiteY35" fmla="*/ 4833174 h 6299160"/>
              <a:gd name="connsiteX36" fmla="*/ 0 w 6024282"/>
              <a:gd name="connsiteY36" fmla="*/ 4260523 h 6299160"/>
              <a:gd name="connsiteX37" fmla="*/ 0 w 6024282"/>
              <a:gd name="connsiteY37" fmla="*/ 3813855 h 6299160"/>
              <a:gd name="connsiteX38" fmla="*/ 0 w 6024282"/>
              <a:gd name="connsiteY38" fmla="*/ 3304196 h 6299160"/>
              <a:gd name="connsiteX39" fmla="*/ 0 w 6024282"/>
              <a:gd name="connsiteY39" fmla="*/ 2605562 h 6299160"/>
              <a:gd name="connsiteX40" fmla="*/ 0 w 6024282"/>
              <a:gd name="connsiteY40" fmla="*/ 2158894 h 6299160"/>
              <a:gd name="connsiteX41" fmla="*/ 0 w 6024282"/>
              <a:gd name="connsiteY41" fmla="*/ 1712226 h 6299160"/>
              <a:gd name="connsiteX42" fmla="*/ 0 w 6024282"/>
              <a:gd name="connsiteY42" fmla="*/ 1013592 h 6299160"/>
              <a:gd name="connsiteX43" fmla="*/ 0 w 6024282"/>
              <a:gd name="connsiteY43" fmla="*/ 0 h 6299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6024282" h="6299160" fill="none" extrusionOk="0">
                <a:moveTo>
                  <a:pt x="0" y="0"/>
                </a:moveTo>
                <a:cubicBezTo>
                  <a:pt x="238935" y="-32099"/>
                  <a:pt x="337338" y="28450"/>
                  <a:pt x="547662" y="0"/>
                </a:cubicBezTo>
                <a:cubicBezTo>
                  <a:pt x="757986" y="-28450"/>
                  <a:pt x="817487" y="2259"/>
                  <a:pt x="974838" y="0"/>
                </a:cubicBezTo>
                <a:cubicBezTo>
                  <a:pt x="1132189" y="-2259"/>
                  <a:pt x="1255322" y="24488"/>
                  <a:pt x="1522500" y="0"/>
                </a:cubicBezTo>
                <a:cubicBezTo>
                  <a:pt x="1789678" y="-24488"/>
                  <a:pt x="1736399" y="40958"/>
                  <a:pt x="1889434" y="0"/>
                </a:cubicBezTo>
                <a:cubicBezTo>
                  <a:pt x="2042469" y="-40958"/>
                  <a:pt x="2363514" y="50420"/>
                  <a:pt x="2557582" y="0"/>
                </a:cubicBezTo>
                <a:cubicBezTo>
                  <a:pt x="2751650" y="-50420"/>
                  <a:pt x="2883087" y="48360"/>
                  <a:pt x="3105244" y="0"/>
                </a:cubicBezTo>
                <a:cubicBezTo>
                  <a:pt x="3327401" y="-48360"/>
                  <a:pt x="3357055" y="43003"/>
                  <a:pt x="3592663" y="0"/>
                </a:cubicBezTo>
                <a:cubicBezTo>
                  <a:pt x="3828271" y="-43003"/>
                  <a:pt x="3975672" y="32215"/>
                  <a:pt x="4260810" y="0"/>
                </a:cubicBezTo>
                <a:cubicBezTo>
                  <a:pt x="4545948" y="-32215"/>
                  <a:pt x="4483538" y="21771"/>
                  <a:pt x="4627744" y="0"/>
                </a:cubicBezTo>
                <a:cubicBezTo>
                  <a:pt x="4771950" y="-21771"/>
                  <a:pt x="5111684" y="51966"/>
                  <a:pt x="5295892" y="0"/>
                </a:cubicBezTo>
                <a:cubicBezTo>
                  <a:pt x="5480100" y="-51966"/>
                  <a:pt x="5833854" y="16366"/>
                  <a:pt x="6024282" y="0"/>
                </a:cubicBezTo>
                <a:cubicBezTo>
                  <a:pt x="6073770" y="203215"/>
                  <a:pt x="6013786" y="290805"/>
                  <a:pt x="6024282" y="446668"/>
                </a:cubicBezTo>
                <a:cubicBezTo>
                  <a:pt x="6034778" y="602531"/>
                  <a:pt x="6004048" y="809516"/>
                  <a:pt x="6024282" y="1145302"/>
                </a:cubicBezTo>
                <a:cubicBezTo>
                  <a:pt x="6044516" y="1481088"/>
                  <a:pt x="6000767" y="1601962"/>
                  <a:pt x="6024282" y="1717953"/>
                </a:cubicBezTo>
                <a:cubicBezTo>
                  <a:pt x="6047797" y="1833944"/>
                  <a:pt x="5970571" y="2060846"/>
                  <a:pt x="6024282" y="2353595"/>
                </a:cubicBezTo>
                <a:cubicBezTo>
                  <a:pt x="6077993" y="2646344"/>
                  <a:pt x="5980000" y="2705041"/>
                  <a:pt x="6024282" y="2863255"/>
                </a:cubicBezTo>
                <a:cubicBezTo>
                  <a:pt x="6068564" y="3021469"/>
                  <a:pt x="6014397" y="3070114"/>
                  <a:pt x="6024282" y="3246931"/>
                </a:cubicBezTo>
                <a:cubicBezTo>
                  <a:pt x="6034167" y="3423748"/>
                  <a:pt x="5956848" y="3585122"/>
                  <a:pt x="6024282" y="3882573"/>
                </a:cubicBezTo>
                <a:cubicBezTo>
                  <a:pt x="6091716" y="4180024"/>
                  <a:pt x="5944706" y="4394462"/>
                  <a:pt x="6024282" y="4581207"/>
                </a:cubicBezTo>
                <a:cubicBezTo>
                  <a:pt x="6103858" y="4767952"/>
                  <a:pt x="6007210" y="4999636"/>
                  <a:pt x="6024282" y="5279841"/>
                </a:cubicBezTo>
                <a:cubicBezTo>
                  <a:pt x="6041354" y="5560046"/>
                  <a:pt x="5929736" y="5832264"/>
                  <a:pt x="6024282" y="6299160"/>
                </a:cubicBezTo>
                <a:cubicBezTo>
                  <a:pt x="5713161" y="6375094"/>
                  <a:pt x="5605859" y="6245296"/>
                  <a:pt x="5356134" y="6299160"/>
                </a:cubicBezTo>
                <a:cubicBezTo>
                  <a:pt x="5106409" y="6353024"/>
                  <a:pt x="5110904" y="6255654"/>
                  <a:pt x="4868715" y="6299160"/>
                </a:cubicBezTo>
                <a:cubicBezTo>
                  <a:pt x="4626526" y="6342666"/>
                  <a:pt x="4659325" y="6292623"/>
                  <a:pt x="4501782" y="6299160"/>
                </a:cubicBezTo>
                <a:cubicBezTo>
                  <a:pt x="4344239" y="6305697"/>
                  <a:pt x="4077441" y="6229280"/>
                  <a:pt x="3833634" y="6299160"/>
                </a:cubicBezTo>
                <a:cubicBezTo>
                  <a:pt x="3589827" y="6369040"/>
                  <a:pt x="3594806" y="6291339"/>
                  <a:pt x="3466700" y="6299160"/>
                </a:cubicBezTo>
                <a:cubicBezTo>
                  <a:pt x="3338594" y="6306981"/>
                  <a:pt x="3248737" y="6253970"/>
                  <a:pt x="3039524" y="6299160"/>
                </a:cubicBezTo>
                <a:cubicBezTo>
                  <a:pt x="2830311" y="6344350"/>
                  <a:pt x="2691768" y="6298698"/>
                  <a:pt x="2431619" y="6299160"/>
                </a:cubicBezTo>
                <a:cubicBezTo>
                  <a:pt x="2171470" y="6299622"/>
                  <a:pt x="2039921" y="6261625"/>
                  <a:pt x="1883957" y="6299160"/>
                </a:cubicBezTo>
                <a:cubicBezTo>
                  <a:pt x="1727993" y="6336695"/>
                  <a:pt x="1509965" y="6261384"/>
                  <a:pt x="1336295" y="6299160"/>
                </a:cubicBezTo>
                <a:cubicBezTo>
                  <a:pt x="1162625" y="6336936"/>
                  <a:pt x="1118019" y="6266397"/>
                  <a:pt x="909119" y="6299160"/>
                </a:cubicBezTo>
                <a:cubicBezTo>
                  <a:pt x="700219" y="6331923"/>
                  <a:pt x="222951" y="6240596"/>
                  <a:pt x="0" y="6299160"/>
                </a:cubicBezTo>
                <a:cubicBezTo>
                  <a:pt x="-27729" y="6168744"/>
                  <a:pt x="15996" y="5939018"/>
                  <a:pt x="0" y="5663517"/>
                </a:cubicBezTo>
                <a:cubicBezTo>
                  <a:pt x="-15996" y="5388016"/>
                  <a:pt x="49024" y="5314353"/>
                  <a:pt x="0" y="5216850"/>
                </a:cubicBezTo>
                <a:cubicBezTo>
                  <a:pt x="-49024" y="5119347"/>
                  <a:pt x="34256" y="4927037"/>
                  <a:pt x="0" y="4833174"/>
                </a:cubicBezTo>
                <a:cubicBezTo>
                  <a:pt x="-34256" y="4739311"/>
                  <a:pt x="11814" y="4418890"/>
                  <a:pt x="0" y="4260523"/>
                </a:cubicBezTo>
                <a:cubicBezTo>
                  <a:pt x="-11814" y="4102156"/>
                  <a:pt x="24152" y="4028641"/>
                  <a:pt x="0" y="3813855"/>
                </a:cubicBezTo>
                <a:cubicBezTo>
                  <a:pt x="-24152" y="3599069"/>
                  <a:pt x="15136" y="3504615"/>
                  <a:pt x="0" y="3304196"/>
                </a:cubicBezTo>
                <a:cubicBezTo>
                  <a:pt x="-15136" y="3103777"/>
                  <a:pt x="79134" y="2857486"/>
                  <a:pt x="0" y="2605562"/>
                </a:cubicBezTo>
                <a:cubicBezTo>
                  <a:pt x="-79134" y="2353638"/>
                  <a:pt x="15766" y="2360452"/>
                  <a:pt x="0" y="2158894"/>
                </a:cubicBezTo>
                <a:cubicBezTo>
                  <a:pt x="-15766" y="1957336"/>
                  <a:pt x="1594" y="1870860"/>
                  <a:pt x="0" y="1712226"/>
                </a:cubicBezTo>
                <a:cubicBezTo>
                  <a:pt x="-1594" y="1553592"/>
                  <a:pt x="41283" y="1188168"/>
                  <a:pt x="0" y="1013592"/>
                </a:cubicBezTo>
                <a:cubicBezTo>
                  <a:pt x="-41283" y="839016"/>
                  <a:pt x="86226" y="422019"/>
                  <a:pt x="0" y="0"/>
                </a:cubicBezTo>
                <a:close/>
              </a:path>
              <a:path w="6024282" h="6299160" stroke="0" extrusionOk="0">
                <a:moveTo>
                  <a:pt x="0" y="0"/>
                </a:moveTo>
                <a:cubicBezTo>
                  <a:pt x="125160" y="-43070"/>
                  <a:pt x="435470" y="66535"/>
                  <a:pt x="607905" y="0"/>
                </a:cubicBezTo>
                <a:cubicBezTo>
                  <a:pt x="780341" y="-66535"/>
                  <a:pt x="853963" y="3584"/>
                  <a:pt x="1095324" y="0"/>
                </a:cubicBezTo>
                <a:cubicBezTo>
                  <a:pt x="1336685" y="-3584"/>
                  <a:pt x="1378694" y="28509"/>
                  <a:pt x="1582743" y="0"/>
                </a:cubicBezTo>
                <a:cubicBezTo>
                  <a:pt x="1786792" y="-28509"/>
                  <a:pt x="1923124" y="21722"/>
                  <a:pt x="2190648" y="0"/>
                </a:cubicBezTo>
                <a:cubicBezTo>
                  <a:pt x="2458172" y="-21722"/>
                  <a:pt x="2499592" y="44383"/>
                  <a:pt x="2678067" y="0"/>
                </a:cubicBezTo>
                <a:cubicBezTo>
                  <a:pt x="2856542" y="-44383"/>
                  <a:pt x="3142153" y="68356"/>
                  <a:pt x="3346215" y="0"/>
                </a:cubicBezTo>
                <a:cubicBezTo>
                  <a:pt x="3550277" y="-68356"/>
                  <a:pt x="3723732" y="53666"/>
                  <a:pt x="3893877" y="0"/>
                </a:cubicBezTo>
                <a:cubicBezTo>
                  <a:pt x="4064022" y="-53666"/>
                  <a:pt x="4135840" y="23417"/>
                  <a:pt x="4260810" y="0"/>
                </a:cubicBezTo>
                <a:cubicBezTo>
                  <a:pt x="4385780" y="-23417"/>
                  <a:pt x="4578590" y="47935"/>
                  <a:pt x="4808472" y="0"/>
                </a:cubicBezTo>
                <a:cubicBezTo>
                  <a:pt x="5038354" y="-47935"/>
                  <a:pt x="5058794" y="32348"/>
                  <a:pt x="5175406" y="0"/>
                </a:cubicBezTo>
                <a:cubicBezTo>
                  <a:pt x="5292018" y="-32348"/>
                  <a:pt x="5374634" y="11441"/>
                  <a:pt x="5542339" y="0"/>
                </a:cubicBezTo>
                <a:cubicBezTo>
                  <a:pt x="5710044" y="-11441"/>
                  <a:pt x="5822607" y="5795"/>
                  <a:pt x="6024282" y="0"/>
                </a:cubicBezTo>
                <a:cubicBezTo>
                  <a:pt x="6054798" y="94365"/>
                  <a:pt x="6023710" y="337357"/>
                  <a:pt x="6024282" y="446668"/>
                </a:cubicBezTo>
                <a:cubicBezTo>
                  <a:pt x="6024854" y="555979"/>
                  <a:pt x="5977390" y="769505"/>
                  <a:pt x="6024282" y="893335"/>
                </a:cubicBezTo>
                <a:cubicBezTo>
                  <a:pt x="6071174" y="1017165"/>
                  <a:pt x="5958367" y="1291918"/>
                  <a:pt x="6024282" y="1591970"/>
                </a:cubicBezTo>
                <a:cubicBezTo>
                  <a:pt x="6090197" y="1892023"/>
                  <a:pt x="5981024" y="1941698"/>
                  <a:pt x="6024282" y="2038637"/>
                </a:cubicBezTo>
                <a:cubicBezTo>
                  <a:pt x="6067540" y="2135576"/>
                  <a:pt x="5994909" y="2313611"/>
                  <a:pt x="6024282" y="2548297"/>
                </a:cubicBezTo>
                <a:cubicBezTo>
                  <a:pt x="6053655" y="2782983"/>
                  <a:pt x="5995355" y="2781374"/>
                  <a:pt x="6024282" y="2994964"/>
                </a:cubicBezTo>
                <a:cubicBezTo>
                  <a:pt x="6053209" y="3208554"/>
                  <a:pt x="6001672" y="3309286"/>
                  <a:pt x="6024282" y="3504624"/>
                </a:cubicBezTo>
                <a:cubicBezTo>
                  <a:pt x="6046892" y="3699962"/>
                  <a:pt x="6016633" y="3933964"/>
                  <a:pt x="6024282" y="4140266"/>
                </a:cubicBezTo>
                <a:cubicBezTo>
                  <a:pt x="6031931" y="4346568"/>
                  <a:pt x="6016760" y="4352015"/>
                  <a:pt x="6024282" y="4523942"/>
                </a:cubicBezTo>
                <a:cubicBezTo>
                  <a:pt x="6031804" y="4695869"/>
                  <a:pt x="5951817" y="5039460"/>
                  <a:pt x="6024282" y="5222576"/>
                </a:cubicBezTo>
                <a:cubicBezTo>
                  <a:pt x="6096747" y="5405692"/>
                  <a:pt x="5991892" y="5453683"/>
                  <a:pt x="6024282" y="5669244"/>
                </a:cubicBezTo>
                <a:cubicBezTo>
                  <a:pt x="6056672" y="5884805"/>
                  <a:pt x="6022787" y="6138654"/>
                  <a:pt x="6024282" y="6299160"/>
                </a:cubicBezTo>
                <a:cubicBezTo>
                  <a:pt x="5832058" y="6347812"/>
                  <a:pt x="5696924" y="6263214"/>
                  <a:pt x="5597106" y="6299160"/>
                </a:cubicBezTo>
                <a:cubicBezTo>
                  <a:pt x="5497288" y="6335106"/>
                  <a:pt x="5370384" y="6256156"/>
                  <a:pt x="5169929" y="6299160"/>
                </a:cubicBezTo>
                <a:cubicBezTo>
                  <a:pt x="4969474" y="6342164"/>
                  <a:pt x="4672608" y="6263333"/>
                  <a:pt x="4501782" y="6299160"/>
                </a:cubicBezTo>
                <a:cubicBezTo>
                  <a:pt x="4330956" y="6334987"/>
                  <a:pt x="4242578" y="6282178"/>
                  <a:pt x="4134848" y="6299160"/>
                </a:cubicBezTo>
                <a:cubicBezTo>
                  <a:pt x="4027118" y="6316142"/>
                  <a:pt x="3770379" y="6244255"/>
                  <a:pt x="3526943" y="6299160"/>
                </a:cubicBezTo>
                <a:cubicBezTo>
                  <a:pt x="3283507" y="6354065"/>
                  <a:pt x="3263168" y="6270520"/>
                  <a:pt x="3160010" y="6299160"/>
                </a:cubicBezTo>
                <a:cubicBezTo>
                  <a:pt x="3056852" y="6327800"/>
                  <a:pt x="2916883" y="6266707"/>
                  <a:pt x="2793076" y="6299160"/>
                </a:cubicBezTo>
                <a:cubicBezTo>
                  <a:pt x="2669269" y="6331613"/>
                  <a:pt x="2489724" y="6265097"/>
                  <a:pt x="2245414" y="6299160"/>
                </a:cubicBezTo>
                <a:cubicBezTo>
                  <a:pt x="2001104" y="6333223"/>
                  <a:pt x="1893391" y="6258245"/>
                  <a:pt x="1577267" y="6299160"/>
                </a:cubicBezTo>
                <a:cubicBezTo>
                  <a:pt x="1261143" y="6340075"/>
                  <a:pt x="1299775" y="6263815"/>
                  <a:pt x="1150090" y="6299160"/>
                </a:cubicBezTo>
                <a:cubicBezTo>
                  <a:pt x="1000405" y="6334505"/>
                  <a:pt x="890192" y="6285484"/>
                  <a:pt x="722914" y="6299160"/>
                </a:cubicBezTo>
                <a:cubicBezTo>
                  <a:pt x="555636" y="6312836"/>
                  <a:pt x="151049" y="6248637"/>
                  <a:pt x="0" y="6299160"/>
                </a:cubicBezTo>
                <a:cubicBezTo>
                  <a:pt x="-8874" y="6209728"/>
                  <a:pt x="36420" y="6058358"/>
                  <a:pt x="0" y="5915484"/>
                </a:cubicBezTo>
                <a:cubicBezTo>
                  <a:pt x="-36420" y="5772610"/>
                  <a:pt x="17404" y="5535412"/>
                  <a:pt x="0" y="5216850"/>
                </a:cubicBezTo>
                <a:cubicBezTo>
                  <a:pt x="-17404" y="4898288"/>
                  <a:pt x="6974" y="4867005"/>
                  <a:pt x="0" y="4518216"/>
                </a:cubicBezTo>
                <a:cubicBezTo>
                  <a:pt x="-6974" y="4169427"/>
                  <a:pt x="17539" y="4218089"/>
                  <a:pt x="0" y="4134540"/>
                </a:cubicBezTo>
                <a:cubicBezTo>
                  <a:pt x="-17539" y="4050991"/>
                  <a:pt x="30584" y="3670209"/>
                  <a:pt x="0" y="3435905"/>
                </a:cubicBezTo>
                <a:cubicBezTo>
                  <a:pt x="-30584" y="3201602"/>
                  <a:pt x="36516" y="2879261"/>
                  <a:pt x="0" y="2737271"/>
                </a:cubicBezTo>
                <a:cubicBezTo>
                  <a:pt x="-36516" y="2595281"/>
                  <a:pt x="25420" y="2418798"/>
                  <a:pt x="0" y="2290604"/>
                </a:cubicBezTo>
                <a:cubicBezTo>
                  <a:pt x="-25420" y="2162410"/>
                  <a:pt x="40832" y="1940662"/>
                  <a:pt x="0" y="1843936"/>
                </a:cubicBezTo>
                <a:cubicBezTo>
                  <a:pt x="-40832" y="1747210"/>
                  <a:pt x="722" y="1601197"/>
                  <a:pt x="0" y="1460260"/>
                </a:cubicBezTo>
                <a:cubicBezTo>
                  <a:pt x="-722" y="1319323"/>
                  <a:pt x="3539" y="1198834"/>
                  <a:pt x="0" y="950601"/>
                </a:cubicBezTo>
                <a:cubicBezTo>
                  <a:pt x="-3539" y="702368"/>
                  <a:pt x="72376" y="389140"/>
                  <a:pt x="0" y="0"/>
                </a:cubicBezTo>
                <a:close/>
              </a:path>
            </a:pathLst>
          </a:custGeom>
          <a:solidFill>
            <a:schemeClr val="accent1">
              <a:lumMod val="20000"/>
              <a:lumOff val="80000"/>
            </a:schemeClr>
          </a:solidFill>
          <a:ln w="57150">
            <a:solidFill>
              <a:schemeClr val="accent1">
                <a:lumMod val="75000"/>
              </a:schemeClr>
            </a:solidFill>
            <a:extLst>
              <a:ext uri="{C807C97D-BFC1-408E-A445-0C87EB9F89A2}">
                <ask:lineSketchStyleProps xmlns:ask="http://schemas.microsoft.com/office/drawing/2018/sketchyshapes" sd="3733022727">
                  <a:prstGeom prst="rect">
                    <a:avLst/>
                  </a:prstGeom>
                  <ask:type>
                    <ask:lineSketchScribble/>
                  </ask:type>
                </ask:lineSketchStyleProps>
              </a:ext>
            </a:extLst>
          </a:ln>
        </p:spPr>
        <p:txBody>
          <a:bodyPr wrap="square" rtlCol="0">
            <a:spAutoFit/>
          </a:bodyPr>
          <a:lstStyle/>
          <a:p>
            <a:pPr marL="12700" algn="l">
              <a:lnSpc>
                <a:spcPct val="150000"/>
              </a:lnSpc>
              <a:spcBef>
                <a:spcPts val="210"/>
              </a:spcBef>
              <a:spcAft>
                <a:spcPts val="1200"/>
              </a:spcAft>
            </a:pPr>
            <a:r>
              <a:rPr lang="en-GB" sz="3200" b="1" spc="-10">
                <a:solidFill>
                  <a:srgbClr val="F43882"/>
                </a:solidFill>
                <a:latin typeface="Ubuntu-Light"/>
                <a:ea typeface="+mj-ea"/>
              </a:rPr>
              <a:t>Types of data:</a:t>
            </a:r>
          </a:p>
          <a:p>
            <a:pPr marL="12700" algn="l">
              <a:lnSpc>
                <a:spcPct val="150000"/>
              </a:lnSpc>
              <a:spcBef>
                <a:spcPts val="210"/>
              </a:spcBef>
              <a:spcAft>
                <a:spcPts val="1200"/>
              </a:spcAft>
            </a:pPr>
            <a:r>
              <a:rPr lang="en-GB" b="1">
                <a:solidFill>
                  <a:schemeClr val="tx1"/>
                </a:solidFill>
                <a:latin typeface="Ubuntu-Light"/>
              </a:rPr>
              <a:t>Cohort data</a:t>
            </a:r>
          </a:p>
          <a:p>
            <a:pPr marL="12700" algn="l">
              <a:lnSpc>
                <a:spcPct val="150000"/>
              </a:lnSpc>
              <a:spcBef>
                <a:spcPts val="210"/>
              </a:spcBef>
              <a:spcAft>
                <a:spcPts val="1200"/>
              </a:spcAft>
            </a:pPr>
            <a:r>
              <a:rPr lang="en-GB" b="1">
                <a:solidFill>
                  <a:schemeClr val="tx1"/>
                </a:solidFill>
                <a:latin typeface="Ubuntu-Light"/>
              </a:rPr>
              <a:t>Time series</a:t>
            </a:r>
          </a:p>
          <a:p>
            <a:pPr marL="12700" algn="l">
              <a:lnSpc>
                <a:spcPct val="150000"/>
              </a:lnSpc>
              <a:spcBef>
                <a:spcPts val="210"/>
              </a:spcBef>
              <a:spcAft>
                <a:spcPts val="1200"/>
              </a:spcAft>
            </a:pPr>
            <a:r>
              <a:rPr lang="en-GB" b="1">
                <a:solidFill>
                  <a:schemeClr val="tx1"/>
                </a:solidFill>
                <a:latin typeface="Ubuntu-Light"/>
              </a:rPr>
              <a:t>Real time</a:t>
            </a:r>
          </a:p>
          <a:p>
            <a:pPr marL="12700" algn="l">
              <a:lnSpc>
                <a:spcPct val="150000"/>
              </a:lnSpc>
              <a:spcBef>
                <a:spcPts val="210"/>
              </a:spcBef>
              <a:spcAft>
                <a:spcPts val="1200"/>
              </a:spcAft>
            </a:pPr>
            <a:r>
              <a:rPr lang="en-GB" b="1">
                <a:solidFill>
                  <a:schemeClr val="tx1"/>
                </a:solidFill>
                <a:latin typeface="Ubuntu-Light"/>
              </a:rPr>
              <a:t>Forecasting </a:t>
            </a:r>
          </a:p>
          <a:p>
            <a:pPr marL="12700" algn="l">
              <a:lnSpc>
                <a:spcPct val="150000"/>
              </a:lnSpc>
              <a:spcBef>
                <a:spcPts val="210"/>
              </a:spcBef>
              <a:spcAft>
                <a:spcPts val="1200"/>
              </a:spcAft>
            </a:pPr>
            <a:r>
              <a:rPr lang="en-GB" b="1">
                <a:solidFill>
                  <a:schemeClr val="tx1"/>
                </a:solidFill>
                <a:latin typeface="Ubuntu-Light"/>
              </a:rPr>
              <a:t>In depth/lower geographic level data </a:t>
            </a:r>
          </a:p>
          <a:p>
            <a:pPr marL="12700" algn="l">
              <a:lnSpc>
                <a:spcPct val="150000"/>
              </a:lnSpc>
              <a:spcBef>
                <a:spcPts val="210"/>
              </a:spcBef>
              <a:spcAft>
                <a:spcPts val="1200"/>
              </a:spcAft>
            </a:pPr>
            <a:r>
              <a:rPr lang="en-GB" b="1">
                <a:solidFill>
                  <a:schemeClr val="tx1"/>
                </a:solidFill>
                <a:latin typeface="Ubuntu-Light"/>
              </a:rPr>
              <a:t>Raw data</a:t>
            </a:r>
          </a:p>
          <a:p>
            <a:pPr marL="12700" algn="l">
              <a:lnSpc>
                <a:spcPct val="150000"/>
              </a:lnSpc>
              <a:spcBef>
                <a:spcPts val="210"/>
              </a:spcBef>
              <a:spcAft>
                <a:spcPts val="1200"/>
              </a:spcAft>
            </a:pPr>
            <a:r>
              <a:rPr lang="en-GB" b="1">
                <a:solidFill>
                  <a:schemeClr val="tx1"/>
                </a:solidFill>
                <a:latin typeface="Ubuntu-Light"/>
              </a:rPr>
              <a:t>Downloadable data</a:t>
            </a:r>
          </a:p>
          <a:p>
            <a:pPr marL="12700" algn="l">
              <a:lnSpc>
                <a:spcPct val="150000"/>
              </a:lnSpc>
              <a:spcBef>
                <a:spcPts val="210"/>
              </a:spcBef>
              <a:spcAft>
                <a:spcPts val="1200"/>
              </a:spcAft>
            </a:pPr>
            <a:r>
              <a:rPr lang="en-GB" b="1">
                <a:solidFill>
                  <a:schemeClr val="tx1"/>
                </a:solidFill>
                <a:latin typeface="Ubuntu-Light"/>
              </a:rPr>
              <a:t>Interactive</a:t>
            </a:r>
          </a:p>
          <a:p>
            <a:pPr algn="l"/>
            <a:r>
              <a:rPr lang="en-GB" b="1">
                <a:solidFill>
                  <a:schemeClr val="tx1"/>
                </a:solidFill>
                <a:latin typeface="Ubuntu-Light"/>
              </a:rPr>
              <a:t>Wider Public health data repository like </a:t>
            </a:r>
            <a:r>
              <a:rPr lang="en-GB" b="1" err="1">
                <a:solidFill>
                  <a:schemeClr val="tx1"/>
                </a:solidFill>
                <a:latin typeface="Ubuntu-Light"/>
              </a:rPr>
              <a:t>statswales</a:t>
            </a:r>
            <a:endParaRPr lang="en-GB" b="1">
              <a:solidFill>
                <a:schemeClr val="tx1"/>
              </a:solidFill>
              <a:latin typeface="Ubuntu-Light"/>
            </a:endParaRPr>
          </a:p>
          <a:p>
            <a:endParaRPr lang="en-GB"/>
          </a:p>
        </p:txBody>
      </p:sp>
      <p:sp>
        <p:nvSpPr>
          <p:cNvPr id="5" name="TextBox 4">
            <a:extLst>
              <a:ext uri="{FF2B5EF4-FFF2-40B4-BE49-F238E27FC236}">
                <a16:creationId xmlns:a16="http://schemas.microsoft.com/office/drawing/2014/main" id="{BDE86B72-407F-0CB7-D82B-7CE0B018F319}"/>
              </a:ext>
            </a:extLst>
          </p:cNvPr>
          <p:cNvSpPr txBox="1"/>
          <p:nvPr/>
        </p:nvSpPr>
        <p:spPr>
          <a:xfrm>
            <a:off x="1902162" y="5009217"/>
            <a:ext cx="7611178" cy="4344010"/>
          </a:xfrm>
          <a:custGeom>
            <a:avLst/>
            <a:gdLst>
              <a:gd name="connsiteX0" fmla="*/ 0 w 7611178"/>
              <a:gd name="connsiteY0" fmla="*/ 0 h 4344010"/>
              <a:gd name="connsiteX1" fmla="*/ 509363 w 7611178"/>
              <a:gd name="connsiteY1" fmla="*/ 0 h 4344010"/>
              <a:gd name="connsiteX2" fmla="*/ 942615 w 7611178"/>
              <a:gd name="connsiteY2" fmla="*/ 0 h 4344010"/>
              <a:gd name="connsiteX3" fmla="*/ 1451979 w 7611178"/>
              <a:gd name="connsiteY3" fmla="*/ 0 h 4344010"/>
              <a:gd name="connsiteX4" fmla="*/ 1885230 w 7611178"/>
              <a:gd name="connsiteY4" fmla="*/ 0 h 4344010"/>
              <a:gd name="connsiteX5" fmla="*/ 2470705 w 7611178"/>
              <a:gd name="connsiteY5" fmla="*/ 0 h 4344010"/>
              <a:gd name="connsiteX6" fmla="*/ 2827845 w 7611178"/>
              <a:gd name="connsiteY6" fmla="*/ 0 h 4344010"/>
              <a:gd name="connsiteX7" fmla="*/ 3565544 w 7611178"/>
              <a:gd name="connsiteY7" fmla="*/ 0 h 4344010"/>
              <a:gd name="connsiteX8" fmla="*/ 4151019 w 7611178"/>
              <a:gd name="connsiteY8" fmla="*/ 0 h 4344010"/>
              <a:gd name="connsiteX9" fmla="*/ 4660383 w 7611178"/>
              <a:gd name="connsiteY9" fmla="*/ 0 h 4344010"/>
              <a:gd name="connsiteX10" fmla="*/ 5398082 w 7611178"/>
              <a:gd name="connsiteY10" fmla="*/ 0 h 4344010"/>
              <a:gd name="connsiteX11" fmla="*/ 5755222 w 7611178"/>
              <a:gd name="connsiteY11" fmla="*/ 0 h 4344010"/>
              <a:gd name="connsiteX12" fmla="*/ 6492920 w 7611178"/>
              <a:gd name="connsiteY12" fmla="*/ 0 h 4344010"/>
              <a:gd name="connsiteX13" fmla="*/ 7611178 w 7611178"/>
              <a:gd name="connsiteY13" fmla="*/ 0 h 4344010"/>
              <a:gd name="connsiteX14" fmla="*/ 7611178 w 7611178"/>
              <a:gd name="connsiteY14" fmla="*/ 456121 h 4344010"/>
              <a:gd name="connsiteX15" fmla="*/ 7611178 w 7611178"/>
              <a:gd name="connsiteY15" fmla="*/ 1086003 h 4344010"/>
              <a:gd name="connsiteX16" fmla="*/ 7611178 w 7611178"/>
              <a:gd name="connsiteY16" fmla="*/ 1629004 h 4344010"/>
              <a:gd name="connsiteX17" fmla="*/ 7611178 w 7611178"/>
              <a:gd name="connsiteY17" fmla="*/ 2215445 h 4344010"/>
              <a:gd name="connsiteX18" fmla="*/ 7611178 w 7611178"/>
              <a:gd name="connsiteY18" fmla="*/ 2715006 h 4344010"/>
              <a:gd name="connsiteX19" fmla="*/ 7611178 w 7611178"/>
              <a:gd name="connsiteY19" fmla="*/ 3127687 h 4344010"/>
              <a:gd name="connsiteX20" fmla="*/ 7611178 w 7611178"/>
              <a:gd name="connsiteY20" fmla="*/ 3714129 h 4344010"/>
              <a:gd name="connsiteX21" fmla="*/ 7611178 w 7611178"/>
              <a:gd name="connsiteY21" fmla="*/ 4344010 h 4344010"/>
              <a:gd name="connsiteX22" fmla="*/ 6873479 w 7611178"/>
              <a:gd name="connsiteY22" fmla="*/ 4344010 h 4344010"/>
              <a:gd name="connsiteX23" fmla="*/ 6364116 w 7611178"/>
              <a:gd name="connsiteY23" fmla="*/ 4344010 h 4344010"/>
              <a:gd name="connsiteX24" fmla="*/ 6006976 w 7611178"/>
              <a:gd name="connsiteY24" fmla="*/ 4344010 h 4344010"/>
              <a:gd name="connsiteX25" fmla="*/ 5497612 w 7611178"/>
              <a:gd name="connsiteY25" fmla="*/ 4344010 h 4344010"/>
              <a:gd name="connsiteX26" fmla="*/ 5140473 w 7611178"/>
              <a:gd name="connsiteY26" fmla="*/ 4344010 h 4344010"/>
              <a:gd name="connsiteX27" fmla="*/ 4402774 w 7611178"/>
              <a:gd name="connsiteY27" fmla="*/ 4344010 h 4344010"/>
              <a:gd name="connsiteX28" fmla="*/ 4045634 w 7611178"/>
              <a:gd name="connsiteY28" fmla="*/ 4344010 h 4344010"/>
              <a:gd name="connsiteX29" fmla="*/ 3612382 w 7611178"/>
              <a:gd name="connsiteY29" fmla="*/ 4344010 h 4344010"/>
              <a:gd name="connsiteX30" fmla="*/ 2950795 w 7611178"/>
              <a:gd name="connsiteY30" fmla="*/ 4344010 h 4344010"/>
              <a:gd name="connsiteX31" fmla="*/ 2365320 w 7611178"/>
              <a:gd name="connsiteY31" fmla="*/ 4344010 h 4344010"/>
              <a:gd name="connsiteX32" fmla="*/ 1779845 w 7611178"/>
              <a:gd name="connsiteY32" fmla="*/ 4344010 h 4344010"/>
              <a:gd name="connsiteX33" fmla="*/ 1346593 w 7611178"/>
              <a:gd name="connsiteY33" fmla="*/ 4344010 h 4344010"/>
              <a:gd name="connsiteX34" fmla="*/ 761118 w 7611178"/>
              <a:gd name="connsiteY34" fmla="*/ 4344010 h 4344010"/>
              <a:gd name="connsiteX35" fmla="*/ 0 w 7611178"/>
              <a:gd name="connsiteY35" fmla="*/ 4344010 h 4344010"/>
              <a:gd name="connsiteX36" fmla="*/ 0 w 7611178"/>
              <a:gd name="connsiteY36" fmla="*/ 3844449 h 4344010"/>
              <a:gd name="connsiteX37" fmla="*/ 0 w 7611178"/>
              <a:gd name="connsiteY37" fmla="*/ 3431768 h 4344010"/>
              <a:gd name="connsiteX38" fmla="*/ 0 w 7611178"/>
              <a:gd name="connsiteY38" fmla="*/ 2888767 h 4344010"/>
              <a:gd name="connsiteX39" fmla="*/ 0 w 7611178"/>
              <a:gd name="connsiteY39" fmla="*/ 2432646 h 4344010"/>
              <a:gd name="connsiteX40" fmla="*/ 0 w 7611178"/>
              <a:gd name="connsiteY40" fmla="*/ 1933084 h 4344010"/>
              <a:gd name="connsiteX41" fmla="*/ 0 w 7611178"/>
              <a:gd name="connsiteY41" fmla="*/ 1303203 h 4344010"/>
              <a:gd name="connsiteX42" fmla="*/ 0 w 7611178"/>
              <a:gd name="connsiteY42" fmla="*/ 847082 h 4344010"/>
              <a:gd name="connsiteX43" fmla="*/ 0 w 7611178"/>
              <a:gd name="connsiteY43" fmla="*/ 0 h 43440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7611178" h="4344010" fill="none" extrusionOk="0">
                <a:moveTo>
                  <a:pt x="0" y="0"/>
                </a:moveTo>
                <a:cubicBezTo>
                  <a:pt x="108573" y="-48527"/>
                  <a:pt x="397545" y="35974"/>
                  <a:pt x="509363" y="0"/>
                </a:cubicBezTo>
                <a:cubicBezTo>
                  <a:pt x="621181" y="-35974"/>
                  <a:pt x="787047" y="31927"/>
                  <a:pt x="942615" y="0"/>
                </a:cubicBezTo>
                <a:cubicBezTo>
                  <a:pt x="1098183" y="-31927"/>
                  <a:pt x="1347312" y="26603"/>
                  <a:pt x="1451979" y="0"/>
                </a:cubicBezTo>
                <a:cubicBezTo>
                  <a:pt x="1556646" y="-26603"/>
                  <a:pt x="1785816" y="26573"/>
                  <a:pt x="1885230" y="0"/>
                </a:cubicBezTo>
                <a:cubicBezTo>
                  <a:pt x="1984644" y="-26573"/>
                  <a:pt x="2315180" y="34156"/>
                  <a:pt x="2470705" y="0"/>
                </a:cubicBezTo>
                <a:cubicBezTo>
                  <a:pt x="2626230" y="-34156"/>
                  <a:pt x="2692776" y="13972"/>
                  <a:pt x="2827845" y="0"/>
                </a:cubicBezTo>
                <a:cubicBezTo>
                  <a:pt x="2962914" y="-13972"/>
                  <a:pt x="3211820" y="63921"/>
                  <a:pt x="3565544" y="0"/>
                </a:cubicBezTo>
                <a:cubicBezTo>
                  <a:pt x="3919268" y="-63921"/>
                  <a:pt x="4016682" y="58872"/>
                  <a:pt x="4151019" y="0"/>
                </a:cubicBezTo>
                <a:cubicBezTo>
                  <a:pt x="4285357" y="-58872"/>
                  <a:pt x="4442051" y="38554"/>
                  <a:pt x="4660383" y="0"/>
                </a:cubicBezTo>
                <a:cubicBezTo>
                  <a:pt x="4878715" y="-38554"/>
                  <a:pt x="5057617" y="6849"/>
                  <a:pt x="5398082" y="0"/>
                </a:cubicBezTo>
                <a:cubicBezTo>
                  <a:pt x="5738547" y="-6849"/>
                  <a:pt x="5589520" y="31324"/>
                  <a:pt x="5755222" y="0"/>
                </a:cubicBezTo>
                <a:cubicBezTo>
                  <a:pt x="5920924" y="-31324"/>
                  <a:pt x="6312574" y="19789"/>
                  <a:pt x="6492920" y="0"/>
                </a:cubicBezTo>
                <a:cubicBezTo>
                  <a:pt x="6673266" y="-19789"/>
                  <a:pt x="7346923" y="119063"/>
                  <a:pt x="7611178" y="0"/>
                </a:cubicBezTo>
                <a:cubicBezTo>
                  <a:pt x="7665844" y="136494"/>
                  <a:pt x="7566075" y="353985"/>
                  <a:pt x="7611178" y="456121"/>
                </a:cubicBezTo>
                <a:cubicBezTo>
                  <a:pt x="7656281" y="558257"/>
                  <a:pt x="7568322" y="877192"/>
                  <a:pt x="7611178" y="1086003"/>
                </a:cubicBezTo>
                <a:cubicBezTo>
                  <a:pt x="7654034" y="1294814"/>
                  <a:pt x="7567173" y="1471100"/>
                  <a:pt x="7611178" y="1629004"/>
                </a:cubicBezTo>
                <a:cubicBezTo>
                  <a:pt x="7655183" y="1786908"/>
                  <a:pt x="7584407" y="2051743"/>
                  <a:pt x="7611178" y="2215445"/>
                </a:cubicBezTo>
                <a:cubicBezTo>
                  <a:pt x="7637949" y="2379147"/>
                  <a:pt x="7577103" y="2489324"/>
                  <a:pt x="7611178" y="2715006"/>
                </a:cubicBezTo>
                <a:cubicBezTo>
                  <a:pt x="7645253" y="2940688"/>
                  <a:pt x="7587648" y="2995709"/>
                  <a:pt x="7611178" y="3127687"/>
                </a:cubicBezTo>
                <a:cubicBezTo>
                  <a:pt x="7634708" y="3259665"/>
                  <a:pt x="7582507" y="3436990"/>
                  <a:pt x="7611178" y="3714129"/>
                </a:cubicBezTo>
                <a:cubicBezTo>
                  <a:pt x="7639849" y="3991268"/>
                  <a:pt x="7547201" y="4102728"/>
                  <a:pt x="7611178" y="4344010"/>
                </a:cubicBezTo>
                <a:cubicBezTo>
                  <a:pt x="7414867" y="4424273"/>
                  <a:pt x="7088020" y="4335720"/>
                  <a:pt x="6873479" y="4344010"/>
                </a:cubicBezTo>
                <a:cubicBezTo>
                  <a:pt x="6658938" y="4352300"/>
                  <a:pt x="6489308" y="4298880"/>
                  <a:pt x="6364116" y="4344010"/>
                </a:cubicBezTo>
                <a:cubicBezTo>
                  <a:pt x="6238924" y="4389140"/>
                  <a:pt x="6168132" y="4335248"/>
                  <a:pt x="6006976" y="4344010"/>
                </a:cubicBezTo>
                <a:cubicBezTo>
                  <a:pt x="5845820" y="4352772"/>
                  <a:pt x="5675346" y="4329311"/>
                  <a:pt x="5497612" y="4344010"/>
                </a:cubicBezTo>
                <a:cubicBezTo>
                  <a:pt x="5319878" y="4358709"/>
                  <a:pt x="5268077" y="4329621"/>
                  <a:pt x="5140473" y="4344010"/>
                </a:cubicBezTo>
                <a:cubicBezTo>
                  <a:pt x="5012869" y="4358399"/>
                  <a:pt x="4702800" y="4287697"/>
                  <a:pt x="4402774" y="4344010"/>
                </a:cubicBezTo>
                <a:cubicBezTo>
                  <a:pt x="4102748" y="4400323"/>
                  <a:pt x="4129039" y="4324882"/>
                  <a:pt x="4045634" y="4344010"/>
                </a:cubicBezTo>
                <a:cubicBezTo>
                  <a:pt x="3962229" y="4363138"/>
                  <a:pt x="3709408" y="4317552"/>
                  <a:pt x="3612382" y="4344010"/>
                </a:cubicBezTo>
                <a:cubicBezTo>
                  <a:pt x="3515356" y="4370468"/>
                  <a:pt x="3167297" y="4304416"/>
                  <a:pt x="2950795" y="4344010"/>
                </a:cubicBezTo>
                <a:cubicBezTo>
                  <a:pt x="2734293" y="4383604"/>
                  <a:pt x="2632009" y="4293938"/>
                  <a:pt x="2365320" y="4344010"/>
                </a:cubicBezTo>
                <a:cubicBezTo>
                  <a:pt x="2098631" y="4394082"/>
                  <a:pt x="1997329" y="4329081"/>
                  <a:pt x="1779845" y="4344010"/>
                </a:cubicBezTo>
                <a:cubicBezTo>
                  <a:pt x="1562362" y="4358939"/>
                  <a:pt x="1536369" y="4328557"/>
                  <a:pt x="1346593" y="4344010"/>
                </a:cubicBezTo>
                <a:cubicBezTo>
                  <a:pt x="1156817" y="4359463"/>
                  <a:pt x="1038816" y="4279481"/>
                  <a:pt x="761118" y="4344010"/>
                </a:cubicBezTo>
                <a:cubicBezTo>
                  <a:pt x="483421" y="4408539"/>
                  <a:pt x="249762" y="4308992"/>
                  <a:pt x="0" y="4344010"/>
                </a:cubicBezTo>
                <a:cubicBezTo>
                  <a:pt x="-14852" y="4143109"/>
                  <a:pt x="10572" y="3971786"/>
                  <a:pt x="0" y="3844449"/>
                </a:cubicBezTo>
                <a:cubicBezTo>
                  <a:pt x="-10572" y="3717112"/>
                  <a:pt x="40374" y="3586115"/>
                  <a:pt x="0" y="3431768"/>
                </a:cubicBezTo>
                <a:cubicBezTo>
                  <a:pt x="-40374" y="3277421"/>
                  <a:pt x="53568" y="3090813"/>
                  <a:pt x="0" y="2888767"/>
                </a:cubicBezTo>
                <a:cubicBezTo>
                  <a:pt x="-53568" y="2686721"/>
                  <a:pt x="43379" y="2613358"/>
                  <a:pt x="0" y="2432646"/>
                </a:cubicBezTo>
                <a:cubicBezTo>
                  <a:pt x="-43379" y="2251934"/>
                  <a:pt x="38679" y="2135720"/>
                  <a:pt x="0" y="1933084"/>
                </a:cubicBezTo>
                <a:cubicBezTo>
                  <a:pt x="-38679" y="1730448"/>
                  <a:pt x="1430" y="1487091"/>
                  <a:pt x="0" y="1303203"/>
                </a:cubicBezTo>
                <a:cubicBezTo>
                  <a:pt x="-1430" y="1119315"/>
                  <a:pt x="4258" y="1070051"/>
                  <a:pt x="0" y="847082"/>
                </a:cubicBezTo>
                <a:cubicBezTo>
                  <a:pt x="-4258" y="624113"/>
                  <a:pt x="19724" y="380371"/>
                  <a:pt x="0" y="0"/>
                </a:cubicBezTo>
                <a:close/>
              </a:path>
              <a:path w="7611178" h="4344010" stroke="0" extrusionOk="0">
                <a:moveTo>
                  <a:pt x="0" y="0"/>
                </a:moveTo>
                <a:cubicBezTo>
                  <a:pt x="157442" y="-21931"/>
                  <a:pt x="427517" y="40629"/>
                  <a:pt x="661587" y="0"/>
                </a:cubicBezTo>
                <a:cubicBezTo>
                  <a:pt x="895657" y="-40629"/>
                  <a:pt x="921203" y="14577"/>
                  <a:pt x="1170950" y="0"/>
                </a:cubicBezTo>
                <a:cubicBezTo>
                  <a:pt x="1420697" y="-14577"/>
                  <a:pt x="1463741" y="12583"/>
                  <a:pt x="1680314" y="0"/>
                </a:cubicBezTo>
                <a:cubicBezTo>
                  <a:pt x="1896887" y="-12583"/>
                  <a:pt x="2177669" y="364"/>
                  <a:pt x="2341901" y="0"/>
                </a:cubicBezTo>
                <a:cubicBezTo>
                  <a:pt x="2506133" y="-364"/>
                  <a:pt x="2646721" y="55324"/>
                  <a:pt x="2851264" y="0"/>
                </a:cubicBezTo>
                <a:cubicBezTo>
                  <a:pt x="3055807" y="-55324"/>
                  <a:pt x="3401084" y="33654"/>
                  <a:pt x="3588963" y="0"/>
                </a:cubicBezTo>
                <a:cubicBezTo>
                  <a:pt x="3776842" y="-33654"/>
                  <a:pt x="3980045" y="19376"/>
                  <a:pt x="4174438" y="0"/>
                </a:cubicBezTo>
                <a:cubicBezTo>
                  <a:pt x="4368831" y="-19376"/>
                  <a:pt x="4409907" y="25030"/>
                  <a:pt x="4531578" y="0"/>
                </a:cubicBezTo>
                <a:cubicBezTo>
                  <a:pt x="4653249" y="-25030"/>
                  <a:pt x="4911701" y="42331"/>
                  <a:pt x="5117054" y="0"/>
                </a:cubicBezTo>
                <a:cubicBezTo>
                  <a:pt x="5322407" y="-42331"/>
                  <a:pt x="5346173" y="13059"/>
                  <a:pt x="5474193" y="0"/>
                </a:cubicBezTo>
                <a:cubicBezTo>
                  <a:pt x="5602213" y="-13059"/>
                  <a:pt x="5710924" y="36065"/>
                  <a:pt x="5831333" y="0"/>
                </a:cubicBezTo>
                <a:cubicBezTo>
                  <a:pt x="5951742" y="-36065"/>
                  <a:pt x="6165712" y="66404"/>
                  <a:pt x="6416809" y="0"/>
                </a:cubicBezTo>
                <a:cubicBezTo>
                  <a:pt x="6667906" y="-66404"/>
                  <a:pt x="6698360" y="16712"/>
                  <a:pt x="6850060" y="0"/>
                </a:cubicBezTo>
                <a:cubicBezTo>
                  <a:pt x="7001760" y="-16712"/>
                  <a:pt x="7349379" y="87937"/>
                  <a:pt x="7611178" y="0"/>
                </a:cubicBezTo>
                <a:cubicBezTo>
                  <a:pt x="7651954" y="140460"/>
                  <a:pt x="7545611" y="331207"/>
                  <a:pt x="7611178" y="629881"/>
                </a:cubicBezTo>
                <a:cubicBezTo>
                  <a:pt x="7676745" y="928555"/>
                  <a:pt x="7606124" y="858872"/>
                  <a:pt x="7611178" y="1086003"/>
                </a:cubicBezTo>
                <a:cubicBezTo>
                  <a:pt x="7616232" y="1313134"/>
                  <a:pt x="7592854" y="1457689"/>
                  <a:pt x="7611178" y="1585564"/>
                </a:cubicBezTo>
                <a:cubicBezTo>
                  <a:pt x="7629502" y="1713439"/>
                  <a:pt x="7595811" y="1943411"/>
                  <a:pt x="7611178" y="2041685"/>
                </a:cubicBezTo>
                <a:cubicBezTo>
                  <a:pt x="7626545" y="2139959"/>
                  <a:pt x="7557435" y="2305640"/>
                  <a:pt x="7611178" y="2541246"/>
                </a:cubicBezTo>
                <a:cubicBezTo>
                  <a:pt x="7664921" y="2776852"/>
                  <a:pt x="7600786" y="2975902"/>
                  <a:pt x="7611178" y="3127687"/>
                </a:cubicBezTo>
                <a:cubicBezTo>
                  <a:pt x="7621570" y="3279472"/>
                  <a:pt x="7602891" y="3426635"/>
                  <a:pt x="7611178" y="3540368"/>
                </a:cubicBezTo>
                <a:cubicBezTo>
                  <a:pt x="7619465" y="3654101"/>
                  <a:pt x="7563280" y="4175123"/>
                  <a:pt x="7611178" y="4344010"/>
                </a:cubicBezTo>
                <a:cubicBezTo>
                  <a:pt x="7469999" y="4387840"/>
                  <a:pt x="7342850" y="4308284"/>
                  <a:pt x="7177926" y="4344010"/>
                </a:cubicBezTo>
                <a:cubicBezTo>
                  <a:pt x="7013002" y="4379736"/>
                  <a:pt x="6916518" y="4342976"/>
                  <a:pt x="6744675" y="4344010"/>
                </a:cubicBezTo>
                <a:cubicBezTo>
                  <a:pt x="6572832" y="4345044"/>
                  <a:pt x="6307663" y="4292351"/>
                  <a:pt x="6159199" y="4344010"/>
                </a:cubicBezTo>
                <a:cubicBezTo>
                  <a:pt x="6010735" y="4395669"/>
                  <a:pt x="5848470" y="4332237"/>
                  <a:pt x="5725948" y="4344010"/>
                </a:cubicBezTo>
                <a:cubicBezTo>
                  <a:pt x="5603426" y="4355783"/>
                  <a:pt x="5296041" y="4267479"/>
                  <a:pt x="4988249" y="4344010"/>
                </a:cubicBezTo>
                <a:cubicBezTo>
                  <a:pt x="4680457" y="4420541"/>
                  <a:pt x="4763841" y="4330353"/>
                  <a:pt x="4631109" y="4344010"/>
                </a:cubicBezTo>
                <a:cubicBezTo>
                  <a:pt x="4498377" y="4357667"/>
                  <a:pt x="4113152" y="4277204"/>
                  <a:pt x="3969522" y="4344010"/>
                </a:cubicBezTo>
                <a:cubicBezTo>
                  <a:pt x="3825892" y="4410816"/>
                  <a:pt x="3786371" y="4324933"/>
                  <a:pt x="3612382" y="4344010"/>
                </a:cubicBezTo>
                <a:cubicBezTo>
                  <a:pt x="3438393" y="4363087"/>
                  <a:pt x="3357082" y="4333515"/>
                  <a:pt x="3255242" y="4344010"/>
                </a:cubicBezTo>
                <a:cubicBezTo>
                  <a:pt x="3153402" y="4354505"/>
                  <a:pt x="2923379" y="4336700"/>
                  <a:pt x="2669767" y="4344010"/>
                </a:cubicBezTo>
                <a:cubicBezTo>
                  <a:pt x="2416155" y="4351320"/>
                  <a:pt x="2210315" y="4312272"/>
                  <a:pt x="1932068" y="4344010"/>
                </a:cubicBezTo>
                <a:cubicBezTo>
                  <a:pt x="1653821" y="4375748"/>
                  <a:pt x="1644855" y="4322807"/>
                  <a:pt x="1498817" y="4344010"/>
                </a:cubicBezTo>
                <a:cubicBezTo>
                  <a:pt x="1352779" y="4365213"/>
                  <a:pt x="1242773" y="4339882"/>
                  <a:pt x="1065565" y="4344010"/>
                </a:cubicBezTo>
                <a:cubicBezTo>
                  <a:pt x="888357" y="4348138"/>
                  <a:pt x="831195" y="4314468"/>
                  <a:pt x="632313" y="4344010"/>
                </a:cubicBezTo>
                <a:cubicBezTo>
                  <a:pt x="433431" y="4373552"/>
                  <a:pt x="143732" y="4317697"/>
                  <a:pt x="0" y="4344010"/>
                </a:cubicBezTo>
                <a:cubicBezTo>
                  <a:pt x="-48951" y="4225512"/>
                  <a:pt x="65135" y="3995049"/>
                  <a:pt x="0" y="3801009"/>
                </a:cubicBezTo>
                <a:cubicBezTo>
                  <a:pt x="-65135" y="3606969"/>
                  <a:pt x="306" y="3301837"/>
                  <a:pt x="0" y="3171127"/>
                </a:cubicBezTo>
                <a:cubicBezTo>
                  <a:pt x="-306" y="3040417"/>
                  <a:pt x="44615" y="2869065"/>
                  <a:pt x="0" y="2758446"/>
                </a:cubicBezTo>
                <a:cubicBezTo>
                  <a:pt x="-44615" y="2647827"/>
                  <a:pt x="22497" y="2351687"/>
                  <a:pt x="0" y="2128565"/>
                </a:cubicBezTo>
                <a:cubicBezTo>
                  <a:pt x="-22497" y="1905443"/>
                  <a:pt x="47103" y="1746458"/>
                  <a:pt x="0" y="1498683"/>
                </a:cubicBezTo>
                <a:cubicBezTo>
                  <a:pt x="-47103" y="1250908"/>
                  <a:pt x="39459" y="1226017"/>
                  <a:pt x="0" y="1042562"/>
                </a:cubicBezTo>
                <a:cubicBezTo>
                  <a:pt x="-39459" y="859107"/>
                  <a:pt x="15011" y="793611"/>
                  <a:pt x="0" y="586441"/>
                </a:cubicBezTo>
                <a:cubicBezTo>
                  <a:pt x="-15011" y="379271"/>
                  <a:pt x="32192" y="181478"/>
                  <a:pt x="0" y="0"/>
                </a:cubicBezTo>
                <a:close/>
              </a:path>
            </a:pathLst>
          </a:custGeom>
          <a:solidFill>
            <a:schemeClr val="accent1">
              <a:lumMod val="20000"/>
              <a:lumOff val="80000"/>
            </a:schemeClr>
          </a:solidFill>
          <a:ln w="57150">
            <a:solidFill>
              <a:schemeClr val="accent1">
                <a:lumMod val="75000"/>
              </a:schemeClr>
            </a:solidFill>
            <a:extLst>
              <a:ext uri="{C807C97D-BFC1-408E-A445-0C87EB9F89A2}">
                <ask:lineSketchStyleProps xmlns:ask="http://schemas.microsoft.com/office/drawing/2018/sketchyshapes" sd="3733022727">
                  <a:prstGeom prst="rect">
                    <a:avLst/>
                  </a:prstGeom>
                  <ask:type>
                    <ask:lineSketchScribble/>
                  </ask:type>
                </ask:lineSketchStyleProps>
              </a:ext>
            </a:extLst>
          </a:ln>
        </p:spPr>
        <p:txBody>
          <a:bodyPr wrap="square" rtlCol="0">
            <a:spAutoFit/>
          </a:bodyPr>
          <a:lstStyle/>
          <a:p>
            <a:pPr marL="12700" algn="l">
              <a:lnSpc>
                <a:spcPct val="150000"/>
              </a:lnSpc>
              <a:spcBef>
                <a:spcPts val="210"/>
              </a:spcBef>
              <a:spcAft>
                <a:spcPts val="1200"/>
              </a:spcAft>
            </a:pPr>
            <a:r>
              <a:rPr lang="en-GB" sz="3200" b="1" spc="-10">
                <a:solidFill>
                  <a:srgbClr val="F43882"/>
                </a:solidFill>
                <a:latin typeface="Ubuntu-Light"/>
                <a:ea typeface="+mj-ea"/>
              </a:rPr>
              <a:t>More details/better drill downs for:</a:t>
            </a:r>
          </a:p>
          <a:p>
            <a:pPr marL="12700" algn="l">
              <a:lnSpc>
                <a:spcPct val="150000"/>
              </a:lnSpc>
              <a:spcBef>
                <a:spcPts val="210"/>
              </a:spcBef>
              <a:spcAft>
                <a:spcPts val="1200"/>
              </a:spcAft>
            </a:pPr>
            <a:r>
              <a:rPr lang="en-GB" b="1">
                <a:solidFill>
                  <a:schemeClr val="tx1"/>
                </a:solidFill>
                <a:latin typeface="Ubuntu-Light"/>
              </a:rPr>
              <a:t> NHS Services data</a:t>
            </a:r>
          </a:p>
          <a:p>
            <a:pPr marL="12700" algn="l">
              <a:lnSpc>
                <a:spcPct val="150000"/>
              </a:lnSpc>
              <a:spcBef>
                <a:spcPts val="210"/>
              </a:spcBef>
              <a:spcAft>
                <a:spcPts val="1200"/>
              </a:spcAft>
            </a:pPr>
            <a:r>
              <a:rPr lang="en-GB" b="1">
                <a:solidFill>
                  <a:schemeClr val="tx1"/>
                </a:solidFill>
                <a:latin typeface="Ubuntu-Light"/>
              </a:rPr>
              <a:t>Chronic disease patients</a:t>
            </a:r>
          </a:p>
          <a:p>
            <a:pPr marL="12700" algn="l">
              <a:lnSpc>
                <a:spcPct val="150000"/>
              </a:lnSpc>
              <a:spcBef>
                <a:spcPts val="210"/>
              </a:spcBef>
              <a:spcAft>
                <a:spcPts val="1200"/>
              </a:spcAft>
            </a:pPr>
            <a:r>
              <a:rPr lang="en-GB" b="1">
                <a:solidFill>
                  <a:schemeClr val="tx1"/>
                </a:solidFill>
                <a:latin typeface="Ubuntu-Light"/>
              </a:rPr>
              <a:t>Immunisations</a:t>
            </a:r>
          </a:p>
          <a:p>
            <a:pPr marL="12700" algn="l">
              <a:lnSpc>
                <a:spcPct val="150000"/>
              </a:lnSpc>
              <a:spcBef>
                <a:spcPts val="210"/>
              </a:spcBef>
              <a:spcAft>
                <a:spcPts val="1200"/>
              </a:spcAft>
            </a:pPr>
            <a:r>
              <a:rPr lang="en-GB" b="1">
                <a:solidFill>
                  <a:schemeClr val="tx1"/>
                </a:solidFill>
                <a:latin typeface="Ubuntu-Light"/>
              </a:rPr>
              <a:t>Screening</a:t>
            </a:r>
          </a:p>
          <a:p>
            <a:pPr marL="12700" algn="l">
              <a:lnSpc>
                <a:spcPct val="150000"/>
              </a:lnSpc>
              <a:spcBef>
                <a:spcPts val="210"/>
              </a:spcBef>
              <a:spcAft>
                <a:spcPts val="1200"/>
              </a:spcAft>
            </a:pPr>
            <a:r>
              <a:rPr lang="en-GB" b="1">
                <a:solidFill>
                  <a:schemeClr val="tx1"/>
                </a:solidFill>
                <a:latin typeface="Ubuntu-Light"/>
              </a:rPr>
              <a:t>HCAI, AMR and antimicrobial usage</a:t>
            </a:r>
          </a:p>
          <a:p>
            <a:pPr marL="12700" algn="l">
              <a:lnSpc>
                <a:spcPct val="150000"/>
              </a:lnSpc>
              <a:spcBef>
                <a:spcPts val="210"/>
              </a:spcBef>
              <a:spcAft>
                <a:spcPts val="1200"/>
              </a:spcAft>
            </a:pPr>
            <a:r>
              <a:rPr lang="en-GB" b="1">
                <a:solidFill>
                  <a:schemeClr val="tx1"/>
                </a:solidFill>
                <a:latin typeface="Ubuntu-Light"/>
              </a:rPr>
              <a:t>Inequalities </a:t>
            </a:r>
          </a:p>
        </p:txBody>
      </p:sp>
      <p:sp>
        <p:nvSpPr>
          <p:cNvPr id="6" name="object 4">
            <a:extLst>
              <a:ext uri="{FF2B5EF4-FFF2-40B4-BE49-F238E27FC236}">
                <a16:creationId xmlns:a16="http://schemas.microsoft.com/office/drawing/2014/main" id="{A521DF1C-FAA8-172D-CD3D-693AB3E97EE7}"/>
              </a:ext>
            </a:extLst>
          </p:cNvPr>
          <p:cNvSpPr txBox="1"/>
          <p:nvPr/>
        </p:nvSpPr>
        <p:spPr>
          <a:xfrm>
            <a:off x="510846" y="10390166"/>
            <a:ext cx="1418590" cy="189865"/>
          </a:xfrm>
          <a:prstGeom prst="rect">
            <a:avLst/>
          </a:prstGeom>
        </p:spPr>
        <p:txBody>
          <a:bodyPr vert="horz" wrap="square" lIns="0" tIns="3175" rIns="0" bIns="0" rtlCol="0">
            <a:spAutoFit/>
          </a:bodyPr>
          <a:lstStyle/>
          <a:p>
            <a:pPr marL="12700">
              <a:lnSpc>
                <a:spcPct val="100000"/>
              </a:lnSpc>
              <a:spcBef>
                <a:spcPts val="25"/>
              </a:spcBef>
            </a:pPr>
            <a:r>
              <a:rPr sz="1150" b="1">
                <a:solidFill>
                  <a:srgbClr val="315083"/>
                </a:solidFill>
                <a:latin typeface="Ubuntu"/>
                <a:cs typeface="Ubuntu"/>
              </a:rPr>
              <a:t>Public</a:t>
            </a:r>
            <a:r>
              <a:rPr sz="1150" b="1" spc="-10">
                <a:solidFill>
                  <a:srgbClr val="315083"/>
                </a:solidFill>
                <a:latin typeface="Ubuntu"/>
                <a:cs typeface="Ubuntu"/>
              </a:rPr>
              <a:t> </a:t>
            </a:r>
            <a:r>
              <a:rPr sz="1150" b="1">
                <a:solidFill>
                  <a:srgbClr val="315083"/>
                </a:solidFill>
                <a:latin typeface="Ubuntu"/>
                <a:cs typeface="Ubuntu"/>
              </a:rPr>
              <a:t>Health </a:t>
            </a:r>
            <a:r>
              <a:rPr sz="1150" b="1" spc="-10">
                <a:solidFill>
                  <a:srgbClr val="315083"/>
                </a:solidFill>
                <a:latin typeface="Ubuntu"/>
                <a:cs typeface="Ubuntu"/>
              </a:rPr>
              <a:t>Wales</a:t>
            </a:r>
            <a:endParaRPr sz="1150">
              <a:latin typeface="Ubuntu"/>
              <a:cs typeface="Ubuntu"/>
            </a:endParaRPr>
          </a:p>
        </p:txBody>
      </p:sp>
      <p:sp>
        <p:nvSpPr>
          <p:cNvPr id="7" name="object 5">
            <a:extLst>
              <a:ext uri="{FF2B5EF4-FFF2-40B4-BE49-F238E27FC236}">
                <a16:creationId xmlns:a16="http://schemas.microsoft.com/office/drawing/2014/main" id="{40B27CE5-B782-08BC-178E-7EB561370951}"/>
              </a:ext>
            </a:extLst>
          </p:cNvPr>
          <p:cNvSpPr txBox="1"/>
          <p:nvPr/>
        </p:nvSpPr>
        <p:spPr>
          <a:xfrm>
            <a:off x="2184900" y="10390166"/>
            <a:ext cx="4402167" cy="180178"/>
          </a:xfrm>
          <a:prstGeom prst="rect">
            <a:avLst/>
          </a:prstGeom>
        </p:spPr>
        <p:txBody>
          <a:bodyPr vert="horz" wrap="square" lIns="0" tIns="3175" rIns="0" bIns="0" rtlCol="0">
            <a:spAutoFit/>
          </a:bodyPr>
          <a:lstStyle/>
          <a:p>
            <a:pPr marL="12700">
              <a:lnSpc>
                <a:spcPct val="100000"/>
              </a:lnSpc>
              <a:spcBef>
                <a:spcPts val="25"/>
              </a:spcBef>
            </a:pPr>
            <a:r>
              <a:rPr lang="en-GB" sz="1150" spc="-10">
                <a:solidFill>
                  <a:srgbClr val="315083"/>
                </a:solidFill>
                <a:latin typeface="Ubuntu-Light"/>
                <a:cs typeface="Ubuntu-Light"/>
              </a:rPr>
              <a:t>Public Health Wales Annual Impact Survey, 2023</a:t>
            </a:r>
            <a:endParaRPr sz="1150">
              <a:latin typeface="Ubuntu-Light"/>
              <a:cs typeface="Ubuntu-Light"/>
            </a:endParaRPr>
          </a:p>
        </p:txBody>
      </p:sp>
    </p:spTree>
    <p:extLst>
      <p:ext uri="{BB962C8B-B14F-4D97-AF65-F5344CB8AC3E}">
        <p14:creationId xmlns:p14="http://schemas.microsoft.com/office/powerpoint/2010/main" val="42895812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peech Bubble: Rectangle 3">
            <a:extLst>
              <a:ext uri="{FF2B5EF4-FFF2-40B4-BE49-F238E27FC236}">
                <a16:creationId xmlns:a16="http://schemas.microsoft.com/office/drawing/2014/main" id="{357F6E1B-3D27-2BD7-F8B5-BC6AB84B0DB1}"/>
              </a:ext>
            </a:extLst>
          </p:cNvPr>
          <p:cNvSpPr/>
          <p:nvPr/>
        </p:nvSpPr>
        <p:spPr>
          <a:xfrm>
            <a:off x="4307815" y="4956240"/>
            <a:ext cx="3770238" cy="1598408"/>
          </a:xfrm>
          <a:prstGeom prst="wedgeRectCallout">
            <a:avLst>
              <a:gd name="adj1" fmla="val -19671"/>
              <a:gd name="adj2" fmla="val 11627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object 35"/>
          <p:cNvSpPr txBox="1">
            <a:spLocks noGrp="1"/>
          </p:cNvSpPr>
          <p:nvPr>
            <p:ph type="sldNum" sz="quarter" idx="7"/>
          </p:nvPr>
        </p:nvSpPr>
        <p:spPr>
          <a:prstGeom prst="rect">
            <a:avLst/>
          </a:prstGeom>
        </p:spPr>
        <p:txBody>
          <a:bodyPr vert="horz" wrap="square" lIns="0" tIns="3175" rIns="0" bIns="0" rtlCol="0">
            <a:spAutoFit/>
          </a:bodyPr>
          <a:lstStyle/>
          <a:p>
            <a:pPr marL="38100">
              <a:lnSpc>
                <a:spcPct val="100000"/>
              </a:lnSpc>
              <a:spcBef>
                <a:spcPts val="25"/>
              </a:spcBef>
            </a:pPr>
            <a:fld id="{81D60167-4931-47E6-BA6A-407CBD079E47}" type="slidenum">
              <a:rPr dirty="0"/>
              <a:t>12</a:t>
            </a:fld>
            <a:endParaRPr/>
          </a:p>
        </p:txBody>
      </p:sp>
      <p:sp>
        <p:nvSpPr>
          <p:cNvPr id="31" name="object 31"/>
          <p:cNvSpPr txBox="1">
            <a:spLocks noGrp="1"/>
          </p:cNvSpPr>
          <p:nvPr>
            <p:ph type="title"/>
          </p:nvPr>
        </p:nvSpPr>
        <p:spPr>
          <a:xfrm>
            <a:off x="772615" y="1259288"/>
            <a:ext cx="6537959" cy="1862689"/>
          </a:xfrm>
          <a:prstGeom prst="rect">
            <a:avLst/>
          </a:prstGeom>
        </p:spPr>
        <p:txBody>
          <a:bodyPr vert="horz" wrap="square" lIns="0" tIns="15875" rIns="0" bIns="0" rtlCol="0">
            <a:spAutoFit/>
          </a:bodyPr>
          <a:lstStyle/>
          <a:p>
            <a:pPr marL="12700">
              <a:lnSpc>
                <a:spcPct val="100000"/>
              </a:lnSpc>
              <a:spcBef>
                <a:spcPts val="125"/>
              </a:spcBef>
            </a:pPr>
            <a:r>
              <a:rPr lang="en-GB"/>
              <a:t>User needs</a:t>
            </a:r>
            <a:br>
              <a:rPr lang="en-GB"/>
            </a:br>
            <a:endParaRPr spc="-20"/>
          </a:p>
        </p:txBody>
      </p:sp>
      <p:sp>
        <p:nvSpPr>
          <p:cNvPr id="32" name="object 32"/>
          <p:cNvSpPr txBox="1"/>
          <p:nvPr/>
        </p:nvSpPr>
        <p:spPr>
          <a:xfrm>
            <a:off x="772615" y="2516890"/>
            <a:ext cx="11194796" cy="2412840"/>
          </a:xfrm>
          <a:prstGeom prst="rect">
            <a:avLst/>
          </a:prstGeom>
        </p:spPr>
        <p:txBody>
          <a:bodyPr vert="horz" wrap="square" lIns="0" tIns="12065" rIns="0" bIns="0" rtlCol="0">
            <a:spAutoFit/>
          </a:bodyPr>
          <a:lstStyle/>
          <a:p>
            <a:pPr marL="355600" marR="5080" indent="-342900">
              <a:lnSpc>
                <a:spcPct val="100400"/>
              </a:lnSpc>
              <a:spcAft>
                <a:spcPts val="600"/>
              </a:spcAft>
              <a:buFont typeface="Arial" panose="020B0604020202020204" pitchFamily="34" charset="0"/>
              <a:buChar char="•"/>
            </a:pPr>
            <a:r>
              <a:rPr lang="en-GB" sz="2350">
                <a:solidFill>
                  <a:schemeClr val="tx1"/>
                </a:solidFill>
                <a:latin typeface="Ubuntu-Light"/>
              </a:rPr>
              <a:t>Dashboards were considered useful by three quarters of respondents.</a:t>
            </a:r>
          </a:p>
          <a:p>
            <a:pPr marL="355600" marR="5080" indent="-342900">
              <a:lnSpc>
                <a:spcPct val="100400"/>
              </a:lnSpc>
              <a:spcAft>
                <a:spcPts val="600"/>
              </a:spcAft>
              <a:buFont typeface="Arial" panose="020B0604020202020204" pitchFamily="34" charset="0"/>
              <a:buChar char="•"/>
            </a:pPr>
            <a:r>
              <a:rPr lang="en-GB" sz="2350">
                <a:solidFill>
                  <a:schemeClr val="tx1"/>
                </a:solidFill>
                <a:latin typeface="Ubuntu-Light"/>
              </a:rPr>
              <a:t>Summary products (infographics and summaries) were considered useful by as many, if not more respondents, as the main reports (Analytical, research, evaluation and evidence reports).</a:t>
            </a:r>
          </a:p>
          <a:p>
            <a:pPr marL="355600" marR="5080" indent="-342900">
              <a:lnSpc>
                <a:spcPct val="100400"/>
              </a:lnSpc>
              <a:spcAft>
                <a:spcPts val="600"/>
              </a:spcAft>
              <a:buFont typeface="Arial" panose="020B0604020202020204" pitchFamily="34" charset="0"/>
              <a:buChar char="•"/>
            </a:pPr>
            <a:r>
              <a:rPr lang="en-GB" sz="2350">
                <a:solidFill>
                  <a:schemeClr val="tx1"/>
                </a:solidFill>
                <a:latin typeface="Ubuntu-Light"/>
              </a:rPr>
              <a:t>A third of respondents found social media content useful.</a:t>
            </a:r>
          </a:p>
          <a:p>
            <a:pPr marL="12700" marR="5080">
              <a:lnSpc>
                <a:spcPct val="100400"/>
              </a:lnSpc>
              <a:spcAft>
                <a:spcPts val="600"/>
              </a:spcAft>
            </a:pPr>
            <a:endParaRPr lang="en-GB" sz="2350">
              <a:solidFill>
                <a:schemeClr val="tx1"/>
              </a:solidFill>
              <a:latin typeface="Ubuntu-Light"/>
            </a:endParaRPr>
          </a:p>
        </p:txBody>
      </p:sp>
      <p:graphicFrame>
        <p:nvGraphicFramePr>
          <p:cNvPr id="3" name="Table 2">
            <a:extLst>
              <a:ext uri="{FF2B5EF4-FFF2-40B4-BE49-F238E27FC236}">
                <a16:creationId xmlns:a16="http://schemas.microsoft.com/office/drawing/2014/main" id="{A1D12B7B-B81B-C106-7B41-A648099AEE86}"/>
              </a:ext>
            </a:extLst>
          </p:cNvPr>
          <p:cNvGraphicFramePr>
            <a:graphicFrameLocks noGrp="1"/>
          </p:cNvGraphicFramePr>
          <p:nvPr>
            <p:extLst>
              <p:ext uri="{D42A27DB-BD31-4B8C-83A1-F6EECF244321}">
                <p14:modId xmlns:p14="http://schemas.microsoft.com/office/powerpoint/2010/main" val="85844166"/>
              </p:ext>
            </p:extLst>
          </p:nvPr>
        </p:nvGraphicFramePr>
        <p:xfrm>
          <a:off x="12441123" y="1864659"/>
          <a:ext cx="6418833" cy="7934411"/>
        </p:xfrm>
        <a:graphic>
          <a:graphicData uri="http://schemas.openxmlformats.org/drawingml/2006/table">
            <a:tbl>
              <a:tblPr firstRow="1">
                <a:tableStyleId>{21E4AEA4-8DFA-4A89-87EB-49C32662AFE0}</a:tableStyleId>
              </a:tblPr>
              <a:tblGrid>
                <a:gridCol w="4563046">
                  <a:extLst>
                    <a:ext uri="{9D8B030D-6E8A-4147-A177-3AD203B41FA5}">
                      <a16:colId xmlns:a16="http://schemas.microsoft.com/office/drawing/2014/main" val="4139880034"/>
                    </a:ext>
                  </a:extLst>
                </a:gridCol>
                <a:gridCol w="1855787">
                  <a:extLst>
                    <a:ext uri="{9D8B030D-6E8A-4147-A177-3AD203B41FA5}">
                      <a16:colId xmlns:a16="http://schemas.microsoft.com/office/drawing/2014/main" val="55163234"/>
                    </a:ext>
                  </a:extLst>
                </a:gridCol>
              </a:tblGrid>
              <a:tr h="669994">
                <a:tc>
                  <a:txBody>
                    <a:bodyPr/>
                    <a:lstStyle/>
                    <a:p>
                      <a:pPr algn="l" rtl="0" fontAlgn="t"/>
                      <a:r>
                        <a:rPr lang="en-GB" sz="1400" b="1" u="none" strike="noStrike">
                          <a:effectLst/>
                          <a:latin typeface="Ubuntu" panose="020B0504030602030204" pitchFamily="34" charset="0"/>
                        </a:rPr>
                        <a:t>   PHW products that are useful in your role (n=165)</a:t>
                      </a:r>
                      <a:endParaRPr lang="en-GB" sz="1400" b="1" i="0" u="none" strike="noStrike">
                        <a:solidFill>
                          <a:srgbClr val="696969"/>
                        </a:solidFill>
                        <a:effectLst/>
                        <a:latin typeface="Ubuntu" panose="020B0504030602030204" pitchFamily="34" charset="0"/>
                      </a:endParaRPr>
                    </a:p>
                  </a:txBody>
                  <a:tcPr marL="6350" marR="6350" marT="6350" marB="0" anchor="ctr"/>
                </a:tc>
                <a:tc>
                  <a:txBody>
                    <a:bodyPr/>
                    <a:lstStyle/>
                    <a:p>
                      <a:pPr marL="0" indent="0" algn="ctr" defTabSz="627063" rtl="0" fontAlgn="t"/>
                      <a:r>
                        <a:rPr lang="en-GB" sz="1400" b="1" u="none" strike="noStrike">
                          <a:effectLst/>
                          <a:latin typeface="Ubuntu" panose="020B0504030602030204" pitchFamily="34" charset="0"/>
                        </a:rPr>
                        <a:t>%</a:t>
                      </a:r>
                      <a:endParaRPr lang="en-GB" sz="1400" b="1" i="0" u="none" strike="noStrike">
                        <a:solidFill>
                          <a:srgbClr val="696969"/>
                        </a:solidFill>
                        <a:effectLst/>
                        <a:latin typeface="Ubuntu" panose="020B0504030602030204" pitchFamily="34" charset="0"/>
                      </a:endParaRPr>
                    </a:p>
                  </a:txBody>
                  <a:tcPr marL="6350" marR="6350" marT="6350" marB="0" anchor="ctr"/>
                </a:tc>
                <a:extLst>
                  <a:ext uri="{0D108BD9-81ED-4DB2-BD59-A6C34878D82A}">
                    <a16:rowId xmlns:a16="http://schemas.microsoft.com/office/drawing/2014/main" val="2525260458"/>
                  </a:ext>
                </a:extLst>
              </a:tr>
              <a:tr h="389615">
                <a:tc>
                  <a:txBody>
                    <a:bodyPr/>
                    <a:lstStyle/>
                    <a:p>
                      <a:pPr lvl="1" algn="l" rtl="0" fontAlgn="t"/>
                      <a:r>
                        <a:rPr lang="en-GB" sz="1400" b="0" i="0" u="none" strike="noStrike">
                          <a:solidFill>
                            <a:srgbClr val="000000"/>
                          </a:solidFill>
                          <a:effectLst/>
                          <a:latin typeface="Ubuntu" panose="020B0504030602030204" pitchFamily="34" charset="0"/>
                        </a:rPr>
                        <a:t>Data dashboards </a:t>
                      </a:r>
                    </a:p>
                  </a:txBody>
                  <a:tcPr marL="6350" marR="6350" marT="6350" marB="0" anchor="ctr"/>
                </a:tc>
                <a:tc>
                  <a:txBody>
                    <a:bodyPr/>
                    <a:lstStyle/>
                    <a:p>
                      <a:pPr algn="ctr" fontAlgn="b"/>
                      <a:r>
                        <a:rPr lang="en-GB" sz="1400" b="0" i="0" u="none" strike="noStrike">
                          <a:effectLst/>
                          <a:latin typeface="Ubuntu" panose="020B0504030602030204" pitchFamily="34" charset="0"/>
                        </a:rPr>
                        <a:t>73%</a:t>
                      </a:r>
                    </a:p>
                  </a:txBody>
                  <a:tcPr marL="6350" marR="6350" marT="6350" marB="0" anchor="ctr"/>
                </a:tc>
                <a:extLst>
                  <a:ext uri="{0D108BD9-81ED-4DB2-BD59-A6C34878D82A}">
                    <a16:rowId xmlns:a16="http://schemas.microsoft.com/office/drawing/2014/main" val="2122132998"/>
                  </a:ext>
                </a:extLst>
              </a:tr>
              <a:tr h="389615">
                <a:tc>
                  <a:txBody>
                    <a:bodyPr/>
                    <a:lstStyle/>
                    <a:p>
                      <a:pPr lvl="1" algn="l" rtl="0" fontAlgn="t"/>
                      <a:r>
                        <a:rPr lang="en-GB" sz="1400" b="0" i="0" u="none" strike="noStrike">
                          <a:solidFill>
                            <a:srgbClr val="000000"/>
                          </a:solidFill>
                          <a:effectLst/>
                          <a:latin typeface="Ubuntu" panose="020B0504030602030204" pitchFamily="34" charset="0"/>
                        </a:rPr>
                        <a:t>Infographics</a:t>
                      </a:r>
                    </a:p>
                  </a:txBody>
                  <a:tcPr marL="6350" marR="6350" marT="6350" marB="0" anchor="ctr"/>
                </a:tc>
                <a:tc>
                  <a:txBody>
                    <a:bodyPr/>
                    <a:lstStyle/>
                    <a:p>
                      <a:pPr algn="ctr" fontAlgn="b"/>
                      <a:r>
                        <a:rPr lang="en-GB" sz="1400" b="0" i="0" u="none" strike="noStrike">
                          <a:effectLst/>
                          <a:latin typeface="Ubuntu" panose="020B0504030602030204" pitchFamily="34" charset="0"/>
                        </a:rPr>
                        <a:t>63%</a:t>
                      </a:r>
                    </a:p>
                  </a:txBody>
                  <a:tcPr marL="6350" marR="6350" marT="6350" marB="0" anchor="ctr"/>
                </a:tc>
                <a:extLst>
                  <a:ext uri="{0D108BD9-81ED-4DB2-BD59-A6C34878D82A}">
                    <a16:rowId xmlns:a16="http://schemas.microsoft.com/office/drawing/2014/main" val="468735856"/>
                  </a:ext>
                </a:extLst>
              </a:tr>
              <a:tr h="500250">
                <a:tc>
                  <a:txBody>
                    <a:bodyPr/>
                    <a:lstStyle/>
                    <a:p>
                      <a:pPr lvl="1" algn="l" rtl="0" fontAlgn="t"/>
                      <a:r>
                        <a:rPr lang="en-GB" sz="1400" b="0" i="0" u="none" strike="noStrike">
                          <a:solidFill>
                            <a:srgbClr val="000000"/>
                          </a:solidFill>
                          <a:effectLst/>
                          <a:latin typeface="Ubuntu" panose="020B0504030602030204" pitchFamily="34" charset="0"/>
                        </a:rPr>
                        <a:t>Executive summaries or key messages</a:t>
                      </a:r>
                    </a:p>
                  </a:txBody>
                  <a:tcPr marL="6350" marR="6350" marT="6350" marB="0" anchor="ctr"/>
                </a:tc>
                <a:tc>
                  <a:txBody>
                    <a:bodyPr/>
                    <a:lstStyle/>
                    <a:p>
                      <a:pPr algn="ctr" fontAlgn="b"/>
                      <a:r>
                        <a:rPr lang="en-GB" sz="1400" b="0" i="0" u="none" strike="noStrike">
                          <a:effectLst/>
                          <a:latin typeface="Ubuntu" panose="020B0504030602030204" pitchFamily="34" charset="0"/>
                        </a:rPr>
                        <a:t>66%</a:t>
                      </a:r>
                    </a:p>
                  </a:txBody>
                  <a:tcPr marL="6350" marR="6350" marT="6350" marB="0" anchor="ctr"/>
                </a:tc>
                <a:extLst>
                  <a:ext uri="{0D108BD9-81ED-4DB2-BD59-A6C34878D82A}">
                    <a16:rowId xmlns:a16="http://schemas.microsoft.com/office/drawing/2014/main" val="3959928798"/>
                  </a:ext>
                </a:extLst>
              </a:tr>
              <a:tr h="491294">
                <a:tc>
                  <a:txBody>
                    <a:bodyPr/>
                    <a:lstStyle/>
                    <a:p>
                      <a:pPr lvl="1" algn="l" rtl="0" fontAlgn="t"/>
                      <a:r>
                        <a:rPr lang="en-GB" sz="1400" b="0" i="0" u="none" strike="noStrike">
                          <a:solidFill>
                            <a:srgbClr val="000000"/>
                          </a:solidFill>
                          <a:effectLst/>
                          <a:latin typeface="Ubuntu" panose="020B0504030602030204" pitchFamily="34" charset="0"/>
                        </a:rPr>
                        <a:t>Analytical reports and Official Statistics</a:t>
                      </a:r>
                    </a:p>
                  </a:txBody>
                  <a:tcPr marL="6350" marR="6350" marT="6350" marB="0" anchor="ctr"/>
                </a:tc>
                <a:tc>
                  <a:txBody>
                    <a:bodyPr/>
                    <a:lstStyle/>
                    <a:p>
                      <a:pPr algn="ctr" fontAlgn="b"/>
                      <a:r>
                        <a:rPr lang="en-GB" sz="1400" b="0" i="0" u="none" strike="noStrike">
                          <a:effectLst/>
                          <a:latin typeface="Ubuntu" panose="020B0504030602030204" pitchFamily="34" charset="0"/>
                        </a:rPr>
                        <a:t>62%</a:t>
                      </a:r>
                    </a:p>
                  </a:txBody>
                  <a:tcPr marL="6350" marR="6350" marT="6350" marB="0" anchor="ctr"/>
                </a:tc>
                <a:extLst>
                  <a:ext uri="{0D108BD9-81ED-4DB2-BD59-A6C34878D82A}">
                    <a16:rowId xmlns:a16="http://schemas.microsoft.com/office/drawing/2014/main" val="3329749456"/>
                  </a:ext>
                </a:extLst>
              </a:tr>
              <a:tr h="389615">
                <a:tc>
                  <a:txBody>
                    <a:bodyPr/>
                    <a:lstStyle/>
                    <a:p>
                      <a:pPr lvl="1" algn="l" rtl="0" fontAlgn="t"/>
                      <a:r>
                        <a:rPr lang="en-GB" sz="1400" b="0" i="0" u="none" strike="noStrike">
                          <a:solidFill>
                            <a:srgbClr val="000000"/>
                          </a:solidFill>
                          <a:effectLst/>
                          <a:latin typeface="Ubuntu" panose="020B0504030602030204" pitchFamily="34" charset="0"/>
                        </a:rPr>
                        <a:t>Research reports</a:t>
                      </a:r>
                    </a:p>
                  </a:txBody>
                  <a:tcPr marL="6350" marR="6350" marT="6350" marB="0" anchor="ctr"/>
                </a:tc>
                <a:tc>
                  <a:txBody>
                    <a:bodyPr/>
                    <a:lstStyle/>
                    <a:p>
                      <a:pPr algn="ctr" fontAlgn="b"/>
                      <a:r>
                        <a:rPr lang="en-GB" sz="1400" b="0" i="0" u="none" strike="noStrike">
                          <a:effectLst/>
                          <a:latin typeface="Ubuntu" panose="020B0504030602030204" pitchFamily="34" charset="0"/>
                        </a:rPr>
                        <a:t>61%</a:t>
                      </a:r>
                    </a:p>
                  </a:txBody>
                  <a:tcPr marL="6350" marR="6350" marT="6350" marB="0" anchor="ctr"/>
                </a:tc>
                <a:extLst>
                  <a:ext uri="{0D108BD9-81ED-4DB2-BD59-A6C34878D82A}">
                    <a16:rowId xmlns:a16="http://schemas.microsoft.com/office/drawing/2014/main" val="2753337655"/>
                  </a:ext>
                </a:extLst>
              </a:tr>
              <a:tr h="389615">
                <a:tc>
                  <a:txBody>
                    <a:bodyPr/>
                    <a:lstStyle/>
                    <a:p>
                      <a:pPr lvl="1" algn="l" rtl="0" fontAlgn="t"/>
                      <a:r>
                        <a:rPr lang="en-GB" sz="1400" b="0" i="0" u="none" strike="noStrike">
                          <a:solidFill>
                            <a:srgbClr val="000000"/>
                          </a:solidFill>
                          <a:effectLst/>
                          <a:latin typeface="Ubuntu" panose="020B0504030602030204" pitchFamily="34" charset="0"/>
                        </a:rPr>
                        <a:t>Evaluation reports</a:t>
                      </a:r>
                    </a:p>
                  </a:txBody>
                  <a:tcPr marL="6350" marR="6350" marT="6350" marB="0" anchor="ctr"/>
                </a:tc>
                <a:tc>
                  <a:txBody>
                    <a:bodyPr/>
                    <a:lstStyle/>
                    <a:p>
                      <a:pPr algn="ctr" fontAlgn="b"/>
                      <a:r>
                        <a:rPr lang="en-GB" sz="1400" b="0" i="0" u="none" strike="noStrike">
                          <a:effectLst/>
                          <a:latin typeface="Ubuntu" panose="020B0504030602030204" pitchFamily="34" charset="0"/>
                        </a:rPr>
                        <a:t>59%</a:t>
                      </a:r>
                    </a:p>
                  </a:txBody>
                  <a:tcPr marL="6350" marR="6350" marT="6350" marB="0" anchor="ctr"/>
                </a:tc>
                <a:extLst>
                  <a:ext uri="{0D108BD9-81ED-4DB2-BD59-A6C34878D82A}">
                    <a16:rowId xmlns:a16="http://schemas.microsoft.com/office/drawing/2014/main" val="3439937147"/>
                  </a:ext>
                </a:extLst>
              </a:tr>
              <a:tr h="389615">
                <a:tc>
                  <a:txBody>
                    <a:bodyPr/>
                    <a:lstStyle/>
                    <a:p>
                      <a:pPr lvl="1" algn="l" rtl="0" fontAlgn="t"/>
                      <a:r>
                        <a:rPr lang="en-GB" sz="1400" b="0" i="0" u="none" strike="noStrike">
                          <a:solidFill>
                            <a:srgbClr val="000000"/>
                          </a:solidFill>
                          <a:effectLst/>
                          <a:latin typeface="Ubuntu" panose="020B0504030602030204" pitchFamily="34" charset="0"/>
                        </a:rPr>
                        <a:t>Toolkits</a:t>
                      </a:r>
                    </a:p>
                  </a:txBody>
                  <a:tcPr marL="6350" marR="6350" marT="6350" marB="0" anchor="ctr"/>
                </a:tc>
                <a:tc>
                  <a:txBody>
                    <a:bodyPr/>
                    <a:lstStyle/>
                    <a:p>
                      <a:pPr algn="ctr" fontAlgn="b"/>
                      <a:r>
                        <a:rPr lang="en-GB" sz="1400" b="0" i="0" u="none" strike="noStrike">
                          <a:effectLst/>
                          <a:latin typeface="Ubuntu" panose="020B0504030602030204" pitchFamily="34" charset="0"/>
                        </a:rPr>
                        <a:t>53%</a:t>
                      </a:r>
                    </a:p>
                  </a:txBody>
                  <a:tcPr marL="6350" marR="6350" marT="6350" marB="0" anchor="ctr"/>
                </a:tc>
                <a:extLst>
                  <a:ext uri="{0D108BD9-81ED-4DB2-BD59-A6C34878D82A}">
                    <a16:rowId xmlns:a16="http://schemas.microsoft.com/office/drawing/2014/main" val="363760285"/>
                  </a:ext>
                </a:extLst>
              </a:tr>
              <a:tr h="389615">
                <a:tc>
                  <a:txBody>
                    <a:bodyPr/>
                    <a:lstStyle/>
                    <a:p>
                      <a:pPr lvl="1" algn="l" rtl="0" fontAlgn="t"/>
                      <a:r>
                        <a:rPr lang="en-GB" sz="1400" b="0" i="0" u="none" strike="noStrike">
                          <a:solidFill>
                            <a:srgbClr val="000000"/>
                          </a:solidFill>
                          <a:effectLst/>
                          <a:latin typeface="Ubuntu" panose="020B0504030602030204" pitchFamily="34" charset="0"/>
                        </a:rPr>
                        <a:t>Guidance and guidelines</a:t>
                      </a:r>
                    </a:p>
                  </a:txBody>
                  <a:tcPr marL="6350" marR="6350" marT="6350" marB="0" anchor="ctr"/>
                </a:tc>
                <a:tc>
                  <a:txBody>
                    <a:bodyPr/>
                    <a:lstStyle/>
                    <a:p>
                      <a:pPr algn="ctr" fontAlgn="b"/>
                      <a:r>
                        <a:rPr lang="en-GB" sz="1400" b="0" i="0" u="none" strike="noStrike">
                          <a:effectLst/>
                          <a:latin typeface="Ubuntu" panose="020B0504030602030204" pitchFamily="34" charset="0"/>
                        </a:rPr>
                        <a:t>52%</a:t>
                      </a:r>
                    </a:p>
                  </a:txBody>
                  <a:tcPr marL="6350" marR="6350" marT="6350" marB="0" anchor="ctr"/>
                </a:tc>
                <a:extLst>
                  <a:ext uri="{0D108BD9-81ED-4DB2-BD59-A6C34878D82A}">
                    <a16:rowId xmlns:a16="http://schemas.microsoft.com/office/drawing/2014/main" val="3458267800"/>
                  </a:ext>
                </a:extLst>
              </a:tr>
              <a:tr h="389615">
                <a:tc>
                  <a:txBody>
                    <a:bodyPr/>
                    <a:lstStyle/>
                    <a:p>
                      <a:pPr lvl="1" algn="l" rtl="0" fontAlgn="t"/>
                      <a:r>
                        <a:rPr lang="en-GB" sz="1400" b="0" i="0" u="none" strike="noStrike">
                          <a:solidFill>
                            <a:srgbClr val="000000"/>
                          </a:solidFill>
                          <a:effectLst/>
                          <a:latin typeface="Ubuntu" panose="020B0504030602030204" pitchFamily="34" charset="0"/>
                        </a:rPr>
                        <a:t>Systematic &amp; rapid evidence reviews</a:t>
                      </a:r>
                    </a:p>
                  </a:txBody>
                  <a:tcPr marL="6350" marR="6350" marT="6350" marB="0" anchor="ctr"/>
                </a:tc>
                <a:tc>
                  <a:txBody>
                    <a:bodyPr/>
                    <a:lstStyle/>
                    <a:p>
                      <a:pPr algn="ctr" fontAlgn="b"/>
                      <a:r>
                        <a:rPr lang="en-GB" sz="1400" b="0" i="0" u="none" strike="noStrike">
                          <a:effectLst/>
                          <a:latin typeface="Ubuntu" panose="020B0504030602030204" pitchFamily="34" charset="0"/>
                        </a:rPr>
                        <a:t>51%</a:t>
                      </a:r>
                    </a:p>
                  </a:txBody>
                  <a:tcPr marL="6350" marR="6350" marT="6350" marB="0" anchor="ctr"/>
                </a:tc>
                <a:extLst>
                  <a:ext uri="{0D108BD9-81ED-4DB2-BD59-A6C34878D82A}">
                    <a16:rowId xmlns:a16="http://schemas.microsoft.com/office/drawing/2014/main" val="4031513150"/>
                  </a:ext>
                </a:extLst>
              </a:tr>
              <a:tr h="389615">
                <a:tc>
                  <a:txBody>
                    <a:bodyPr/>
                    <a:lstStyle/>
                    <a:p>
                      <a:pPr lvl="1" algn="l" rtl="0" fontAlgn="t"/>
                      <a:r>
                        <a:rPr lang="en-GB" sz="1400" b="0" i="0" u="none" strike="noStrike">
                          <a:solidFill>
                            <a:srgbClr val="000000"/>
                          </a:solidFill>
                          <a:effectLst/>
                          <a:latin typeface="Ubuntu" panose="020B0504030602030204" pitchFamily="34" charset="0"/>
                        </a:rPr>
                        <a:t>Interactive webpages</a:t>
                      </a:r>
                    </a:p>
                  </a:txBody>
                  <a:tcPr marL="6350" marR="6350" marT="6350" marB="0" anchor="ctr"/>
                </a:tc>
                <a:tc>
                  <a:txBody>
                    <a:bodyPr/>
                    <a:lstStyle/>
                    <a:p>
                      <a:pPr algn="ctr" fontAlgn="b"/>
                      <a:r>
                        <a:rPr lang="en-GB" sz="1400" b="0" i="0" u="none" strike="noStrike">
                          <a:effectLst/>
                          <a:latin typeface="Ubuntu" panose="020B0504030602030204" pitchFamily="34" charset="0"/>
                        </a:rPr>
                        <a:t>51%</a:t>
                      </a:r>
                    </a:p>
                  </a:txBody>
                  <a:tcPr marL="6350" marR="6350" marT="6350" marB="0" anchor="ctr"/>
                </a:tc>
                <a:extLst>
                  <a:ext uri="{0D108BD9-81ED-4DB2-BD59-A6C34878D82A}">
                    <a16:rowId xmlns:a16="http://schemas.microsoft.com/office/drawing/2014/main" val="2361978897"/>
                  </a:ext>
                </a:extLst>
              </a:tr>
              <a:tr h="389615">
                <a:tc>
                  <a:txBody>
                    <a:bodyPr/>
                    <a:lstStyle/>
                    <a:p>
                      <a:pPr lvl="1" algn="l" rtl="0" fontAlgn="t"/>
                      <a:r>
                        <a:rPr lang="en-GB" sz="1400" b="0" i="0" u="none" strike="noStrike">
                          <a:solidFill>
                            <a:srgbClr val="000000"/>
                          </a:solidFill>
                          <a:effectLst/>
                          <a:latin typeface="Ubuntu" panose="020B0504030602030204" pitchFamily="34" charset="0"/>
                        </a:rPr>
                        <a:t>Slide decks and presentations</a:t>
                      </a:r>
                    </a:p>
                  </a:txBody>
                  <a:tcPr marL="6350" marR="6350" marT="6350" marB="0" anchor="ctr"/>
                </a:tc>
                <a:tc>
                  <a:txBody>
                    <a:bodyPr/>
                    <a:lstStyle/>
                    <a:p>
                      <a:pPr algn="ctr" fontAlgn="b"/>
                      <a:r>
                        <a:rPr lang="en-GB" sz="1400" b="0" i="0" u="none" strike="noStrike">
                          <a:effectLst/>
                          <a:latin typeface="Ubuntu" panose="020B0504030602030204" pitchFamily="34" charset="0"/>
                        </a:rPr>
                        <a:t>51%</a:t>
                      </a:r>
                    </a:p>
                  </a:txBody>
                  <a:tcPr marL="6350" marR="6350" marT="6350" marB="0" anchor="ctr"/>
                </a:tc>
                <a:extLst>
                  <a:ext uri="{0D108BD9-81ED-4DB2-BD59-A6C34878D82A}">
                    <a16:rowId xmlns:a16="http://schemas.microsoft.com/office/drawing/2014/main" val="3466920265"/>
                  </a:ext>
                </a:extLst>
              </a:tr>
              <a:tr h="389615">
                <a:tc>
                  <a:txBody>
                    <a:bodyPr/>
                    <a:lstStyle/>
                    <a:p>
                      <a:pPr lvl="1" algn="l" rtl="0" fontAlgn="t"/>
                      <a:r>
                        <a:rPr lang="en-GB" sz="1400" b="0" i="0" u="none" strike="noStrike">
                          <a:solidFill>
                            <a:srgbClr val="000000"/>
                          </a:solidFill>
                          <a:effectLst/>
                          <a:latin typeface="Ubuntu" panose="020B0504030602030204" pitchFamily="34" charset="0"/>
                        </a:rPr>
                        <a:t>Newsletters and updates</a:t>
                      </a:r>
                    </a:p>
                  </a:txBody>
                  <a:tcPr marL="6350" marR="6350" marT="6350" marB="0" anchor="ctr"/>
                </a:tc>
                <a:tc>
                  <a:txBody>
                    <a:bodyPr/>
                    <a:lstStyle/>
                    <a:p>
                      <a:pPr algn="ctr" fontAlgn="b"/>
                      <a:r>
                        <a:rPr lang="en-GB" sz="1400" b="0" i="0" u="none" strike="noStrike">
                          <a:effectLst/>
                          <a:latin typeface="Ubuntu" panose="020B0504030602030204" pitchFamily="34" charset="0"/>
                        </a:rPr>
                        <a:t>47%</a:t>
                      </a:r>
                    </a:p>
                  </a:txBody>
                  <a:tcPr marL="6350" marR="6350" marT="6350" marB="0" anchor="ctr"/>
                </a:tc>
                <a:extLst>
                  <a:ext uri="{0D108BD9-81ED-4DB2-BD59-A6C34878D82A}">
                    <a16:rowId xmlns:a16="http://schemas.microsoft.com/office/drawing/2014/main" val="3452757333"/>
                  </a:ext>
                </a:extLst>
              </a:tr>
              <a:tr h="389615">
                <a:tc>
                  <a:txBody>
                    <a:bodyPr/>
                    <a:lstStyle/>
                    <a:p>
                      <a:pPr lvl="1" algn="l" rtl="0" fontAlgn="t"/>
                      <a:r>
                        <a:rPr lang="en-GB" sz="1400" b="0" i="0" u="none" strike="noStrike">
                          <a:solidFill>
                            <a:srgbClr val="000000"/>
                          </a:solidFill>
                          <a:effectLst/>
                          <a:latin typeface="Ubuntu" panose="020B0504030602030204" pitchFamily="34" charset="0"/>
                        </a:rPr>
                        <a:t>Raw data and metadata</a:t>
                      </a:r>
                    </a:p>
                  </a:txBody>
                  <a:tcPr marL="6350" marR="6350" marT="6350" marB="0" anchor="ctr"/>
                </a:tc>
                <a:tc>
                  <a:txBody>
                    <a:bodyPr/>
                    <a:lstStyle/>
                    <a:p>
                      <a:pPr algn="ctr" fontAlgn="b"/>
                      <a:r>
                        <a:rPr lang="en-GB" sz="1400" b="0" i="0" u="none" strike="noStrike">
                          <a:effectLst/>
                          <a:latin typeface="Ubuntu" panose="020B0504030602030204" pitchFamily="34" charset="0"/>
                        </a:rPr>
                        <a:t>39%</a:t>
                      </a:r>
                    </a:p>
                  </a:txBody>
                  <a:tcPr marL="6350" marR="6350" marT="6350" marB="0" anchor="ctr"/>
                </a:tc>
                <a:extLst>
                  <a:ext uri="{0D108BD9-81ED-4DB2-BD59-A6C34878D82A}">
                    <a16:rowId xmlns:a16="http://schemas.microsoft.com/office/drawing/2014/main" val="1094497539"/>
                  </a:ext>
                </a:extLst>
              </a:tr>
              <a:tr h="389615">
                <a:tc>
                  <a:txBody>
                    <a:bodyPr/>
                    <a:lstStyle/>
                    <a:p>
                      <a:pPr lvl="1" algn="l" rtl="0" fontAlgn="t"/>
                      <a:r>
                        <a:rPr lang="en-GB" sz="1400" b="0" i="0" u="none" strike="noStrike">
                          <a:solidFill>
                            <a:srgbClr val="000000"/>
                          </a:solidFill>
                          <a:effectLst/>
                          <a:latin typeface="Ubuntu" panose="020B0504030602030204" pitchFamily="34" charset="0"/>
                        </a:rPr>
                        <a:t>Health Impact Assessments (HIA)</a:t>
                      </a:r>
                    </a:p>
                  </a:txBody>
                  <a:tcPr marL="6350" marR="6350" marT="6350" marB="0" anchor="ctr"/>
                </a:tc>
                <a:tc>
                  <a:txBody>
                    <a:bodyPr/>
                    <a:lstStyle/>
                    <a:p>
                      <a:pPr algn="ctr" fontAlgn="b"/>
                      <a:r>
                        <a:rPr lang="en-GB" sz="1400" b="0" i="0" u="none" strike="noStrike">
                          <a:effectLst/>
                          <a:latin typeface="Ubuntu" panose="020B0504030602030204" pitchFamily="34" charset="0"/>
                        </a:rPr>
                        <a:t>37%</a:t>
                      </a:r>
                    </a:p>
                  </a:txBody>
                  <a:tcPr marL="6350" marR="6350" marT="6350" marB="0" anchor="ctr"/>
                </a:tc>
                <a:extLst>
                  <a:ext uri="{0D108BD9-81ED-4DB2-BD59-A6C34878D82A}">
                    <a16:rowId xmlns:a16="http://schemas.microsoft.com/office/drawing/2014/main" val="1082820221"/>
                  </a:ext>
                </a:extLst>
              </a:tr>
              <a:tr h="389615">
                <a:tc>
                  <a:txBody>
                    <a:bodyPr/>
                    <a:lstStyle/>
                    <a:p>
                      <a:pPr lvl="1" algn="l" rtl="0" fontAlgn="t"/>
                      <a:r>
                        <a:rPr lang="en-GB" sz="1400" b="0" i="0" u="none" strike="noStrike">
                          <a:solidFill>
                            <a:srgbClr val="000000"/>
                          </a:solidFill>
                          <a:effectLst/>
                          <a:latin typeface="Ubuntu" panose="020B0504030602030204" pitchFamily="34" charset="0"/>
                        </a:rPr>
                        <a:t>Peer review publications</a:t>
                      </a:r>
                    </a:p>
                  </a:txBody>
                  <a:tcPr marL="6350" marR="6350" marT="6350" marB="0" anchor="ctr"/>
                </a:tc>
                <a:tc>
                  <a:txBody>
                    <a:bodyPr/>
                    <a:lstStyle/>
                    <a:p>
                      <a:pPr algn="ctr" fontAlgn="b"/>
                      <a:r>
                        <a:rPr lang="en-GB" sz="1400" b="0" i="0" u="none" strike="noStrike">
                          <a:effectLst/>
                          <a:latin typeface="Ubuntu" panose="020B0504030602030204" pitchFamily="34" charset="0"/>
                        </a:rPr>
                        <a:t>35%</a:t>
                      </a:r>
                    </a:p>
                  </a:txBody>
                  <a:tcPr marL="6350" marR="6350" marT="6350" marB="0" anchor="ctr"/>
                </a:tc>
                <a:extLst>
                  <a:ext uri="{0D108BD9-81ED-4DB2-BD59-A6C34878D82A}">
                    <a16:rowId xmlns:a16="http://schemas.microsoft.com/office/drawing/2014/main" val="3874688610"/>
                  </a:ext>
                </a:extLst>
              </a:tr>
              <a:tr h="428648">
                <a:tc>
                  <a:txBody>
                    <a:bodyPr/>
                    <a:lstStyle/>
                    <a:p>
                      <a:pPr lvl="1" algn="l" rtl="0" fontAlgn="t"/>
                      <a:r>
                        <a:rPr lang="en-GB" sz="1400" b="0" i="0" u="none" strike="noStrike">
                          <a:solidFill>
                            <a:srgbClr val="000000"/>
                          </a:solidFill>
                          <a:effectLst/>
                          <a:latin typeface="Ubuntu" panose="020B0504030602030204" pitchFamily="34" charset="0"/>
                        </a:rPr>
                        <a:t>Information leaflets about services or programmes</a:t>
                      </a:r>
                    </a:p>
                  </a:txBody>
                  <a:tcPr marL="6350" marR="6350" marT="6350" marB="0" anchor="ctr"/>
                </a:tc>
                <a:tc>
                  <a:txBody>
                    <a:bodyPr/>
                    <a:lstStyle/>
                    <a:p>
                      <a:pPr algn="ctr" fontAlgn="b"/>
                      <a:r>
                        <a:rPr lang="en-GB" sz="1400" b="0" i="0" u="none" strike="noStrike">
                          <a:effectLst/>
                          <a:latin typeface="Ubuntu" panose="020B0504030602030204" pitchFamily="34" charset="0"/>
                        </a:rPr>
                        <a:t>31%</a:t>
                      </a:r>
                    </a:p>
                  </a:txBody>
                  <a:tcPr marL="6350" marR="6350" marT="6350" marB="0" anchor="ctr"/>
                </a:tc>
                <a:extLst>
                  <a:ext uri="{0D108BD9-81ED-4DB2-BD59-A6C34878D82A}">
                    <a16:rowId xmlns:a16="http://schemas.microsoft.com/office/drawing/2014/main" val="1097232957"/>
                  </a:ext>
                </a:extLst>
              </a:tr>
              <a:tr h="389615">
                <a:tc>
                  <a:txBody>
                    <a:bodyPr/>
                    <a:lstStyle/>
                    <a:p>
                      <a:pPr lvl="1" algn="l" rtl="0" fontAlgn="t"/>
                      <a:r>
                        <a:rPr lang="en-GB" sz="1400" b="0" i="0" u="none" strike="noStrike">
                          <a:solidFill>
                            <a:srgbClr val="000000"/>
                          </a:solidFill>
                          <a:effectLst/>
                          <a:latin typeface="Ubuntu" panose="020B0504030602030204" pitchFamily="34" charset="0"/>
                        </a:rPr>
                        <a:t>Social media content</a:t>
                      </a:r>
                    </a:p>
                  </a:txBody>
                  <a:tcPr marL="6350" marR="6350" marT="6350" marB="0" anchor="ctr"/>
                </a:tc>
                <a:tc>
                  <a:txBody>
                    <a:bodyPr/>
                    <a:lstStyle/>
                    <a:p>
                      <a:pPr algn="ctr" fontAlgn="b"/>
                      <a:r>
                        <a:rPr lang="en-GB" sz="1400" b="0" i="0" u="none" strike="noStrike">
                          <a:effectLst/>
                          <a:latin typeface="Ubuntu" panose="020B0504030602030204" pitchFamily="34" charset="0"/>
                        </a:rPr>
                        <a:t>31%</a:t>
                      </a:r>
                    </a:p>
                  </a:txBody>
                  <a:tcPr marL="6350" marR="6350" marT="6350" marB="0" anchor="ctr"/>
                </a:tc>
                <a:extLst>
                  <a:ext uri="{0D108BD9-81ED-4DB2-BD59-A6C34878D82A}">
                    <a16:rowId xmlns:a16="http://schemas.microsoft.com/office/drawing/2014/main" val="4274386157"/>
                  </a:ext>
                </a:extLst>
              </a:tr>
              <a:tr h="389615">
                <a:tc>
                  <a:txBody>
                    <a:bodyPr/>
                    <a:lstStyle/>
                    <a:p>
                      <a:pPr lvl="1" algn="l" rtl="0" fontAlgn="t"/>
                      <a:r>
                        <a:rPr lang="en-GB" sz="1400" b="0" i="0" u="none" strike="noStrike">
                          <a:solidFill>
                            <a:srgbClr val="000000"/>
                          </a:solidFill>
                          <a:effectLst/>
                          <a:latin typeface="Ubuntu" panose="020B0504030602030204" pitchFamily="34" charset="0"/>
                        </a:rPr>
                        <a:t>Other, Please Specify: </a:t>
                      </a:r>
                    </a:p>
                  </a:txBody>
                  <a:tcPr marL="6350" marR="6350" marT="6350" marB="0" anchor="ctr"/>
                </a:tc>
                <a:tc>
                  <a:txBody>
                    <a:bodyPr/>
                    <a:lstStyle/>
                    <a:p>
                      <a:pPr algn="ctr" fontAlgn="b"/>
                      <a:r>
                        <a:rPr lang="en-GB" sz="1400" b="0" i="0" u="none" strike="noStrike">
                          <a:effectLst/>
                          <a:latin typeface="Ubuntu" panose="020B0504030602030204" pitchFamily="34" charset="0"/>
                        </a:rPr>
                        <a:t>1%</a:t>
                      </a:r>
                    </a:p>
                  </a:txBody>
                  <a:tcPr marL="6350" marR="6350" marT="6350" marB="0" anchor="ctr"/>
                </a:tc>
                <a:extLst>
                  <a:ext uri="{0D108BD9-81ED-4DB2-BD59-A6C34878D82A}">
                    <a16:rowId xmlns:a16="http://schemas.microsoft.com/office/drawing/2014/main" val="3784068509"/>
                  </a:ext>
                </a:extLst>
              </a:tr>
            </a:tbl>
          </a:graphicData>
        </a:graphic>
      </p:graphicFrame>
      <p:sp>
        <p:nvSpPr>
          <p:cNvPr id="2" name="TextBox 1">
            <a:extLst>
              <a:ext uri="{FF2B5EF4-FFF2-40B4-BE49-F238E27FC236}">
                <a16:creationId xmlns:a16="http://schemas.microsoft.com/office/drawing/2014/main" id="{72C16911-B478-5020-3A0D-F1F43DB1BD8A}"/>
              </a:ext>
            </a:extLst>
          </p:cNvPr>
          <p:cNvSpPr txBox="1"/>
          <p:nvPr/>
        </p:nvSpPr>
        <p:spPr>
          <a:xfrm>
            <a:off x="4454423" y="5210620"/>
            <a:ext cx="3507814" cy="120032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r>
              <a:rPr lang="en-GB" sz="2400" i="1">
                <a:solidFill>
                  <a:schemeClr val="bg1"/>
                </a:solidFill>
                <a:latin typeface="Ubuntu" panose="020B0504030602030204" pitchFamily="34" charset="0"/>
              </a:rPr>
              <a:t>PHW dashboards have really improved over the last 1-2 years</a:t>
            </a:r>
          </a:p>
        </p:txBody>
      </p:sp>
      <p:sp>
        <p:nvSpPr>
          <p:cNvPr id="5" name="Speech Bubble: Rectangle 4">
            <a:extLst>
              <a:ext uri="{FF2B5EF4-FFF2-40B4-BE49-F238E27FC236}">
                <a16:creationId xmlns:a16="http://schemas.microsoft.com/office/drawing/2014/main" id="{430825E8-ED7E-A19D-BA91-432ED5777487}"/>
              </a:ext>
            </a:extLst>
          </p:cNvPr>
          <p:cNvSpPr/>
          <p:nvPr/>
        </p:nvSpPr>
        <p:spPr>
          <a:xfrm>
            <a:off x="6610931" y="8746337"/>
            <a:ext cx="3507815" cy="1443944"/>
          </a:xfrm>
          <a:prstGeom prst="wedgeRectCallout">
            <a:avLst>
              <a:gd name="adj1" fmla="val -79613"/>
              <a:gd name="adj2" fmla="val -9147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a:extLst>
              <a:ext uri="{FF2B5EF4-FFF2-40B4-BE49-F238E27FC236}">
                <a16:creationId xmlns:a16="http://schemas.microsoft.com/office/drawing/2014/main" id="{59D66D2C-9D19-BA89-839E-034CE3429472}"/>
              </a:ext>
            </a:extLst>
          </p:cNvPr>
          <p:cNvSpPr txBox="1"/>
          <p:nvPr/>
        </p:nvSpPr>
        <p:spPr>
          <a:xfrm>
            <a:off x="6610931" y="8989952"/>
            <a:ext cx="3507814" cy="120032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r>
              <a:rPr lang="en-GB" sz="2400" i="1">
                <a:solidFill>
                  <a:schemeClr val="bg1"/>
                </a:solidFill>
                <a:latin typeface="Ubuntu" panose="020B0504030602030204" pitchFamily="34" charset="0"/>
              </a:rPr>
              <a:t>It’s good to have infographics prepared as an option</a:t>
            </a:r>
          </a:p>
        </p:txBody>
      </p:sp>
      <p:sp>
        <p:nvSpPr>
          <p:cNvPr id="7" name="Speech Bubble: Rectangle 6">
            <a:extLst>
              <a:ext uri="{FF2B5EF4-FFF2-40B4-BE49-F238E27FC236}">
                <a16:creationId xmlns:a16="http://schemas.microsoft.com/office/drawing/2014/main" id="{EE75B621-3E55-B167-6244-21E87CF36DF8}"/>
              </a:ext>
            </a:extLst>
          </p:cNvPr>
          <p:cNvSpPr/>
          <p:nvPr/>
        </p:nvSpPr>
        <p:spPr>
          <a:xfrm>
            <a:off x="266700" y="5565397"/>
            <a:ext cx="3507815" cy="2239002"/>
          </a:xfrm>
          <a:prstGeom prst="wedgeRectCallout">
            <a:avLst>
              <a:gd name="adj1" fmla="val 91614"/>
              <a:gd name="adj2" fmla="val 5113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89C57C5E-2A9C-5AE8-2BB7-87671C2E64B2}"/>
              </a:ext>
            </a:extLst>
          </p:cNvPr>
          <p:cNvSpPr txBox="1"/>
          <p:nvPr/>
        </p:nvSpPr>
        <p:spPr>
          <a:xfrm>
            <a:off x="285191" y="5939482"/>
            <a:ext cx="3507814" cy="15696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marL="12700" marR="5080">
              <a:lnSpc>
                <a:spcPct val="100400"/>
              </a:lnSpc>
              <a:spcAft>
                <a:spcPts val="600"/>
              </a:spcAft>
            </a:pPr>
            <a:r>
              <a:rPr lang="en-GB" sz="2400" i="1">
                <a:solidFill>
                  <a:schemeClr val="bg1"/>
                </a:solidFill>
                <a:latin typeface="Ubuntu-Light"/>
              </a:rPr>
              <a:t>Dashboards only suit certain users. Having raw data and metadata available too is essential </a:t>
            </a:r>
          </a:p>
        </p:txBody>
      </p:sp>
      <p:sp>
        <p:nvSpPr>
          <p:cNvPr id="10" name="Speech Bubble: Rectangle 9">
            <a:extLst>
              <a:ext uri="{FF2B5EF4-FFF2-40B4-BE49-F238E27FC236}">
                <a16:creationId xmlns:a16="http://schemas.microsoft.com/office/drawing/2014/main" id="{36887380-38BA-5096-E9B4-7092C08FC752}"/>
              </a:ext>
            </a:extLst>
          </p:cNvPr>
          <p:cNvSpPr/>
          <p:nvPr/>
        </p:nvSpPr>
        <p:spPr>
          <a:xfrm>
            <a:off x="266700" y="8556176"/>
            <a:ext cx="4388065" cy="1555907"/>
          </a:xfrm>
          <a:prstGeom prst="wedgeRectCallout">
            <a:avLst>
              <a:gd name="adj1" fmla="val 64021"/>
              <a:gd name="adj2" fmla="val -7674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a:extLst>
              <a:ext uri="{FF2B5EF4-FFF2-40B4-BE49-F238E27FC236}">
                <a16:creationId xmlns:a16="http://schemas.microsoft.com/office/drawing/2014/main" id="{49156777-F5B0-EC67-6E25-6D106552657A}"/>
              </a:ext>
            </a:extLst>
          </p:cNvPr>
          <p:cNvSpPr txBox="1"/>
          <p:nvPr/>
        </p:nvSpPr>
        <p:spPr>
          <a:xfrm>
            <a:off x="266700" y="8638769"/>
            <a:ext cx="4388065" cy="15696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r>
              <a:rPr lang="en-GB" sz="2400" i="1">
                <a:solidFill>
                  <a:schemeClr val="bg1"/>
                </a:solidFill>
                <a:latin typeface="Ubuntu" panose="020B0504030602030204" pitchFamily="34" charset="0"/>
              </a:rPr>
              <a:t>Newsletters and conferences are very helpful in guiding future practice and developing networks.</a:t>
            </a:r>
          </a:p>
        </p:txBody>
      </p:sp>
      <p:sp>
        <p:nvSpPr>
          <p:cNvPr id="14" name="Speech Bubble: Rectangle 13">
            <a:extLst>
              <a:ext uri="{FF2B5EF4-FFF2-40B4-BE49-F238E27FC236}">
                <a16:creationId xmlns:a16="http://schemas.microsoft.com/office/drawing/2014/main" id="{BA0E34F0-E62C-9EC8-BEA1-981DBA99152B}"/>
              </a:ext>
            </a:extLst>
          </p:cNvPr>
          <p:cNvSpPr/>
          <p:nvPr/>
        </p:nvSpPr>
        <p:spPr>
          <a:xfrm>
            <a:off x="6932706" y="6684898"/>
            <a:ext cx="4408393" cy="1598408"/>
          </a:xfrm>
          <a:prstGeom prst="wedgeRectCallout">
            <a:avLst>
              <a:gd name="adj1" fmla="val -79868"/>
              <a:gd name="adj2" fmla="val 2196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a:extLst>
              <a:ext uri="{FF2B5EF4-FFF2-40B4-BE49-F238E27FC236}">
                <a16:creationId xmlns:a16="http://schemas.microsoft.com/office/drawing/2014/main" id="{6D0D1047-2231-187B-4E22-CBA0985BC1CB}"/>
              </a:ext>
            </a:extLst>
          </p:cNvPr>
          <p:cNvSpPr txBox="1"/>
          <p:nvPr/>
        </p:nvSpPr>
        <p:spPr>
          <a:xfrm>
            <a:off x="7005751" y="6724312"/>
            <a:ext cx="4218356" cy="15696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r>
              <a:rPr lang="en-GB" sz="2400" i="1" err="1">
                <a:solidFill>
                  <a:schemeClr val="bg1"/>
                </a:solidFill>
                <a:latin typeface="Ubuntu" panose="020B0504030602030204" pitchFamily="34" charset="0"/>
              </a:rPr>
              <a:t>Whatsapp</a:t>
            </a:r>
            <a:r>
              <a:rPr lang="en-GB" sz="2400" i="1">
                <a:solidFill>
                  <a:schemeClr val="bg1"/>
                </a:solidFill>
                <a:latin typeface="Ubuntu" panose="020B0504030602030204" pitchFamily="34" charset="0"/>
              </a:rPr>
              <a:t> messages are short, and easy to understand and share with communities I work with</a:t>
            </a:r>
          </a:p>
        </p:txBody>
      </p:sp>
      <p:sp>
        <p:nvSpPr>
          <p:cNvPr id="9" name="object 4">
            <a:extLst>
              <a:ext uri="{FF2B5EF4-FFF2-40B4-BE49-F238E27FC236}">
                <a16:creationId xmlns:a16="http://schemas.microsoft.com/office/drawing/2014/main" id="{5B9FC08D-855B-5496-5A78-3CD6E16AFFA6}"/>
              </a:ext>
            </a:extLst>
          </p:cNvPr>
          <p:cNvSpPr txBox="1"/>
          <p:nvPr/>
        </p:nvSpPr>
        <p:spPr>
          <a:xfrm>
            <a:off x="510846" y="10390166"/>
            <a:ext cx="1418590" cy="189865"/>
          </a:xfrm>
          <a:prstGeom prst="rect">
            <a:avLst/>
          </a:prstGeom>
        </p:spPr>
        <p:txBody>
          <a:bodyPr vert="horz" wrap="square" lIns="0" tIns="3175" rIns="0" bIns="0" rtlCol="0">
            <a:spAutoFit/>
          </a:bodyPr>
          <a:lstStyle/>
          <a:p>
            <a:pPr marL="12700">
              <a:lnSpc>
                <a:spcPct val="100000"/>
              </a:lnSpc>
              <a:spcBef>
                <a:spcPts val="25"/>
              </a:spcBef>
            </a:pPr>
            <a:r>
              <a:rPr sz="1150" b="1">
                <a:solidFill>
                  <a:srgbClr val="315083"/>
                </a:solidFill>
                <a:latin typeface="Ubuntu"/>
                <a:cs typeface="Ubuntu"/>
              </a:rPr>
              <a:t>Public</a:t>
            </a:r>
            <a:r>
              <a:rPr sz="1150" b="1" spc="-10">
                <a:solidFill>
                  <a:srgbClr val="315083"/>
                </a:solidFill>
                <a:latin typeface="Ubuntu"/>
                <a:cs typeface="Ubuntu"/>
              </a:rPr>
              <a:t> </a:t>
            </a:r>
            <a:r>
              <a:rPr sz="1150" b="1">
                <a:solidFill>
                  <a:srgbClr val="315083"/>
                </a:solidFill>
                <a:latin typeface="Ubuntu"/>
                <a:cs typeface="Ubuntu"/>
              </a:rPr>
              <a:t>Health </a:t>
            </a:r>
            <a:r>
              <a:rPr sz="1150" b="1" spc="-10">
                <a:solidFill>
                  <a:srgbClr val="315083"/>
                </a:solidFill>
                <a:latin typeface="Ubuntu"/>
                <a:cs typeface="Ubuntu"/>
              </a:rPr>
              <a:t>Wales</a:t>
            </a:r>
            <a:endParaRPr sz="1150">
              <a:latin typeface="Ubuntu"/>
              <a:cs typeface="Ubuntu"/>
            </a:endParaRPr>
          </a:p>
        </p:txBody>
      </p:sp>
      <p:sp>
        <p:nvSpPr>
          <p:cNvPr id="12" name="object 5">
            <a:extLst>
              <a:ext uri="{FF2B5EF4-FFF2-40B4-BE49-F238E27FC236}">
                <a16:creationId xmlns:a16="http://schemas.microsoft.com/office/drawing/2014/main" id="{590BFDF3-F19B-30A4-1ADD-09F64B6F33A6}"/>
              </a:ext>
            </a:extLst>
          </p:cNvPr>
          <p:cNvSpPr txBox="1"/>
          <p:nvPr/>
        </p:nvSpPr>
        <p:spPr>
          <a:xfrm>
            <a:off x="2184900" y="10390166"/>
            <a:ext cx="4402167" cy="180178"/>
          </a:xfrm>
          <a:prstGeom prst="rect">
            <a:avLst/>
          </a:prstGeom>
        </p:spPr>
        <p:txBody>
          <a:bodyPr vert="horz" wrap="square" lIns="0" tIns="3175" rIns="0" bIns="0" rtlCol="0">
            <a:spAutoFit/>
          </a:bodyPr>
          <a:lstStyle/>
          <a:p>
            <a:pPr marL="12700">
              <a:lnSpc>
                <a:spcPct val="100000"/>
              </a:lnSpc>
              <a:spcBef>
                <a:spcPts val="25"/>
              </a:spcBef>
            </a:pPr>
            <a:r>
              <a:rPr lang="en-GB" sz="1150" spc="-10">
                <a:solidFill>
                  <a:srgbClr val="315083"/>
                </a:solidFill>
                <a:latin typeface="Ubuntu-Light"/>
                <a:cs typeface="Ubuntu-Light"/>
              </a:rPr>
              <a:t>Public Health Wales Annual Impact Survey, 2023</a:t>
            </a:r>
            <a:endParaRPr sz="1150">
              <a:latin typeface="Ubuntu-Light"/>
              <a:cs typeface="Ubuntu-Light"/>
            </a:endParaRPr>
          </a:p>
        </p:txBody>
      </p:sp>
    </p:spTree>
    <p:extLst>
      <p:ext uri="{BB962C8B-B14F-4D97-AF65-F5344CB8AC3E}">
        <p14:creationId xmlns:p14="http://schemas.microsoft.com/office/powerpoint/2010/main" val="8637839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object 35"/>
          <p:cNvSpPr txBox="1">
            <a:spLocks noGrp="1"/>
          </p:cNvSpPr>
          <p:nvPr>
            <p:ph type="sldNum" sz="quarter" idx="7"/>
          </p:nvPr>
        </p:nvSpPr>
        <p:spPr>
          <a:prstGeom prst="rect">
            <a:avLst/>
          </a:prstGeom>
        </p:spPr>
        <p:txBody>
          <a:bodyPr vert="horz" wrap="square" lIns="0" tIns="3175" rIns="0" bIns="0" rtlCol="0">
            <a:spAutoFit/>
          </a:bodyPr>
          <a:lstStyle/>
          <a:p>
            <a:pPr marL="38100">
              <a:lnSpc>
                <a:spcPct val="100000"/>
              </a:lnSpc>
              <a:spcBef>
                <a:spcPts val="25"/>
              </a:spcBef>
            </a:pPr>
            <a:fld id="{81D60167-4931-47E6-BA6A-407CBD079E47}" type="slidenum">
              <a:rPr dirty="0"/>
              <a:t>13</a:t>
            </a:fld>
            <a:endParaRPr/>
          </a:p>
        </p:txBody>
      </p:sp>
      <p:sp>
        <p:nvSpPr>
          <p:cNvPr id="31" name="object 31"/>
          <p:cNvSpPr txBox="1">
            <a:spLocks noGrp="1"/>
          </p:cNvSpPr>
          <p:nvPr>
            <p:ph type="title"/>
          </p:nvPr>
        </p:nvSpPr>
        <p:spPr>
          <a:xfrm>
            <a:off x="772616" y="1285713"/>
            <a:ext cx="6537959" cy="1534795"/>
          </a:xfrm>
          <a:prstGeom prst="rect">
            <a:avLst/>
          </a:prstGeom>
        </p:spPr>
        <p:txBody>
          <a:bodyPr vert="horz" wrap="square" lIns="0" tIns="15875" rIns="0" bIns="0" rtlCol="0">
            <a:spAutoFit/>
          </a:bodyPr>
          <a:lstStyle/>
          <a:p>
            <a:pPr marL="12700">
              <a:lnSpc>
                <a:spcPct val="100000"/>
              </a:lnSpc>
              <a:spcBef>
                <a:spcPts val="125"/>
              </a:spcBef>
            </a:pPr>
            <a:r>
              <a:rPr lang="en-GB" spc="-20"/>
              <a:t>Satisfaction</a:t>
            </a:r>
            <a:endParaRPr spc="-20"/>
          </a:p>
          <a:p>
            <a:pPr marL="12700">
              <a:lnSpc>
                <a:spcPct val="100000"/>
              </a:lnSpc>
              <a:spcBef>
                <a:spcPts val="210"/>
              </a:spcBef>
            </a:pPr>
            <a:endParaRPr sz="3700">
              <a:latin typeface="Ubuntu-Light"/>
              <a:cs typeface="Ubuntu-Light"/>
            </a:endParaRPr>
          </a:p>
        </p:txBody>
      </p:sp>
      <p:sp>
        <p:nvSpPr>
          <p:cNvPr id="32" name="object 32"/>
          <p:cNvSpPr txBox="1"/>
          <p:nvPr/>
        </p:nvSpPr>
        <p:spPr>
          <a:xfrm>
            <a:off x="772615" y="2403349"/>
            <a:ext cx="11390645" cy="3497752"/>
          </a:xfrm>
          <a:prstGeom prst="rect">
            <a:avLst/>
          </a:prstGeom>
        </p:spPr>
        <p:txBody>
          <a:bodyPr vert="horz" wrap="square" lIns="0" tIns="12065" rIns="0" bIns="0" rtlCol="0">
            <a:spAutoFit/>
          </a:bodyPr>
          <a:lstStyle/>
          <a:p>
            <a:pPr marL="355600" marR="5080" indent="-342900">
              <a:lnSpc>
                <a:spcPct val="100400"/>
              </a:lnSpc>
              <a:spcAft>
                <a:spcPts val="600"/>
              </a:spcAft>
              <a:buFont typeface="Wingdings" panose="05000000000000000000" pitchFamily="2" charset="2"/>
              <a:buChar char="§"/>
            </a:pPr>
            <a:r>
              <a:rPr lang="en-GB" sz="2350">
                <a:solidFill>
                  <a:schemeClr val="tx1"/>
                </a:solidFill>
                <a:latin typeface="Ubuntu-Light"/>
                <a:cs typeface="Ubuntu-Light"/>
              </a:rPr>
              <a:t>Half of respondents reported that the data/knowledge produced by PHW meet their needs all or most of the time.</a:t>
            </a:r>
          </a:p>
          <a:p>
            <a:pPr marL="355600" marR="5080" indent="-342900">
              <a:lnSpc>
                <a:spcPct val="100400"/>
              </a:lnSpc>
              <a:spcAft>
                <a:spcPts val="600"/>
              </a:spcAft>
              <a:buFont typeface="Wingdings" panose="05000000000000000000" pitchFamily="2" charset="2"/>
              <a:buChar char="§"/>
            </a:pPr>
            <a:r>
              <a:rPr lang="en-GB" sz="2350">
                <a:solidFill>
                  <a:schemeClr val="tx1"/>
                </a:solidFill>
                <a:latin typeface="Ubuntu-Light"/>
                <a:cs typeface="Ubuntu-Light"/>
              </a:rPr>
              <a:t>The levels of respondents (who have used the product) reporting they were very satisfied was below a quarter for all product types other than infographics.</a:t>
            </a:r>
          </a:p>
          <a:p>
            <a:pPr marL="355600" marR="5080" indent="-342900">
              <a:lnSpc>
                <a:spcPct val="100400"/>
              </a:lnSpc>
              <a:spcAft>
                <a:spcPts val="600"/>
              </a:spcAft>
              <a:buFont typeface="Wingdings" panose="05000000000000000000" pitchFamily="2" charset="2"/>
              <a:buChar char="§"/>
            </a:pPr>
            <a:r>
              <a:rPr lang="en-GB" sz="2350">
                <a:solidFill>
                  <a:schemeClr val="tx1"/>
                </a:solidFill>
                <a:latin typeface="Ubuntu-Light"/>
                <a:cs typeface="Ubuntu-Light"/>
              </a:rPr>
              <a:t>Over half of users were very or some what satisfied with all the product types, with three quarters of users satisfied with analytical and research reports, dashboards and infographics.</a:t>
            </a:r>
          </a:p>
          <a:p>
            <a:pPr marL="355600" marR="5080" indent="-342900">
              <a:lnSpc>
                <a:spcPct val="100400"/>
              </a:lnSpc>
              <a:spcAft>
                <a:spcPts val="600"/>
              </a:spcAft>
              <a:buFont typeface="Wingdings" panose="05000000000000000000" pitchFamily="2" charset="2"/>
              <a:buChar char="§"/>
            </a:pPr>
            <a:r>
              <a:rPr lang="en-GB" sz="2350">
                <a:solidFill>
                  <a:schemeClr val="tx1"/>
                </a:solidFill>
                <a:latin typeface="Ubuntu-Light"/>
                <a:cs typeface="Ubuntu-Light"/>
              </a:rPr>
              <a:t>10-15% of all respondents reported they would have used but could not find evaluations, evidence reports, slide, guidelines and toolkits.</a:t>
            </a:r>
          </a:p>
        </p:txBody>
      </p:sp>
      <p:sp>
        <p:nvSpPr>
          <p:cNvPr id="37" name="TextBox 36">
            <a:extLst>
              <a:ext uri="{FF2B5EF4-FFF2-40B4-BE49-F238E27FC236}">
                <a16:creationId xmlns:a16="http://schemas.microsoft.com/office/drawing/2014/main" id="{C91D31F8-FA48-73AF-1B3B-99ECB30DDB1E}"/>
              </a:ext>
            </a:extLst>
          </p:cNvPr>
          <p:cNvSpPr txBox="1"/>
          <p:nvPr/>
        </p:nvSpPr>
        <p:spPr>
          <a:xfrm>
            <a:off x="5986674" y="6095407"/>
            <a:ext cx="3371516" cy="923330"/>
          </a:xfrm>
          <a:prstGeom prst="rect">
            <a:avLst/>
          </a:prstGeom>
          <a:noFill/>
        </p:spPr>
        <p:txBody>
          <a:bodyPr wrap="square" rtlCol="0">
            <a:spAutoFit/>
          </a:bodyPr>
          <a:lstStyle/>
          <a:p>
            <a:r>
              <a:rPr lang="en-GB" b="1">
                <a:latin typeface="Ubuntu" panose="020B0504030602030204" pitchFamily="34" charset="0"/>
              </a:rPr>
              <a:t>Does the data/knowledge produced by PHW meet your needs?</a:t>
            </a:r>
          </a:p>
        </p:txBody>
      </p:sp>
      <p:graphicFrame>
        <p:nvGraphicFramePr>
          <p:cNvPr id="2" name="Chart 1">
            <a:extLst>
              <a:ext uri="{FF2B5EF4-FFF2-40B4-BE49-F238E27FC236}">
                <a16:creationId xmlns:a16="http://schemas.microsoft.com/office/drawing/2014/main" id="{598136BA-ECAE-027B-EF16-7D7683DF97D4}"/>
              </a:ext>
            </a:extLst>
          </p:cNvPr>
          <p:cNvGraphicFramePr>
            <a:graphicFrameLocks/>
          </p:cNvGraphicFramePr>
          <p:nvPr>
            <p:extLst>
              <p:ext uri="{D42A27DB-BD31-4B8C-83A1-F6EECF244321}">
                <p14:modId xmlns:p14="http://schemas.microsoft.com/office/powerpoint/2010/main" val="3047901489"/>
              </p:ext>
            </p:extLst>
          </p:nvPr>
        </p:nvGraphicFramePr>
        <p:xfrm>
          <a:off x="772614" y="5901101"/>
          <a:ext cx="8133347" cy="432944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 name="Chart 2">
            <a:extLst>
              <a:ext uri="{FF2B5EF4-FFF2-40B4-BE49-F238E27FC236}">
                <a16:creationId xmlns:a16="http://schemas.microsoft.com/office/drawing/2014/main" id="{009BE7A0-5719-55B6-0DA4-34DCB72BDD8A}"/>
              </a:ext>
            </a:extLst>
          </p:cNvPr>
          <p:cNvGraphicFramePr>
            <a:graphicFrameLocks/>
          </p:cNvGraphicFramePr>
          <p:nvPr>
            <p:extLst>
              <p:ext uri="{D42A27DB-BD31-4B8C-83A1-F6EECF244321}">
                <p14:modId xmlns:p14="http://schemas.microsoft.com/office/powerpoint/2010/main" val="2451433792"/>
              </p:ext>
            </p:extLst>
          </p:nvPr>
        </p:nvGraphicFramePr>
        <p:xfrm>
          <a:off x="12524635" y="1524000"/>
          <a:ext cx="6934557" cy="8277726"/>
        </p:xfrm>
        <a:graphic>
          <a:graphicData uri="http://schemas.openxmlformats.org/drawingml/2006/chart">
            <c:chart xmlns:c="http://schemas.openxmlformats.org/drawingml/2006/chart" xmlns:r="http://schemas.openxmlformats.org/officeDocument/2006/relationships" r:id="rId3"/>
          </a:graphicData>
        </a:graphic>
      </p:graphicFrame>
      <p:sp>
        <p:nvSpPr>
          <p:cNvPr id="4" name="object 4">
            <a:extLst>
              <a:ext uri="{FF2B5EF4-FFF2-40B4-BE49-F238E27FC236}">
                <a16:creationId xmlns:a16="http://schemas.microsoft.com/office/drawing/2014/main" id="{3CFF7102-0238-EEA2-3F24-1B81EBAB6AD6}"/>
              </a:ext>
            </a:extLst>
          </p:cNvPr>
          <p:cNvSpPr txBox="1"/>
          <p:nvPr/>
        </p:nvSpPr>
        <p:spPr>
          <a:xfrm>
            <a:off x="510846" y="10390166"/>
            <a:ext cx="1418590" cy="189865"/>
          </a:xfrm>
          <a:prstGeom prst="rect">
            <a:avLst/>
          </a:prstGeom>
        </p:spPr>
        <p:txBody>
          <a:bodyPr vert="horz" wrap="square" lIns="0" tIns="3175" rIns="0" bIns="0" rtlCol="0">
            <a:spAutoFit/>
          </a:bodyPr>
          <a:lstStyle/>
          <a:p>
            <a:pPr marL="12700">
              <a:lnSpc>
                <a:spcPct val="100000"/>
              </a:lnSpc>
              <a:spcBef>
                <a:spcPts val="25"/>
              </a:spcBef>
            </a:pPr>
            <a:r>
              <a:rPr sz="1150" b="1">
                <a:solidFill>
                  <a:srgbClr val="315083"/>
                </a:solidFill>
                <a:latin typeface="Ubuntu"/>
                <a:cs typeface="Ubuntu"/>
              </a:rPr>
              <a:t>Public</a:t>
            </a:r>
            <a:r>
              <a:rPr sz="1150" b="1" spc="-10">
                <a:solidFill>
                  <a:srgbClr val="315083"/>
                </a:solidFill>
                <a:latin typeface="Ubuntu"/>
                <a:cs typeface="Ubuntu"/>
              </a:rPr>
              <a:t> </a:t>
            </a:r>
            <a:r>
              <a:rPr sz="1150" b="1">
                <a:solidFill>
                  <a:srgbClr val="315083"/>
                </a:solidFill>
                <a:latin typeface="Ubuntu"/>
                <a:cs typeface="Ubuntu"/>
              </a:rPr>
              <a:t>Health </a:t>
            </a:r>
            <a:r>
              <a:rPr sz="1150" b="1" spc="-10">
                <a:solidFill>
                  <a:srgbClr val="315083"/>
                </a:solidFill>
                <a:latin typeface="Ubuntu"/>
                <a:cs typeface="Ubuntu"/>
              </a:rPr>
              <a:t>Wales</a:t>
            </a:r>
            <a:endParaRPr sz="1150">
              <a:latin typeface="Ubuntu"/>
              <a:cs typeface="Ubuntu"/>
            </a:endParaRPr>
          </a:p>
        </p:txBody>
      </p:sp>
      <p:sp>
        <p:nvSpPr>
          <p:cNvPr id="5" name="object 5">
            <a:extLst>
              <a:ext uri="{FF2B5EF4-FFF2-40B4-BE49-F238E27FC236}">
                <a16:creationId xmlns:a16="http://schemas.microsoft.com/office/drawing/2014/main" id="{602F4031-04DC-BF1F-2BCC-FB4C81DEAF59}"/>
              </a:ext>
            </a:extLst>
          </p:cNvPr>
          <p:cNvSpPr txBox="1"/>
          <p:nvPr/>
        </p:nvSpPr>
        <p:spPr>
          <a:xfrm>
            <a:off x="2184900" y="10390166"/>
            <a:ext cx="4402167" cy="180178"/>
          </a:xfrm>
          <a:prstGeom prst="rect">
            <a:avLst/>
          </a:prstGeom>
        </p:spPr>
        <p:txBody>
          <a:bodyPr vert="horz" wrap="square" lIns="0" tIns="3175" rIns="0" bIns="0" rtlCol="0">
            <a:spAutoFit/>
          </a:bodyPr>
          <a:lstStyle/>
          <a:p>
            <a:pPr marL="12700">
              <a:lnSpc>
                <a:spcPct val="100000"/>
              </a:lnSpc>
              <a:spcBef>
                <a:spcPts val="25"/>
              </a:spcBef>
            </a:pPr>
            <a:r>
              <a:rPr lang="en-GB" sz="1150" spc="-10">
                <a:solidFill>
                  <a:srgbClr val="315083"/>
                </a:solidFill>
                <a:latin typeface="Ubuntu-Light"/>
                <a:cs typeface="Ubuntu-Light"/>
              </a:rPr>
              <a:t>Public Health Wales Annual Impact Survey, 2023</a:t>
            </a:r>
            <a:endParaRPr sz="1150">
              <a:latin typeface="Ubuntu-Light"/>
              <a:cs typeface="Ubuntu-Light"/>
            </a:endParaRPr>
          </a:p>
        </p:txBody>
      </p:sp>
    </p:spTree>
    <p:extLst>
      <p:ext uri="{BB962C8B-B14F-4D97-AF65-F5344CB8AC3E}">
        <p14:creationId xmlns:p14="http://schemas.microsoft.com/office/powerpoint/2010/main" val="9655344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object 35"/>
          <p:cNvSpPr txBox="1">
            <a:spLocks noGrp="1"/>
          </p:cNvSpPr>
          <p:nvPr>
            <p:ph type="sldNum" sz="quarter" idx="7"/>
          </p:nvPr>
        </p:nvSpPr>
        <p:spPr>
          <a:prstGeom prst="rect">
            <a:avLst/>
          </a:prstGeom>
        </p:spPr>
        <p:txBody>
          <a:bodyPr vert="horz" wrap="square" lIns="0" tIns="3175" rIns="0" bIns="0" rtlCol="0">
            <a:spAutoFit/>
          </a:bodyPr>
          <a:lstStyle/>
          <a:p>
            <a:pPr marL="38100">
              <a:lnSpc>
                <a:spcPct val="100000"/>
              </a:lnSpc>
              <a:spcBef>
                <a:spcPts val="25"/>
              </a:spcBef>
            </a:pPr>
            <a:fld id="{81D60167-4931-47E6-BA6A-407CBD079E47}" type="slidenum">
              <a:rPr dirty="0"/>
              <a:t>14</a:t>
            </a:fld>
            <a:endParaRPr/>
          </a:p>
        </p:txBody>
      </p:sp>
      <p:sp>
        <p:nvSpPr>
          <p:cNvPr id="31" name="object 31"/>
          <p:cNvSpPr txBox="1">
            <a:spLocks noGrp="1"/>
          </p:cNvSpPr>
          <p:nvPr>
            <p:ph type="title"/>
          </p:nvPr>
        </p:nvSpPr>
        <p:spPr>
          <a:xfrm>
            <a:off x="710463" y="1309295"/>
            <a:ext cx="7729700" cy="1534394"/>
          </a:xfrm>
          <a:prstGeom prst="rect">
            <a:avLst/>
          </a:prstGeom>
        </p:spPr>
        <p:txBody>
          <a:bodyPr vert="horz" wrap="square" lIns="0" tIns="15875" rIns="0" bIns="0" rtlCol="0">
            <a:spAutoFit/>
          </a:bodyPr>
          <a:lstStyle/>
          <a:p>
            <a:pPr marL="12700">
              <a:lnSpc>
                <a:spcPct val="100000"/>
              </a:lnSpc>
              <a:spcBef>
                <a:spcPts val="125"/>
              </a:spcBef>
            </a:pPr>
            <a:r>
              <a:rPr lang="en-GB" spc="-20"/>
              <a:t>Most useful products</a:t>
            </a:r>
            <a:endParaRPr spc="-20"/>
          </a:p>
          <a:p>
            <a:pPr marL="12700">
              <a:lnSpc>
                <a:spcPct val="100000"/>
              </a:lnSpc>
              <a:spcBef>
                <a:spcPts val="210"/>
              </a:spcBef>
            </a:pPr>
            <a:r>
              <a:rPr lang="en-GB" sz="3700" b="0" spc="-10">
                <a:solidFill>
                  <a:srgbClr val="F43882"/>
                </a:solidFill>
                <a:latin typeface="Ubuntu-Light"/>
                <a:cs typeface="Ubuntu-Light"/>
              </a:rPr>
              <a:t>In the past 12 months</a:t>
            </a:r>
            <a:endParaRPr sz="3700">
              <a:latin typeface="Ubuntu-Light"/>
              <a:cs typeface="Ubuntu-Light"/>
            </a:endParaRPr>
          </a:p>
        </p:txBody>
      </p:sp>
      <p:sp>
        <p:nvSpPr>
          <p:cNvPr id="32" name="object 32"/>
          <p:cNvSpPr txBox="1"/>
          <p:nvPr/>
        </p:nvSpPr>
        <p:spPr>
          <a:xfrm>
            <a:off x="772616" y="2946472"/>
            <a:ext cx="8047534" cy="7416774"/>
          </a:xfrm>
          <a:prstGeom prst="rect">
            <a:avLst/>
          </a:prstGeom>
        </p:spPr>
        <p:txBody>
          <a:bodyPr vert="horz" wrap="square" lIns="0" tIns="12065" rIns="0" bIns="0" rtlCol="0">
            <a:spAutoFit/>
          </a:bodyPr>
          <a:lstStyle/>
          <a:p>
            <a:pPr marL="266700" marR="5080" indent="-266700">
              <a:lnSpc>
                <a:spcPct val="100400"/>
              </a:lnSpc>
              <a:spcBef>
                <a:spcPts val="95"/>
              </a:spcBef>
              <a:spcAft>
                <a:spcPts val="600"/>
              </a:spcAft>
              <a:tabLst>
                <a:tab pos="268288" algn="l"/>
              </a:tabLst>
            </a:pPr>
            <a:r>
              <a:rPr lang="en-GB" sz="2350" i="1">
                <a:solidFill>
                  <a:schemeClr val="tx1"/>
                </a:solidFill>
                <a:latin typeface="Ubuntu-Light"/>
              </a:rPr>
              <a:t>•	Social Prescribing</a:t>
            </a:r>
          </a:p>
          <a:p>
            <a:pPr marL="266700" marR="5080" indent="-266700">
              <a:lnSpc>
                <a:spcPct val="100400"/>
              </a:lnSpc>
              <a:spcBef>
                <a:spcPts val="95"/>
              </a:spcBef>
              <a:spcAft>
                <a:spcPts val="600"/>
              </a:spcAft>
              <a:tabLst>
                <a:tab pos="268288" algn="l"/>
              </a:tabLst>
            </a:pPr>
            <a:r>
              <a:rPr lang="en-GB" sz="2350" i="1">
                <a:solidFill>
                  <a:schemeClr val="tx1"/>
                </a:solidFill>
                <a:latin typeface="Ubuntu-Light"/>
              </a:rPr>
              <a:t>•	The Welsh Cancer Intelligence &amp; Surveillance Unit (WCISU) and cancer screening uptake data </a:t>
            </a:r>
          </a:p>
          <a:p>
            <a:pPr marL="266700" marR="5080" indent="-266700">
              <a:lnSpc>
                <a:spcPct val="100400"/>
              </a:lnSpc>
              <a:spcBef>
                <a:spcPts val="95"/>
              </a:spcBef>
              <a:spcAft>
                <a:spcPts val="600"/>
              </a:spcAft>
              <a:tabLst>
                <a:tab pos="268288" algn="l"/>
              </a:tabLst>
            </a:pPr>
            <a:r>
              <a:rPr lang="en-GB" sz="2350" i="1">
                <a:solidFill>
                  <a:schemeClr val="tx1"/>
                </a:solidFill>
                <a:latin typeface="Ubuntu-Light"/>
              </a:rPr>
              <a:t>•	International health strategy </a:t>
            </a:r>
          </a:p>
          <a:p>
            <a:pPr marL="266700" marR="5080" indent="-266700">
              <a:lnSpc>
                <a:spcPct val="100400"/>
              </a:lnSpc>
              <a:spcBef>
                <a:spcPts val="95"/>
              </a:spcBef>
              <a:spcAft>
                <a:spcPts val="600"/>
              </a:spcAft>
              <a:tabLst>
                <a:tab pos="268288" algn="l"/>
              </a:tabLst>
            </a:pPr>
            <a:r>
              <a:rPr lang="en-GB" sz="2350" i="1">
                <a:solidFill>
                  <a:schemeClr val="tx1"/>
                </a:solidFill>
                <a:latin typeface="Ubuntu-Light"/>
              </a:rPr>
              <a:t>•	Infographic about the link between mental health and climate change</a:t>
            </a:r>
          </a:p>
          <a:p>
            <a:pPr marL="266700" marR="5080" indent="-266700">
              <a:lnSpc>
                <a:spcPct val="100400"/>
              </a:lnSpc>
              <a:spcBef>
                <a:spcPts val="95"/>
              </a:spcBef>
              <a:spcAft>
                <a:spcPts val="600"/>
              </a:spcAft>
              <a:tabLst>
                <a:tab pos="268288" algn="l"/>
              </a:tabLst>
            </a:pPr>
            <a:r>
              <a:rPr lang="en-GB" sz="2350" i="1">
                <a:solidFill>
                  <a:schemeClr val="tx1"/>
                </a:solidFill>
                <a:latin typeface="Ubuntu-Light"/>
              </a:rPr>
              <a:t>•	Work linking health and nature and climate emergencies.</a:t>
            </a:r>
          </a:p>
          <a:p>
            <a:pPr marL="266700" marR="5080" indent="-266700">
              <a:lnSpc>
                <a:spcPct val="100400"/>
              </a:lnSpc>
              <a:spcBef>
                <a:spcPts val="95"/>
              </a:spcBef>
              <a:spcAft>
                <a:spcPts val="600"/>
              </a:spcAft>
              <a:tabLst>
                <a:tab pos="268288" algn="l"/>
              </a:tabLst>
            </a:pPr>
            <a:r>
              <a:rPr lang="en-GB" sz="2350" i="1">
                <a:solidFill>
                  <a:schemeClr val="tx1"/>
                </a:solidFill>
                <a:latin typeface="Ubuntu-Light"/>
              </a:rPr>
              <a:t>•	Public Health Outcomes Framework (PHOF) dashboard</a:t>
            </a:r>
          </a:p>
          <a:p>
            <a:pPr marL="266700" marR="5080" indent="-266700">
              <a:lnSpc>
                <a:spcPct val="100400"/>
              </a:lnSpc>
              <a:spcBef>
                <a:spcPts val="95"/>
              </a:spcBef>
              <a:spcAft>
                <a:spcPts val="600"/>
              </a:spcAft>
              <a:tabLst>
                <a:tab pos="268288" algn="l"/>
              </a:tabLst>
            </a:pPr>
            <a:r>
              <a:rPr lang="en-GB" sz="2350" i="1">
                <a:solidFill>
                  <a:schemeClr val="tx1"/>
                </a:solidFill>
                <a:latin typeface="Ubuntu-Light"/>
              </a:rPr>
              <a:t>•	COVID-19 guidance, data and Recovery tool</a:t>
            </a:r>
          </a:p>
          <a:p>
            <a:pPr marL="266700" marR="5080" indent="-266700">
              <a:lnSpc>
                <a:spcPct val="100400"/>
              </a:lnSpc>
              <a:spcBef>
                <a:spcPts val="95"/>
              </a:spcBef>
              <a:spcAft>
                <a:spcPts val="600"/>
              </a:spcAft>
              <a:tabLst>
                <a:tab pos="358775" algn="l"/>
              </a:tabLst>
            </a:pPr>
            <a:r>
              <a:rPr lang="en-GB" sz="2350" i="1">
                <a:solidFill>
                  <a:schemeClr val="tx1"/>
                </a:solidFill>
                <a:latin typeface="Ubuntu-Light"/>
              </a:rPr>
              <a:t>•	Help us help you campaign.</a:t>
            </a:r>
          </a:p>
          <a:p>
            <a:pPr marL="266700" marR="5080" indent="-266700">
              <a:lnSpc>
                <a:spcPct val="100400"/>
              </a:lnSpc>
              <a:spcBef>
                <a:spcPts val="95"/>
              </a:spcBef>
              <a:spcAft>
                <a:spcPts val="600"/>
              </a:spcAft>
              <a:tabLst>
                <a:tab pos="358775" algn="l"/>
              </a:tabLst>
            </a:pPr>
            <a:r>
              <a:rPr lang="en-GB" sz="2350" i="1">
                <a:solidFill>
                  <a:schemeClr val="tx1"/>
                </a:solidFill>
                <a:latin typeface="Ubuntu-Light"/>
              </a:rPr>
              <a:t>•	Tell Me More</a:t>
            </a:r>
          </a:p>
          <a:p>
            <a:pPr marL="266700" marR="5080" indent="-266700">
              <a:lnSpc>
                <a:spcPct val="100400"/>
              </a:lnSpc>
              <a:spcBef>
                <a:spcPts val="95"/>
              </a:spcBef>
              <a:spcAft>
                <a:spcPts val="600"/>
              </a:spcAft>
              <a:tabLst>
                <a:tab pos="358775" algn="l"/>
              </a:tabLst>
            </a:pPr>
            <a:r>
              <a:rPr lang="en-GB" sz="2350" i="1">
                <a:solidFill>
                  <a:schemeClr val="tx1"/>
                </a:solidFill>
                <a:latin typeface="Ubuntu-Light"/>
              </a:rPr>
              <a:t>•	COVER Reports on Immunisations</a:t>
            </a:r>
          </a:p>
          <a:p>
            <a:pPr marL="266700" marR="5080" indent="-266700">
              <a:lnSpc>
                <a:spcPct val="100400"/>
              </a:lnSpc>
              <a:spcBef>
                <a:spcPts val="95"/>
              </a:spcBef>
              <a:spcAft>
                <a:spcPts val="600"/>
              </a:spcAft>
              <a:tabLst>
                <a:tab pos="358775" algn="l"/>
              </a:tabLst>
            </a:pPr>
            <a:r>
              <a:rPr lang="en-GB" sz="2350" i="1">
                <a:solidFill>
                  <a:schemeClr val="tx1"/>
                </a:solidFill>
                <a:latin typeface="Ubuntu-Light"/>
              </a:rPr>
              <a:t>•	Child Measurement Programme</a:t>
            </a:r>
          </a:p>
          <a:p>
            <a:pPr marL="12700" marR="5080">
              <a:lnSpc>
                <a:spcPct val="100400"/>
              </a:lnSpc>
              <a:spcBef>
                <a:spcPts val="95"/>
              </a:spcBef>
              <a:spcAft>
                <a:spcPts val="600"/>
              </a:spcAft>
              <a:tabLst>
                <a:tab pos="358775" algn="l"/>
              </a:tabLst>
            </a:pPr>
            <a:r>
              <a:rPr lang="en-GB" sz="2350" i="1">
                <a:solidFill>
                  <a:schemeClr val="tx1"/>
                </a:solidFill>
                <a:latin typeface="Ubuntu-Light"/>
              </a:rPr>
              <a:t>•	School Health Research Network (SHRN) dashboard</a:t>
            </a:r>
          </a:p>
          <a:p>
            <a:pPr marL="12700" marR="5080">
              <a:lnSpc>
                <a:spcPct val="100400"/>
              </a:lnSpc>
              <a:spcBef>
                <a:spcPts val="95"/>
              </a:spcBef>
              <a:spcAft>
                <a:spcPts val="600"/>
              </a:spcAft>
              <a:tabLst>
                <a:tab pos="358775" algn="l"/>
              </a:tabLst>
            </a:pPr>
            <a:r>
              <a:rPr lang="en-GB" sz="2350" i="1">
                <a:solidFill>
                  <a:schemeClr val="tx1"/>
                </a:solidFill>
                <a:latin typeface="Ubuntu-Light"/>
              </a:rPr>
              <a:t>•	Observatory data website</a:t>
            </a:r>
          </a:p>
          <a:p>
            <a:pPr marL="266700" marR="5080" indent="-266700">
              <a:lnSpc>
                <a:spcPct val="100400"/>
              </a:lnSpc>
              <a:spcBef>
                <a:spcPts val="95"/>
              </a:spcBef>
              <a:spcAft>
                <a:spcPts val="600"/>
              </a:spcAft>
              <a:tabLst>
                <a:tab pos="358775" algn="l"/>
              </a:tabLst>
            </a:pPr>
            <a:endParaRPr lang="en-GB" sz="2350" i="1">
              <a:solidFill>
                <a:schemeClr val="tx1"/>
              </a:solidFill>
              <a:latin typeface="Ubuntu-Light"/>
            </a:endParaRPr>
          </a:p>
          <a:p>
            <a:pPr marL="12700" marR="5080">
              <a:lnSpc>
                <a:spcPct val="100400"/>
              </a:lnSpc>
              <a:spcBef>
                <a:spcPts val="95"/>
              </a:spcBef>
              <a:tabLst>
                <a:tab pos="268288" algn="l"/>
              </a:tabLst>
            </a:pPr>
            <a:endParaRPr lang="en-GB" sz="2350" i="1">
              <a:solidFill>
                <a:schemeClr val="tx1"/>
              </a:solidFill>
              <a:latin typeface="Ubuntu-Light"/>
            </a:endParaRPr>
          </a:p>
        </p:txBody>
      </p:sp>
      <p:sp>
        <p:nvSpPr>
          <p:cNvPr id="2" name="Text Placeholder 2">
            <a:extLst>
              <a:ext uri="{FF2B5EF4-FFF2-40B4-BE49-F238E27FC236}">
                <a16:creationId xmlns:a16="http://schemas.microsoft.com/office/drawing/2014/main" id="{E946A99E-2E9D-6249-F2D1-B490C637E91A}"/>
              </a:ext>
            </a:extLst>
          </p:cNvPr>
          <p:cNvSpPr>
            <a:spLocks noGrp="1"/>
          </p:cNvSpPr>
          <p:nvPr>
            <p:ph type="body" idx="1"/>
          </p:nvPr>
        </p:nvSpPr>
        <p:spPr>
          <a:xfrm>
            <a:off x="9504931" y="2937009"/>
            <a:ext cx="10126980" cy="6229911"/>
          </a:xfrm>
        </p:spPr>
        <p:txBody>
          <a:bodyPr/>
          <a:lstStyle/>
          <a:p>
            <a:pPr marL="12700" marR="5080">
              <a:lnSpc>
                <a:spcPct val="100400"/>
              </a:lnSpc>
              <a:spcBef>
                <a:spcPts val="95"/>
              </a:spcBef>
              <a:spcAft>
                <a:spcPts val="600"/>
              </a:spcAft>
              <a:tabLst>
                <a:tab pos="358775" algn="l"/>
              </a:tabLst>
            </a:pPr>
            <a:r>
              <a:rPr lang="en-GB" sz="2350" i="1">
                <a:solidFill>
                  <a:schemeClr val="tx1"/>
                </a:solidFill>
                <a:latin typeface="Ubuntu-Light"/>
              </a:rPr>
              <a:t>•	Life expectancy and gap in healthy life expectancy</a:t>
            </a:r>
          </a:p>
          <a:p>
            <a:pPr marL="12700" marR="5080">
              <a:lnSpc>
                <a:spcPct val="100400"/>
              </a:lnSpc>
              <a:spcBef>
                <a:spcPts val="95"/>
              </a:spcBef>
              <a:spcAft>
                <a:spcPts val="600"/>
              </a:spcAft>
              <a:tabLst>
                <a:tab pos="358775" algn="l"/>
              </a:tabLst>
            </a:pPr>
            <a:r>
              <a:rPr lang="en-GB" sz="2350" i="1">
                <a:solidFill>
                  <a:schemeClr val="tx1"/>
                </a:solidFill>
                <a:latin typeface="Ubuntu-Light"/>
              </a:rPr>
              <a:t>•	Health Impact Assessments</a:t>
            </a:r>
          </a:p>
          <a:p>
            <a:pPr marL="12700" marR="5080">
              <a:lnSpc>
                <a:spcPct val="100400"/>
              </a:lnSpc>
              <a:spcBef>
                <a:spcPts val="95"/>
              </a:spcBef>
              <a:spcAft>
                <a:spcPts val="600"/>
              </a:spcAft>
              <a:tabLst>
                <a:tab pos="358775" algn="l"/>
              </a:tabLst>
            </a:pPr>
            <a:r>
              <a:rPr lang="en-GB" sz="2350" i="1">
                <a:solidFill>
                  <a:schemeClr val="tx1"/>
                </a:solidFill>
                <a:latin typeface="Ubuntu-Light"/>
              </a:rPr>
              <a:t>•	Guidance on behaviour change interventions</a:t>
            </a:r>
          </a:p>
          <a:p>
            <a:pPr marL="12700" marR="5080">
              <a:lnSpc>
                <a:spcPct val="100400"/>
              </a:lnSpc>
              <a:spcBef>
                <a:spcPts val="95"/>
              </a:spcBef>
              <a:spcAft>
                <a:spcPts val="600"/>
              </a:spcAft>
              <a:tabLst>
                <a:tab pos="358775" algn="l"/>
              </a:tabLst>
            </a:pPr>
            <a:r>
              <a:rPr lang="en-GB" sz="2350" i="1">
                <a:solidFill>
                  <a:schemeClr val="tx1"/>
                </a:solidFill>
                <a:latin typeface="Ubuntu-Light"/>
              </a:rPr>
              <a:t>•	Ad hoc requests</a:t>
            </a:r>
          </a:p>
          <a:p>
            <a:pPr marL="12700" marR="5080">
              <a:lnSpc>
                <a:spcPct val="100400"/>
              </a:lnSpc>
              <a:spcBef>
                <a:spcPts val="95"/>
              </a:spcBef>
              <a:spcAft>
                <a:spcPts val="600"/>
              </a:spcAft>
              <a:tabLst>
                <a:tab pos="358775" algn="l"/>
              </a:tabLst>
            </a:pPr>
            <a:r>
              <a:rPr lang="en-GB" sz="2350" i="1">
                <a:solidFill>
                  <a:schemeClr val="tx1"/>
                </a:solidFill>
                <a:latin typeface="Ubuntu-Light"/>
              </a:rPr>
              <a:t>•	Report on Children and Young People’s Mental Health</a:t>
            </a:r>
          </a:p>
          <a:p>
            <a:pPr marL="12700" marR="5080">
              <a:lnSpc>
                <a:spcPct val="100400"/>
              </a:lnSpc>
              <a:spcBef>
                <a:spcPts val="95"/>
              </a:spcBef>
              <a:spcAft>
                <a:spcPts val="600"/>
              </a:spcAft>
              <a:tabLst>
                <a:tab pos="358775" algn="l"/>
              </a:tabLst>
            </a:pPr>
            <a:r>
              <a:rPr lang="en-GB" sz="2350" i="1">
                <a:solidFill>
                  <a:schemeClr val="tx1"/>
                </a:solidFill>
                <a:latin typeface="Ubuntu-Light"/>
              </a:rPr>
              <a:t>•	The mental wellbeing in Wales report </a:t>
            </a:r>
          </a:p>
          <a:p>
            <a:pPr marL="12700" marR="5080">
              <a:lnSpc>
                <a:spcPct val="100400"/>
              </a:lnSpc>
              <a:spcBef>
                <a:spcPts val="95"/>
              </a:spcBef>
              <a:spcAft>
                <a:spcPts val="600"/>
              </a:spcAft>
              <a:tabLst>
                <a:tab pos="358775" algn="l"/>
              </a:tabLst>
            </a:pPr>
            <a:r>
              <a:rPr lang="en-GB" sz="2350" i="1">
                <a:solidFill>
                  <a:schemeClr val="tx1"/>
                </a:solidFill>
                <a:latin typeface="Ubuntu-Light"/>
              </a:rPr>
              <a:t>•	the regular newsletters to find out what's available</a:t>
            </a:r>
          </a:p>
          <a:p>
            <a:pPr marL="12700" marR="5080">
              <a:lnSpc>
                <a:spcPct val="100400"/>
              </a:lnSpc>
              <a:spcBef>
                <a:spcPts val="95"/>
              </a:spcBef>
              <a:spcAft>
                <a:spcPts val="600"/>
              </a:spcAft>
              <a:tabLst>
                <a:tab pos="358775" algn="l"/>
              </a:tabLst>
            </a:pPr>
            <a:r>
              <a:rPr lang="en-GB" sz="2350" i="1">
                <a:solidFill>
                  <a:schemeClr val="tx1"/>
                </a:solidFill>
                <a:latin typeface="Ubuntu-Light"/>
              </a:rPr>
              <a:t>•	The sustainability hub</a:t>
            </a:r>
          </a:p>
          <a:p>
            <a:pPr marL="12700" marR="5080">
              <a:lnSpc>
                <a:spcPct val="100400"/>
              </a:lnSpc>
              <a:spcBef>
                <a:spcPts val="95"/>
              </a:spcBef>
              <a:spcAft>
                <a:spcPts val="600"/>
              </a:spcAft>
              <a:tabLst>
                <a:tab pos="358775" algn="l"/>
              </a:tabLst>
            </a:pPr>
            <a:r>
              <a:rPr lang="en-GB" sz="2350" i="1">
                <a:solidFill>
                  <a:schemeClr val="tx1"/>
                </a:solidFill>
                <a:latin typeface="Ubuntu-Light"/>
              </a:rPr>
              <a:t>•	IVOR and other immunisation data</a:t>
            </a:r>
          </a:p>
          <a:p>
            <a:pPr marL="12700" marR="5080">
              <a:lnSpc>
                <a:spcPct val="100400"/>
              </a:lnSpc>
              <a:spcBef>
                <a:spcPts val="95"/>
              </a:spcBef>
              <a:spcAft>
                <a:spcPts val="600"/>
              </a:spcAft>
              <a:tabLst>
                <a:tab pos="358775" algn="l"/>
              </a:tabLst>
            </a:pPr>
            <a:r>
              <a:rPr lang="en-GB" sz="2350" i="1">
                <a:solidFill>
                  <a:schemeClr val="tx1"/>
                </a:solidFill>
                <a:latin typeface="Ubuntu-Light"/>
              </a:rPr>
              <a:t>•	Welsh indices of multiple deprivation</a:t>
            </a:r>
          </a:p>
          <a:p>
            <a:pPr marL="12700" marR="5080">
              <a:lnSpc>
                <a:spcPct val="100400"/>
              </a:lnSpc>
              <a:spcBef>
                <a:spcPts val="95"/>
              </a:spcBef>
              <a:spcAft>
                <a:spcPts val="600"/>
              </a:spcAft>
              <a:tabLst>
                <a:tab pos="358775" algn="l"/>
              </a:tabLst>
            </a:pPr>
            <a:r>
              <a:rPr lang="en-GB" sz="2350" i="1">
                <a:solidFill>
                  <a:schemeClr val="tx1"/>
                </a:solidFill>
                <a:latin typeface="Ubuntu-Light"/>
              </a:rPr>
              <a:t>•	Information on poverty, early years, climate change</a:t>
            </a:r>
          </a:p>
          <a:p>
            <a:pPr marL="12700" marR="5080">
              <a:lnSpc>
                <a:spcPct val="100400"/>
              </a:lnSpc>
              <a:spcBef>
                <a:spcPts val="95"/>
              </a:spcBef>
              <a:spcAft>
                <a:spcPts val="600"/>
              </a:spcAft>
              <a:tabLst>
                <a:tab pos="358775" algn="l"/>
              </a:tabLst>
            </a:pPr>
            <a:r>
              <a:rPr lang="en-GB" sz="2350" i="1">
                <a:solidFill>
                  <a:schemeClr val="tx1"/>
                </a:solidFill>
                <a:latin typeface="Ubuntu-Light"/>
              </a:rPr>
              <a:t>•	Social media </a:t>
            </a:r>
          </a:p>
          <a:p>
            <a:pPr marL="12700" marR="5080">
              <a:lnSpc>
                <a:spcPct val="100400"/>
              </a:lnSpc>
              <a:spcBef>
                <a:spcPts val="95"/>
              </a:spcBef>
              <a:spcAft>
                <a:spcPts val="600"/>
              </a:spcAft>
              <a:tabLst>
                <a:tab pos="358775" algn="l"/>
              </a:tabLst>
            </a:pPr>
            <a:r>
              <a:rPr lang="en-GB" sz="2350" i="1">
                <a:solidFill>
                  <a:schemeClr val="tx1"/>
                </a:solidFill>
                <a:latin typeface="Ubuntu-Light"/>
              </a:rPr>
              <a:t>•	Healthcare Associated Infections (HCAI) dashboard</a:t>
            </a:r>
          </a:p>
          <a:p>
            <a:pPr marL="12700" marR="5080">
              <a:lnSpc>
                <a:spcPct val="100400"/>
              </a:lnSpc>
              <a:spcBef>
                <a:spcPts val="95"/>
              </a:spcBef>
              <a:spcAft>
                <a:spcPts val="600"/>
              </a:spcAft>
              <a:tabLst>
                <a:tab pos="358775" algn="l"/>
              </a:tabLst>
            </a:pPr>
            <a:r>
              <a:rPr lang="en-GB" sz="2350" i="1">
                <a:solidFill>
                  <a:schemeClr val="tx1"/>
                </a:solidFill>
                <a:latin typeface="Ubuntu-Light"/>
              </a:rPr>
              <a:t>•	Screening uptake/coverage reports</a:t>
            </a:r>
          </a:p>
        </p:txBody>
      </p:sp>
      <p:sp>
        <p:nvSpPr>
          <p:cNvPr id="3" name="object 4">
            <a:extLst>
              <a:ext uri="{FF2B5EF4-FFF2-40B4-BE49-F238E27FC236}">
                <a16:creationId xmlns:a16="http://schemas.microsoft.com/office/drawing/2014/main" id="{468E8003-126C-8C74-D5D5-D88B17EA6B56}"/>
              </a:ext>
            </a:extLst>
          </p:cNvPr>
          <p:cNvSpPr txBox="1"/>
          <p:nvPr/>
        </p:nvSpPr>
        <p:spPr>
          <a:xfrm>
            <a:off x="510846" y="10390166"/>
            <a:ext cx="1418590" cy="189865"/>
          </a:xfrm>
          <a:prstGeom prst="rect">
            <a:avLst/>
          </a:prstGeom>
        </p:spPr>
        <p:txBody>
          <a:bodyPr vert="horz" wrap="square" lIns="0" tIns="3175" rIns="0" bIns="0" rtlCol="0">
            <a:spAutoFit/>
          </a:bodyPr>
          <a:lstStyle/>
          <a:p>
            <a:pPr marL="12700">
              <a:lnSpc>
                <a:spcPct val="100000"/>
              </a:lnSpc>
              <a:spcBef>
                <a:spcPts val="25"/>
              </a:spcBef>
            </a:pPr>
            <a:r>
              <a:rPr sz="1150" b="1">
                <a:solidFill>
                  <a:srgbClr val="315083"/>
                </a:solidFill>
                <a:latin typeface="Ubuntu"/>
                <a:cs typeface="Ubuntu"/>
              </a:rPr>
              <a:t>Public</a:t>
            </a:r>
            <a:r>
              <a:rPr sz="1150" b="1" spc="-10">
                <a:solidFill>
                  <a:srgbClr val="315083"/>
                </a:solidFill>
                <a:latin typeface="Ubuntu"/>
                <a:cs typeface="Ubuntu"/>
              </a:rPr>
              <a:t> </a:t>
            </a:r>
            <a:r>
              <a:rPr sz="1150" b="1">
                <a:solidFill>
                  <a:srgbClr val="315083"/>
                </a:solidFill>
                <a:latin typeface="Ubuntu"/>
                <a:cs typeface="Ubuntu"/>
              </a:rPr>
              <a:t>Health </a:t>
            </a:r>
            <a:r>
              <a:rPr sz="1150" b="1" spc="-10">
                <a:solidFill>
                  <a:srgbClr val="315083"/>
                </a:solidFill>
                <a:latin typeface="Ubuntu"/>
                <a:cs typeface="Ubuntu"/>
              </a:rPr>
              <a:t>Wales</a:t>
            </a:r>
            <a:endParaRPr sz="1150">
              <a:latin typeface="Ubuntu"/>
              <a:cs typeface="Ubuntu"/>
            </a:endParaRPr>
          </a:p>
        </p:txBody>
      </p:sp>
      <p:sp>
        <p:nvSpPr>
          <p:cNvPr id="4" name="object 5">
            <a:extLst>
              <a:ext uri="{FF2B5EF4-FFF2-40B4-BE49-F238E27FC236}">
                <a16:creationId xmlns:a16="http://schemas.microsoft.com/office/drawing/2014/main" id="{AD47D7AB-E177-B66D-AB2C-8469B8713669}"/>
              </a:ext>
            </a:extLst>
          </p:cNvPr>
          <p:cNvSpPr txBox="1"/>
          <p:nvPr/>
        </p:nvSpPr>
        <p:spPr>
          <a:xfrm>
            <a:off x="2184900" y="10390166"/>
            <a:ext cx="4402167" cy="180178"/>
          </a:xfrm>
          <a:prstGeom prst="rect">
            <a:avLst/>
          </a:prstGeom>
        </p:spPr>
        <p:txBody>
          <a:bodyPr vert="horz" wrap="square" lIns="0" tIns="3175" rIns="0" bIns="0" rtlCol="0">
            <a:spAutoFit/>
          </a:bodyPr>
          <a:lstStyle/>
          <a:p>
            <a:pPr marL="12700">
              <a:lnSpc>
                <a:spcPct val="100000"/>
              </a:lnSpc>
              <a:spcBef>
                <a:spcPts val="25"/>
              </a:spcBef>
            </a:pPr>
            <a:r>
              <a:rPr lang="en-GB" sz="1150" spc="-10">
                <a:solidFill>
                  <a:srgbClr val="315083"/>
                </a:solidFill>
                <a:latin typeface="Ubuntu-Light"/>
                <a:cs typeface="Ubuntu-Light"/>
              </a:rPr>
              <a:t>Public Health Wales Annual Impact Survey, 2023</a:t>
            </a:r>
            <a:endParaRPr sz="1150">
              <a:latin typeface="Ubuntu-Light"/>
              <a:cs typeface="Ubuntu-Light"/>
            </a:endParaRPr>
          </a:p>
        </p:txBody>
      </p:sp>
    </p:spTree>
    <p:extLst>
      <p:ext uri="{BB962C8B-B14F-4D97-AF65-F5344CB8AC3E}">
        <p14:creationId xmlns:p14="http://schemas.microsoft.com/office/powerpoint/2010/main" val="10303319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object 35"/>
          <p:cNvSpPr txBox="1">
            <a:spLocks noGrp="1"/>
          </p:cNvSpPr>
          <p:nvPr>
            <p:ph type="sldNum" sz="quarter" idx="7"/>
          </p:nvPr>
        </p:nvSpPr>
        <p:spPr>
          <a:prstGeom prst="rect">
            <a:avLst/>
          </a:prstGeom>
        </p:spPr>
        <p:txBody>
          <a:bodyPr vert="horz" wrap="square" lIns="0" tIns="3175" rIns="0" bIns="0" rtlCol="0">
            <a:spAutoFit/>
          </a:bodyPr>
          <a:lstStyle/>
          <a:p>
            <a:pPr marL="38100">
              <a:lnSpc>
                <a:spcPct val="100000"/>
              </a:lnSpc>
              <a:spcBef>
                <a:spcPts val="25"/>
              </a:spcBef>
            </a:pPr>
            <a:fld id="{81D60167-4931-47E6-BA6A-407CBD079E47}" type="slidenum">
              <a:rPr dirty="0"/>
              <a:t>15</a:t>
            </a:fld>
            <a:endParaRPr/>
          </a:p>
        </p:txBody>
      </p:sp>
      <p:sp>
        <p:nvSpPr>
          <p:cNvPr id="31" name="object 31"/>
          <p:cNvSpPr txBox="1">
            <a:spLocks noGrp="1"/>
          </p:cNvSpPr>
          <p:nvPr>
            <p:ph type="title"/>
          </p:nvPr>
        </p:nvSpPr>
        <p:spPr>
          <a:xfrm>
            <a:off x="772616" y="1270432"/>
            <a:ext cx="6972890" cy="1534394"/>
          </a:xfrm>
          <a:prstGeom prst="rect">
            <a:avLst/>
          </a:prstGeom>
        </p:spPr>
        <p:txBody>
          <a:bodyPr vert="horz" wrap="square" lIns="0" tIns="15875" rIns="0" bIns="0" rtlCol="0">
            <a:spAutoFit/>
          </a:bodyPr>
          <a:lstStyle/>
          <a:p>
            <a:pPr marL="12700">
              <a:lnSpc>
                <a:spcPct val="100000"/>
              </a:lnSpc>
              <a:spcBef>
                <a:spcPts val="125"/>
              </a:spcBef>
            </a:pPr>
            <a:r>
              <a:rPr lang="en-GB" spc="-20"/>
              <a:t>Working with PHW</a:t>
            </a:r>
            <a:endParaRPr spc="-20"/>
          </a:p>
          <a:p>
            <a:pPr marL="12700">
              <a:lnSpc>
                <a:spcPct val="100000"/>
              </a:lnSpc>
              <a:spcBef>
                <a:spcPts val="210"/>
              </a:spcBef>
            </a:pPr>
            <a:endParaRPr sz="3700">
              <a:latin typeface="Ubuntu-Light"/>
              <a:cs typeface="Ubuntu-Light"/>
            </a:endParaRPr>
          </a:p>
        </p:txBody>
      </p:sp>
      <p:sp>
        <p:nvSpPr>
          <p:cNvPr id="32" name="object 32"/>
          <p:cNvSpPr txBox="1"/>
          <p:nvPr/>
        </p:nvSpPr>
        <p:spPr>
          <a:xfrm>
            <a:off x="644907" y="2535891"/>
            <a:ext cx="10557897" cy="4441601"/>
          </a:xfrm>
          <a:prstGeom prst="rect">
            <a:avLst/>
          </a:prstGeom>
        </p:spPr>
        <p:txBody>
          <a:bodyPr vert="horz" wrap="square" lIns="0" tIns="12065" rIns="0" bIns="0" rtlCol="0">
            <a:spAutoFit/>
          </a:bodyPr>
          <a:lstStyle/>
          <a:p>
            <a:pPr marL="355600" marR="5080" indent="-342900">
              <a:lnSpc>
                <a:spcPct val="100400"/>
              </a:lnSpc>
              <a:spcBef>
                <a:spcPts val="95"/>
              </a:spcBef>
              <a:buFont typeface="Arial" panose="020B0604020202020204" pitchFamily="34" charset="0"/>
              <a:buChar char="•"/>
            </a:pPr>
            <a:r>
              <a:rPr lang="en-GB" sz="2350">
                <a:solidFill>
                  <a:schemeClr val="tx1"/>
                </a:solidFill>
                <a:latin typeface="Ubuntu-Light"/>
                <a:cs typeface="Ubuntu-Light"/>
              </a:rPr>
              <a:t>19% of respondents reported that they had worked directly with PHW to develop a knowledge or data product (20/107).</a:t>
            </a:r>
          </a:p>
          <a:p>
            <a:pPr marL="355600" marR="5080" indent="-342900">
              <a:lnSpc>
                <a:spcPct val="100400"/>
              </a:lnSpc>
              <a:spcBef>
                <a:spcPts val="95"/>
              </a:spcBef>
              <a:buFont typeface="Arial" panose="020B0604020202020204" pitchFamily="34" charset="0"/>
              <a:buChar char="•"/>
            </a:pPr>
            <a:r>
              <a:rPr lang="en-GB" sz="2350">
                <a:solidFill>
                  <a:schemeClr val="tx1"/>
                </a:solidFill>
                <a:latin typeface="Ubuntu-Light"/>
                <a:cs typeface="Ubuntu-Light"/>
              </a:rPr>
              <a:t>All respondents who had worked directly with PHW reported that they would work with us again.</a:t>
            </a:r>
          </a:p>
          <a:p>
            <a:pPr marL="355600" marR="5080" indent="-342900">
              <a:lnSpc>
                <a:spcPct val="100400"/>
              </a:lnSpc>
              <a:spcBef>
                <a:spcPts val="95"/>
              </a:spcBef>
              <a:buFont typeface="Arial" panose="020B0604020202020204" pitchFamily="34" charset="0"/>
              <a:buChar char="•"/>
            </a:pPr>
            <a:r>
              <a:rPr lang="en-GB" sz="2350">
                <a:solidFill>
                  <a:schemeClr val="tx1"/>
                </a:solidFill>
                <a:latin typeface="Ubuntu-Light"/>
                <a:cs typeface="Ubuntu-Light"/>
              </a:rPr>
              <a:t>Three quarters of respondents who had worked directly with PHW were either very or somewhat satisfied with their experience.</a:t>
            </a:r>
          </a:p>
          <a:p>
            <a:pPr marL="355600" marR="5080" indent="-342900">
              <a:lnSpc>
                <a:spcPct val="100400"/>
              </a:lnSpc>
              <a:spcBef>
                <a:spcPts val="95"/>
              </a:spcBef>
              <a:buFont typeface="Arial" panose="020B0604020202020204" pitchFamily="34" charset="0"/>
              <a:buChar char="•"/>
            </a:pPr>
            <a:r>
              <a:rPr lang="en-GB" sz="2350">
                <a:solidFill>
                  <a:schemeClr val="tx1"/>
                </a:solidFill>
                <a:latin typeface="Ubuntu-Light"/>
                <a:cs typeface="Ubuntu-Light"/>
              </a:rPr>
              <a:t>90% of respondents who had worked directly with PHW were very or somewhat satisfied with the end product.</a:t>
            </a:r>
          </a:p>
          <a:p>
            <a:pPr marL="355600" marR="5080" indent="-342900">
              <a:lnSpc>
                <a:spcPct val="100400"/>
              </a:lnSpc>
              <a:spcBef>
                <a:spcPts val="95"/>
              </a:spcBef>
              <a:buFont typeface="Arial" panose="020B0604020202020204" pitchFamily="34" charset="0"/>
              <a:buChar char="•"/>
            </a:pPr>
            <a:endParaRPr lang="en-GB" sz="2350">
              <a:solidFill>
                <a:schemeClr val="tx1"/>
              </a:solidFill>
              <a:latin typeface="Ubuntu-Light"/>
              <a:cs typeface="Ubuntu-Light"/>
            </a:endParaRPr>
          </a:p>
          <a:p>
            <a:pPr marL="355600" marR="5080" indent="-342900">
              <a:lnSpc>
                <a:spcPct val="100400"/>
              </a:lnSpc>
              <a:spcBef>
                <a:spcPts val="95"/>
              </a:spcBef>
              <a:buFont typeface="Arial" panose="020B0604020202020204" pitchFamily="34" charset="0"/>
              <a:buChar char="•"/>
            </a:pPr>
            <a:endParaRPr lang="en-GB" sz="2350">
              <a:solidFill>
                <a:srgbClr val="7F7F7F"/>
              </a:solidFill>
              <a:latin typeface="Ubuntu-Light"/>
            </a:endParaRPr>
          </a:p>
          <a:p>
            <a:pPr marL="355600" marR="5080" indent="-342900">
              <a:lnSpc>
                <a:spcPct val="100400"/>
              </a:lnSpc>
              <a:spcBef>
                <a:spcPts val="95"/>
              </a:spcBef>
              <a:buFont typeface="Arial" panose="020B0604020202020204" pitchFamily="34" charset="0"/>
              <a:buChar char="•"/>
            </a:pPr>
            <a:endParaRPr lang="en-GB" sz="2350">
              <a:solidFill>
                <a:srgbClr val="7F7F7F"/>
              </a:solidFill>
              <a:latin typeface="Ubuntu-Light"/>
            </a:endParaRPr>
          </a:p>
          <a:p>
            <a:pPr marL="355600" marR="5080" indent="-342900">
              <a:lnSpc>
                <a:spcPct val="100400"/>
              </a:lnSpc>
              <a:spcBef>
                <a:spcPts val="95"/>
              </a:spcBef>
              <a:buFont typeface="Arial" panose="020B0604020202020204" pitchFamily="34" charset="0"/>
              <a:buChar char="•"/>
            </a:pPr>
            <a:endParaRPr sz="2350">
              <a:latin typeface="Ubuntu-Light"/>
              <a:cs typeface="Ubuntu-Light"/>
            </a:endParaRPr>
          </a:p>
        </p:txBody>
      </p:sp>
      <p:sp>
        <p:nvSpPr>
          <p:cNvPr id="8" name="Speech Bubble: Rectangle 7">
            <a:extLst>
              <a:ext uri="{FF2B5EF4-FFF2-40B4-BE49-F238E27FC236}">
                <a16:creationId xmlns:a16="http://schemas.microsoft.com/office/drawing/2014/main" id="{BFD9C4AD-6149-6ED2-4BA8-B8F3B2FA1950}"/>
              </a:ext>
            </a:extLst>
          </p:cNvPr>
          <p:cNvSpPr/>
          <p:nvPr/>
        </p:nvSpPr>
        <p:spPr>
          <a:xfrm>
            <a:off x="232252" y="5860253"/>
            <a:ext cx="3507815" cy="1748885"/>
          </a:xfrm>
          <a:prstGeom prst="wedgeRectCallout">
            <a:avLst>
              <a:gd name="adj1" fmla="val 66058"/>
              <a:gd name="adj2" fmla="val 8877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35DA4313-5EE3-49F9-34D2-03F019ED6B6D}"/>
              </a:ext>
            </a:extLst>
          </p:cNvPr>
          <p:cNvSpPr txBox="1"/>
          <p:nvPr/>
        </p:nvSpPr>
        <p:spPr>
          <a:xfrm>
            <a:off x="249675" y="5915006"/>
            <a:ext cx="3430082" cy="16312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marL="12700" marR="5080">
              <a:lnSpc>
                <a:spcPct val="100400"/>
              </a:lnSpc>
              <a:spcBef>
                <a:spcPts val="95"/>
              </a:spcBef>
            </a:pPr>
            <a:r>
              <a:rPr lang="en-GB" sz="2000" i="1">
                <a:solidFill>
                  <a:schemeClr val="bg1"/>
                </a:solidFill>
                <a:latin typeface="Ubuntu-Light"/>
              </a:rPr>
              <a:t>Staff described as professional, approachable, helpful, friendly, talented, willing, knowledgeable, engaged and hard working</a:t>
            </a:r>
          </a:p>
        </p:txBody>
      </p:sp>
      <p:sp>
        <p:nvSpPr>
          <p:cNvPr id="10" name="Speech Bubble: Rectangle 9">
            <a:extLst>
              <a:ext uri="{FF2B5EF4-FFF2-40B4-BE49-F238E27FC236}">
                <a16:creationId xmlns:a16="http://schemas.microsoft.com/office/drawing/2014/main" id="{D817176D-4EC8-4853-67A6-9C2AB7F24D3A}"/>
              </a:ext>
            </a:extLst>
          </p:cNvPr>
          <p:cNvSpPr/>
          <p:nvPr/>
        </p:nvSpPr>
        <p:spPr>
          <a:xfrm>
            <a:off x="7931276" y="6015788"/>
            <a:ext cx="3507815" cy="1593349"/>
          </a:xfrm>
          <a:prstGeom prst="wedgeRectCallout">
            <a:avLst>
              <a:gd name="adj1" fmla="val -71436"/>
              <a:gd name="adj2" fmla="val 8924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a:extLst>
              <a:ext uri="{FF2B5EF4-FFF2-40B4-BE49-F238E27FC236}">
                <a16:creationId xmlns:a16="http://schemas.microsoft.com/office/drawing/2014/main" id="{8173E8D4-00BA-A937-44D9-CA1302C2DACB}"/>
              </a:ext>
            </a:extLst>
          </p:cNvPr>
          <p:cNvSpPr txBox="1"/>
          <p:nvPr/>
        </p:nvSpPr>
        <p:spPr>
          <a:xfrm>
            <a:off x="7931277" y="6088461"/>
            <a:ext cx="3507814" cy="132343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marL="12700" marR="5080">
              <a:lnSpc>
                <a:spcPct val="100400"/>
              </a:lnSpc>
              <a:spcBef>
                <a:spcPts val="95"/>
              </a:spcBef>
            </a:pPr>
            <a:r>
              <a:rPr lang="en-GB" sz="2000" i="1">
                <a:solidFill>
                  <a:schemeClr val="bg1"/>
                </a:solidFill>
                <a:latin typeface="Ubuntu-Light"/>
              </a:rPr>
              <a:t>Despite product testing and providing feedback, wasn't involved in the development process prior or since.</a:t>
            </a:r>
          </a:p>
        </p:txBody>
      </p:sp>
      <p:sp>
        <p:nvSpPr>
          <p:cNvPr id="12" name="Speech Bubble: Rectangle 11">
            <a:extLst>
              <a:ext uri="{FF2B5EF4-FFF2-40B4-BE49-F238E27FC236}">
                <a16:creationId xmlns:a16="http://schemas.microsoft.com/office/drawing/2014/main" id="{1967D00A-CFF7-F2D3-A70B-B4F6AF3C34BC}"/>
              </a:ext>
            </a:extLst>
          </p:cNvPr>
          <p:cNvSpPr/>
          <p:nvPr/>
        </p:nvSpPr>
        <p:spPr>
          <a:xfrm>
            <a:off x="7984508" y="8477952"/>
            <a:ext cx="3507815" cy="1593349"/>
          </a:xfrm>
          <a:prstGeom prst="wedgeRectCallout">
            <a:avLst>
              <a:gd name="adj1" fmla="val -81657"/>
              <a:gd name="adj2" fmla="val -5754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Box 12">
            <a:extLst>
              <a:ext uri="{FF2B5EF4-FFF2-40B4-BE49-F238E27FC236}">
                <a16:creationId xmlns:a16="http://schemas.microsoft.com/office/drawing/2014/main" id="{5E3E08F7-5E68-AC16-8068-1486C0B7E488}"/>
              </a:ext>
            </a:extLst>
          </p:cNvPr>
          <p:cNvSpPr txBox="1"/>
          <p:nvPr/>
        </p:nvSpPr>
        <p:spPr>
          <a:xfrm>
            <a:off x="7984508" y="8585527"/>
            <a:ext cx="3507814" cy="132343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marL="12700" marR="5080">
              <a:lnSpc>
                <a:spcPct val="100400"/>
              </a:lnSpc>
              <a:spcBef>
                <a:spcPts val="95"/>
              </a:spcBef>
            </a:pPr>
            <a:r>
              <a:rPr lang="en-GB" sz="2000" i="1">
                <a:solidFill>
                  <a:schemeClr val="bg1"/>
                </a:solidFill>
                <a:latin typeface="Ubuntu-Light"/>
              </a:rPr>
              <a:t>Involvement in development process can feel like a checkbox exercise rather than being truly listened to</a:t>
            </a:r>
          </a:p>
        </p:txBody>
      </p:sp>
      <p:sp>
        <p:nvSpPr>
          <p:cNvPr id="14" name="Speech Bubble: Rectangle 13">
            <a:extLst>
              <a:ext uri="{FF2B5EF4-FFF2-40B4-BE49-F238E27FC236}">
                <a16:creationId xmlns:a16="http://schemas.microsoft.com/office/drawing/2014/main" id="{4D036DA9-B714-1373-427C-E1A44F5463BC}"/>
              </a:ext>
            </a:extLst>
          </p:cNvPr>
          <p:cNvSpPr/>
          <p:nvPr/>
        </p:nvSpPr>
        <p:spPr>
          <a:xfrm>
            <a:off x="4249270" y="8815586"/>
            <a:ext cx="2825089" cy="1404760"/>
          </a:xfrm>
          <a:prstGeom prst="wedgeRectCallout">
            <a:avLst>
              <a:gd name="adj1" fmla="val -2944"/>
              <a:gd name="adj2" fmla="val -7244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endParaRPr>
          </a:p>
        </p:txBody>
      </p:sp>
      <p:sp>
        <p:nvSpPr>
          <p:cNvPr id="15" name="TextBox 14">
            <a:extLst>
              <a:ext uri="{FF2B5EF4-FFF2-40B4-BE49-F238E27FC236}">
                <a16:creationId xmlns:a16="http://schemas.microsoft.com/office/drawing/2014/main" id="{C7B34C72-26D2-8571-4978-F1B5235E9A6A}"/>
              </a:ext>
            </a:extLst>
          </p:cNvPr>
          <p:cNvSpPr txBox="1"/>
          <p:nvPr/>
        </p:nvSpPr>
        <p:spPr>
          <a:xfrm>
            <a:off x="4325657" y="8870553"/>
            <a:ext cx="2694915" cy="132343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marL="12700" marR="5080">
              <a:lnSpc>
                <a:spcPct val="100400"/>
              </a:lnSpc>
              <a:spcBef>
                <a:spcPts val="95"/>
              </a:spcBef>
            </a:pPr>
            <a:r>
              <a:rPr lang="en-GB" sz="2000" i="1">
                <a:solidFill>
                  <a:schemeClr val="bg1"/>
                </a:solidFill>
                <a:latin typeface="Ubuntu-Light"/>
              </a:rPr>
              <a:t>Level of support /  positivity of engagement varies between teams</a:t>
            </a:r>
          </a:p>
        </p:txBody>
      </p:sp>
      <p:sp>
        <p:nvSpPr>
          <p:cNvPr id="16" name="Speech Bubble: Rectangle 15">
            <a:extLst>
              <a:ext uri="{FF2B5EF4-FFF2-40B4-BE49-F238E27FC236}">
                <a16:creationId xmlns:a16="http://schemas.microsoft.com/office/drawing/2014/main" id="{017ECCF3-480F-64DF-F50F-34392A96D382}"/>
              </a:ext>
            </a:extLst>
          </p:cNvPr>
          <p:cNvSpPr/>
          <p:nvPr/>
        </p:nvSpPr>
        <p:spPr>
          <a:xfrm>
            <a:off x="4074989" y="5608865"/>
            <a:ext cx="3320146" cy="2300134"/>
          </a:xfrm>
          <a:prstGeom prst="wedgeRectCallout">
            <a:avLst>
              <a:gd name="adj1" fmla="val 1627"/>
              <a:gd name="adj2" fmla="val 7066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a:extLst>
              <a:ext uri="{FF2B5EF4-FFF2-40B4-BE49-F238E27FC236}">
                <a16:creationId xmlns:a16="http://schemas.microsoft.com/office/drawing/2014/main" id="{8B928722-2D67-80C1-D4D3-33DF7DEBDBA5}"/>
              </a:ext>
            </a:extLst>
          </p:cNvPr>
          <p:cNvSpPr txBox="1"/>
          <p:nvPr/>
        </p:nvSpPr>
        <p:spPr>
          <a:xfrm>
            <a:off x="4092412" y="5662230"/>
            <a:ext cx="3277672" cy="224676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marL="12700" marR="5080">
              <a:lnSpc>
                <a:spcPct val="100400"/>
              </a:lnSpc>
              <a:spcBef>
                <a:spcPts val="95"/>
              </a:spcBef>
            </a:pPr>
            <a:r>
              <a:rPr lang="en-GB" sz="2000" i="1">
                <a:solidFill>
                  <a:schemeClr val="bg1"/>
                </a:solidFill>
                <a:latin typeface="Ubuntu-Light"/>
              </a:rPr>
              <a:t>Early engagement is good in collaborative development but often followed by little contact until review document which feels too late for substantial input </a:t>
            </a:r>
          </a:p>
        </p:txBody>
      </p:sp>
      <p:sp>
        <p:nvSpPr>
          <p:cNvPr id="18" name="Speech Bubble: Rectangle 17">
            <a:extLst>
              <a:ext uri="{FF2B5EF4-FFF2-40B4-BE49-F238E27FC236}">
                <a16:creationId xmlns:a16="http://schemas.microsoft.com/office/drawing/2014/main" id="{D58EF3A4-7E9D-B334-9C09-2F7843055BEB}"/>
              </a:ext>
            </a:extLst>
          </p:cNvPr>
          <p:cNvSpPr/>
          <p:nvPr/>
        </p:nvSpPr>
        <p:spPr>
          <a:xfrm>
            <a:off x="249675" y="8465618"/>
            <a:ext cx="3433668" cy="1748884"/>
          </a:xfrm>
          <a:prstGeom prst="wedgeRectCallout">
            <a:avLst>
              <a:gd name="adj1" fmla="val 72192"/>
              <a:gd name="adj2" fmla="val -4655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a:extLst>
              <a:ext uri="{FF2B5EF4-FFF2-40B4-BE49-F238E27FC236}">
                <a16:creationId xmlns:a16="http://schemas.microsoft.com/office/drawing/2014/main" id="{36692B51-9189-022B-FFD0-04ACF54859D9}"/>
              </a:ext>
            </a:extLst>
          </p:cNvPr>
          <p:cNvSpPr txBox="1"/>
          <p:nvPr/>
        </p:nvSpPr>
        <p:spPr>
          <a:xfrm>
            <a:off x="249673" y="8678341"/>
            <a:ext cx="3433669" cy="132343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marL="12700" marR="5080">
              <a:lnSpc>
                <a:spcPct val="100400"/>
              </a:lnSpc>
              <a:spcBef>
                <a:spcPts val="95"/>
              </a:spcBef>
            </a:pPr>
            <a:r>
              <a:rPr lang="en-GB" sz="2000" i="1">
                <a:solidFill>
                  <a:schemeClr val="bg1"/>
                </a:solidFill>
                <a:latin typeface="Ubuntu-Light"/>
              </a:rPr>
              <a:t>The development process is not agile and responsive to the needs of the customer/system </a:t>
            </a:r>
          </a:p>
        </p:txBody>
      </p:sp>
      <p:graphicFrame>
        <p:nvGraphicFramePr>
          <p:cNvPr id="2" name="Chart 1">
            <a:extLst>
              <a:ext uri="{FF2B5EF4-FFF2-40B4-BE49-F238E27FC236}">
                <a16:creationId xmlns:a16="http://schemas.microsoft.com/office/drawing/2014/main" id="{CA64D147-D372-C6C9-B5D4-27DE8FBDD9A1}"/>
              </a:ext>
            </a:extLst>
          </p:cNvPr>
          <p:cNvGraphicFramePr>
            <a:graphicFrameLocks/>
          </p:cNvGraphicFramePr>
          <p:nvPr>
            <p:extLst>
              <p:ext uri="{D42A27DB-BD31-4B8C-83A1-F6EECF244321}">
                <p14:modId xmlns:p14="http://schemas.microsoft.com/office/powerpoint/2010/main" val="112702957"/>
              </p:ext>
            </p:extLst>
          </p:nvPr>
        </p:nvGraphicFramePr>
        <p:xfrm>
          <a:off x="11692714" y="1270432"/>
          <a:ext cx="7638769" cy="474535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 name="Chart 2">
            <a:extLst>
              <a:ext uri="{FF2B5EF4-FFF2-40B4-BE49-F238E27FC236}">
                <a16:creationId xmlns:a16="http://schemas.microsoft.com/office/drawing/2014/main" id="{F095F463-C6E4-3183-27EF-77140C20FA3E}"/>
              </a:ext>
            </a:extLst>
          </p:cNvPr>
          <p:cNvGraphicFramePr>
            <a:graphicFrameLocks/>
          </p:cNvGraphicFramePr>
          <p:nvPr>
            <p:extLst>
              <p:ext uri="{D42A27DB-BD31-4B8C-83A1-F6EECF244321}">
                <p14:modId xmlns:p14="http://schemas.microsoft.com/office/powerpoint/2010/main" val="2315052168"/>
              </p:ext>
            </p:extLst>
          </p:nvPr>
        </p:nvGraphicFramePr>
        <p:xfrm>
          <a:off x="11696301" y="6015788"/>
          <a:ext cx="7457974" cy="4178204"/>
        </p:xfrm>
        <a:graphic>
          <a:graphicData uri="http://schemas.openxmlformats.org/drawingml/2006/chart">
            <c:chart xmlns:c="http://schemas.openxmlformats.org/drawingml/2006/chart" xmlns:r="http://schemas.openxmlformats.org/officeDocument/2006/relationships" r:id="rId3"/>
          </a:graphicData>
        </a:graphic>
      </p:graphicFrame>
      <p:sp>
        <p:nvSpPr>
          <p:cNvPr id="4" name="object 4">
            <a:extLst>
              <a:ext uri="{FF2B5EF4-FFF2-40B4-BE49-F238E27FC236}">
                <a16:creationId xmlns:a16="http://schemas.microsoft.com/office/drawing/2014/main" id="{56BD65C4-BCA4-6800-237A-0ADF1A41A2E1}"/>
              </a:ext>
            </a:extLst>
          </p:cNvPr>
          <p:cNvSpPr txBox="1"/>
          <p:nvPr/>
        </p:nvSpPr>
        <p:spPr>
          <a:xfrm>
            <a:off x="510846" y="10390166"/>
            <a:ext cx="1418590" cy="189865"/>
          </a:xfrm>
          <a:prstGeom prst="rect">
            <a:avLst/>
          </a:prstGeom>
        </p:spPr>
        <p:txBody>
          <a:bodyPr vert="horz" wrap="square" lIns="0" tIns="3175" rIns="0" bIns="0" rtlCol="0">
            <a:spAutoFit/>
          </a:bodyPr>
          <a:lstStyle/>
          <a:p>
            <a:pPr marL="12700">
              <a:lnSpc>
                <a:spcPct val="100000"/>
              </a:lnSpc>
              <a:spcBef>
                <a:spcPts val="25"/>
              </a:spcBef>
            </a:pPr>
            <a:r>
              <a:rPr sz="1150" b="1">
                <a:solidFill>
                  <a:srgbClr val="315083"/>
                </a:solidFill>
                <a:latin typeface="Ubuntu"/>
                <a:cs typeface="Ubuntu"/>
              </a:rPr>
              <a:t>Public</a:t>
            </a:r>
            <a:r>
              <a:rPr sz="1150" b="1" spc="-10">
                <a:solidFill>
                  <a:srgbClr val="315083"/>
                </a:solidFill>
                <a:latin typeface="Ubuntu"/>
                <a:cs typeface="Ubuntu"/>
              </a:rPr>
              <a:t> </a:t>
            </a:r>
            <a:r>
              <a:rPr sz="1150" b="1">
                <a:solidFill>
                  <a:srgbClr val="315083"/>
                </a:solidFill>
                <a:latin typeface="Ubuntu"/>
                <a:cs typeface="Ubuntu"/>
              </a:rPr>
              <a:t>Health </a:t>
            </a:r>
            <a:r>
              <a:rPr sz="1150" b="1" spc="-10">
                <a:solidFill>
                  <a:srgbClr val="315083"/>
                </a:solidFill>
                <a:latin typeface="Ubuntu"/>
                <a:cs typeface="Ubuntu"/>
              </a:rPr>
              <a:t>Wales</a:t>
            </a:r>
            <a:endParaRPr sz="1150">
              <a:latin typeface="Ubuntu"/>
              <a:cs typeface="Ubuntu"/>
            </a:endParaRPr>
          </a:p>
        </p:txBody>
      </p:sp>
      <p:sp>
        <p:nvSpPr>
          <p:cNvPr id="5" name="object 5">
            <a:extLst>
              <a:ext uri="{FF2B5EF4-FFF2-40B4-BE49-F238E27FC236}">
                <a16:creationId xmlns:a16="http://schemas.microsoft.com/office/drawing/2014/main" id="{C305EF8D-0C65-5071-3BAF-5F134224C4B7}"/>
              </a:ext>
            </a:extLst>
          </p:cNvPr>
          <p:cNvSpPr txBox="1"/>
          <p:nvPr/>
        </p:nvSpPr>
        <p:spPr>
          <a:xfrm>
            <a:off x="2184900" y="10390166"/>
            <a:ext cx="4402167" cy="180178"/>
          </a:xfrm>
          <a:prstGeom prst="rect">
            <a:avLst/>
          </a:prstGeom>
        </p:spPr>
        <p:txBody>
          <a:bodyPr vert="horz" wrap="square" lIns="0" tIns="3175" rIns="0" bIns="0" rtlCol="0">
            <a:spAutoFit/>
          </a:bodyPr>
          <a:lstStyle/>
          <a:p>
            <a:pPr marL="12700">
              <a:lnSpc>
                <a:spcPct val="100000"/>
              </a:lnSpc>
              <a:spcBef>
                <a:spcPts val="25"/>
              </a:spcBef>
            </a:pPr>
            <a:r>
              <a:rPr lang="en-GB" sz="1150" spc="-10">
                <a:solidFill>
                  <a:srgbClr val="315083"/>
                </a:solidFill>
                <a:latin typeface="Ubuntu-Light"/>
                <a:cs typeface="Ubuntu-Light"/>
              </a:rPr>
              <a:t>Public Health Wales Annual Impact Survey, 2023</a:t>
            </a:r>
            <a:endParaRPr sz="1150">
              <a:latin typeface="Ubuntu-Light"/>
              <a:cs typeface="Ubuntu-Light"/>
            </a:endParaRPr>
          </a:p>
        </p:txBody>
      </p:sp>
    </p:spTree>
    <p:extLst>
      <p:ext uri="{BB962C8B-B14F-4D97-AF65-F5344CB8AC3E}">
        <p14:creationId xmlns:p14="http://schemas.microsoft.com/office/powerpoint/2010/main" val="17049031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object 35"/>
          <p:cNvSpPr txBox="1">
            <a:spLocks noGrp="1"/>
          </p:cNvSpPr>
          <p:nvPr>
            <p:ph type="sldNum" sz="quarter" idx="7"/>
          </p:nvPr>
        </p:nvSpPr>
        <p:spPr>
          <a:prstGeom prst="rect">
            <a:avLst/>
          </a:prstGeom>
        </p:spPr>
        <p:txBody>
          <a:bodyPr vert="horz" wrap="square" lIns="0" tIns="3175" rIns="0" bIns="0" rtlCol="0">
            <a:spAutoFit/>
          </a:bodyPr>
          <a:lstStyle/>
          <a:p>
            <a:pPr marL="38100">
              <a:lnSpc>
                <a:spcPct val="100000"/>
              </a:lnSpc>
              <a:spcBef>
                <a:spcPts val="25"/>
              </a:spcBef>
            </a:pPr>
            <a:fld id="{81D60167-4931-47E6-BA6A-407CBD079E47}" type="slidenum">
              <a:rPr dirty="0"/>
              <a:t>16</a:t>
            </a:fld>
            <a:endParaRPr/>
          </a:p>
        </p:txBody>
      </p:sp>
      <p:sp>
        <p:nvSpPr>
          <p:cNvPr id="31" name="object 31"/>
          <p:cNvSpPr txBox="1">
            <a:spLocks noGrp="1"/>
          </p:cNvSpPr>
          <p:nvPr>
            <p:ph type="title"/>
          </p:nvPr>
        </p:nvSpPr>
        <p:spPr>
          <a:xfrm>
            <a:off x="772616" y="1253766"/>
            <a:ext cx="6537959" cy="939360"/>
          </a:xfrm>
          <a:prstGeom prst="rect">
            <a:avLst/>
          </a:prstGeom>
        </p:spPr>
        <p:txBody>
          <a:bodyPr vert="horz" wrap="square" lIns="0" tIns="15875" rIns="0" bIns="0" rtlCol="0">
            <a:spAutoFit/>
          </a:bodyPr>
          <a:lstStyle/>
          <a:p>
            <a:pPr marL="12700">
              <a:lnSpc>
                <a:spcPct val="100000"/>
              </a:lnSpc>
              <a:spcBef>
                <a:spcPts val="125"/>
              </a:spcBef>
            </a:pPr>
            <a:r>
              <a:rPr lang="en-GB" spc="-20"/>
              <a:t>Impact</a:t>
            </a:r>
            <a:endParaRPr spc="-20"/>
          </a:p>
        </p:txBody>
      </p:sp>
      <p:sp>
        <p:nvSpPr>
          <p:cNvPr id="32" name="object 32"/>
          <p:cNvSpPr txBox="1"/>
          <p:nvPr/>
        </p:nvSpPr>
        <p:spPr>
          <a:xfrm>
            <a:off x="772616" y="2301685"/>
            <a:ext cx="11595847" cy="3936334"/>
          </a:xfrm>
          <a:prstGeom prst="rect">
            <a:avLst/>
          </a:prstGeom>
        </p:spPr>
        <p:txBody>
          <a:bodyPr vert="horz" wrap="square" lIns="0" tIns="12065" rIns="0" bIns="0" rtlCol="0">
            <a:spAutoFit/>
          </a:bodyPr>
          <a:lstStyle/>
          <a:p>
            <a:pPr marL="355600" marR="5080" indent="-342900">
              <a:lnSpc>
                <a:spcPct val="100400"/>
              </a:lnSpc>
              <a:spcAft>
                <a:spcPts val="600"/>
              </a:spcAft>
              <a:buFont typeface="Wingdings" panose="05000000000000000000" pitchFamily="2" charset="2"/>
              <a:buChar char="§"/>
            </a:pPr>
            <a:r>
              <a:rPr lang="en-GB" sz="2350">
                <a:solidFill>
                  <a:schemeClr val="tx1"/>
                </a:solidFill>
                <a:latin typeface="Ubuntu-Light"/>
                <a:cs typeface="Ubuntu-Light"/>
              </a:rPr>
              <a:t>Around half of respondents reported that they had already used the data/knowledge produced by PHW for their own knowledge and  shared with colleagues.</a:t>
            </a:r>
          </a:p>
          <a:p>
            <a:pPr marL="355600" marR="5080" indent="-342900">
              <a:lnSpc>
                <a:spcPct val="100400"/>
              </a:lnSpc>
              <a:spcAft>
                <a:spcPts val="600"/>
              </a:spcAft>
              <a:buFont typeface="Wingdings" panose="05000000000000000000" pitchFamily="2" charset="2"/>
              <a:buChar char="§"/>
            </a:pPr>
            <a:r>
              <a:rPr lang="en-GB" sz="2350">
                <a:solidFill>
                  <a:schemeClr val="tx1"/>
                </a:solidFill>
                <a:latin typeface="Ubuntu-Light"/>
                <a:cs typeface="Ubuntu-Light"/>
              </a:rPr>
              <a:t>Over half had either used it to create their own content or planned to do so in the future, as well as cited, downloaded and archived it.</a:t>
            </a:r>
          </a:p>
          <a:p>
            <a:pPr marL="355600" marR="5080" indent="-342900">
              <a:lnSpc>
                <a:spcPct val="100400"/>
              </a:lnSpc>
              <a:spcAft>
                <a:spcPts val="600"/>
              </a:spcAft>
              <a:buFont typeface="Wingdings" panose="05000000000000000000" pitchFamily="2" charset="2"/>
              <a:buChar char="§"/>
            </a:pPr>
            <a:r>
              <a:rPr lang="en-GB" sz="2350">
                <a:solidFill>
                  <a:schemeClr val="tx1"/>
                </a:solidFill>
                <a:latin typeface="Ubuntu-Light"/>
                <a:cs typeface="Ubuntu-Light"/>
              </a:rPr>
              <a:t>Over 85% of respondents reported that PHW data/knowledge had some, or significant, impact on informing discussions.</a:t>
            </a:r>
          </a:p>
          <a:p>
            <a:pPr marL="355600" marR="5080" indent="-342900">
              <a:lnSpc>
                <a:spcPct val="100400"/>
              </a:lnSpc>
              <a:spcAft>
                <a:spcPts val="600"/>
              </a:spcAft>
              <a:buFont typeface="Wingdings" panose="05000000000000000000" pitchFamily="2" charset="2"/>
              <a:buChar char="§"/>
            </a:pPr>
            <a:r>
              <a:rPr lang="en-GB" sz="2350">
                <a:solidFill>
                  <a:schemeClr val="tx1"/>
                </a:solidFill>
                <a:latin typeface="Ubuntu-Light"/>
                <a:cs typeface="Ubuntu-Light"/>
              </a:rPr>
              <a:t>The use of PHW data/knowledge to inform funding allocation was lower with only a third of respondents reported it had had an impact.</a:t>
            </a:r>
          </a:p>
          <a:p>
            <a:pPr marL="355600" marR="5080" indent="-342900">
              <a:lnSpc>
                <a:spcPct val="100400"/>
              </a:lnSpc>
              <a:spcAft>
                <a:spcPts val="600"/>
              </a:spcAft>
              <a:buFont typeface="Wingdings" panose="05000000000000000000" pitchFamily="2" charset="2"/>
              <a:buChar char="§"/>
            </a:pPr>
            <a:r>
              <a:rPr lang="en-GB" sz="2350">
                <a:solidFill>
                  <a:schemeClr val="tx1"/>
                </a:solidFill>
                <a:latin typeface="Ubuntu-Light"/>
                <a:cs typeface="Ubuntu-Light"/>
              </a:rPr>
              <a:t>A very small number report a significant negative impact.</a:t>
            </a:r>
          </a:p>
        </p:txBody>
      </p:sp>
      <p:sp>
        <p:nvSpPr>
          <p:cNvPr id="38" name="TextBox 37">
            <a:extLst>
              <a:ext uri="{FF2B5EF4-FFF2-40B4-BE49-F238E27FC236}">
                <a16:creationId xmlns:a16="http://schemas.microsoft.com/office/drawing/2014/main" id="{A3D56FDC-6DD3-3862-CCF3-9A15403081E0}"/>
              </a:ext>
            </a:extLst>
          </p:cNvPr>
          <p:cNvSpPr txBox="1"/>
          <p:nvPr/>
        </p:nvSpPr>
        <p:spPr>
          <a:xfrm rot="16200000">
            <a:off x="-170847" y="7816802"/>
            <a:ext cx="3554235" cy="923330"/>
          </a:xfrm>
          <a:prstGeom prst="rect">
            <a:avLst/>
          </a:prstGeom>
          <a:noFill/>
        </p:spPr>
        <p:txBody>
          <a:bodyPr wrap="square" rtlCol="0">
            <a:spAutoFit/>
          </a:bodyPr>
          <a:lstStyle/>
          <a:p>
            <a:r>
              <a:rPr lang="en-GB" b="1">
                <a:latin typeface="Ubuntu" panose="020B0504030602030204" pitchFamily="34" charset="0"/>
              </a:rPr>
              <a:t>What have you done/will you do with the data/knowledge? (n=103)</a:t>
            </a:r>
          </a:p>
        </p:txBody>
      </p:sp>
      <p:graphicFrame>
        <p:nvGraphicFramePr>
          <p:cNvPr id="2" name="Chart 1">
            <a:extLst>
              <a:ext uri="{FF2B5EF4-FFF2-40B4-BE49-F238E27FC236}">
                <a16:creationId xmlns:a16="http://schemas.microsoft.com/office/drawing/2014/main" id="{C52F1AD2-20AB-5CB9-0E29-B944FC464A9D}"/>
              </a:ext>
            </a:extLst>
          </p:cNvPr>
          <p:cNvGraphicFramePr>
            <a:graphicFrameLocks/>
          </p:cNvGraphicFramePr>
          <p:nvPr>
            <p:extLst>
              <p:ext uri="{D42A27DB-BD31-4B8C-83A1-F6EECF244321}">
                <p14:modId xmlns:p14="http://schemas.microsoft.com/office/powerpoint/2010/main" val="2670712392"/>
              </p:ext>
            </p:extLst>
          </p:nvPr>
        </p:nvGraphicFramePr>
        <p:xfrm>
          <a:off x="1283368" y="6149097"/>
          <a:ext cx="9785685" cy="406972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 name="Chart 2">
            <a:extLst>
              <a:ext uri="{FF2B5EF4-FFF2-40B4-BE49-F238E27FC236}">
                <a16:creationId xmlns:a16="http://schemas.microsoft.com/office/drawing/2014/main" id="{7723A733-D34A-A819-00B1-A8053D3BD659}"/>
              </a:ext>
            </a:extLst>
          </p:cNvPr>
          <p:cNvGraphicFramePr>
            <a:graphicFrameLocks/>
          </p:cNvGraphicFramePr>
          <p:nvPr>
            <p:extLst>
              <p:ext uri="{D42A27DB-BD31-4B8C-83A1-F6EECF244321}">
                <p14:modId xmlns:p14="http://schemas.microsoft.com/office/powerpoint/2010/main" val="595084882"/>
              </p:ext>
            </p:extLst>
          </p:nvPr>
        </p:nvGraphicFramePr>
        <p:xfrm>
          <a:off x="11662610" y="1636297"/>
          <a:ext cx="8133347" cy="8419288"/>
        </p:xfrm>
        <a:graphic>
          <a:graphicData uri="http://schemas.openxmlformats.org/drawingml/2006/chart">
            <c:chart xmlns:c="http://schemas.openxmlformats.org/drawingml/2006/chart" xmlns:r="http://schemas.openxmlformats.org/officeDocument/2006/relationships" r:id="rId3"/>
          </a:graphicData>
        </a:graphic>
      </p:graphicFrame>
      <p:sp>
        <p:nvSpPr>
          <p:cNvPr id="4" name="object 4">
            <a:extLst>
              <a:ext uri="{FF2B5EF4-FFF2-40B4-BE49-F238E27FC236}">
                <a16:creationId xmlns:a16="http://schemas.microsoft.com/office/drawing/2014/main" id="{7A33C2F7-3F3D-430B-1912-372ADF7EB63B}"/>
              </a:ext>
            </a:extLst>
          </p:cNvPr>
          <p:cNvSpPr txBox="1"/>
          <p:nvPr/>
        </p:nvSpPr>
        <p:spPr>
          <a:xfrm>
            <a:off x="510846" y="10390166"/>
            <a:ext cx="1418590" cy="189865"/>
          </a:xfrm>
          <a:prstGeom prst="rect">
            <a:avLst/>
          </a:prstGeom>
        </p:spPr>
        <p:txBody>
          <a:bodyPr vert="horz" wrap="square" lIns="0" tIns="3175" rIns="0" bIns="0" rtlCol="0">
            <a:spAutoFit/>
          </a:bodyPr>
          <a:lstStyle/>
          <a:p>
            <a:pPr marL="12700">
              <a:lnSpc>
                <a:spcPct val="100000"/>
              </a:lnSpc>
              <a:spcBef>
                <a:spcPts val="25"/>
              </a:spcBef>
            </a:pPr>
            <a:r>
              <a:rPr sz="1150" b="1">
                <a:solidFill>
                  <a:srgbClr val="315083"/>
                </a:solidFill>
                <a:latin typeface="Ubuntu"/>
                <a:cs typeface="Ubuntu"/>
              </a:rPr>
              <a:t>Public</a:t>
            </a:r>
            <a:r>
              <a:rPr sz="1150" b="1" spc="-10">
                <a:solidFill>
                  <a:srgbClr val="315083"/>
                </a:solidFill>
                <a:latin typeface="Ubuntu"/>
                <a:cs typeface="Ubuntu"/>
              </a:rPr>
              <a:t> </a:t>
            </a:r>
            <a:r>
              <a:rPr sz="1150" b="1">
                <a:solidFill>
                  <a:srgbClr val="315083"/>
                </a:solidFill>
                <a:latin typeface="Ubuntu"/>
                <a:cs typeface="Ubuntu"/>
              </a:rPr>
              <a:t>Health </a:t>
            </a:r>
            <a:r>
              <a:rPr sz="1150" b="1" spc="-10">
                <a:solidFill>
                  <a:srgbClr val="315083"/>
                </a:solidFill>
                <a:latin typeface="Ubuntu"/>
                <a:cs typeface="Ubuntu"/>
              </a:rPr>
              <a:t>Wales</a:t>
            </a:r>
            <a:endParaRPr sz="1150">
              <a:latin typeface="Ubuntu"/>
              <a:cs typeface="Ubuntu"/>
            </a:endParaRPr>
          </a:p>
        </p:txBody>
      </p:sp>
      <p:sp>
        <p:nvSpPr>
          <p:cNvPr id="5" name="object 5">
            <a:extLst>
              <a:ext uri="{FF2B5EF4-FFF2-40B4-BE49-F238E27FC236}">
                <a16:creationId xmlns:a16="http://schemas.microsoft.com/office/drawing/2014/main" id="{1C783B6D-8775-D9DC-C858-9FF2FD3A9D8B}"/>
              </a:ext>
            </a:extLst>
          </p:cNvPr>
          <p:cNvSpPr txBox="1"/>
          <p:nvPr/>
        </p:nvSpPr>
        <p:spPr>
          <a:xfrm>
            <a:off x="2184900" y="10390166"/>
            <a:ext cx="4402167" cy="180178"/>
          </a:xfrm>
          <a:prstGeom prst="rect">
            <a:avLst/>
          </a:prstGeom>
        </p:spPr>
        <p:txBody>
          <a:bodyPr vert="horz" wrap="square" lIns="0" tIns="3175" rIns="0" bIns="0" rtlCol="0">
            <a:spAutoFit/>
          </a:bodyPr>
          <a:lstStyle/>
          <a:p>
            <a:pPr marL="12700">
              <a:lnSpc>
                <a:spcPct val="100000"/>
              </a:lnSpc>
              <a:spcBef>
                <a:spcPts val="25"/>
              </a:spcBef>
            </a:pPr>
            <a:r>
              <a:rPr lang="en-GB" sz="1150" spc="-10">
                <a:solidFill>
                  <a:srgbClr val="315083"/>
                </a:solidFill>
                <a:latin typeface="Ubuntu-Light"/>
                <a:cs typeface="Ubuntu-Light"/>
              </a:rPr>
              <a:t>Public Health Wales Annual Impact Survey, 2023</a:t>
            </a:r>
            <a:endParaRPr sz="1150">
              <a:latin typeface="Ubuntu-Light"/>
              <a:cs typeface="Ubuntu-Light"/>
            </a:endParaRPr>
          </a:p>
        </p:txBody>
      </p:sp>
    </p:spTree>
    <p:extLst>
      <p:ext uri="{BB962C8B-B14F-4D97-AF65-F5344CB8AC3E}">
        <p14:creationId xmlns:p14="http://schemas.microsoft.com/office/powerpoint/2010/main" val="41731249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object 35"/>
          <p:cNvSpPr txBox="1">
            <a:spLocks noGrp="1"/>
          </p:cNvSpPr>
          <p:nvPr>
            <p:ph type="sldNum" sz="quarter" idx="7"/>
          </p:nvPr>
        </p:nvSpPr>
        <p:spPr>
          <a:prstGeom prst="rect">
            <a:avLst/>
          </a:prstGeom>
        </p:spPr>
        <p:txBody>
          <a:bodyPr vert="horz" wrap="square" lIns="0" tIns="3175" rIns="0" bIns="0" rtlCol="0">
            <a:spAutoFit/>
          </a:bodyPr>
          <a:lstStyle/>
          <a:p>
            <a:pPr marL="38100">
              <a:lnSpc>
                <a:spcPct val="100000"/>
              </a:lnSpc>
              <a:spcBef>
                <a:spcPts val="25"/>
              </a:spcBef>
            </a:pPr>
            <a:fld id="{81D60167-4931-47E6-BA6A-407CBD079E47}" type="slidenum">
              <a:rPr dirty="0"/>
              <a:t>17</a:t>
            </a:fld>
            <a:endParaRPr/>
          </a:p>
        </p:txBody>
      </p:sp>
      <p:sp>
        <p:nvSpPr>
          <p:cNvPr id="31" name="object 31"/>
          <p:cNvSpPr txBox="1">
            <a:spLocks noGrp="1"/>
          </p:cNvSpPr>
          <p:nvPr>
            <p:ph type="title"/>
          </p:nvPr>
        </p:nvSpPr>
        <p:spPr>
          <a:xfrm>
            <a:off x="718827" y="1309296"/>
            <a:ext cx="11283917" cy="939360"/>
          </a:xfrm>
          <a:prstGeom prst="rect">
            <a:avLst/>
          </a:prstGeom>
        </p:spPr>
        <p:txBody>
          <a:bodyPr vert="horz" wrap="square" lIns="0" tIns="15875" rIns="0" bIns="0" rtlCol="0">
            <a:spAutoFit/>
          </a:bodyPr>
          <a:lstStyle/>
          <a:p>
            <a:pPr marL="12700">
              <a:lnSpc>
                <a:spcPct val="100000"/>
              </a:lnSpc>
              <a:spcBef>
                <a:spcPts val="125"/>
              </a:spcBef>
            </a:pPr>
            <a:r>
              <a:rPr lang="en-GB" spc="-20"/>
              <a:t>Impact</a:t>
            </a:r>
            <a:endParaRPr spc="-20"/>
          </a:p>
        </p:txBody>
      </p:sp>
      <p:sp>
        <p:nvSpPr>
          <p:cNvPr id="4" name="Text Placeholder 3">
            <a:extLst>
              <a:ext uri="{FF2B5EF4-FFF2-40B4-BE49-F238E27FC236}">
                <a16:creationId xmlns:a16="http://schemas.microsoft.com/office/drawing/2014/main" id="{F0214DBC-0042-639C-0917-CEB51959F639}"/>
              </a:ext>
            </a:extLst>
          </p:cNvPr>
          <p:cNvSpPr>
            <a:spLocks noGrp="1"/>
          </p:cNvSpPr>
          <p:nvPr>
            <p:ph type="body" idx="1"/>
          </p:nvPr>
        </p:nvSpPr>
        <p:spPr>
          <a:xfrm>
            <a:off x="718827" y="2395311"/>
            <a:ext cx="18740365" cy="7317516"/>
          </a:xfrm>
        </p:spPr>
        <p:txBody>
          <a:bodyPr/>
          <a:lstStyle/>
          <a:p>
            <a:pPr marL="0" marR="5080" lvl="0" indent="0" defTabSz="914400" eaLnBrk="1" fontAlgn="auto" latinLnBrk="0" hangingPunct="1">
              <a:lnSpc>
                <a:spcPct val="100000"/>
              </a:lnSpc>
              <a:spcBef>
                <a:spcPts val="0"/>
              </a:spcBef>
              <a:spcAft>
                <a:spcPts val="600"/>
              </a:spcAft>
              <a:buClrTx/>
              <a:buSzTx/>
              <a:buFontTx/>
              <a:buNone/>
              <a:tabLst/>
              <a:defRPr/>
            </a:pPr>
            <a:r>
              <a:rPr lang="en-GB" sz="3700" spc="-10">
                <a:solidFill>
                  <a:srgbClr val="F43882"/>
                </a:solidFill>
              </a:rPr>
              <a:t>Specific examples</a:t>
            </a:r>
            <a:endParaRPr kumimoji="0" lang="en-GB" sz="3700" b="0" i="0" u="none" strike="noStrike" kern="0" cap="none" spc="-10" normalizeH="0" baseline="0" noProof="0">
              <a:ln>
                <a:noFill/>
              </a:ln>
              <a:solidFill>
                <a:srgbClr val="F43882"/>
              </a:solidFill>
              <a:effectLst/>
              <a:uLnTx/>
              <a:uFillTx/>
              <a:latin typeface="Ubuntu-Light"/>
              <a:ea typeface="+mn-ea"/>
            </a:endParaRPr>
          </a:p>
          <a:p>
            <a:pPr marL="342900" lvl="0" indent="-342900">
              <a:lnSpc>
                <a:spcPct val="107000"/>
              </a:lnSpc>
              <a:spcAft>
                <a:spcPts val="600"/>
              </a:spcAft>
              <a:buFont typeface="Symbol" panose="05050102010706020507" pitchFamily="18" charset="2"/>
              <a:buChar char=""/>
            </a:pPr>
            <a:r>
              <a:rPr lang="en-GB" sz="2400" i="1">
                <a:solidFill>
                  <a:schemeClr val="tx1"/>
                </a:solidFill>
                <a:effectLst/>
                <a:latin typeface="Ubuntu" panose="020B0504030602030204" pitchFamily="34" charset="0"/>
                <a:ea typeface="Calibri" panose="020F0502020204030204" pitchFamily="34" charset="0"/>
                <a:cs typeface="Times New Roman" panose="02020603050405020304" pitchFamily="18" charset="0"/>
              </a:rPr>
              <a:t>The HEAR2 study has </a:t>
            </a:r>
            <a:r>
              <a:rPr lang="en-GB" sz="2400" b="1" i="1">
                <a:solidFill>
                  <a:schemeClr val="accent1">
                    <a:lumMod val="75000"/>
                  </a:schemeClr>
                </a:solidFill>
                <a:effectLst/>
                <a:latin typeface="Ubuntu" panose="020B0504030602030204" pitchFamily="34" charset="0"/>
                <a:ea typeface="Calibri" panose="020F0502020204030204" pitchFamily="34" charset="0"/>
                <a:cs typeface="Times New Roman" panose="02020603050405020304" pitchFamily="18" charset="0"/>
              </a:rPr>
              <a:t>lead to change </a:t>
            </a:r>
            <a:r>
              <a:rPr lang="en-GB" sz="2400" i="1">
                <a:solidFill>
                  <a:schemeClr val="tx1"/>
                </a:solidFill>
                <a:effectLst/>
                <a:latin typeface="Ubuntu" panose="020B0504030602030204" pitchFamily="34" charset="0"/>
                <a:ea typeface="Calibri" panose="020F0502020204030204" pitchFamily="34" charset="0"/>
                <a:cs typeface="Times New Roman" panose="02020603050405020304" pitchFamily="18" charset="0"/>
              </a:rPr>
              <a:t>in the way care is delivered to sanctuary seekers.</a:t>
            </a:r>
          </a:p>
          <a:p>
            <a:pPr marL="342900" lvl="0" indent="-342900">
              <a:lnSpc>
                <a:spcPct val="107000"/>
              </a:lnSpc>
              <a:spcAft>
                <a:spcPts val="600"/>
              </a:spcAft>
              <a:buFont typeface="Symbol" panose="05050102010706020507" pitchFamily="18" charset="2"/>
              <a:buChar char=""/>
            </a:pPr>
            <a:r>
              <a:rPr lang="en-GB" sz="2400" i="1">
                <a:solidFill>
                  <a:schemeClr val="tx1"/>
                </a:solidFill>
                <a:effectLst/>
                <a:latin typeface="Ubuntu" panose="020B0504030602030204" pitchFamily="34" charset="0"/>
                <a:ea typeface="Calibri" panose="020F0502020204030204" pitchFamily="34" charset="0"/>
                <a:cs typeface="Times New Roman" panose="02020603050405020304" pitchFamily="18" charset="0"/>
              </a:rPr>
              <a:t>Immunisation data </a:t>
            </a:r>
            <a:r>
              <a:rPr lang="en-GB" sz="2400" b="1" i="1">
                <a:solidFill>
                  <a:schemeClr val="accent1">
                    <a:lumMod val="75000"/>
                  </a:schemeClr>
                </a:solidFill>
                <a:effectLst/>
                <a:latin typeface="Ubuntu" panose="020B0504030602030204" pitchFamily="34" charset="0"/>
                <a:ea typeface="Calibri" panose="020F0502020204030204" pitchFamily="34" charset="0"/>
                <a:cs typeface="Times New Roman" panose="02020603050405020304" pitchFamily="18" charset="0"/>
              </a:rPr>
              <a:t>provided foundation </a:t>
            </a:r>
            <a:r>
              <a:rPr lang="en-GB" sz="2400" i="1">
                <a:solidFill>
                  <a:schemeClr val="tx1"/>
                </a:solidFill>
                <a:effectLst/>
                <a:latin typeface="Ubuntu" panose="020B0504030602030204" pitchFamily="34" charset="0"/>
                <a:ea typeface="Calibri" panose="020F0502020204030204" pitchFamily="34" charset="0"/>
                <a:cs typeface="Times New Roman" panose="02020603050405020304" pitchFamily="18" charset="0"/>
              </a:rPr>
              <a:t>for immunisation uptake improvement project.</a:t>
            </a:r>
          </a:p>
          <a:p>
            <a:pPr marL="342900" lvl="0" indent="-342900">
              <a:lnSpc>
                <a:spcPct val="107000"/>
              </a:lnSpc>
              <a:spcAft>
                <a:spcPts val="600"/>
              </a:spcAft>
              <a:buFont typeface="Symbol" panose="05050102010706020507" pitchFamily="18" charset="2"/>
              <a:buChar char=""/>
            </a:pPr>
            <a:r>
              <a:rPr lang="en-GB" sz="2400" i="1">
                <a:solidFill>
                  <a:schemeClr val="tx1"/>
                </a:solidFill>
                <a:effectLst/>
                <a:latin typeface="Ubuntu" panose="020B0504030602030204" pitchFamily="34" charset="0"/>
                <a:ea typeface="Calibri" panose="020F0502020204030204" pitchFamily="34" charset="0"/>
                <a:cs typeface="Times New Roman" panose="02020603050405020304" pitchFamily="18" charset="0"/>
              </a:rPr>
              <a:t>Data used to </a:t>
            </a:r>
            <a:r>
              <a:rPr lang="en-GB" sz="2400" b="1" i="1">
                <a:solidFill>
                  <a:schemeClr val="accent1">
                    <a:lumMod val="75000"/>
                  </a:schemeClr>
                </a:solidFill>
                <a:effectLst/>
                <a:latin typeface="Ubuntu" panose="020B0504030602030204" pitchFamily="34" charset="0"/>
                <a:ea typeface="Calibri" panose="020F0502020204030204" pitchFamily="34" charset="0"/>
                <a:cs typeface="Times New Roman" panose="02020603050405020304" pitchFamily="18" charset="0"/>
              </a:rPr>
              <a:t>inform DPH Annual Report</a:t>
            </a:r>
            <a:r>
              <a:rPr lang="en-GB" sz="2400" i="1">
                <a:solidFill>
                  <a:schemeClr val="tx1"/>
                </a:solidFill>
                <a:effectLst/>
                <a:latin typeface="Ubuntu" panose="020B0504030602030204" pitchFamily="34" charset="0"/>
                <a:ea typeface="Calibri" panose="020F0502020204030204" pitchFamily="34" charset="0"/>
                <a:cs typeface="Times New Roman" panose="02020603050405020304" pitchFamily="18" charset="0"/>
              </a:rPr>
              <a:t>.</a:t>
            </a:r>
          </a:p>
          <a:p>
            <a:pPr marL="342900" lvl="0" indent="-342900">
              <a:lnSpc>
                <a:spcPct val="107000"/>
              </a:lnSpc>
              <a:spcAft>
                <a:spcPts val="600"/>
              </a:spcAft>
              <a:buFont typeface="Symbol" panose="05050102010706020507" pitchFamily="18" charset="2"/>
              <a:buChar char=""/>
            </a:pPr>
            <a:r>
              <a:rPr lang="en-GB" sz="2400" b="1" i="1">
                <a:solidFill>
                  <a:schemeClr val="accent1">
                    <a:lumMod val="75000"/>
                  </a:schemeClr>
                </a:solidFill>
                <a:effectLst/>
                <a:latin typeface="Ubuntu" panose="020B0504030602030204" pitchFamily="34" charset="0"/>
                <a:ea typeface="Calibri" panose="020F0502020204030204" pitchFamily="34" charset="0"/>
                <a:cs typeface="Times New Roman" panose="02020603050405020304" pitchFamily="18" charset="0"/>
              </a:rPr>
              <a:t>PHW support is vital </a:t>
            </a:r>
            <a:r>
              <a:rPr lang="en-GB" sz="2400" i="1">
                <a:solidFill>
                  <a:schemeClr val="tx1"/>
                </a:solidFill>
                <a:effectLst/>
                <a:latin typeface="Ubuntu" panose="020B0504030602030204" pitchFamily="34" charset="0"/>
                <a:ea typeface="Calibri" panose="020F0502020204030204" pitchFamily="34" charset="0"/>
                <a:cs typeface="Times New Roman" panose="02020603050405020304" pitchFamily="18" charset="0"/>
              </a:rPr>
              <a:t>to guiding a Healthier Wales &amp; delivering SPPC in collaboration with the ACD programme @ UHB and stakeholders.</a:t>
            </a:r>
          </a:p>
          <a:p>
            <a:pPr marL="342900" lvl="0" indent="-342900">
              <a:lnSpc>
                <a:spcPct val="107000"/>
              </a:lnSpc>
              <a:spcAft>
                <a:spcPts val="600"/>
              </a:spcAft>
              <a:buFont typeface="Symbol" panose="05050102010706020507" pitchFamily="18" charset="2"/>
              <a:buChar char=""/>
            </a:pPr>
            <a:r>
              <a:rPr lang="en-GB" sz="2400" b="1" i="1">
                <a:solidFill>
                  <a:schemeClr val="accent1">
                    <a:lumMod val="75000"/>
                  </a:schemeClr>
                </a:solidFill>
                <a:effectLst/>
                <a:latin typeface="Ubuntu" panose="020B0504030602030204" pitchFamily="34" charset="0"/>
                <a:ea typeface="Calibri" panose="020F0502020204030204" pitchFamily="34" charset="0"/>
                <a:cs typeface="Times New Roman" panose="02020603050405020304" pitchFamily="18" charset="0"/>
              </a:rPr>
              <a:t>The information is vital </a:t>
            </a:r>
            <a:r>
              <a:rPr lang="en-GB" sz="2400" i="1">
                <a:solidFill>
                  <a:schemeClr val="tx1"/>
                </a:solidFill>
                <a:effectLst/>
                <a:latin typeface="Ubuntu" panose="020B0504030602030204" pitchFamily="34" charset="0"/>
                <a:ea typeface="Calibri" panose="020F0502020204030204" pitchFamily="34" charset="0"/>
                <a:cs typeface="Times New Roman" panose="02020603050405020304" pitchFamily="18" charset="0"/>
              </a:rPr>
              <a:t>to evidence our need for services to assist those homeless individuals with additional needs such as mental health or substance or alcohol use.</a:t>
            </a:r>
          </a:p>
          <a:p>
            <a:pPr marL="342900" lvl="0" indent="-342900">
              <a:lnSpc>
                <a:spcPct val="107000"/>
              </a:lnSpc>
              <a:spcAft>
                <a:spcPts val="600"/>
              </a:spcAft>
              <a:buFont typeface="Symbol" panose="05050102010706020507" pitchFamily="18" charset="2"/>
              <a:buChar char=""/>
            </a:pPr>
            <a:r>
              <a:rPr lang="en-GB" sz="2400" b="1" i="1">
                <a:solidFill>
                  <a:schemeClr val="accent1">
                    <a:lumMod val="75000"/>
                  </a:schemeClr>
                </a:solidFill>
                <a:effectLst/>
                <a:latin typeface="Ubuntu" panose="020B0504030602030204" pitchFamily="34" charset="0"/>
                <a:ea typeface="Calibri" panose="020F0502020204030204" pitchFamily="34" charset="0"/>
                <a:cs typeface="Times New Roman" panose="02020603050405020304" pitchFamily="18" charset="0"/>
              </a:rPr>
              <a:t>PHW data will inform </a:t>
            </a:r>
            <a:r>
              <a:rPr lang="en-GB" sz="2400" i="1">
                <a:solidFill>
                  <a:schemeClr val="tx1"/>
                </a:solidFill>
                <a:effectLst/>
                <a:latin typeface="Ubuntu" panose="020B0504030602030204" pitchFamily="34" charset="0"/>
                <a:ea typeface="Calibri" panose="020F0502020204030204" pitchFamily="34" charset="0"/>
                <a:cs typeface="Times New Roman" panose="02020603050405020304" pitchFamily="18" charset="0"/>
              </a:rPr>
              <a:t>an equity report highlighting key areas where more data is required or where an intervention is needed.</a:t>
            </a:r>
          </a:p>
          <a:p>
            <a:pPr marL="342900" lvl="0" indent="-342900">
              <a:lnSpc>
                <a:spcPct val="107000"/>
              </a:lnSpc>
              <a:spcAft>
                <a:spcPts val="600"/>
              </a:spcAft>
              <a:buFont typeface="Symbol" panose="05050102010706020507" pitchFamily="18" charset="2"/>
              <a:buChar char=""/>
            </a:pPr>
            <a:r>
              <a:rPr lang="en-GB" sz="2400" i="1">
                <a:solidFill>
                  <a:schemeClr val="tx1"/>
                </a:solidFill>
                <a:effectLst/>
                <a:latin typeface="Ubuntu" panose="020B0504030602030204" pitchFamily="34" charset="0"/>
                <a:ea typeface="Calibri" panose="020F0502020204030204" pitchFamily="34" charset="0"/>
                <a:cs typeface="Times New Roman" panose="02020603050405020304" pitchFamily="18" charset="0"/>
              </a:rPr>
              <a:t>PHW produced an evidence review for us which was included some surprises that have </a:t>
            </a:r>
            <a:r>
              <a:rPr lang="en-GB" sz="2400" b="1" i="1">
                <a:solidFill>
                  <a:schemeClr val="accent1">
                    <a:lumMod val="75000"/>
                  </a:schemeClr>
                </a:solidFill>
                <a:effectLst/>
                <a:latin typeface="Ubuntu" panose="020B0504030602030204" pitchFamily="34" charset="0"/>
                <a:ea typeface="Calibri" panose="020F0502020204030204" pitchFamily="34" charset="0"/>
                <a:cs typeface="Times New Roman" panose="02020603050405020304" pitchFamily="18" charset="0"/>
              </a:rPr>
              <a:t>definitely changed the way I think </a:t>
            </a:r>
            <a:r>
              <a:rPr lang="en-GB" sz="2400" i="1">
                <a:solidFill>
                  <a:schemeClr val="tx1"/>
                </a:solidFill>
                <a:effectLst/>
                <a:latin typeface="Ubuntu" panose="020B0504030602030204" pitchFamily="34" charset="0"/>
                <a:ea typeface="Calibri" panose="020F0502020204030204" pitchFamily="34" charset="0"/>
                <a:cs typeface="Times New Roman" panose="02020603050405020304" pitchFamily="18" charset="0"/>
              </a:rPr>
              <a:t>about things and that I hope will </a:t>
            </a:r>
            <a:r>
              <a:rPr lang="en-GB" sz="2400" b="1" i="1">
                <a:solidFill>
                  <a:schemeClr val="accent1">
                    <a:lumMod val="75000"/>
                  </a:schemeClr>
                </a:solidFill>
                <a:effectLst/>
                <a:latin typeface="Ubuntu" panose="020B0504030602030204" pitchFamily="34" charset="0"/>
                <a:ea typeface="Calibri" panose="020F0502020204030204" pitchFamily="34" charset="0"/>
                <a:cs typeface="Times New Roman" panose="02020603050405020304" pitchFamily="18" charset="0"/>
              </a:rPr>
              <a:t>change our policy </a:t>
            </a:r>
            <a:r>
              <a:rPr lang="en-GB" sz="2400" i="1">
                <a:solidFill>
                  <a:schemeClr val="tx1"/>
                </a:solidFill>
                <a:effectLst/>
                <a:latin typeface="Ubuntu" panose="020B0504030602030204" pitchFamily="34" charset="0"/>
                <a:ea typeface="Calibri" panose="020F0502020204030204" pitchFamily="34" charset="0"/>
                <a:cs typeface="Times New Roman" panose="02020603050405020304" pitchFamily="18" charset="0"/>
              </a:rPr>
              <a:t>in future. </a:t>
            </a:r>
          </a:p>
          <a:p>
            <a:pPr marL="342900" lvl="0" indent="-342900">
              <a:lnSpc>
                <a:spcPct val="107000"/>
              </a:lnSpc>
              <a:spcAft>
                <a:spcPts val="600"/>
              </a:spcAft>
              <a:buFont typeface="Symbol" panose="05050102010706020507" pitchFamily="18" charset="2"/>
              <a:buChar char=""/>
            </a:pPr>
            <a:r>
              <a:rPr lang="en-GB" sz="2400" i="1">
                <a:solidFill>
                  <a:schemeClr val="tx1"/>
                </a:solidFill>
                <a:effectLst/>
                <a:latin typeface="Ubuntu" panose="020B0504030602030204" pitchFamily="34" charset="0"/>
                <a:ea typeface="Calibri" panose="020F0502020204030204" pitchFamily="34" charset="0"/>
                <a:cs typeface="Times New Roman" panose="02020603050405020304" pitchFamily="18" charset="0"/>
              </a:rPr>
              <a:t>As a result of the available vaccination data, we are currently </a:t>
            </a:r>
            <a:r>
              <a:rPr lang="en-GB" sz="2400" b="1" i="1">
                <a:solidFill>
                  <a:schemeClr val="accent1">
                    <a:lumMod val="75000"/>
                  </a:schemeClr>
                </a:solidFill>
                <a:effectLst/>
                <a:latin typeface="Ubuntu" panose="020B0504030602030204" pitchFamily="34" charset="0"/>
                <a:ea typeface="Calibri" panose="020F0502020204030204" pitchFamily="34" charset="0"/>
                <a:cs typeface="Times New Roman" panose="02020603050405020304" pitchFamily="18" charset="0"/>
              </a:rPr>
              <a:t>working on a research proposal</a:t>
            </a:r>
            <a:r>
              <a:rPr lang="en-GB" sz="2400" i="1">
                <a:solidFill>
                  <a:schemeClr val="tx1"/>
                </a:solidFill>
                <a:effectLst/>
                <a:latin typeface="Ubuntu" panose="020B0504030602030204" pitchFamily="34" charset="0"/>
                <a:ea typeface="Calibri" panose="020F0502020204030204" pitchFamily="34" charset="0"/>
                <a:cs typeface="Times New Roman" panose="02020603050405020304" pitchFamily="18" charset="0"/>
              </a:rPr>
              <a:t>.</a:t>
            </a:r>
          </a:p>
          <a:p>
            <a:pPr marL="342900" lvl="0" indent="-342900">
              <a:lnSpc>
                <a:spcPct val="107000"/>
              </a:lnSpc>
              <a:spcAft>
                <a:spcPts val="600"/>
              </a:spcAft>
              <a:buFont typeface="Symbol" panose="05050102010706020507" pitchFamily="18" charset="2"/>
              <a:buChar char=""/>
            </a:pPr>
            <a:r>
              <a:rPr lang="en-GB" sz="2400" i="1">
                <a:solidFill>
                  <a:schemeClr val="tx1"/>
                </a:solidFill>
                <a:effectLst/>
                <a:latin typeface="Ubuntu" panose="020B0504030602030204" pitchFamily="34" charset="0"/>
                <a:ea typeface="Calibri" panose="020F0502020204030204" pitchFamily="34" charset="0"/>
                <a:cs typeface="Times New Roman" panose="02020603050405020304" pitchFamily="18" charset="0"/>
              </a:rPr>
              <a:t>I use the material supplied by Public Health Wales to </a:t>
            </a:r>
            <a:r>
              <a:rPr lang="en-GB" sz="2400" b="1" i="1">
                <a:solidFill>
                  <a:schemeClr val="accent1">
                    <a:lumMod val="75000"/>
                  </a:schemeClr>
                </a:solidFill>
                <a:effectLst/>
                <a:latin typeface="Ubuntu" panose="020B0504030602030204" pitchFamily="34" charset="0"/>
                <a:ea typeface="Calibri" panose="020F0502020204030204" pitchFamily="34" charset="0"/>
                <a:cs typeface="Times New Roman" panose="02020603050405020304" pitchFamily="18" charset="0"/>
              </a:rPr>
              <a:t>inform and improve my work</a:t>
            </a:r>
          </a:p>
          <a:p>
            <a:pPr marL="342900" lvl="0" indent="-342900">
              <a:lnSpc>
                <a:spcPct val="107000"/>
              </a:lnSpc>
              <a:spcAft>
                <a:spcPts val="600"/>
              </a:spcAft>
              <a:buFont typeface="Symbol" panose="05050102010706020507" pitchFamily="18" charset="2"/>
              <a:buChar char=""/>
            </a:pPr>
            <a:r>
              <a:rPr lang="en-GB" sz="2400" i="1">
                <a:solidFill>
                  <a:schemeClr val="tx1"/>
                </a:solidFill>
                <a:effectLst/>
                <a:latin typeface="Ubuntu" panose="020B0504030602030204" pitchFamily="34" charset="0"/>
                <a:ea typeface="Calibri" panose="020F0502020204030204" pitchFamily="34" charset="0"/>
                <a:cs typeface="Times New Roman" panose="02020603050405020304" pitchFamily="18" charset="0"/>
              </a:rPr>
              <a:t>At Swansea Council for Voluntary Service PHW’s short messages have been </a:t>
            </a:r>
            <a:r>
              <a:rPr lang="en-GB" sz="2400" b="1" i="1">
                <a:solidFill>
                  <a:schemeClr val="accent1">
                    <a:lumMod val="75000"/>
                  </a:schemeClr>
                </a:solidFill>
                <a:effectLst/>
                <a:latin typeface="Ubuntu" panose="020B0504030602030204" pitchFamily="34" charset="0"/>
                <a:ea typeface="Calibri" panose="020F0502020204030204" pitchFamily="34" charset="0"/>
                <a:cs typeface="Times New Roman" panose="02020603050405020304" pitchFamily="18" charset="0"/>
              </a:rPr>
              <a:t>really useful </a:t>
            </a:r>
            <a:r>
              <a:rPr lang="en-GB" sz="2400" i="1">
                <a:solidFill>
                  <a:schemeClr val="tx1"/>
                </a:solidFill>
                <a:effectLst/>
                <a:latin typeface="Ubuntu" panose="020B0504030602030204" pitchFamily="34" charset="0"/>
                <a:ea typeface="Calibri" panose="020F0502020204030204" pitchFamily="34" charset="0"/>
                <a:cs typeface="Times New Roman" panose="02020603050405020304" pitchFamily="18" charset="0"/>
              </a:rPr>
              <a:t>for raising community awareness on the impact of the outdoors on mental wellbeing, busting vaccine myths and cancer screening. The fact the messages were from PHW means they are recognised as a reputable source to help people make informed choices. </a:t>
            </a:r>
          </a:p>
          <a:p>
            <a:endParaRPr lang="en-GB" sz="2400"/>
          </a:p>
        </p:txBody>
      </p:sp>
      <p:sp>
        <p:nvSpPr>
          <p:cNvPr id="2" name="object 4">
            <a:extLst>
              <a:ext uri="{FF2B5EF4-FFF2-40B4-BE49-F238E27FC236}">
                <a16:creationId xmlns:a16="http://schemas.microsoft.com/office/drawing/2014/main" id="{0015EF36-FC66-0AB7-5C38-E62FDC75400B}"/>
              </a:ext>
            </a:extLst>
          </p:cNvPr>
          <p:cNvSpPr txBox="1"/>
          <p:nvPr/>
        </p:nvSpPr>
        <p:spPr>
          <a:xfrm>
            <a:off x="510846" y="10390166"/>
            <a:ext cx="1418590" cy="189865"/>
          </a:xfrm>
          <a:prstGeom prst="rect">
            <a:avLst/>
          </a:prstGeom>
        </p:spPr>
        <p:txBody>
          <a:bodyPr vert="horz" wrap="square" lIns="0" tIns="3175" rIns="0" bIns="0" rtlCol="0">
            <a:spAutoFit/>
          </a:bodyPr>
          <a:lstStyle/>
          <a:p>
            <a:pPr marL="12700">
              <a:lnSpc>
                <a:spcPct val="100000"/>
              </a:lnSpc>
              <a:spcBef>
                <a:spcPts val="25"/>
              </a:spcBef>
            </a:pPr>
            <a:r>
              <a:rPr sz="1150" b="1">
                <a:solidFill>
                  <a:srgbClr val="315083"/>
                </a:solidFill>
                <a:latin typeface="Ubuntu"/>
                <a:cs typeface="Ubuntu"/>
              </a:rPr>
              <a:t>Public</a:t>
            </a:r>
            <a:r>
              <a:rPr sz="1150" b="1" spc="-10">
                <a:solidFill>
                  <a:srgbClr val="315083"/>
                </a:solidFill>
                <a:latin typeface="Ubuntu"/>
                <a:cs typeface="Ubuntu"/>
              </a:rPr>
              <a:t> </a:t>
            </a:r>
            <a:r>
              <a:rPr sz="1150" b="1">
                <a:solidFill>
                  <a:srgbClr val="315083"/>
                </a:solidFill>
                <a:latin typeface="Ubuntu"/>
                <a:cs typeface="Ubuntu"/>
              </a:rPr>
              <a:t>Health </a:t>
            </a:r>
            <a:r>
              <a:rPr sz="1150" b="1" spc="-10">
                <a:solidFill>
                  <a:srgbClr val="315083"/>
                </a:solidFill>
                <a:latin typeface="Ubuntu"/>
                <a:cs typeface="Ubuntu"/>
              </a:rPr>
              <a:t>Wales</a:t>
            </a:r>
            <a:endParaRPr sz="1150">
              <a:latin typeface="Ubuntu"/>
              <a:cs typeface="Ubuntu"/>
            </a:endParaRPr>
          </a:p>
        </p:txBody>
      </p:sp>
      <p:sp>
        <p:nvSpPr>
          <p:cNvPr id="3" name="object 5">
            <a:extLst>
              <a:ext uri="{FF2B5EF4-FFF2-40B4-BE49-F238E27FC236}">
                <a16:creationId xmlns:a16="http://schemas.microsoft.com/office/drawing/2014/main" id="{A4F447D4-C625-687B-21C5-E16E7AA4828B}"/>
              </a:ext>
            </a:extLst>
          </p:cNvPr>
          <p:cNvSpPr txBox="1"/>
          <p:nvPr/>
        </p:nvSpPr>
        <p:spPr>
          <a:xfrm>
            <a:off x="2184900" y="10390166"/>
            <a:ext cx="4402167" cy="180178"/>
          </a:xfrm>
          <a:prstGeom prst="rect">
            <a:avLst/>
          </a:prstGeom>
        </p:spPr>
        <p:txBody>
          <a:bodyPr vert="horz" wrap="square" lIns="0" tIns="3175" rIns="0" bIns="0" rtlCol="0">
            <a:spAutoFit/>
          </a:bodyPr>
          <a:lstStyle/>
          <a:p>
            <a:pPr marL="12700">
              <a:lnSpc>
                <a:spcPct val="100000"/>
              </a:lnSpc>
              <a:spcBef>
                <a:spcPts val="25"/>
              </a:spcBef>
            </a:pPr>
            <a:r>
              <a:rPr lang="en-GB" sz="1150" spc="-10">
                <a:solidFill>
                  <a:srgbClr val="315083"/>
                </a:solidFill>
                <a:latin typeface="Ubuntu-Light"/>
                <a:cs typeface="Ubuntu-Light"/>
              </a:rPr>
              <a:t>Public Health Wales Annual Impact Survey, 2023</a:t>
            </a:r>
            <a:endParaRPr sz="1150">
              <a:latin typeface="Ubuntu-Light"/>
              <a:cs typeface="Ubuntu-Light"/>
            </a:endParaRPr>
          </a:p>
        </p:txBody>
      </p:sp>
    </p:spTree>
    <p:extLst>
      <p:ext uri="{BB962C8B-B14F-4D97-AF65-F5344CB8AC3E}">
        <p14:creationId xmlns:p14="http://schemas.microsoft.com/office/powerpoint/2010/main" val="8257050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115300" y="4197086"/>
            <a:ext cx="11578724" cy="1254189"/>
          </a:xfrm>
          <a:prstGeom prst="rect">
            <a:avLst/>
          </a:prstGeom>
        </p:spPr>
        <p:txBody>
          <a:bodyPr vert="horz" wrap="square" lIns="0" tIns="15240" rIns="0" bIns="0" rtlCol="0">
            <a:spAutoFit/>
          </a:bodyPr>
          <a:lstStyle/>
          <a:p>
            <a:pPr marL="12700">
              <a:lnSpc>
                <a:spcPct val="100000"/>
              </a:lnSpc>
              <a:spcBef>
                <a:spcPts val="120"/>
              </a:spcBef>
            </a:pPr>
            <a:r>
              <a:rPr lang="en-GB" sz="8050">
                <a:solidFill>
                  <a:srgbClr val="FFFFFF"/>
                </a:solidFill>
              </a:rPr>
              <a:t>Areas for improvement</a:t>
            </a:r>
            <a:endParaRPr sz="8050"/>
          </a:p>
        </p:txBody>
      </p:sp>
    </p:spTree>
    <p:extLst>
      <p:ext uri="{BB962C8B-B14F-4D97-AF65-F5344CB8AC3E}">
        <p14:creationId xmlns:p14="http://schemas.microsoft.com/office/powerpoint/2010/main" val="10375244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0DA4F73-0CBD-94DB-0F40-CC98D9409F03}"/>
              </a:ext>
            </a:extLst>
          </p:cNvPr>
          <p:cNvSpPr>
            <a:spLocks noGrp="1"/>
          </p:cNvSpPr>
          <p:nvPr>
            <p:ph type="body" idx="1"/>
          </p:nvPr>
        </p:nvSpPr>
        <p:spPr>
          <a:xfrm>
            <a:off x="772615" y="2904566"/>
            <a:ext cx="18985597" cy="6955750"/>
          </a:xfrm>
        </p:spPr>
        <p:txBody>
          <a:bodyPr wrap="square" lIns="0" tIns="0" rIns="0" bIns="0">
            <a:spAutoFit/>
          </a:bodyPr>
          <a:lstStyle/>
          <a:p>
            <a:pPr marL="285750" indent="-285750">
              <a:spcAft>
                <a:spcPts val="600"/>
              </a:spcAft>
              <a:buFont typeface="Arial" panose="020B0604020202020204" pitchFamily="34" charset="0"/>
              <a:buChar char="•"/>
            </a:pPr>
            <a:r>
              <a:rPr lang="en-GB" sz="2000" i="1">
                <a:solidFill>
                  <a:schemeClr val="tx1"/>
                </a:solidFill>
                <a:latin typeface="Ubuntu Light" panose="020B0304030602030204" pitchFamily="34" charset="0"/>
                <a:cs typeface="Times New Roman" panose="02020603050405020304" pitchFamily="18" charset="0"/>
              </a:rPr>
              <a:t>Have </a:t>
            </a:r>
            <a:r>
              <a:rPr lang="en-GB" sz="2000" b="1" i="1">
                <a:solidFill>
                  <a:schemeClr val="accent1">
                    <a:lumMod val="75000"/>
                  </a:schemeClr>
                </a:solidFill>
                <a:latin typeface="Ubuntu Light" panose="020B0304030602030204" pitchFamily="34" charset="0"/>
                <a:cs typeface="Times New Roman" panose="02020603050405020304" pitchFamily="18" charset="0"/>
              </a:rPr>
              <a:t>clear signposting </a:t>
            </a:r>
            <a:r>
              <a:rPr lang="en-GB" sz="2000" i="1">
                <a:solidFill>
                  <a:schemeClr val="tx1"/>
                </a:solidFill>
                <a:latin typeface="Ubuntu Light" panose="020B0304030602030204" pitchFamily="34" charset="0"/>
                <a:cs typeface="Times New Roman" panose="02020603050405020304" pitchFamily="18" charset="0"/>
              </a:rPr>
              <a:t>to all data sources including from main PHW webpage</a:t>
            </a:r>
          </a:p>
          <a:p>
            <a:pPr marL="285750" indent="-285750">
              <a:spcAft>
                <a:spcPts val="600"/>
              </a:spcAft>
              <a:buFont typeface="Arial" panose="020B0604020202020204" pitchFamily="34" charset="0"/>
              <a:buChar char="•"/>
            </a:pPr>
            <a:r>
              <a:rPr lang="en-GB" sz="2000" i="1">
                <a:solidFill>
                  <a:schemeClr val="tx1"/>
                </a:solidFill>
                <a:latin typeface="Ubuntu Light" panose="020B0304030602030204" pitchFamily="34" charset="0"/>
                <a:cs typeface="Times New Roman" panose="02020603050405020304" pitchFamily="18" charset="0"/>
              </a:rPr>
              <a:t>Please put a </a:t>
            </a:r>
            <a:r>
              <a:rPr lang="en-GB" sz="2000" b="1" i="1">
                <a:solidFill>
                  <a:schemeClr val="accent1">
                    <a:lumMod val="75000"/>
                  </a:schemeClr>
                </a:solidFill>
                <a:latin typeface="Ubuntu Light" panose="020B0304030602030204" pitchFamily="34" charset="0"/>
                <a:cs typeface="Times New Roman" panose="02020603050405020304" pitchFamily="18" charset="0"/>
              </a:rPr>
              <a:t>date</a:t>
            </a:r>
            <a:r>
              <a:rPr lang="en-GB" sz="2000" i="1">
                <a:solidFill>
                  <a:schemeClr val="tx1"/>
                </a:solidFill>
                <a:latin typeface="Ubuntu Light" panose="020B0304030602030204" pitchFamily="34" charset="0"/>
                <a:cs typeface="Times New Roman" panose="02020603050405020304" pitchFamily="18" charset="0"/>
              </a:rPr>
              <a:t> on all webpages so that they can be referenced. </a:t>
            </a:r>
          </a:p>
          <a:p>
            <a:pPr marL="285750" indent="-285750">
              <a:spcAft>
                <a:spcPts val="600"/>
              </a:spcAft>
              <a:buFont typeface="Arial" panose="020B0604020202020204" pitchFamily="34" charset="0"/>
              <a:buChar char="•"/>
            </a:pPr>
            <a:r>
              <a:rPr lang="en-GB" sz="2000" i="1">
                <a:solidFill>
                  <a:schemeClr val="tx1"/>
                </a:solidFill>
                <a:effectLst/>
                <a:latin typeface="Ubuntu Light" panose="020B0304030602030204" pitchFamily="34" charset="0"/>
                <a:ea typeface="Calibri" panose="020F0502020204030204" pitchFamily="34" charset="0"/>
                <a:cs typeface="Times New Roman" panose="02020603050405020304" pitchFamily="18" charset="0"/>
              </a:rPr>
              <a:t>If PHW does not have the data, please provide </a:t>
            </a:r>
            <a:r>
              <a:rPr lang="en-GB" sz="2000" b="1" i="1">
                <a:solidFill>
                  <a:schemeClr val="accent1">
                    <a:lumMod val="75000"/>
                  </a:schemeClr>
                </a:solidFill>
                <a:effectLst/>
                <a:latin typeface="Ubuntu Light" panose="020B0304030602030204" pitchFamily="34" charset="0"/>
                <a:ea typeface="Calibri" panose="020F0502020204030204" pitchFamily="34" charset="0"/>
                <a:cs typeface="Times New Roman" panose="02020603050405020304" pitchFamily="18" charset="0"/>
              </a:rPr>
              <a:t>reliable links to the best place to get that data </a:t>
            </a:r>
            <a:r>
              <a:rPr lang="en-GB" sz="2000" i="1">
                <a:solidFill>
                  <a:schemeClr val="tx1"/>
                </a:solidFill>
                <a:effectLst/>
                <a:latin typeface="Ubuntu Light" panose="020B0304030602030204" pitchFamily="34" charset="0"/>
                <a:ea typeface="Calibri" panose="020F0502020204030204" pitchFamily="34" charset="0"/>
                <a:cs typeface="Times New Roman" panose="02020603050405020304" pitchFamily="18" charset="0"/>
              </a:rPr>
              <a:t>in the latest version. It's particularly tricky when the internet takes you to English sites and they don't specify England or UK and so PHW could help with pulling out the Welsh figures for things.</a:t>
            </a:r>
            <a:endParaRPr lang="en-GB" sz="2000" i="1">
              <a:solidFill>
                <a:schemeClr val="tx1"/>
              </a:solidFill>
              <a:latin typeface="Ubuntu Light" panose="020B0304030602030204" pitchFamily="34" charset="0"/>
              <a:cs typeface="Times New Roman" panose="02020603050405020304" pitchFamily="18" charset="0"/>
            </a:endParaRPr>
          </a:p>
          <a:p>
            <a:pPr>
              <a:spcAft>
                <a:spcPts val="600"/>
              </a:spcAft>
            </a:pPr>
            <a:endParaRPr lang="en-GB" sz="2000" i="1">
              <a:solidFill>
                <a:schemeClr val="tx1"/>
              </a:solidFill>
              <a:latin typeface="Ubuntu Light" panose="020B0304030602030204" pitchFamily="34" charset="0"/>
              <a:cs typeface="Times New Roman" panose="02020603050405020304" pitchFamily="18" charset="0"/>
            </a:endParaRPr>
          </a:p>
          <a:p>
            <a:pPr marL="285750" indent="-285750">
              <a:spcAft>
                <a:spcPts val="600"/>
              </a:spcAft>
              <a:buFont typeface="Arial" panose="020B0604020202020204" pitchFamily="34" charset="0"/>
              <a:buChar char="•"/>
            </a:pPr>
            <a:endParaRPr lang="en-GB" sz="2000" i="1">
              <a:solidFill>
                <a:schemeClr val="tx1"/>
              </a:solidFill>
              <a:latin typeface="Ubuntu Light" panose="020B0304030602030204" pitchFamily="34" charset="0"/>
              <a:cs typeface="Times New Roman" panose="02020603050405020304" pitchFamily="18" charset="0"/>
            </a:endParaRPr>
          </a:p>
          <a:p>
            <a:pPr>
              <a:spcAft>
                <a:spcPts val="600"/>
              </a:spcAft>
            </a:pPr>
            <a:r>
              <a:rPr lang="en-GB" sz="2000" i="1">
                <a:solidFill>
                  <a:schemeClr val="tx1"/>
                </a:solidFill>
                <a:latin typeface="Ubuntu Light" panose="020B0304030602030204" pitchFamily="34" charset="0"/>
                <a:cs typeface="Times New Roman" panose="02020603050405020304" pitchFamily="18" charset="0"/>
              </a:rPr>
              <a:t>		“As I work for a learning disability charity it would be useful if it was in </a:t>
            </a:r>
            <a:r>
              <a:rPr lang="en-GB" sz="2000" b="1" i="1">
                <a:solidFill>
                  <a:schemeClr val="accent1">
                    <a:lumMod val="75000"/>
                  </a:schemeClr>
                </a:solidFill>
                <a:latin typeface="Ubuntu Light" panose="020B0304030602030204" pitchFamily="34" charset="0"/>
                <a:cs typeface="Times New Roman" panose="02020603050405020304" pitchFamily="18" charset="0"/>
              </a:rPr>
              <a:t>easy read</a:t>
            </a:r>
            <a:r>
              <a:rPr lang="en-GB" sz="2000" i="1">
                <a:solidFill>
                  <a:schemeClr val="accent1">
                    <a:lumMod val="75000"/>
                  </a:schemeClr>
                </a:solidFill>
                <a:latin typeface="Ubuntu Light" panose="020B0304030602030204" pitchFamily="34" charset="0"/>
                <a:cs typeface="Times New Roman" panose="02020603050405020304" pitchFamily="18" charset="0"/>
              </a:rPr>
              <a:t>”</a:t>
            </a:r>
          </a:p>
          <a:p>
            <a:pPr marL="285750" indent="-285750">
              <a:spcAft>
                <a:spcPts val="600"/>
              </a:spcAft>
              <a:buFont typeface="Arial" panose="020B0604020202020204" pitchFamily="34" charset="0"/>
              <a:buChar char="•"/>
            </a:pPr>
            <a:r>
              <a:rPr lang="en-GB" sz="2000" i="1">
                <a:solidFill>
                  <a:schemeClr val="tx1"/>
                </a:solidFill>
                <a:latin typeface="Ubuntu Light" panose="020B0304030602030204" pitchFamily="34" charset="0"/>
                <a:cs typeface="Times New Roman" panose="02020603050405020304" pitchFamily="18" charset="0"/>
              </a:rPr>
              <a:t>Suggest the PHW website is made </a:t>
            </a:r>
            <a:r>
              <a:rPr lang="en-GB" sz="2000" b="1" i="1">
                <a:solidFill>
                  <a:schemeClr val="accent1">
                    <a:lumMod val="75000"/>
                  </a:schemeClr>
                </a:solidFill>
                <a:latin typeface="Ubuntu Light" panose="020B0304030602030204" pitchFamily="34" charset="0"/>
                <a:cs typeface="Times New Roman" panose="02020603050405020304" pitchFamily="18" charset="0"/>
              </a:rPr>
              <a:t>fully accessible </a:t>
            </a:r>
            <a:r>
              <a:rPr lang="en-GB" sz="2000" i="1">
                <a:solidFill>
                  <a:schemeClr val="tx1"/>
                </a:solidFill>
                <a:latin typeface="Ubuntu Light" panose="020B0304030602030204" pitchFamily="34" charset="0"/>
                <a:cs typeface="Times New Roman" panose="02020603050405020304" pitchFamily="18" charset="0"/>
              </a:rPr>
              <a:t>and </a:t>
            </a:r>
            <a:r>
              <a:rPr lang="en-GB" sz="2000" b="1" i="1">
                <a:solidFill>
                  <a:schemeClr val="accent1">
                    <a:lumMod val="75000"/>
                  </a:schemeClr>
                </a:solidFill>
                <a:latin typeface="Ubuntu Light" panose="020B0304030602030204" pitchFamily="34" charset="0"/>
                <a:cs typeface="Times New Roman" panose="02020603050405020304" pitchFamily="18" charset="0"/>
              </a:rPr>
              <a:t>reviewed regularly by a range of people</a:t>
            </a:r>
          </a:p>
          <a:p>
            <a:pPr marL="285750" indent="-285750">
              <a:spcAft>
                <a:spcPts val="600"/>
              </a:spcAft>
              <a:buFont typeface="Arial" panose="020B0604020202020204" pitchFamily="34" charset="0"/>
              <a:buChar char="•"/>
            </a:pPr>
            <a:endParaRPr lang="en-GB" sz="2000" b="1" i="1">
              <a:solidFill>
                <a:schemeClr val="accent1">
                  <a:lumMod val="75000"/>
                </a:schemeClr>
              </a:solidFill>
              <a:latin typeface="Ubuntu Light" panose="020B0304030602030204" pitchFamily="34" charset="0"/>
              <a:cs typeface="Times New Roman" panose="02020603050405020304" pitchFamily="18" charset="0"/>
            </a:endParaRPr>
          </a:p>
          <a:p>
            <a:pPr marL="285750" indent="-285750">
              <a:spcAft>
                <a:spcPts val="600"/>
              </a:spcAft>
              <a:buFont typeface="Arial" panose="020B0604020202020204" pitchFamily="34" charset="0"/>
              <a:buChar char="•"/>
            </a:pPr>
            <a:r>
              <a:rPr lang="en-GB" sz="2000" i="1">
                <a:solidFill>
                  <a:schemeClr val="tx1"/>
                </a:solidFill>
                <a:latin typeface="Ubuntu Light" panose="020B0304030602030204" pitchFamily="34" charset="0"/>
                <a:cs typeface="Times New Roman" panose="02020603050405020304" pitchFamily="18" charset="0"/>
              </a:rPr>
              <a:t>Include </a:t>
            </a:r>
            <a:r>
              <a:rPr lang="en-GB" sz="2000" b="1" i="1">
                <a:solidFill>
                  <a:schemeClr val="accent1">
                    <a:lumMod val="75000"/>
                  </a:schemeClr>
                </a:solidFill>
                <a:latin typeface="Ubuntu Light" panose="020B0304030602030204" pitchFamily="34" charset="0"/>
                <a:cs typeface="Times New Roman" panose="02020603050405020304" pitchFamily="18" charset="0"/>
              </a:rPr>
              <a:t>author or contact </a:t>
            </a:r>
            <a:r>
              <a:rPr lang="en-GB" sz="2000" i="1">
                <a:solidFill>
                  <a:schemeClr val="tx1"/>
                </a:solidFill>
                <a:latin typeface="Ubuntu Light" panose="020B0304030602030204" pitchFamily="34" charset="0"/>
                <a:cs typeface="Times New Roman" panose="02020603050405020304" pitchFamily="18" charset="0"/>
              </a:rPr>
              <a:t>for each topic / publication on webpages</a:t>
            </a:r>
          </a:p>
          <a:p>
            <a:pPr marL="285750" indent="-285750">
              <a:spcAft>
                <a:spcPts val="600"/>
              </a:spcAft>
              <a:buFont typeface="Arial" panose="020B0604020202020204" pitchFamily="34" charset="0"/>
              <a:buChar char="•"/>
            </a:pPr>
            <a:r>
              <a:rPr lang="en-GB" sz="2000" i="1">
                <a:solidFill>
                  <a:schemeClr val="tx1"/>
                </a:solidFill>
                <a:latin typeface="Ubuntu Light" panose="020B0304030602030204" pitchFamily="34" charset="0"/>
                <a:cs typeface="Times New Roman" panose="02020603050405020304" pitchFamily="18" charset="0"/>
              </a:rPr>
              <a:t>Ensure broken </a:t>
            </a:r>
            <a:r>
              <a:rPr lang="en-GB" sz="2000" b="1" i="1">
                <a:solidFill>
                  <a:schemeClr val="accent1">
                    <a:lumMod val="75000"/>
                  </a:schemeClr>
                </a:solidFill>
                <a:latin typeface="Ubuntu Light" panose="020B0304030602030204" pitchFamily="34" charset="0"/>
                <a:cs typeface="Times New Roman" panose="02020603050405020304" pitchFamily="18" charset="0"/>
              </a:rPr>
              <a:t>links</a:t>
            </a:r>
            <a:r>
              <a:rPr lang="en-GB" sz="2000" i="1">
                <a:solidFill>
                  <a:schemeClr val="accent1">
                    <a:lumMod val="75000"/>
                  </a:schemeClr>
                </a:solidFill>
                <a:latin typeface="Ubuntu Light" panose="020B0304030602030204" pitchFamily="34" charset="0"/>
                <a:cs typeface="Times New Roman" panose="02020603050405020304" pitchFamily="18" charset="0"/>
              </a:rPr>
              <a:t> </a:t>
            </a:r>
            <a:r>
              <a:rPr lang="en-GB" sz="2000" i="1">
                <a:solidFill>
                  <a:schemeClr val="tx1"/>
                </a:solidFill>
                <a:latin typeface="Ubuntu Light" panose="020B0304030602030204" pitchFamily="34" charset="0"/>
                <a:cs typeface="Times New Roman" panose="02020603050405020304" pitchFamily="18" charset="0"/>
              </a:rPr>
              <a:t>are updated and links to newer data put on outdated webpages </a:t>
            </a:r>
          </a:p>
          <a:p>
            <a:pPr marL="285750" indent="-285750">
              <a:spcAft>
                <a:spcPts val="600"/>
              </a:spcAft>
              <a:buFont typeface="Arial" panose="020B0604020202020204" pitchFamily="34" charset="0"/>
              <a:buChar char="•"/>
            </a:pPr>
            <a:r>
              <a:rPr lang="en-GB" sz="2000" i="1">
                <a:solidFill>
                  <a:schemeClr val="tx1"/>
                </a:solidFill>
                <a:latin typeface="Ubuntu Light" panose="020B0304030602030204" pitchFamily="34" charset="0"/>
                <a:cs typeface="Times New Roman" panose="02020603050405020304" pitchFamily="18" charset="0"/>
              </a:rPr>
              <a:t>It is </a:t>
            </a:r>
            <a:r>
              <a:rPr lang="en-GB" sz="2000" b="1" i="1">
                <a:solidFill>
                  <a:schemeClr val="accent1">
                    <a:lumMod val="75000"/>
                  </a:schemeClr>
                </a:solidFill>
                <a:latin typeface="Ubuntu Light" panose="020B0304030602030204" pitchFamily="34" charset="0"/>
                <a:cs typeface="Times New Roman" panose="02020603050405020304" pitchFamily="18" charset="0"/>
              </a:rPr>
              <a:t>hard to know who to go to </a:t>
            </a:r>
            <a:r>
              <a:rPr lang="en-GB" sz="2000" i="1">
                <a:solidFill>
                  <a:schemeClr val="tx1"/>
                </a:solidFill>
                <a:latin typeface="Ubuntu Light" panose="020B0304030602030204" pitchFamily="34" charset="0"/>
                <a:cs typeface="Times New Roman" panose="02020603050405020304" pitchFamily="18" charset="0"/>
              </a:rPr>
              <a:t>in PHW for what information; </a:t>
            </a:r>
            <a:r>
              <a:rPr lang="en-GB" sz="2000" b="1" i="1">
                <a:solidFill>
                  <a:schemeClr val="accent1">
                    <a:lumMod val="75000"/>
                  </a:schemeClr>
                </a:solidFill>
                <a:latin typeface="Ubuntu Light" panose="020B0304030602030204" pitchFamily="34" charset="0"/>
                <a:cs typeface="Times New Roman" panose="02020603050405020304" pitchFamily="18" charset="0"/>
              </a:rPr>
              <a:t>the website does not list teams, leads etc</a:t>
            </a:r>
            <a:r>
              <a:rPr lang="en-GB" sz="2000" i="1">
                <a:solidFill>
                  <a:schemeClr val="accent1">
                    <a:lumMod val="75000"/>
                  </a:schemeClr>
                </a:solidFill>
                <a:latin typeface="Ubuntu Light" panose="020B0304030602030204" pitchFamily="34" charset="0"/>
                <a:cs typeface="Times New Roman" panose="02020603050405020304" pitchFamily="18" charset="0"/>
              </a:rPr>
              <a:t>, </a:t>
            </a:r>
            <a:r>
              <a:rPr lang="en-GB" sz="2000" i="1">
                <a:solidFill>
                  <a:schemeClr val="tx1"/>
                </a:solidFill>
                <a:latin typeface="Ubuntu Light" panose="020B0304030602030204" pitchFamily="34" charset="0"/>
                <a:cs typeface="Times New Roman" panose="02020603050405020304" pitchFamily="18" charset="0"/>
              </a:rPr>
              <a:t>and that would be a good starting point.</a:t>
            </a:r>
          </a:p>
          <a:p>
            <a:pPr>
              <a:spcAft>
                <a:spcPts val="600"/>
              </a:spcAft>
            </a:pPr>
            <a:endParaRPr lang="en-GB" sz="2000" i="1">
              <a:solidFill>
                <a:schemeClr val="tx1"/>
              </a:solidFill>
              <a:latin typeface="Ubuntu Light" panose="020B0304030602030204" pitchFamily="34" charset="0"/>
              <a:cs typeface="Times New Roman" panose="02020603050405020304" pitchFamily="18" charset="0"/>
            </a:endParaRPr>
          </a:p>
          <a:p>
            <a:pPr marL="285750" indent="-285750">
              <a:spcAft>
                <a:spcPts val="600"/>
              </a:spcAft>
              <a:buFont typeface="Arial" panose="020B0604020202020204" pitchFamily="34" charset="0"/>
              <a:buChar char="•"/>
            </a:pPr>
            <a:endParaRPr lang="en-GB" sz="2000" i="1">
              <a:solidFill>
                <a:schemeClr val="tx1"/>
              </a:solidFill>
              <a:latin typeface="Ubuntu Light" panose="020B0304030602030204" pitchFamily="34" charset="0"/>
              <a:cs typeface="Times New Roman" panose="02020603050405020304" pitchFamily="18" charset="0"/>
            </a:endParaRPr>
          </a:p>
          <a:p>
            <a:pPr marL="285750" indent="-285750">
              <a:spcAft>
                <a:spcPts val="600"/>
              </a:spcAft>
              <a:buFont typeface="Arial" panose="020B0604020202020204" pitchFamily="34" charset="0"/>
              <a:buChar char="•"/>
            </a:pPr>
            <a:r>
              <a:rPr lang="en-GB" sz="2000" i="1">
                <a:solidFill>
                  <a:schemeClr val="tx1"/>
                </a:solidFill>
                <a:latin typeface="Ubuntu Light" panose="020B0304030602030204" pitchFamily="34" charset="0"/>
                <a:cs typeface="Times New Roman" panose="02020603050405020304" pitchFamily="18" charset="0"/>
              </a:rPr>
              <a:t>“The website is poor and </a:t>
            </a:r>
            <a:r>
              <a:rPr lang="en-GB" sz="2000" b="1" i="1">
                <a:solidFill>
                  <a:schemeClr val="accent1">
                    <a:lumMod val="75000"/>
                  </a:schemeClr>
                </a:solidFill>
                <a:latin typeface="Ubuntu Light" panose="020B0304030602030204" pitchFamily="34" charset="0"/>
                <a:cs typeface="Times New Roman" panose="02020603050405020304" pitchFamily="18" charset="0"/>
              </a:rPr>
              <a:t>very difficult to navigate and search </a:t>
            </a:r>
            <a:r>
              <a:rPr lang="en-GB" sz="2000" i="1">
                <a:solidFill>
                  <a:schemeClr val="tx1"/>
                </a:solidFill>
                <a:latin typeface="Ubuntu Light" panose="020B0304030602030204" pitchFamily="34" charset="0"/>
                <a:cs typeface="Times New Roman" panose="02020603050405020304" pitchFamily="18" charset="0"/>
              </a:rPr>
              <a:t>for data and knowledge. Even when I know the specific resource, it is still difficult to find.”</a:t>
            </a:r>
          </a:p>
          <a:p>
            <a:pPr marL="285750" indent="-285750">
              <a:spcAft>
                <a:spcPts val="600"/>
              </a:spcAft>
              <a:buFont typeface="Arial" panose="020B0604020202020204" pitchFamily="34" charset="0"/>
              <a:buChar char="•"/>
            </a:pPr>
            <a:endParaRPr lang="en-GB" sz="2400" i="1">
              <a:solidFill>
                <a:schemeClr val="tx1"/>
              </a:solidFill>
              <a:latin typeface="Ubuntu Light" panose="020B0304030602030204" pitchFamily="34" charset="0"/>
              <a:cs typeface="Times New Roman" panose="02020603050405020304" pitchFamily="18" charset="0"/>
            </a:endParaRPr>
          </a:p>
          <a:p>
            <a:pPr marL="285750" indent="-285750">
              <a:spcAft>
                <a:spcPts val="600"/>
              </a:spcAft>
              <a:buFont typeface="Arial" panose="020B0604020202020204" pitchFamily="34" charset="0"/>
              <a:buChar char="•"/>
            </a:pPr>
            <a:endParaRPr lang="en-GB" sz="2400" i="1">
              <a:solidFill>
                <a:schemeClr val="tx1"/>
              </a:solidFill>
              <a:latin typeface="Ubuntu Light" panose="020B0304030602030204" pitchFamily="34" charset="0"/>
              <a:cs typeface="Times New Roman" panose="02020603050405020304" pitchFamily="18" charset="0"/>
            </a:endParaRPr>
          </a:p>
          <a:p>
            <a:pPr marL="285750" indent="-285750">
              <a:spcAft>
                <a:spcPts val="600"/>
              </a:spcAft>
              <a:buFont typeface="Arial" panose="020B0604020202020204" pitchFamily="34" charset="0"/>
              <a:buChar char="•"/>
            </a:pPr>
            <a:endParaRPr lang="en-GB" sz="2400" i="1">
              <a:solidFill>
                <a:schemeClr val="tx1"/>
              </a:solidFill>
              <a:latin typeface="Ubuntu Light" panose="020B0304030602030204" pitchFamily="34" charset="0"/>
              <a:cs typeface="Times New Roman" panose="02020603050405020304" pitchFamily="18" charset="0"/>
            </a:endParaRPr>
          </a:p>
        </p:txBody>
      </p:sp>
      <p:sp>
        <p:nvSpPr>
          <p:cNvPr id="4" name="object 31">
            <a:extLst>
              <a:ext uri="{FF2B5EF4-FFF2-40B4-BE49-F238E27FC236}">
                <a16:creationId xmlns:a16="http://schemas.microsoft.com/office/drawing/2014/main" id="{93641290-F440-DB58-C537-E512B7BB70BB}"/>
              </a:ext>
            </a:extLst>
          </p:cNvPr>
          <p:cNvSpPr txBox="1">
            <a:spLocks/>
          </p:cNvSpPr>
          <p:nvPr/>
        </p:nvSpPr>
        <p:spPr>
          <a:xfrm>
            <a:off x="772615" y="1201719"/>
            <a:ext cx="14861085" cy="1534394"/>
          </a:xfrm>
          <a:prstGeom prst="rect">
            <a:avLst/>
          </a:prstGeom>
        </p:spPr>
        <p:txBody>
          <a:bodyPr vert="horz" wrap="square" lIns="0" tIns="15875" rIns="0" bIns="0" rtlCol="0">
            <a:spAutoFit/>
          </a:bodyPr>
          <a:lstStyle>
            <a:lvl1pPr>
              <a:defRPr sz="6000" b="1" i="0">
                <a:solidFill>
                  <a:srgbClr val="315083"/>
                </a:solidFill>
                <a:latin typeface="Ubuntu"/>
                <a:ea typeface="+mj-ea"/>
                <a:cs typeface="Ubuntu"/>
              </a:defRPr>
            </a:lvl1pPr>
          </a:lstStyle>
          <a:p>
            <a:pPr marL="12700">
              <a:spcBef>
                <a:spcPts val="125"/>
              </a:spcBef>
            </a:pPr>
            <a:r>
              <a:rPr lang="en-GB" spc="-20"/>
              <a:t>Areas for Improvement</a:t>
            </a:r>
          </a:p>
          <a:p>
            <a:pPr marL="12700">
              <a:spcBef>
                <a:spcPts val="210"/>
              </a:spcBef>
            </a:pPr>
            <a:r>
              <a:rPr lang="en-GB" sz="3700" b="0" spc="-10">
                <a:solidFill>
                  <a:srgbClr val="F43882"/>
                </a:solidFill>
                <a:latin typeface="Ubuntu-Light"/>
                <a:cs typeface="Ubuntu-Light"/>
              </a:rPr>
              <a:t>Suggestions from the users: The website</a:t>
            </a:r>
            <a:endParaRPr lang="en-GB" sz="3700">
              <a:latin typeface="Ubuntu-Light"/>
              <a:cs typeface="Ubuntu-Light"/>
            </a:endParaRPr>
          </a:p>
        </p:txBody>
      </p:sp>
      <p:sp>
        <p:nvSpPr>
          <p:cNvPr id="2" name="TextBox 1">
            <a:extLst>
              <a:ext uri="{FF2B5EF4-FFF2-40B4-BE49-F238E27FC236}">
                <a16:creationId xmlns:a16="http://schemas.microsoft.com/office/drawing/2014/main" id="{007A73EA-CA33-341D-160B-1481590A32A0}"/>
              </a:ext>
            </a:extLst>
          </p:cNvPr>
          <p:cNvSpPr txBox="1"/>
          <p:nvPr/>
        </p:nvSpPr>
        <p:spPr>
          <a:xfrm rot="20601256">
            <a:off x="794782" y="4774799"/>
            <a:ext cx="2097740" cy="461665"/>
          </a:xfrm>
          <a:custGeom>
            <a:avLst/>
            <a:gdLst>
              <a:gd name="connsiteX0" fmla="*/ 0 w 2097740"/>
              <a:gd name="connsiteY0" fmla="*/ 0 h 461665"/>
              <a:gd name="connsiteX1" fmla="*/ 2097740 w 2097740"/>
              <a:gd name="connsiteY1" fmla="*/ 0 h 461665"/>
              <a:gd name="connsiteX2" fmla="*/ 2097740 w 2097740"/>
              <a:gd name="connsiteY2" fmla="*/ 461665 h 461665"/>
              <a:gd name="connsiteX3" fmla="*/ 0 w 2097740"/>
              <a:gd name="connsiteY3" fmla="*/ 461665 h 461665"/>
              <a:gd name="connsiteX4" fmla="*/ 0 w 2097740"/>
              <a:gd name="connsiteY4" fmla="*/ 0 h 4616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97740" h="461665" fill="none" extrusionOk="0">
                <a:moveTo>
                  <a:pt x="0" y="0"/>
                </a:moveTo>
                <a:cubicBezTo>
                  <a:pt x="474616" y="50920"/>
                  <a:pt x="1549466" y="132720"/>
                  <a:pt x="2097740" y="0"/>
                </a:cubicBezTo>
                <a:cubicBezTo>
                  <a:pt x="2093624" y="163780"/>
                  <a:pt x="2070937" y="343270"/>
                  <a:pt x="2097740" y="461665"/>
                </a:cubicBezTo>
                <a:cubicBezTo>
                  <a:pt x="1538731" y="513411"/>
                  <a:pt x="699597" y="576297"/>
                  <a:pt x="0" y="461665"/>
                </a:cubicBezTo>
                <a:cubicBezTo>
                  <a:pt x="130" y="360175"/>
                  <a:pt x="-23865" y="54912"/>
                  <a:pt x="0" y="0"/>
                </a:cubicBezTo>
                <a:close/>
              </a:path>
              <a:path w="2097740" h="461665" stroke="0" extrusionOk="0">
                <a:moveTo>
                  <a:pt x="0" y="0"/>
                </a:moveTo>
                <a:cubicBezTo>
                  <a:pt x="734876" y="76977"/>
                  <a:pt x="1316120" y="61143"/>
                  <a:pt x="2097740" y="0"/>
                </a:cubicBezTo>
                <a:cubicBezTo>
                  <a:pt x="2106358" y="214635"/>
                  <a:pt x="2092927" y="401230"/>
                  <a:pt x="2097740" y="461665"/>
                </a:cubicBezTo>
                <a:cubicBezTo>
                  <a:pt x="1557152" y="530305"/>
                  <a:pt x="930274" y="315101"/>
                  <a:pt x="0" y="461665"/>
                </a:cubicBezTo>
                <a:cubicBezTo>
                  <a:pt x="2953" y="321017"/>
                  <a:pt x="-28907" y="69821"/>
                  <a:pt x="0" y="0"/>
                </a:cubicBezTo>
                <a:close/>
              </a:path>
            </a:pathLst>
          </a:custGeom>
          <a:solidFill>
            <a:schemeClr val="accent1">
              <a:lumMod val="20000"/>
              <a:lumOff val="80000"/>
            </a:schemeClr>
          </a:solidFill>
          <a:ln w="76200">
            <a:solidFill>
              <a:schemeClr val="accent1">
                <a:lumMod val="75000"/>
              </a:schemeClr>
            </a:solidFill>
            <a:extLst>
              <a:ext uri="{C807C97D-BFC1-408E-A445-0C87EB9F89A2}">
                <ask:lineSketchStyleProps xmlns:ask="http://schemas.microsoft.com/office/drawing/2018/sketchyshapes" sd="3846751436">
                  <a:prstGeom prst="rect">
                    <a:avLst/>
                  </a:prstGeom>
                  <ask:type>
                    <ask:lineSketchCurved/>
                  </ask:type>
                </ask:lineSketchStyleProps>
              </a:ext>
            </a:extLst>
          </a:ln>
        </p:spPr>
        <p:txBody>
          <a:bodyPr wrap="square" rtlCol="0">
            <a:spAutoFit/>
          </a:bodyPr>
          <a:lstStyle/>
          <a:p>
            <a:r>
              <a:rPr lang="en-GB" sz="2400" b="1">
                <a:latin typeface="Ubuntu" panose="020B0504030602030204" pitchFamily="34" charset="0"/>
              </a:rPr>
              <a:t>Accessible</a:t>
            </a:r>
          </a:p>
        </p:txBody>
      </p:sp>
      <p:sp>
        <p:nvSpPr>
          <p:cNvPr id="5" name="TextBox 4">
            <a:extLst>
              <a:ext uri="{FF2B5EF4-FFF2-40B4-BE49-F238E27FC236}">
                <a16:creationId xmlns:a16="http://schemas.microsoft.com/office/drawing/2014/main" id="{2235C2EE-E770-9CFF-1F1D-12C40DFE81DA}"/>
              </a:ext>
            </a:extLst>
          </p:cNvPr>
          <p:cNvSpPr txBox="1"/>
          <p:nvPr/>
        </p:nvSpPr>
        <p:spPr>
          <a:xfrm rot="21296100">
            <a:off x="10716590" y="2869382"/>
            <a:ext cx="3039476" cy="461665"/>
          </a:xfrm>
          <a:custGeom>
            <a:avLst/>
            <a:gdLst>
              <a:gd name="connsiteX0" fmla="*/ 0 w 3039476"/>
              <a:gd name="connsiteY0" fmla="*/ 0 h 461665"/>
              <a:gd name="connsiteX1" fmla="*/ 3039476 w 3039476"/>
              <a:gd name="connsiteY1" fmla="*/ 0 h 461665"/>
              <a:gd name="connsiteX2" fmla="*/ 3039476 w 3039476"/>
              <a:gd name="connsiteY2" fmla="*/ 461665 h 461665"/>
              <a:gd name="connsiteX3" fmla="*/ 0 w 3039476"/>
              <a:gd name="connsiteY3" fmla="*/ 461665 h 461665"/>
              <a:gd name="connsiteX4" fmla="*/ 0 w 3039476"/>
              <a:gd name="connsiteY4" fmla="*/ 0 h 4616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39476" h="461665" fill="none" extrusionOk="0">
                <a:moveTo>
                  <a:pt x="0" y="0"/>
                </a:moveTo>
                <a:cubicBezTo>
                  <a:pt x="924146" y="50920"/>
                  <a:pt x="2419839" y="132720"/>
                  <a:pt x="3039476" y="0"/>
                </a:cubicBezTo>
                <a:cubicBezTo>
                  <a:pt x="3035360" y="163780"/>
                  <a:pt x="3012673" y="343270"/>
                  <a:pt x="3039476" y="461665"/>
                </a:cubicBezTo>
                <a:cubicBezTo>
                  <a:pt x="2729508" y="513411"/>
                  <a:pt x="948447" y="576297"/>
                  <a:pt x="0" y="461665"/>
                </a:cubicBezTo>
                <a:cubicBezTo>
                  <a:pt x="130" y="360175"/>
                  <a:pt x="-23865" y="54912"/>
                  <a:pt x="0" y="0"/>
                </a:cubicBezTo>
                <a:close/>
              </a:path>
              <a:path w="3039476" h="461665" stroke="0" extrusionOk="0">
                <a:moveTo>
                  <a:pt x="0" y="0"/>
                </a:moveTo>
                <a:cubicBezTo>
                  <a:pt x="1398244" y="76977"/>
                  <a:pt x="2223835" y="61143"/>
                  <a:pt x="3039476" y="0"/>
                </a:cubicBezTo>
                <a:cubicBezTo>
                  <a:pt x="3048094" y="214635"/>
                  <a:pt x="3034663" y="401230"/>
                  <a:pt x="3039476" y="461665"/>
                </a:cubicBezTo>
                <a:cubicBezTo>
                  <a:pt x="2699181" y="530305"/>
                  <a:pt x="531410" y="315101"/>
                  <a:pt x="0" y="461665"/>
                </a:cubicBezTo>
                <a:cubicBezTo>
                  <a:pt x="2953" y="321017"/>
                  <a:pt x="-28907" y="69821"/>
                  <a:pt x="0" y="0"/>
                </a:cubicBezTo>
                <a:close/>
              </a:path>
            </a:pathLst>
          </a:custGeom>
          <a:solidFill>
            <a:schemeClr val="accent1">
              <a:lumMod val="20000"/>
              <a:lumOff val="80000"/>
            </a:schemeClr>
          </a:solidFill>
          <a:ln w="76200">
            <a:solidFill>
              <a:schemeClr val="accent1">
                <a:lumMod val="75000"/>
              </a:schemeClr>
            </a:solidFill>
            <a:extLst>
              <a:ext uri="{C807C97D-BFC1-408E-A445-0C87EB9F89A2}">
                <ask:lineSketchStyleProps xmlns:ask="http://schemas.microsoft.com/office/drawing/2018/sketchyshapes" sd="3846751436">
                  <a:prstGeom prst="rect">
                    <a:avLst/>
                  </a:prstGeom>
                  <ask:type>
                    <ask:lineSketchCurved/>
                  </ask:type>
                </ask:lineSketchStyleProps>
              </a:ext>
            </a:extLst>
          </a:ln>
        </p:spPr>
        <p:txBody>
          <a:bodyPr wrap="square" rtlCol="0">
            <a:spAutoFit/>
          </a:bodyPr>
          <a:lstStyle/>
          <a:p>
            <a:r>
              <a:rPr lang="en-GB" sz="2400" b="1">
                <a:latin typeface="Ubuntu" panose="020B0504030602030204" pitchFamily="34" charset="0"/>
              </a:rPr>
              <a:t>Where’s the data?</a:t>
            </a:r>
          </a:p>
        </p:txBody>
      </p:sp>
      <p:sp>
        <p:nvSpPr>
          <p:cNvPr id="7" name="TextBox 6">
            <a:extLst>
              <a:ext uri="{FF2B5EF4-FFF2-40B4-BE49-F238E27FC236}">
                <a16:creationId xmlns:a16="http://schemas.microsoft.com/office/drawing/2014/main" id="{D0D9DAA4-84DF-3E4B-EA14-6F51D9CDC432}"/>
              </a:ext>
            </a:extLst>
          </p:cNvPr>
          <p:cNvSpPr txBox="1"/>
          <p:nvPr/>
        </p:nvSpPr>
        <p:spPr>
          <a:xfrm rot="225492">
            <a:off x="1035361" y="8927322"/>
            <a:ext cx="3156479" cy="461665"/>
          </a:xfrm>
          <a:custGeom>
            <a:avLst/>
            <a:gdLst>
              <a:gd name="connsiteX0" fmla="*/ 0 w 3156479"/>
              <a:gd name="connsiteY0" fmla="*/ 0 h 461665"/>
              <a:gd name="connsiteX1" fmla="*/ 3156479 w 3156479"/>
              <a:gd name="connsiteY1" fmla="*/ 0 h 461665"/>
              <a:gd name="connsiteX2" fmla="*/ 3156479 w 3156479"/>
              <a:gd name="connsiteY2" fmla="*/ 461665 h 461665"/>
              <a:gd name="connsiteX3" fmla="*/ 0 w 3156479"/>
              <a:gd name="connsiteY3" fmla="*/ 461665 h 461665"/>
              <a:gd name="connsiteX4" fmla="*/ 0 w 3156479"/>
              <a:gd name="connsiteY4" fmla="*/ 0 h 4616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56479" h="461665" fill="none" extrusionOk="0">
                <a:moveTo>
                  <a:pt x="0" y="0"/>
                </a:moveTo>
                <a:cubicBezTo>
                  <a:pt x="1454828" y="50920"/>
                  <a:pt x="2319241" y="132720"/>
                  <a:pt x="3156479" y="0"/>
                </a:cubicBezTo>
                <a:cubicBezTo>
                  <a:pt x="3152363" y="163780"/>
                  <a:pt x="3129676" y="343270"/>
                  <a:pt x="3156479" y="461665"/>
                </a:cubicBezTo>
                <a:cubicBezTo>
                  <a:pt x="2692307" y="513411"/>
                  <a:pt x="678290" y="576297"/>
                  <a:pt x="0" y="461665"/>
                </a:cubicBezTo>
                <a:cubicBezTo>
                  <a:pt x="130" y="360175"/>
                  <a:pt x="-23865" y="54912"/>
                  <a:pt x="0" y="0"/>
                </a:cubicBezTo>
                <a:close/>
              </a:path>
              <a:path w="3156479" h="461665" stroke="0" extrusionOk="0">
                <a:moveTo>
                  <a:pt x="0" y="0"/>
                </a:moveTo>
                <a:cubicBezTo>
                  <a:pt x="1063620" y="76977"/>
                  <a:pt x="2243864" y="61143"/>
                  <a:pt x="3156479" y="0"/>
                </a:cubicBezTo>
                <a:cubicBezTo>
                  <a:pt x="3165097" y="214635"/>
                  <a:pt x="3151666" y="401230"/>
                  <a:pt x="3156479" y="461665"/>
                </a:cubicBezTo>
                <a:cubicBezTo>
                  <a:pt x="2644304" y="530305"/>
                  <a:pt x="1396969" y="315101"/>
                  <a:pt x="0" y="461665"/>
                </a:cubicBezTo>
                <a:cubicBezTo>
                  <a:pt x="2953" y="321017"/>
                  <a:pt x="-28907" y="69821"/>
                  <a:pt x="0" y="0"/>
                </a:cubicBezTo>
                <a:close/>
              </a:path>
            </a:pathLst>
          </a:custGeom>
          <a:solidFill>
            <a:schemeClr val="accent1">
              <a:lumMod val="20000"/>
              <a:lumOff val="80000"/>
            </a:schemeClr>
          </a:solidFill>
          <a:ln w="76200">
            <a:solidFill>
              <a:schemeClr val="accent1">
                <a:lumMod val="75000"/>
              </a:schemeClr>
            </a:solidFill>
            <a:extLst>
              <a:ext uri="{C807C97D-BFC1-408E-A445-0C87EB9F89A2}">
                <ask:lineSketchStyleProps xmlns:ask="http://schemas.microsoft.com/office/drawing/2018/sketchyshapes" sd="3846751436">
                  <a:prstGeom prst="rect">
                    <a:avLst/>
                  </a:prstGeom>
                  <ask:type>
                    <ask:lineSketchCurved/>
                  </ask:type>
                </ask:lineSketchStyleProps>
              </a:ext>
            </a:extLst>
          </a:ln>
        </p:spPr>
        <p:txBody>
          <a:bodyPr wrap="square" rtlCol="0">
            <a:spAutoFit/>
          </a:bodyPr>
          <a:lstStyle/>
          <a:p>
            <a:r>
              <a:rPr lang="en-GB" sz="2400" b="1">
                <a:latin typeface="Ubuntu" panose="020B0504030602030204" pitchFamily="34" charset="0"/>
              </a:rPr>
              <a:t>Website navigation</a:t>
            </a:r>
          </a:p>
        </p:txBody>
      </p:sp>
      <p:sp>
        <p:nvSpPr>
          <p:cNvPr id="8" name="TextBox 7">
            <a:extLst>
              <a:ext uri="{FF2B5EF4-FFF2-40B4-BE49-F238E27FC236}">
                <a16:creationId xmlns:a16="http://schemas.microsoft.com/office/drawing/2014/main" id="{0D085143-9AD0-110C-9627-2D79BD078BEA}"/>
              </a:ext>
            </a:extLst>
          </p:cNvPr>
          <p:cNvSpPr txBox="1"/>
          <p:nvPr/>
        </p:nvSpPr>
        <p:spPr>
          <a:xfrm rot="912408">
            <a:off x="10289236" y="6279998"/>
            <a:ext cx="2097740" cy="461665"/>
          </a:xfrm>
          <a:custGeom>
            <a:avLst/>
            <a:gdLst>
              <a:gd name="connsiteX0" fmla="*/ 0 w 2097740"/>
              <a:gd name="connsiteY0" fmla="*/ 0 h 461665"/>
              <a:gd name="connsiteX1" fmla="*/ 2097740 w 2097740"/>
              <a:gd name="connsiteY1" fmla="*/ 0 h 461665"/>
              <a:gd name="connsiteX2" fmla="*/ 2097740 w 2097740"/>
              <a:gd name="connsiteY2" fmla="*/ 461665 h 461665"/>
              <a:gd name="connsiteX3" fmla="*/ 0 w 2097740"/>
              <a:gd name="connsiteY3" fmla="*/ 461665 h 461665"/>
              <a:gd name="connsiteX4" fmla="*/ 0 w 2097740"/>
              <a:gd name="connsiteY4" fmla="*/ 0 h 4616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97740" h="461665" fill="none" extrusionOk="0">
                <a:moveTo>
                  <a:pt x="0" y="0"/>
                </a:moveTo>
                <a:cubicBezTo>
                  <a:pt x="474616" y="50920"/>
                  <a:pt x="1549466" y="132720"/>
                  <a:pt x="2097740" y="0"/>
                </a:cubicBezTo>
                <a:cubicBezTo>
                  <a:pt x="2093624" y="163780"/>
                  <a:pt x="2070937" y="343270"/>
                  <a:pt x="2097740" y="461665"/>
                </a:cubicBezTo>
                <a:cubicBezTo>
                  <a:pt x="1538731" y="513411"/>
                  <a:pt x="699597" y="576297"/>
                  <a:pt x="0" y="461665"/>
                </a:cubicBezTo>
                <a:cubicBezTo>
                  <a:pt x="130" y="360175"/>
                  <a:pt x="-23865" y="54912"/>
                  <a:pt x="0" y="0"/>
                </a:cubicBezTo>
                <a:close/>
              </a:path>
              <a:path w="2097740" h="461665" stroke="0" extrusionOk="0">
                <a:moveTo>
                  <a:pt x="0" y="0"/>
                </a:moveTo>
                <a:cubicBezTo>
                  <a:pt x="734876" y="76977"/>
                  <a:pt x="1316120" y="61143"/>
                  <a:pt x="2097740" y="0"/>
                </a:cubicBezTo>
                <a:cubicBezTo>
                  <a:pt x="2106358" y="214635"/>
                  <a:pt x="2092927" y="401230"/>
                  <a:pt x="2097740" y="461665"/>
                </a:cubicBezTo>
                <a:cubicBezTo>
                  <a:pt x="1557152" y="530305"/>
                  <a:pt x="930274" y="315101"/>
                  <a:pt x="0" y="461665"/>
                </a:cubicBezTo>
                <a:cubicBezTo>
                  <a:pt x="2953" y="321017"/>
                  <a:pt x="-28907" y="69821"/>
                  <a:pt x="0" y="0"/>
                </a:cubicBezTo>
                <a:close/>
              </a:path>
            </a:pathLst>
          </a:custGeom>
          <a:solidFill>
            <a:schemeClr val="accent1">
              <a:lumMod val="20000"/>
              <a:lumOff val="80000"/>
            </a:schemeClr>
          </a:solidFill>
          <a:ln w="76200">
            <a:solidFill>
              <a:schemeClr val="accent1">
                <a:lumMod val="75000"/>
              </a:schemeClr>
            </a:solidFill>
            <a:extLst>
              <a:ext uri="{C807C97D-BFC1-408E-A445-0C87EB9F89A2}">
                <ask:lineSketchStyleProps xmlns:ask="http://schemas.microsoft.com/office/drawing/2018/sketchyshapes" sd="3846751436">
                  <a:prstGeom prst="rect">
                    <a:avLst/>
                  </a:prstGeom>
                  <ask:type>
                    <ask:lineSketchCurved/>
                  </ask:type>
                </ask:lineSketchStyleProps>
              </a:ext>
            </a:extLst>
          </a:ln>
        </p:spPr>
        <p:txBody>
          <a:bodyPr wrap="square" rtlCol="0">
            <a:spAutoFit/>
          </a:bodyPr>
          <a:lstStyle/>
          <a:p>
            <a:r>
              <a:rPr lang="en-GB" sz="2400" b="1">
                <a:latin typeface="Ubuntu" panose="020B0504030602030204" pitchFamily="34" charset="0"/>
              </a:rPr>
              <a:t>Contact info</a:t>
            </a:r>
          </a:p>
        </p:txBody>
      </p:sp>
      <p:sp>
        <p:nvSpPr>
          <p:cNvPr id="6" name="object 4">
            <a:extLst>
              <a:ext uri="{FF2B5EF4-FFF2-40B4-BE49-F238E27FC236}">
                <a16:creationId xmlns:a16="http://schemas.microsoft.com/office/drawing/2014/main" id="{D8EE491E-A728-9B9A-A253-74910E331CBE}"/>
              </a:ext>
            </a:extLst>
          </p:cNvPr>
          <p:cNvSpPr txBox="1"/>
          <p:nvPr/>
        </p:nvSpPr>
        <p:spPr>
          <a:xfrm>
            <a:off x="510846" y="10390166"/>
            <a:ext cx="1418590" cy="189865"/>
          </a:xfrm>
          <a:prstGeom prst="rect">
            <a:avLst/>
          </a:prstGeom>
        </p:spPr>
        <p:txBody>
          <a:bodyPr vert="horz" wrap="square" lIns="0" tIns="3175" rIns="0" bIns="0" rtlCol="0">
            <a:spAutoFit/>
          </a:bodyPr>
          <a:lstStyle/>
          <a:p>
            <a:pPr marL="12700">
              <a:lnSpc>
                <a:spcPct val="100000"/>
              </a:lnSpc>
              <a:spcBef>
                <a:spcPts val="25"/>
              </a:spcBef>
            </a:pPr>
            <a:r>
              <a:rPr sz="1150" b="1">
                <a:solidFill>
                  <a:srgbClr val="315083"/>
                </a:solidFill>
                <a:latin typeface="Ubuntu"/>
                <a:cs typeface="Ubuntu"/>
              </a:rPr>
              <a:t>Public</a:t>
            </a:r>
            <a:r>
              <a:rPr sz="1150" b="1" spc="-10">
                <a:solidFill>
                  <a:srgbClr val="315083"/>
                </a:solidFill>
                <a:latin typeface="Ubuntu"/>
                <a:cs typeface="Ubuntu"/>
              </a:rPr>
              <a:t> </a:t>
            </a:r>
            <a:r>
              <a:rPr sz="1150" b="1">
                <a:solidFill>
                  <a:srgbClr val="315083"/>
                </a:solidFill>
                <a:latin typeface="Ubuntu"/>
                <a:cs typeface="Ubuntu"/>
              </a:rPr>
              <a:t>Health </a:t>
            </a:r>
            <a:r>
              <a:rPr sz="1150" b="1" spc="-10">
                <a:solidFill>
                  <a:srgbClr val="315083"/>
                </a:solidFill>
                <a:latin typeface="Ubuntu"/>
                <a:cs typeface="Ubuntu"/>
              </a:rPr>
              <a:t>Wales</a:t>
            </a:r>
            <a:endParaRPr sz="1150">
              <a:latin typeface="Ubuntu"/>
              <a:cs typeface="Ubuntu"/>
            </a:endParaRPr>
          </a:p>
        </p:txBody>
      </p:sp>
      <p:sp>
        <p:nvSpPr>
          <p:cNvPr id="9" name="object 5">
            <a:extLst>
              <a:ext uri="{FF2B5EF4-FFF2-40B4-BE49-F238E27FC236}">
                <a16:creationId xmlns:a16="http://schemas.microsoft.com/office/drawing/2014/main" id="{EC8BADFA-7A13-4177-01B1-0137AB07C9B8}"/>
              </a:ext>
            </a:extLst>
          </p:cNvPr>
          <p:cNvSpPr txBox="1"/>
          <p:nvPr/>
        </p:nvSpPr>
        <p:spPr>
          <a:xfrm>
            <a:off x="2184900" y="10390166"/>
            <a:ext cx="4402167" cy="180178"/>
          </a:xfrm>
          <a:prstGeom prst="rect">
            <a:avLst/>
          </a:prstGeom>
        </p:spPr>
        <p:txBody>
          <a:bodyPr vert="horz" wrap="square" lIns="0" tIns="3175" rIns="0" bIns="0" rtlCol="0">
            <a:spAutoFit/>
          </a:bodyPr>
          <a:lstStyle/>
          <a:p>
            <a:pPr marL="12700">
              <a:lnSpc>
                <a:spcPct val="100000"/>
              </a:lnSpc>
              <a:spcBef>
                <a:spcPts val="25"/>
              </a:spcBef>
            </a:pPr>
            <a:r>
              <a:rPr lang="en-GB" sz="1150" spc="-10">
                <a:solidFill>
                  <a:srgbClr val="315083"/>
                </a:solidFill>
                <a:latin typeface="Ubuntu-Light"/>
                <a:cs typeface="Ubuntu-Light"/>
              </a:rPr>
              <a:t>Public Health Wales Annual Impact Survey, 2023</a:t>
            </a:r>
            <a:endParaRPr sz="1150">
              <a:latin typeface="Ubuntu-Light"/>
              <a:cs typeface="Ubuntu-Light"/>
            </a:endParaRPr>
          </a:p>
        </p:txBody>
      </p:sp>
    </p:spTree>
    <p:extLst>
      <p:ext uri="{BB962C8B-B14F-4D97-AF65-F5344CB8AC3E}">
        <p14:creationId xmlns:p14="http://schemas.microsoft.com/office/powerpoint/2010/main" val="22985492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772616" y="1327237"/>
            <a:ext cx="18558868" cy="2457724"/>
          </a:xfrm>
          <a:prstGeom prst="rect">
            <a:avLst/>
          </a:prstGeom>
        </p:spPr>
        <p:txBody>
          <a:bodyPr vert="horz" wrap="square" lIns="0" tIns="15875" rIns="0" bIns="0" rtlCol="0">
            <a:spAutoFit/>
          </a:bodyPr>
          <a:lstStyle/>
          <a:p>
            <a:pPr marL="12700">
              <a:lnSpc>
                <a:spcPct val="100000"/>
              </a:lnSpc>
              <a:spcBef>
                <a:spcPts val="125"/>
              </a:spcBef>
            </a:pPr>
            <a:r>
              <a:t>Introduction</a:t>
            </a:r>
            <a:r>
              <a:rPr spc="-70"/>
              <a:t> </a:t>
            </a:r>
            <a:r>
              <a:rPr lang="en-GB" spc="-70"/>
              <a:t>to our approach to measuring impact for our knowledge based products</a:t>
            </a:r>
            <a:endParaRPr spc="-20"/>
          </a:p>
          <a:p>
            <a:pPr marL="12700">
              <a:lnSpc>
                <a:spcPct val="100000"/>
              </a:lnSpc>
              <a:spcBef>
                <a:spcPts val="210"/>
              </a:spcBef>
            </a:pPr>
            <a:endParaRPr sz="3700">
              <a:latin typeface="Ubuntu-Light"/>
              <a:cs typeface="Ubuntu-Light"/>
            </a:endParaRPr>
          </a:p>
        </p:txBody>
      </p:sp>
      <p:sp>
        <p:nvSpPr>
          <p:cNvPr id="4" name="object 4"/>
          <p:cNvSpPr txBox="1"/>
          <p:nvPr/>
        </p:nvSpPr>
        <p:spPr>
          <a:xfrm>
            <a:off x="510846" y="10390166"/>
            <a:ext cx="1418590" cy="189865"/>
          </a:xfrm>
          <a:prstGeom prst="rect">
            <a:avLst/>
          </a:prstGeom>
        </p:spPr>
        <p:txBody>
          <a:bodyPr vert="horz" wrap="square" lIns="0" tIns="3175" rIns="0" bIns="0" rtlCol="0">
            <a:spAutoFit/>
          </a:bodyPr>
          <a:lstStyle/>
          <a:p>
            <a:pPr marL="12700">
              <a:lnSpc>
                <a:spcPct val="100000"/>
              </a:lnSpc>
              <a:spcBef>
                <a:spcPts val="25"/>
              </a:spcBef>
            </a:pPr>
            <a:r>
              <a:rPr sz="1150" b="1">
                <a:solidFill>
                  <a:srgbClr val="315083"/>
                </a:solidFill>
                <a:latin typeface="Ubuntu"/>
                <a:cs typeface="Ubuntu"/>
              </a:rPr>
              <a:t>Public</a:t>
            </a:r>
            <a:r>
              <a:rPr sz="1150" b="1" spc="-10">
                <a:solidFill>
                  <a:srgbClr val="315083"/>
                </a:solidFill>
                <a:latin typeface="Ubuntu"/>
                <a:cs typeface="Ubuntu"/>
              </a:rPr>
              <a:t> </a:t>
            </a:r>
            <a:r>
              <a:rPr sz="1150" b="1">
                <a:solidFill>
                  <a:srgbClr val="315083"/>
                </a:solidFill>
                <a:latin typeface="Ubuntu"/>
                <a:cs typeface="Ubuntu"/>
              </a:rPr>
              <a:t>Health </a:t>
            </a:r>
            <a:r>
              <a:rPr sz="1150" b="1" spc="-10">
                <a:solidFill>
                  <a:srgbClr val="315083"/>
                </a:solidFill>
                <a:latin typeface="Ubuntu"/>
                <a:cs typeface="Ubuntu"/>
              </a:rPr>
              <a:t>Wales</a:t>
            </a:r>
            <a:endParaRPr sz="1150">
              <a:latin typeface="Ubuntu"/>
              <a:cs typeface="Ubuntu"/>
            </a:endParaRPr>
          </a:p>
        </p:txBody>
      </p:sp>
      <p:sp>
        <p:nvSpPr>
          <p:cNvPr id="5" name="object 5"/>
          <p:cNvSpPr txBox="1"/>
          <p:nvPr/>
        </p:nvSpPr>
        <p:spPr>
          <a:xfrm>
            <a:off x="2184900" y="10390166"/>
            <a:ext cx="4402167" cy="180178"/>
          </a:xfrm>
          <a:prstGeom prst="rect">
            <a:avLst/>
          </a:prstGeom>
        </p:spPr>
        <p:txBody>
          <a:bodyPr vert="horz" wrap="square" lIns="0" tIns="3175" rIns="0" bIns="0" rtlCol="0">
            <a:spAutoFit/>
          </a:bodyPr>
          <a:lstStyle/>
          <a:p>
            <a:pPr marL="12700">
              <a:lnSpc>
                <a:spcPct val="100000"/>
              </a:lnSpc>
              <a:spcBef>
                <a:spcPts val="25"/>
              </a:spcBef>
            </a:pPr>
            <a:r>
              <a:rPr lang="en-GB" sz="1150" spc="-10">
                <a:solidFill>
                  <a:srgbClr val="315083"/>
                </a:solidFill>
                <a:latin typeface="Ubuntu-Light"/>
                <a:cs typeface="Ubuntu-Light"/>
              </a:rPr>
              <a:t>Public Health Wales Annual Impact Survey, 2023</a:t>
            </a:r>
            <a:endParaRPr sz="1150">
              <a:latin typeface="Ubuntu-Light"/>
              <a:cs typeface="Ubuntu-Light"/>
            </a:endParaRPr>
          </a:p>
        </p:txBody>
      </p:sp>
      <p:sp>
        <p:nvSpPr>
          <p:cNvPr id="6" name="object 6"/>
          <p:cNvSpPr txBox="1">
            <a:spLocks noGrp="1"/>
          </p:cNvSpPr>
          <p:nvPr>
            <p:ph type="sldNum" sz="quarter" idx="7"/>
          </p:nvPr>
        </p:nvSpPr>
        <p:spPr>
          <a:prstGeom prst="rect">
            <a:avLst/>
          </a:prstGeom>
        </p:spPr>
        <p:txBody>
          <a:bodyPr vert="horz" wrap="square" lIns="0" tIns="3175" rIns="0" bIns="0" rtlCol="0">
            <a:spAutoFit/>
          </a:bodyPr>
          <a:lstStyle/>
          <a:p>
            <a:pPr marL="38100">
              <a:lnSpc>
                <a:spcPct val="100000"/>
              </a:lnSpc>
              <a:spcBef>
                <a:spcPts val="25"/>
              </a:spcBef>
            </a:pPr>
            <a:fld id="{81D60167-4931-47E6-BA6A-407CBD079E47}" type="slidenum">
              <a:rPr dirty="0"/>
              <a:t>2</a:t>
            </a:fld>
            <a:endParaRPr/>
          </a:p>
        </p:txBody>
      </p:sp>
      <p:sp>
        <p:nvSpPr>
          <p:cNvPr id="3" name="object 3"/>
          <p:cNvSpPr txBox="1">
            <a:spLocks noGrp="1"/>
          </p:cNvSpPr>
          <p:nvPr>
            <p:ph type="body" idx="1"/>
          </p:nvPr>
        </p:nvSpPr>
        <p:spPr>
          <a:xfrm>
            <a:off x="510846" y="3351609"/>
            <a:ext cx="14101625" cy="7721986"/>
          </a:xfrm>
          <a:prstGeom prst="rect">
            <a:avLst/>
          </a:prstGeom>
        </p:spPr>
        <p:txBody>
          <a:bodyPr vert="horz" wrap="square" lIns="0" tIns="12065" rIns="0" bIns="0" rtlCol="0">
            <a:spAutoFit/>
          </a:bodyPr>
          <a:lstStyle/>
          <a:p>
            <a:pPr marL="355600" marR="5080" indent="-342900" algn="l">
              <a:lnSpc>
                <a:spcPct val="100400"/>
              </a:lnSpc>
              <a:spcBef>
                <a:spcPts val="95"/>
              </a:spcBef>
              <a:spcAft>
                <a:spcPts val="1200"/>
              </a:spcAft>
              <a:buFont typeface="Wingdings" panose="05000000000000000000" pitchFamily="2" charset="2"/>
              <a:buChar char="§"/>
            </a:pPr>
            <a:r>
              <a:rPr lang="en-GB">
                <a:solidFill>
                  <a:schemeClr val="tx1"/>
                </a:solidFill>
              </a:rPr>
              <a:t>Public Health Wales produces a high number of external facing knowledge outputs* with the aim of being impactful, insightful and valuable. These are products produced by any Directorate</a:t>
            </a:r>
          </a:p>
          <a:p>
            <a:pPr marL="355600" marR="5080" indent="-342900" algn="l">
              <a:lnSpc>
                <a:spcPct val="100400"/>
              </a:lnSpc>
              <a:spcBef>
                <a:spcPts val="95"/>
              </a:spcBef>
              <a:spcAft>
                <a:spcPts val="1200"/>
              </a:spcAft>
              <a:buFont typeface="Wingdings" panose="05000000000000000000" pitchFamily="2" charset="2"/>
              <a:buChar char="§"/>
            </a:pPr>
            <a:r>
              <a:rPr lang="en-GB">
                <a:solidFill>
                  <a:schemeClr val="tx1"/>
                </a:solidFill>
              </a:rPr>
              <a:t>Previously there was no routine way of measuring the impact of this work and how it affects change. </a:t>
            </a:r>
          </a:p>
          <a:p>
            <a:pPr marL="355600" marR="5080" indent="-342900" algn="l">
              <a:lnSpc>
                <a:spcPct val="100400"/>
              </a:lnSpc>
              <a:spcBef>
                <a:spcPts val="95"/>
              </a:spcBef>
              <a:spcAft>
                <a:spcPts val="1200"/>
              </a:spcAft>
              <a:buFont typeface="Wingdings" panose="05000000000000000000" pitchFamily="2" charset="2"/>
              <a:buChar char="§"/>
            </a:pPr>
            <a:r>
              <a:rPr lang="en-GB">
                <a:solidFill>
                  <a:schemeClr val="tx1"/>
                </a:solidFill>
              </a:rPr>
              <a:t>A review concluded that there was no established method for gathering this insight that could be whole scale adopted by PHW.</a:t>
            </a:r>
          </a:p>
          <a:p>
            <a:pPr marL="355600" marR="5080" indent="-342900" algn="l">
              <a:lnSpc>
                <a:spcPct val="100400"/>
              </a:lnSpc>
              <a:spcBef>
                <a:spcPts val="95"/>
              </a:spcBef>
              <a:spcAft>
                <a:spcPts val="1200"/>
              </a:spcAft>
              <a:buFont typeface="Wingdings" panose="05000000000000000000" pitchFamily="2" charset="2"/>
              <a:buChar char="§"/>
            </a:pPr>
            <a:r>
              <a:rPr lang="en-GB">
                <a:solidFill>
                  <a:schemeClr val="tx1"/>
                </a:solidFill>
              </a:rPr>
              <a:t>Therefore a bespoke impact framework was developed for PHW to outline key types of impact.</a:t>
            </a:r>
          </a:p>
          <a:p>
            <a:pPr marL="355600" marR="5080" indent="-342900" algn="l">
              <a:lnSpc>
                <a:spcPct val="100400"/>
              </a:lnSpc>
              <a:spcBef>
                <a:spcPts val="95"/>
              </a:spcBef>
              <a:spcAft>
                <a:spcPts val="1200"/>
              </a:spcAft>
              <a:buFont typeface="Wingdings" panose="05000000000000000000" pitchFamily="2" charset="2"/>
              <a:buChar char="§"/>
            </a:pPr>
            <a:r>
              <a:rPr lang="en-GB">
                <a:solidFill>
                  <a:schemeClr val="tx1"/>
                </a:solidFill>
              </a:rPr>
              <a:t>A systematic approach for Public Health Wales to monitor the impact of its Knowledge and Research outputs was approved by KRIC in March 2023 </a:t>
            </a:r>
          </a:p>
          <a:p>
            <a:pPr marL="355600" marR="5080" indent="-342900" algn="l">
              <a:lnSpc>
                <a:spcPct val="100400"/>
              </a:lnSpc>
              <a:spcBef>
                <a:spcPts val="95"/>
              </a:spcBef>
              <a:spcAft>
                <a:spcPts val="1200"/>
              </a:spcAft>
              <a:buFont typeface="Wingdings" panose="05000000000000000000" pitchFamily="2" charset="2"/>
              <a:buChar char="§"/>
            </a:pPr>
            <a:r>
              <a:rPr lang="en-GB">
                <a:solidFill>
                  <a:schemeClr val="tx1"/>
                </a:solidFill>
              </a:rPr>
              <a:t>The four tiers consist of:</a:t>
            </a:r>
          </a:p>
          <a:p>
            <a:pPr marL="3586163" algn="l">
              <a:spcAft>
                <a:spcPts val="1200"/>
              </a:spcAft>
            </a:pPr>
            <a:r>
              <a:rPr lang="en-GB">
                <a:solidFill>
                  <a:schemeClr val="tx1"/>
                </a:solidFill>
              </a:rPr>
              <a:t>1. Annual Survey of Public Health Wales stakeholders</a:t>
            </a:r>
          </a:p>
          <a:p>
            <a:pPr marL="3586163" algn="l">
              <a:spcAft>
                <a:spcPts val="1200"/>
              </a:spcAft>
            </a:pPr>
            <a:r>
              <a:rPr lang="en-GB">
                <a:solidFill>
                  <a:schemeClr val="tx1"/>
                </a:solidFill>
              </a:rPr>
              <a:t>2. Continuous pop-up survey of Public Health Wales website users</a:t>
            </a:r>
          </a:p>
          <a:p>
            <a:pPr marL="3586163" algn="l">
              <a:spcAft>
                <a:spcPts val="1200"/>
              </a:spcAft>
            </a:pPr>
            <a:r>
              <a:rPr lang="en-GB">
                <a:solidFill>
                  <a:schemeClr val="tx1"/>
                </a:solidFill>
              </a:rPr>
              <a:t>3. Targeted survey of anticipated product users</a:t>
            </a:r>
          </a:p>
          <a:p>
            <a:pPr marL="3586163" algn="l">
              <a:spcAft>
                <a:spcPts val="1200"/>
              </a:spcAft>
            </a:pPr>
            <a:r>
              <a:rPr lang="en-GB">
                <a:solidFill>
                  <a:schemeClr val="tx1"/>
                </a:solidFill>
              </a:rPr>
              <a:t>4. Structured post-project interview with product requesters</a:t>
            </a:r>
          </a:p>
          <a:p>
            <a:pPr marL="3586163" algn="l">
              <a:spcAft>
                <a:spcPts val="1200"/>
              </a:spcAft>
            </a:pPr>
            <a:endParaRPr lang="en-GB">
              <a:solidFill>
                <a:schemeClr val="tx1"/>
              </a:solidFill>
            </a:endParaRPr>
          </a:p>
          <a:p>
            <a:pPr marL="3586163" algn="l">
              <a:spcAft>
                <a:spcPts val="1200"/>
              </a:spcAft>
            </a:pPr>
            <a:endParaRPr lang="en-GB">
              <a:solidFill>
                <a:schemeClr val="tx1"/>
              </a:solidFill>
            </a:endParaRPr>
          </a:p>
          <a:p>
            <a:pPr marL="12700" marR="5080" algn="l">
              <a:lnSpc>
                <a:spcPct val="100400"/>
              </a:lnSpc>
              <a:spcBef>
                <a:spcPts val="95"/>
              </a:spcBef>
              <a:spcAft>
                <a:spcPts val="1200"/>
              </a:spcAft>
            </a:pPr>
            <a:r>
              <a:rPr lang="en-GB">
                <a:solidFill>
                  <a:schemeClr val="tx1"/>
                </a:solidFill>
              </a:rPr>
              <a:t>* </a:t>
            </a:r>
            <a:r>
              <a:rPr lang="en-GB" sz="1800">
                <a:solidFill>
                  <a:schemeClr val="tx1"/>
                </a:solidFill>
              </a:rPr>
              <a:t>Knowledge outputs are defined as: any research, evaluation, evidence, or analytical-based reports produced across the organisation.</a:t>
            </a:r>
          </a:p>
        </p:txBody>
      </p:sp>
      <p:sp>
        <p:nvSpPr>
          <p:cNvPr id="7" name="TextBox 6">
            <a:extLst>
              <a:ext uri="{FF2B5EF4-FFF2-40B4-BE49-F238E27FC236}">
                <a16:creationId xmlns:a16="http://schemas.microsoft.com/office/drawing/2014/main" id="{D59BEFC1-A0E0-529F-3EC6-4EA393CAAECF}"/>
              </a:ext>
            </a:extLst>
          </p:cNvPr>
          <p:cNvSpPr txBox="1"/>
          <p:nvPr/>
        </p:nvSpPr>
        <p:spPr>
          <a:xfrm>
            <a:off x="14827624" y="3491569"/>
            <a:ext cx="5002304" cy="6370975"/>
          </a:xfrm>
          <a:custGeom>
            <a:avLst/>
            <a:gdLst>
              <a:gd name="connsiteX0" fmla="*/ 0 w 5002304"/>
              <a:gd name="connsiteY0" fmla="*/ 0 h 6370975"/>
              <a:gd name="connsiteX1" fmla="*/ 505789 w 5002304"/>
              <a:gd name="connsiteY1" fmla="*/ 0 h 6370975"/>
              <a:gd name="connsiteX2" fmla="*/ 1161646 w 5002304"/>
              <a:gd name="connsiteY2" fmla="*/ 0 h 6370975"/>
              <a:gd name="connsiteX3" fmla="*/ 1717458 w 5002304"/>
              <a:gd name="connsiteY3" fmla="*/ 0 h 6370975"/>
              <a:gd name="connsiteX4" fmla="*/ 2123200 w 5002304"/>
              <a:gd name="connsiteY4" fmla="*/ 0 h 6370975"/>
              <a:gd name="connsiteX5" fmla="*/ 2628989 w 5002304"/>
              <a:gd name="connsiteY5" fmla="*/ 0 h 6370975"/>
              <a:gd name="connsiteX6" fmla="*/ 3184800 w 5002304"/>
              <a:gd name="connsiteY6" fmla="*/ 0 h 6370975"/>
              <a:gd name="connsiteX7" fmla="*/ 3640566 w 5002304"/>
              <a:gd name="connsiteY7" fmla="*/ 0 h 6370975"/>
              <a:gd name="connsiteX8" fmla="*/ 4246400 w 5002304"/>
              <a:gd name="connsiteY8" fmla="*/ 0 h 6370975"/>
              <a:gd name="connsiteX9" fmla="*/ 5002304 w 5002304"/>
              <a:gd name="connsiteY9" fmla="*/ 0 h 6370975"/>
              <a:gd name="connsiteX10" fmla="*/ 5002304 w 5002304"/>
              <a:gd name="connsiteY10" fmla="*/ 388050 h 6370975"/>
              <a:gd name="connsiteX11" fmla="*/ 5002304 w 5002304"/>
              <a:gd name="connsiteY11" fmla="*/ 903520 h 6370975"/>
              <a:gd name="connsiteX12" fmla="*/ 5002304 w 5002304"/>
              <a:gd name="connsiteY12" fmla="*/ 1291570 h 6370975"/>
              <a:gd name="connsiteX13" fmla="*/ 5002304 w 5002304"/>
              <a:gd name="connsiteY13" fmla="*/ 1679621 h 6370975"/>
              <a:gd name="connsiteX14" fmla="*/ 5002304 w 5002304"/>
              <a:gd name="connsiteY14" fmla="*/ 2131381 h 6370975"/>
              <a:gd name="connsiteX15" fmla="*/ 5002304 w 5002304"/>
              <a:gd name="connsiteY15" fmla="*/ 2646851 h 6370975"/>
              <a:gd name="connsiteX16" fmla="*/ 5002304 w 5002304"/>
              <a:gd name="connsiteY16" fmla="*/ 3098611 h 6370975"/>
              <a:gd name="connsiteX17" fmla="*/ 5002304 w 5002304"/>
              <a:gd name="connsiteY17" fmla="*/ 3805210 h 6370975"/>
              <a:gd name="connsiteX18" fmla="*/ 5002304 w 5002304"/>
              <a:gd name="connsiteY18" fmla="*/ 4384389 h 6370975"/>
              <a:gd name="connsiteX19" fmla="*/ 5002304 w 5002304"/>
              <a:gd name="connsiteY19" fmla="*/ 4899859 h 6370975"/>
              <a:gd name="connsiteX20" fmla="*/ 5002304 w 5002304"/>
              <a:gd name="connsiteY20" fmla="*/ 5351619 h 6370975"/>
              <a:gd name="connsiteX21" fmla="*/ 5002304 w 5002304"/>
              <a:gd name="connsiteY21" fmla="*/ 5867089 h 6370975"/>
              <a:gd name="connsiteX22" fmla="*/ 5002304 w 5002304"/>
              <a:gd name="connsiteY22" fmla="*/ 6370975 h 6370975"/>
              <a:gd name="connsiteX23" fmla="*/ 4596562 w 5002304"/>
              <a:gd name="connsiteY23" fmla="*/ 6370975 h 6370975"/>
              <a:gd name="connsiteX24" fmla="*/ 3940704 w 5002304"/>
              <a:gd name="connsiteY24" fmla="*/ 6370975 h 6370975"/>
              <a:gd name="connsiteX25" fmla="*/ 3434915 w 5002304"/>
              <a:gd name="connsiteY25" fmla="*/ 6370975 h 6370975"/>
              <a:gd name="connsiteX26" fmla="*/ 2979150 w 5002304"/>
              <a:gd name="connsiteY26" fmla="*/ 6370975 h 6370975"/>
              <a:gd name="connsiteX27" fmla="*/ 2473361 w 5002304"/>
              <a:gd name="connsiteY27" fmla="*/ 6370975 h 6370975"/>
              <a:gd name="connsiteX28" fmla="*/ 2017596 w 5002304"/>
              <a:gd name="connsiteY28" fmla="*/ 6370975 h 6370975"/>
              <a:gd name="connsiteX29" fmla="*/ 1361738 w 5002304"/>
              <a:gd name="connsiteY29" fmla="*/ 6370975 h 6370975"/>
              <a:gd name="connsiteX30" fmla="*/ 805927 w 5002304"/>
              <a:gd name="connsiteY30" fmla="*/ 6370975 h 6370975"/>
              <a:gd name="connsiteX31" fmla="*/ 0 w 5002304"/>
              <a:gd name="connsiteY31" fmla="*/ 6370975 h 6370975"/>
              <a:gd name="connsiteX32" fmla="*/ 0 w 5002304"/>
              <a:gd name="connsiteY32" fmla="*/ 5791795 h 6370975"/>
              <a:gd name="connsiteX33" fmla="*/ 0 w 5002304"/>
              <a:gd name="connsiteY33" fmla="*/ 5276326 h 6370975"/>
              <a:gd name="connsiteX34" fmla="*/ 0 w 5002304"/>
              <a:gd name="connsiteY34" fmla="*/ 4569727 h 6370975"/>
              <a:gd name="connsiteX35" fmla="*/ 0 w 5002304"/>
              <a:gd name="connsiteY35" fmla="*/ 4117967 h 6370975"/>
              <a:gd name="connsiteX36" fmla="*/ 0 w 5002304"/>
              <a:gd name="connsiteY36" fmla="*/ 3666207 h 6370975"/>
              <a:gd name="connsiteX37" fmla="*/ 0 w 5002304"/>
              <a:gd name="connsiteY37" fmla="*/ 3023317 h 6370975"/>
              <a:gd name="connsiteX38" fmla="*/ 0 w 5002304"/>
              <a:gd name="connsiteY38" fmla="*/ 2635267 h 6370975"/>
              <a:gd name="connsiteX39" fmla="*/ 0 w 5002304"/>
              <a:gd name="connsiteY39" fmla="*/ 2183507 h 6370975"/>
              <a:gd name="connsiteX40" fmla="*/ 0 w 5002304"/>
              <a:gd name="connsiteY40" fmla="*/ 1731747 h 6370975"/>
              <a:gd name="connsiteX41" fmla="*/ 0 w 5002304"/>
              <a:gd name="connsiteY41" fmla="*/ 1343697 h 6370975"/>
              <a:gd name="connsiteX42" fmla="*/ 0 w 5002304"/>
              <a:gd name="connsiteY42" fmla="*/ 891936 h 6370975"/>
              <a:gd name="connsiteX43" fmla="*/ 0 w 5002304"/>
              <a:gd name="connsiteY43" fmla="*/ 0 h 6370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5002304" h="6370975" fill="none" extrusionOk="0">
                <a:moveTo>
                  <a:pt x="0" y="0"/>
                </a:moveTo>
                <a:cubicBezTo>
                  <a:pt x="134379" y="-16723"/>
                  <a:pt x="321184" y="4249"/>
                  <a:pt x="505789" y="0"/>
                </a:cubicBezTo>
                <a:cubicBezTo>
                  <a:pt x="690394" y="-4249"/>
                  <a:pt x="901649" y="41633"/>
                  <a:pt x="1161646" y="0"/>
                </a:cubicBezTo>
                <a:cubicBezTo>
                  <a:pt x="1421643" y="-41633"/>
                  <a:pt x="1599232" y="35751"/>
                  <a:pt x="1717458" y="0"/>
                </a:cubicBezTo>
                <a:cubicBezTo>
                  <a:pt x="1835684" y="-35751"/>
                  <a:pt x="1994028" y="23079"/>
                  <a:pt x="2123200" y="0"/>
                </a:cubicBezTo>
                <a:cubicBezTo>
                  <a:pt x="2252372" y="-23079"/>
                  <a:pt x="2501294" y="23013"/>
                  <a:pt x="2628989" y="0"/>
                </a:cubicBezTo>
                <a:cubicBezTo>
                  <a:pt x="2756684" y="-23013"/>
                  <a:pt x="2981125" y="31769"/>
                  <a:pt x="3184800" y="0"/>
                </a:cubicBezTo>
                <a:cubicBezTo>
                  <a:pt x="3388475" y="-31769"/>
                  <a:pt x="3501096" y="30704"/>
                  <a:pt x="3640566" y="0"/>
                </a:cubicBezTo>
                <a:cubicBezTo>
                  <a:pt x="3780036" y="-30704"/>
                  <a:pt x="4009528" y="23973"/>
                  <a:pt x="4246400" y="0"/>
                </a:cubicBezTo>
                <a:cubicBezTo>
                  <a:pt x="4483272" y="-23973"/>
                  <a:pt x="4727705" y="14644"/>
                  <a:pt x="5002304" y="0"/>
                </a:cubicBezTo>
                <a:cubicBezTo>
                  <a:pt x="5037619" y="133752"/>
                  <a:pt x="4976140" y="292563"/>
                  <a:pt x="5002304" y="388050"/>
                </a:cubicBezTo>
                <a:cubicBezTo>
                  <a:pt x="5028468" y="483537"/>
                  <a:pt x="4981556" y="773209"/>
                  <a:pt x="5002304" y="903520"/>
                </a:cubicBezTo>
                <a:cubicBezTo>
                  <a:pt x="5023052" y="1033831"/>
                  <a:pt x="4966999" y="1127241"/>
                  <a:pt x="5002304" y="1291570"/>
                </a:cubicBezTo>
                <a:cubicBezTo>
                  <a:pt x="5037609" y="1455899"/>
                  <a:pt x="4975485" y="1515132"/>
                  <a:pt x="5002304" y="1679621"/>
                </a:cubicBezTo>
                <a:cubicBezTo>
                  <a:pt x="5029123" y="1844110"/>
                  <a:pt x="4962547" y="1961286"/>
                  <a:pt x="5002304" y="2131381"/>
                </a:cubicBezTo>
                <a:cubicBezTo>
                  <a:pt x="5042061" y="2301476"/>
                  <a:pt x="5000697" y="2448974"/>
                  <a:pt x="5002304" y="2646851"/>
                </a:cubicBezTo>
                <a:cubicBezTo>
                  <a:pt x="5003911" y="2844728"/>
                  <a:pt x="4951887" y="2906820"/>
                  <a:pt x="5002304" y="3098611"/>
                </a:cubicBezTo>
                <a:cubicBezTo>
                  <a:pt x="5052721" y="3290402"/>
                  <a:pt x="4965232" y="3575559"/>
                  <a:pt x="5002304" y="3805210"/>
                </a:cubicBezTo>
                <a:cubicBezTo>
                  <a:pt x="5039376" y="4034861"/>
                  <a:pt x="4971909" y="4232620"/>
                  <a:pt x="5002304" y="4384389"/>
                </a:cubicBezTo>
                <a:cubicBezTo>
                  <a:pt x="5032699" y="4536158"/>
                  <a:pt x="4973445" y="4682971"/>
                  <a:pt x="5002304" y="4899859"/>
                </a:cubicBezTo>
                <a:cubicBezTo>
                  <a:pt x="5031163" y="5116747"/>
                  <a:pt x="4972226" y="5129043"/>
                  <a:pt x="5002304" y="5351619"/>
                </a:cubicBezTo>
                <a:cubicBezTo>
                  <a:pt x="5032382" y="5574195"/>
                  <a:pt x="4959390" y="5657259"/>
                  <a:pt x="5002304" y="5867089"/>
                </a:cubicBezTo>
                <a:cubicBezTo>
                  <a:pt x="5045218" y="6076919"/>
                  <a:pt x="4975997" y="6169702"/>
                  <a:pt x="5002304" y="6370975"/>
                </a:cubicBezTo>
                <a:cubicBezTo>
                  <a:pt x="4902058" y="6397602"/>
                  <a:pt x="4788201" y="6352012"/>
                  <a:pt x="4596562" y="6370975"/>
                </a:cubicBezTo>
                <a:cubicBezTo>
                  <a:pt x="4404923" y="6389938"/>
                  <a:pt x="4261101" y="6294529"/>
                  <a:pt x="3940704" y="6370975"/>
                </a:cubicBezTo>
                <a:cubicBezTo>
                  <a:pt x="3620307" y="6447421"/>
                  <a:pt x="3622297" y="6318648"/>
                  <a:pt x="3434915" y="6370975"/>
                </a:cubicBezTo>
                <a:cubicBezTo>
                  <a:pt x="3247533" y="6423302"/>
                  <a:pt x="3130135" y="6358668"/>
                  <a:pt x="2979150" y="6370975"/>
                </a:cubicBezTo>
                <a:cubicBezTo>
                  <a:pt x="2828165" y="6383282"/>
                  <a:pt x="2578833" y="6315467"/>
                  <a:pt x="2473361" y="6370975"/>
                </a:cubicBezTo>
                <a:cubicBezTo>
                  <a:pt x="2367889" y="6426483"/>
                  <a:pt x="2120646" y="6320698"/>
                  <a:pt x="2017596" y="6370975"/>
                </a:cubicBezTo>
                <a:cubicBezTo>
                  <a:pt x="1914546" y="6421252"/>
                  <a:pt x="1651906" y="6310418"/>
                  <a:pt x="1361738" y="6370975"/>
                </a:cubicBezTo>
                <a:cubicBezTo>
                  <a:pt x="1071570" y="6431532"/>
                  <a:pt x="925611" y="6366604"/>
                  <a:pt x="805927" y="6370975"/>
                </a:cubicBezTo>
                <a:cubicBezTo>
                  <a:pt x="686243" y="6375346"/>
                  <a:pt x="377981" y="6329060"/>
                  <a:pt x="0" y="6370975"/>
                </a:cubicBezTo>
                <a:cubicBezTo>
                  <a:pt x="-64404" y="6177600"/>
                  <a:pt x="61835" y="6048453"/>
                  <a:pt x="0" y="5791795"/>
                </a:cubicBezTo>
                <a:cubicBezTo>
                  <a:pt x="-61835" y="5535137"/>
                  <a:pt x="61054" y="5439911"/>
                  <a:pt x="0" y="5276326"/>
                </a:cubicBezTo>
                <a:cubicBezTo>
                  <a:pt x="-61054" y="5112741"/>
                  <a:pt x="14298" y="4719423"/>
                  <a:pt x="0" y="4569727"/>
                </a:cubicBezTo>
                <a:cubicBezTo>
                  <a:pt x="-14298" y="4420031"/>
                  <a:pt x="44847" y="4219409"/>
                  <a:pt x="0" y="4117967"/>
                </a:cubicBezTo>
                <a:cubicBezTo>
                  <a:pt x="-44847" y="4016525"/>
                  <a:pt x="12153" y="3879631"/>
                  <a:pt x="0" y="3666207"/>
                </a:cubicBezTo>
                <a:cubicBezTo>
                  <a:pt x="-12153" y="3452783"/>
                  <a:pt x="19419" y="3312323"/>
                  <a:pt x="0" y="3023317"/>
                </a:cubicBezTo>
                <a:cubicBezTo>
                  <a:pt x="-19419" y="2734311"/>
                  <a:pt x="40553" y="2789017"/>
                  <a:pt x="0" y="2635267"/>
                </a:cubicBezTo>
                <a:cubicBezTo>
                  <a:pt x="-40553" y="2481517"/>
                  <a:pt x="5101" y="2350557"/>
                  <a:pt x="0" y="2183507"/>
                </a:cubicBezTo>
                <a:cubicBezTo>
                  <a:pt x="-5101" y="2016457"/>
                  <a:pt x="52066" y="1830235"/>
                  <a:pt x="0" y="1731747"/>
                </a:cubicBezTo>
                <a:cubicBezTo>
                  <a:pt x="-52066" y="1633259"/>
                  <a:pt x="44792" y="1456296"/>
                  <a:pt x="0" y="1343697"/>
                </a:cubicBezTo>
                <a:cubicBezTo>
                  <a:pt x="-44792" y="1231098"/>
                  <a:pt x="47018" y="999913"/>
                  <a:pt x="0" y="891936"/>
                </a:cubicBezTo>
                <a:cubicBezTo>
                  <a:pt x="-47018" y="783959"/>
                  <a:pt x="41790" y="444669"/>
                  <a:pt x="0" y="0"/>
                </a:cubicBezTo>
                <a:close/>
              </a:path>
              <a:path w="5002304" h="6370975" stroke="0" extrusionOk="0">
                <a:moveTo>
                  <a:pt x="0" y="0"/>
                </a:moveTo>
                <a:cubicBezTo>
                  <a:pt x="177593" y="-45173"/>
                  <a:pt x="251642" y="12803"/>
                  <a:pt x="455765" y="0"/>
                </a:cubicBezTo>
                <a:cubicBezTo>
                  <a:pt x="659888" y="-12803"/>
                  <a:pt x="706652" y="20939"/>
                  <a:pt x="911531" y="0"/>
                </a:cubicBezTo>
                <a:cubicBezTo>
                  <a:pt x="1116410" y="-20939"/>
                  <a:pt x="1142797" y="35445"/>
                  <a:pt x="1367296" y="0"/>
                </a:cubicBezTo>
                <a:cubicBezTo>
                  <a:pt x="1591796" y="-35445"/>
                  <a:pt x="1599398" y="31991"/>
                  <a:pt x="1773039" y="0"/>
                </a:cubicBezTo>
                <a:cubicBezTo>
                  <a:pt x="1946680" y="-31991"/>
                  <a:pt x="2211066" y="9067"/>
                  <a:pt x="2378873" y="0"/>
                </a:cubicBezTo>
                <a:cubicBezTo>
                  <a:pt x="2546680" y="-9067"/>
                  <a:pt x="2613322" y="43085"/>
                  <a:pt x="2834639" y="0"/>
                </a:cubicBezTo>
                <a:cubicBezTo>
                  <a:pt x="3055956" y="-43085"/>
                  <a:pt x="3211383" y="51540"/>
                  <a:pt x="3390450" y="0"/>
                </a:cubicBezTo>
                <a:cubicBezTo>
                  <a:pt x="3569517" y="-51540"/>
                  <a:pt x="3787240" y="76128"/>
                  <a:pt x="4046308" y="0"/>
                </a:cubicBezTo>
                <a:cubicBezTo>
                  <a:pt x="4305376" y="-76128"/>
                  <a:pt x="4644535" y="110125"/>
                  <a:pt x="5002304" y="0"/>
                </a:cubicBezTo>
                <a:cubicBezTo>
                  <a:pt x="5015088" y="236620"/>
                  <a:pt x="4957402" y="459780"/>
                  <a:pt x="5002304" y="579180"/>
                </a:cubicBezTo>
                <a:cubicBezTo>
                  <a:pt x="5047206" y="698580"/>
                  <a:pt x="4951227" y="969619"/>
                  <a:pt x="5002304" y="1285779"/>
                </a:cubicBezTo>
                <a:cubicBezTo>
                  <a:pt x="5053381" y="1601939"/>
                  <a:pt x="4966132" y="1672269"/>
                  <a:pt x="5002304" y="1864958"/>
                </a:cubicBezTo>
                <a:cubicBezTo>
                  <a:pt x="5038476" y="2057647"/>
                  <a:pt x="4942140" y="2263948"/>
                  <a:pt x="5002304" y="2507847"/>
                </a:cubicBezTo>
                <a:cubicBezTo>
                  <a:pt x="5062468" y="2751746"/>
                  <a:pt x="4974166" y="2882245"/>
                  <a:pt x="5002304" y="3150737"/>
                </a:cubicBezTo>
                <a:cubicBezTo>
                  <a:pt x="5030442" y="3419229"/>
                  <a:pt x="4995997" y="3507669"/>
                  <a:pt x="5002304" y="3666207"/>
                </a:cubicBezTo>
                <a:cubicBezTo>
                  <a:pt x="5008611" y="3824745"/>
                  <a:pt x="4949171" y="4053076"/>
                  <a:pt x="5002304" y="4181676"/>
                </a:cubicBezTo>
                <a:cubicBezTo>
                  <a:pt x="5055437" y="4310276"/>
                  <a:pt x="4925638" y="4664100"/>
                  <a:pt x="5002304" y="4824566"/>
                </a:cubicBezTo>
                <a:cubicBezTo>
                  <a:pt x="5078970" y="4985032"/>
                  <a:pt x="4943994" y="5154020"/>
                  <a:pt x="5002304" y="5403745"/>
                </a:cubicBezTo>
                <a:cubicBezTo>
                  <a:pt x="5060614" y="5653470"/>
                  <a:pt x="4922432" y="5926843"/>
                  <a:pt x="5002304" y="6370975"/>
                </a:cubicBezTo>
                <a:cubicBezTo>
                  <a:pt x="4827796" y="6405829"/>
                  <a:pt x="4684843" y="6327937"/>
                  <a:pt x="4596562" y="6370975"/>
                </a:cubicBezTo>
                <a:cubicBezTo>
                  <a:pt x="4508281" y="6414013"/>
                  <a:pt x="4269084" y="6347681"/>
                  <a:pt x="3990727" y="6370975"/>
                </a:cubicBezTo>
                <a:cubicBezTo>
                  <a:pt x="3712370" y="6394269"/>
                  <a:pt x="3661709" y="6343809"/>
                  <a:pt x="3484938" y="6370975"/>
                </a:cubicBezTo>
                <a:cubicBezTo>
                  <a:pt x="3308167" y="6398141"/>
                  <a:pt x="3212255" y="6369480"/>
                  <a:pt x="3079196" y="6370975"/>
                </a:cubicBezTo>
                <a:cubicBezTo>
                  <a:pt x="2946137" y="6372470"/>
                  <a:pt x="2599865" y="6305030"/>
                  <a:pt x="2473361" y="6370975"/>
                </a:cubicBezTo>
                <a:cubicBezTo>
                  <a:pt x="2346857" y="6436920"/>
                  <a:pt x="1982542" y="6349582"/>
                  <a:pt x="1817504" y="6370975"/>
                </a:cubicBezTo>
                <a:cubicBezTo>
                  <a:pt x="1652466" y="6392368"/>
                  <a:pt x="1526273" y="6322956"/>
                  <a:pt x="1411761" y="6370975"/>
                </a:cubicBezTo>
                <a:cubicBezTo>
                  <a:pt x="1297249" y="6418994"/>
                  <a:pt x="1110190" y="6316441"/>
                  <a:pt x="955996" y="6370975"/>
                </a:cubicBezTo>
                <a:cubicBezTo>
                  <a:pt x="801803" y="6425509"/>
                  <a:pt x="676205" y="6334842"/>
                  <a:pt x="550253" y="6370975"/>
                </a:cubicBezTo>
                <a:cubicBezTo>
                  <a:pt x="424301" y="6407108"/>
                  <a:pt x="182285" y="6353897"/>
                  <a:pt x="0" y="6370975"/>
                </a:cubicBezTo>
                <a:cubicBezTo>
                  <a:pt x="-59254" y="6162570"/>
                  <a:pt x="60254" y="6067427"/>
                  <a:pt x="0" y="5791795"/>
                </a:cubicBezTo>
                <a:cubicBezTo>
                  <a:pt x="-60254" y="5516163"/>
                  <a:pt x="145" y="5531083"/>
                  <a:pt x="0" y="5340035"/>
                </a:cubicBezTo>
                <a:cubicBezTo>
                  <a:pt x="-145" y="5148987"/>
                  <a:pt x="64578" y="4927186"/>
                  <a:pt x="0" y="4633436"/>
                </a:cubicBezTo>
                <a:cubicBezTo>
                  <a:pt x="-64578" y="4339686"/>
                  <a:pt x="29705" y="4328310"/>
                  <a:pt x="0" y="4181676"/>
                </a:cubicBezTo>
                <a:cubicBezTo>
                  <a:pt x="-29705" y="4035042"/>
                  <a:pt x="32298" y="3890971"/>
                  <a:pt x="0" y="3793626"/>
                </a:cubicBezTo>
                <a:cubicBezTo>
                  <a:pt x="-32298" y="3696281"/>
                  <a:pt x="20899" y="3423552"/>
                  <a:pt x="0" y="3214446"/>
                </a:cubicBezTo>
                <a:cubicBezTo>
                  <a:pt x="-20899" y="3005340"/>
                  <a:pt x="48821" y="2821102"/>
                  <a:pt x="0" y="2698977"/>
                </a:cubicBezTo>
                <a:cubicBezTo>
                  <a:pt x="-48821" y="2576852"/>
                  <a:pt x="29303" y="2488289"/>
                  <a:pt x="0" y="2310926"/>
                </a:cubicBezTo>
                <a:cubicBezTo>
                  <a:pt x="-29303" y="2133563"/>
                  <a:pt x="32456" y="1900086"/>
                  <a:pt x="0" y="1668037"/>
                </a:cubicBezTo>
                <a:cubicBezTo>
                  <a:pt x="-32456" y="1435988"/>
                  <a:pt x="39091" y="1269217"/>
                  <a:pt x="0" y="1025148"/>
                </a:cubicBezTo>
                <a:cubicBezTo>
                  <a:pt x="-39091" y="781079"/>
                  <a:pt x="52961" y="688809"/>
                  <a:pt x="0" y="573388"/>
                </a:cubicBezTo>
                <a:cubicBezTo>
                  <a:pt x="-52961" y="457967"/>
                  <a:pt x="53420" y="237002"/>
                  <a:pt x="0" y="0"/>
                </a:cubicBezTo>
                <a:close/>
              </a:path>
            </a:pathLst>
          </a:custGeom>
          <a:solidFill>
            <a:schemeClr val="accent1">
              <a:lumMod val="20000"/>
              <a:lumOff val="80000"/>
            </a:schemeClr>
          </a:solidFill>
          <a:ln w="57150">
            <a:solidFill>
              <a:srgbClr val="00B0F0"/>
            </a:solidFill>
            <a:extLst>
              <a:ext uri="{C807C97D-BFC1-408E-A445-0C87EB9F89A2}">
                <ask:lineSketchStyleProps xmlns:ask="http://schemas.microsoft.com/office/drawing/2018/sketchyshapes" sd="2197183204">
                  <a:prstGeom prst="rect">
                    <a:avLst/>
                  </a:prstGeom>
                  <ask:type>
                    <ask:lineSketchScribble/>
                  </ask:type>
                </ask:lineSketchStyleProps>
              </a:ext>
            </a:extLst>
          </a:ln>
        </p:spPr>
        <p:txBody>
          <a:bodyPr wrap="square" rtlCol="0">
            <a:spAutoFit/>
          </a:bodyPr>
          <a:lstStyle/>
          <a:p>
            <a:pPr marL="12700" algn="l">
              <a:spcBef>
                <a:spcPts val="210"/>
              </a:spcBef>
            </a:pPr>
            <a:r>
              <a:rPr lang="en-GB" sz="3200" b="1" spc="-10">
                <a:solidFill>
                  <a:srgbClr val="F43882"/>
                </a:solidFill>
                <a:latin typeface="Ubuntu-Light"/>
                <a:ea typeface="+mj-ea"/>
              </a:rPr>
              <a:t>PHW Impact Framework</a:t>
            </a:r>
          </a:p>
          <a:p>
            <a:pPr algn="l"/>
            <a:endParaRPr lang="en-GB" b="0" i="0" u="none" strike="noStrike" baseline="0">
              <a:latin typeface="Ubuntu" panose="020B0504030602030204" pitchFamily="34" charset="0"/>
            </a:endParaRPr>
          </a:p>
          <a:p>
            <a:pPr algn="l"/>
            <a:r>
              <a:rPr lang="en-GB" b="1">
                <a:latin typeface="Ubuntu" panose="020B0504030602030204" pitchFamily="34" charset="0"/>
              </a:rPr>
              <a:t>T</a:t>
            </a:r>
            <a:r>
              <a:rPr lang="en-GB" b="1" i="0" u="none" strike="noStrike" baseline="0">
                <a:latin typeface="Ubuntu" panose="020B0504030602030204" pitchFamily="34" charset="0"/>
              </a:rPr>
              <a:t>ypes of impact (the ‘key themes’) most important to the organisation:</a:t>
            </a:r>
          </a:p>
          <a:p>
            <a:pPr algn="l"/>
            <a:endParaRPr lang="en-GB" b="1" i="0" u="none" strike="noStrike" baseline="0">
              <a:latin typeface="Ubuntu" panose="020B0504030602030204" pitchFamily="34" charset="0"/>
            </a:endParaRPr>
          </a:p>
          <a:p>
            <a:pPr marL="342900" indent="-342900" algn="l">
              <a:spcAft>
                <a:spcPts val="1800"/>
              </a:spcAft>
              <a:buAutoNum type="arabicPeriod"/>
            </a:pPr>
            <a:r>
              <a:rPr lang="en-GB" sz="2000" b="1" spc="-10">
                <a:solidFill>
                  <a:srgbClr val="F43882"/>
                </a:solidFill>
                <a:latin typeface="Ubuntu" panose="020B0504030602030204" pitchFamily="34" charset="0"/>
                <a:ea typeface="+mj-ea"/>
              </a:rPr>
              <a:t>Instrumental: </a:t>
            </a:r>
            <a:r>
              <a:rPr lang="en-GB" b="1" i="0" u="none" strike="noStrike" baseline="0">
                <a:latin typeface="Ubuntu" panose="020B0504030602030204" pitchFamily="34" charset="0"/>
              </a:rPr>
              <a:t>changes to plans, policies, decisions, behaviours, practices, actions</a:t>
            </a:r>
          </a:p>
          <a:p>
            <a:pPr marL="342900" indent="-342900" algn="l">
              <a:spcAft>
                <a:spcPts val="1800"/>
              </a:spcAft>
              <a:buAutoNum type="arabicPeriod"/>
            </a:pPr>
            <a:r>
              <a:rPr lang="en-GB" sz="2000" b="1" spc="-10">
                <a:solidFill>
                  <a:srgbClr val="F43882"/>
                </a:solidFill>
                <a:latin typeface="Ubuntu" panose="020B0504030602030204" pitchFamily="34" charset="0"/>
                <a:ea typeface="+mj-ea"/>
              </a:rPr>
              <a:t>Conceptual</a:t>
            </a:r>
            <a:r>
              <a:rPr lang="en-GB" b="1" i="0" u="none" strike="noStrike" baseline="0">
                <a:latin typeface="Ubuntu" panose="020B0504030602030204" pitchFamily="34" charset="0"/>
              </a:rPr>
              <a:t>: changes to knowledge, awareness, attitudes, emotions</a:t>
            </a:r>
          </a:p>
          <a:p>
            <a:pPr marL="342900" indent="-342900" algn="l">
              <a:spcAft>
                <a:spcPts val="1800"/>
              </a:spcAft>
              <a:buAutoNum type="arabicPeriod"/>
            </a:pPr>
            <a:r>
              <a:rPr lang="en-GB" sz="2000" b="1" spc="-10">
                <a:solidFill>
                  <a:srgbClr val="F43882"/>
                </a:solidFill>
                <a:latin typeface="Ubuntu" panose="020B0504030602030204" pitchFamily="34" charset="0"/>
                <a:ea typeface="+mj-ea"/>
              </a:rPr>
              <a:t>Capacity-building: </a:t>
            </a:r>
            <a:r>
              <a:rPr lang="en-GB" b="1" i="0" u="none" strike="noStrike" baseline="0">
                <a:latin typeface="Ubuntu" panose="020B0504030602030204" pitchFamily="34" charset="0"/>
              </a:rPr>
              <a:t>changes to skills and expertise</a:t>
            </a:r>
          </a:p>
          <a:p>
            <a:pPr marL="342900" indent="-342900" algn="l">
              <a:spcAft>
                <a:spcPts val="1800"/>
              </a:spcAft>
              <a:buAutoNum type="arabicPeriod"/>
            </a:pPr>
            <a:r>
              <a:rPr lang="en-GB" sz="2000" b="1" spc="-10">
                <a:solidFill>
                  <a:srgbClr val="F43882"/>
                </a:solidFill>
                <a:latin typeface="Ubuntu" panose="020B0504030602030204" pitchFamily="34" charset="0"/>
                <a:ea typeface="+mj-ea"/>
              </a:rPr>
              <a:t>Relationship building</a:t>
            </a:r>
            <a:r>
              <a:rPr lang="en-GB" b="1" i="0" u="none" strike="noStrike" baseline="0">
                <a:latin typeface="Ubuntu" panose="020B0504030602030204" pitchFamily="34" charset="0"/>
              </a:rPr>
              <a:t>: changes to the number and quality of relationships and trust</a:t>
            </a:r>
          </a:p>
          <a:p>
            <a:pPr marL="342900" indent="-342900" algn="l">
              <a:spcAft>
                <a:spcPts val="1800"/>
              </a:spcAft>
              <a:buAutoNum type="arabicPeriod"/>
            </a:pPr>
            <a:r>
              <a:rPr lang="en-GB" sz="2000" b="1" spc="-10">
                <a:solidFill>
                  <a:srgbClr val="F43882"/>
                </a:solidFill>
                <a:latin typeface="Ubuntu" panose="020B0504030602030204" pitchFamily="34" charset="0"/>
                <a:ea typeface="+mj-ea"/>
              </a:rPr>
              <a:t>Culture/attitudes </a:t>
            </a:r>
            <a:r>
              <a:rPr lang="en-GB" b="1" i="0" u="none" strike="noStrike" baseline="0">
                <a:latin typeface="Ubuntu" panose="020B0504030602030204" pitchFamily="34" charset="0"/>
              </a:rPr>
              <a:t>towards knowledge exchange and towards research impact itself.</a:t>
            </a:r>
          </a:p>
        </p:txBody>
      </p:sp>
    </p:spTree>
    <p:extLst>
      <p:ext uri="{BB962C8B-B14F-4D97-AF65-F5344CB8AC3E}">
        <p14:creationId xmlns:p14="http://schemas.microsoft.com/office/powerpoint/2010/main" val="370606038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0DA4F73-0CBD-94DB-0F40-CC98D9409F03}"/>
              </a:ext>
            </a:extLst>
          </p:cNvPr>
          <p:cNvSpPr>
            <a:spLocks noGrp="1"/>
          </p:cNvSpPr>
          <p:nvPr>
            <p:ph type="body" idx="1"/>
          </p:nvPr>
        </p:nvSpPr>
        <p:spPr>
          <a:xfrm>
            <a:off x="772615" y="2904566"/>
            <a:ext cx="18985597" cy="3254737"/>
          </a:xfrm>
        </p:spPr>
        <p:txBody>
          <a:bodyPr/>
          <a:lstStyle/>
          <a:p>
            <a:pPr marL="285750" indent="-285750">
              <a:spcAft>
                <a:spcPts val="600"/>
              </a:spcAft>
              <a:buFont typeface="Arial" panose="020B0604020202020204" pitchFamily="34" charset="0"/>
              <a:buChar char="•"/>
            </a:pPr>
            <a:endParaRPr lang="en-GB" sz="2400" i="1">
              <a:solidFill>
                <a:schemeClr val="tx1"/>
              </a:solidFill>
              <a:latin typeface="Ubuntu Light" panose="020B0304030602030204" pitchFamily="34" charset="0"/>
              <a:cs typeface="Times New Roman" panose="02020603050405020304" pitchFamily="18" charset="0"/>
            </a:endParaRPr>
          </a:p>
          <a:p>
            <a:pPr marL="285750" indent="-285750">
              <a:spcAft>
                <a:spcPts val="600"/>
              </a:spcAft>
              <a:buFont typeface="Arial" panose="020B0604020202020204" pitchFamily="34" charset="0"/>
              <a:buChar char="•"/>
            </a:pPr>
            <a:endParaRPr lang="en-GB" sz="2400" i="1">
              <a:solidFill>
                <a:schemeClr val="tx1"/>
              </a:solidFill>
              <a:latin typeface="Ubuntu Light" panose="020B0304030602030204" pitchFamily="34" charset="0"/>
              <a:cs typeface="Times New Roman" panose="02020603050405020304" pitchFamily="18" charset="0"/>
            </a:endParaRPr>
          </a:p>
          <a:p>
            <a:pPr marL="285750" indent="-285750">
              <a:spcAft>
                <a:spcPts val="600"/>
              </a:spcAft>
              <a:buFont typeface="Arial" panose="020B0604020202020204" pitchFamily="34" charset="0"/>
              <a:buChar char="•"/>
            </a:pPr>
            <a:endParaRPr lang="en-GB" sz="2400" i="1">
              <a:solidFill>
                <a:schemeClr val="tx1"/>
              </a:solidFill>
              <a:latin typeface="Ubuntu Light" panose="020B0304030602030204" pitchFamily="34" charset="0"/>
              <a:cs typeface="Times New Roman" panose="02020603050405020304" pitchFamily="18" charset="0"/>
            </a:endParaRPr>
          </a:p>
          <a:p>
            <a:pPr marL="285750" indent="-285750">
              <a:spcAft>
                <a:spcPts val="600"/>
              </a:spcAft>
              <a:buFont typeface="Arial" panose="020B0604020202020204" pitchFamily="34" charset="0"/>
              <a:buChar char="•"/>
            </a:pPr>
            <a:endParaRPr lang="en-GB" sz="2400" i="1">
              <a:solidFill>
                <a:schemeClr val="tx1"/>
              </a:solidFill>
              <a:latin typeface="Ubuntu Light" panose="020B0304030602030204" pitchFamily="34" charset="0"/>
              <a:cs typeface="Times New Roman" panose="02020603050405020304" pitchFamily="18" charset="0"/>
            </a:endParaRPr>
          </a:p>
          <a:p>
            <a:endParaRPr lang="en-GB" sz="2400" i="1">
              <a:solidFill>
                <a:schemeClr val="tx1"/>
              </a:solidFill>
              <a:latin typeface="Ubuntu Light" panose="020B0304030602030204" pitchFamily="34" charset="0"/>
              <a:cs typeface="Times New Roman" panose="02020603050405020304" pitchFamily="18" charset="0"/>
            </a:endParaRPr>
          </a:p>
          <a:p>
            <a:endParaRPr lang="en-GB" sz="2400" i="1">
              <a:solidFill>
                <a:schemeClr val="tx1"/>
              </a:solidFill>
              <a:latin typeface="Ubuntu Light" panose="020B0304030602030204" pitchFamily="34" charset="0"/>
              <a:cs typeface="Times New Roman" panose="02020603050405020304" pitchFamily="18" charset="0"/>
            </a:endParaRPr>
          </a:p>
          <a:p>
            <a:endParaRPr lang="en-GB" sz="2400" i="1">
              <a:solidFill>
                <a:schemeClr val="tx1"/>
              </a:solidFill>
              <a:latin typeface="Ubuntu Light" panose="020B0304030602030204" pitchFamily="34" charset="0"/>
              <a:cs typeface="Times New Roman" panose="02020603050405020304" pitchFamily="18" charset="0"/>
            </a:endParaRPr>
          </a:p>
          <a:p>
            <a:endParaRPr lang="en-GB"/>
          </a:p>
        </p:txBody>
      </p:sp>
      <p:sp>
        <p:nvSpPr>
          <p:cNvPr id="4" name="object 31">
            <a:extLst>
              <a:ext uri="{FF2B5EF4-FFF2-40B4-BE49-F238E27FC236}">
                <a16:creationId xmlns:a16="http://schemas.microsoft.com/office/drawing/2014/main" id="{93641290-F440-DB58-C537-E512B7BB70BB}"/>
              </a:ext>
            </a:extLst>
          </p:cNvPr>
          <p:cNvSpPr txBox="1">
            <a:spLocks/>
          </p:cNvSpPr>
          <p:nvPr/>
        </p:nvSpPr>
        <p:spPr>
          <a:xfrm>
            <a:off x="772614" y="1184787"/>
            <a:ext cx="13375185" cy="1534394"/>
          </a:xfrm>
          <a:prstGeom prst="rect">
            <a:avLst/>
          </a:prstGeom>
        </p:spPr>
        <p:txBody>
          <a:bodyPr vert="horz" wrap="square" lIns="0" tIns="15875" rIns="0" bIns="0" rtlCol="0">
            <a:spAutoFit/>
          </a:bodyPr>
          <a:lstStyle>
            <a:lvl1pPr>
              <a:defRPr sz="6000" b="1" i="0">
                <a:solidFill>
                  <a:srgbClr val="315083"/>
                </a:solidFill>
                <a:latin typeface="Ubuntu"/>
                <a:ea typeface="+mj-ea"/>
                <a:cs typeface="Ubuntu"/>
              </a:defRPr>
            </a:lvl1pPr>
          </a:lstStyle>
          <a:p>
            <a:pPr marL="12700">
              <a:spcBef>
                <a:spcPts val="125"/>
              </a:spcBef>
            </a:pPr>
            <a:r>
              <a:rPr lang="en-GB" spc="-20"/>
              <a:t>Areas for Improvement</a:t>
            </a:r>
          </a:p>
          <a:p>
            <a:pPr marL="12700">
              <a:spcBef>
                <a:spcPts val="210"/>
              </a:spcBef>
            </a:pPr>
            <a:r>
              <a:rPr lang="en-GB" sz="3700" b="0" spc="-10">
                <a:solidFill>
                  <a:srgbClr val="F43882"/>
                </a:solidFill>
                <a:latin typeface="Ubuntu-Light"/>
                <a:cs typeface="Ubuntu-Light"/>
              </a:rPr>
              <a:t>Suggestions from the users: Products </a:t>
            </a:r>
            <a:endParaRPr lang="en-GB" sz="3700">
              <a:latin typeface="Ubuntu-Light"/>
              <a:cs typeface="Ubuntu-Light"/>
            </a:endParaRPr>
          </a:p>
        </p:txBody>
      </p:sp>
      <p:sp>
        <p:nvSpPr>
          <p:cNvPr id="2" name="Text Placeholder 2">
            <a:extLst>
              <a:ext uri="{FF2B5EF4-FFF2-40B4-BE49-F238E27FC236}">
                <a16:creationId xmlns:a16="http://schemas.microsoft.com/office/drawing/2014/main" id="{DE07E607-8279-45AF-7971-60750673AA73}"/>
              </a:ext>
            </a:extLst>
          </p:cNvPr>
          <p:cNvSpPr txBox="1">
            <a:spLocks/>
          </p:cNvSpPr>
          <p:nvPr/>
        </p:nvSpPr>
        <p:spPr>
          <a:xfrm>
            <a:off x="772615" y="2904566"/>
            <a:ext cx="18985597" cy="8356134"/>
          </a:xfrm>
          <a:prstGeom prst="rect">
            <a:avLst/>
          </a:prstGeom>
        </p:spPr>
        <p:txBody>
          <a:bodyPr wrap="square" lIns="0" tIns="0" rIns="0" bIns="0">
            <a:spAutoFit/>
          </a:bodyPr>
          <a:lstStyle>
            <a:lvl1pPr marL="0">
              <a:defRPr sz="2350" b="0" i="0">
                <a:solidFill>
                  <a:srgbClr val="7F7F7F"/>
                </a:solidFill>
                <a:latin typeface="Ubuntu-Light"/>
                <a:ea typeface="+mn-ea"/>
                <a:cs typeface="Ubuntu-Light"/>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marL="285750" indent="-285750">
              <a:spcAft>
                <a:spcPts val="600"/>
              </a:spcAft>
              <a:buFont typeface="Arial" panose="020B0604020202020204" pitchFamily="34" charset="0"/>
              <a:buChar char="•"/>
            </a:pPr>
            <a:endParaRPr lang="en-GB" sz="2000" i="1">
              <a:solidFill>
                <a:schemeClr val="tx1"/>
              </a:solidFill>
              <a:latin typeface="Ubuntu Light" panose="020B0304030602030204" pitchFamily="34" charset="0"/>
              <a:cs typeface="Times New Roman" panose="02020603050405020304" pitchFamily="18" charset="0"/>
            </a:endParaRPr>
          </a:p>
          <a:p>
            <a:pPr marL="285750" indent="-285750">
              <a:spcAft>
                <a:spcPts val="600"/>
              </a:spcAft>
              <a:buFont typeface="Arial" panose="020B0604020202020204" pitchFamily="34" charset="0"/>
              <a:buChar char="•"/>
            </a:pPr>
            <a:r>
              <a:rPr lang="en-GB" sz="2000" i="1">
                <a:solidFill>
                  <a:schemeClr val="tx1"/>
                </a:solidFill>
                <a:latin typeface="Ubuntu Light" panose="020B0304030602030204" pitchFamily="34" charset="0"/>
                <a:cs typeface="Times New Roman" panose="02020603050405020304" pitchFamily="18" charset="0"/>
              </a:rPr>
              <a:t>Greater commitment and understanding of the </a:t>
            </a:r>
            <a:r>
              <a:rPr lang="en-GB" sz="2000" b="1" i="1">
                <a:solidFill>
                  <a:schemeClr val="accent1">
                    <a:lumMod val="75000"/>
                  </a:schemeClr>
                </a:solidFill>
                <a:latin typeface="Ubuntu Light" panose="020B0304030602030204" pitchFamily="34" charset="0"/>
                <a:cs typeface="Times New Roman" panose="02020603050405020304" pitchFamily="18" charset="0"/>
              </a:rPr>
              <a:t>code of practice </a:t>
            </a:r>
            <a:r>
              <a:rPr lang="en-GB" sz="2000" i="1">
                <a:solidFill>
                  <a:schemeClr val="tx1"/>
                </a:solidFill>
                <a:latin typeface="Ubuntu Light" panose="020B0304030602030204" pitchFamily="34" charset="0"/>
                <a:cs typeface="Times New Roman" panose="02020603050405020304" pitchFamily="18" charset="0"/>
              </a:rPr>
              <a:t>for statistics particularly from a "how a user would use this product" point of view. E.g. Screen reader accessibility.</a:t>
            </a:r>
          </a:p>
          <a:p>
            <a:pPr marL="285750" indent="-285750">
              <a:spcAft>
                <a:spcPts val="600"/>
              </a:spcAft>
              <a:buFont typeface="Arial" panose="020B0604020202020204" pitchFamily="34" charset="0"/>
              <a:buChar char="•"/>
            </a:pPr>
            <a:r>
              <a:rPr lang="en-GB" sz="2000" b="1" i="1">
                <a:solidFill>
                  <a:schemeClr val="accent1">
                    <a:lumMod val="75000"/>
                  </a:schemeClr>
                </a:solidFill>
                <a:latin typeface="Ubuntu Light" panose="020B0304030602030204" pitchFamily="34" charset="0"/>
                <a:cs typeface="Times New Roman" panose="02020603050405020304" pitchFamily="18" charset="0"/>
              </a:rPr>
              <a:t>Greater consistency in methodological approach </a:t>
            </a:r>
            <a:r>
              <a:rPr lang="en-GB" sz="2000" i="1">
                <a:solidFill>
                  <a:schemeClr val="tx1"/>
                </a:solidFill>
                <a:latin typeface="Ubuntu Light" panose="020B0304030602030204" pitchFamily="34" charset="0"/>
                <a:cs typeface="Times New Roman" panose="02020603050405020304" pitchFamily="18" charset="0"/>
              </a:rPr>
              <a:t>across PHW would help to </a:t>
            </a:r>
            <a:r>
              <a:rPr lang="en-GB" sz="2000" b="1" i="1">
                <a:solidFill>
                  <a:schemeClr val="accent1">
                    <a:lumMod val="75000"/>
                  </a:schemeClr>
                </a:solidFill>
                <a:latin typeface="Ubuntu Light" panose="020B0304030602030204" pitchFamily="34" charset="0"/>
                <a:cs typeface="Times New Roman" panose="02020603050405020304" pitchFamily="18" charset="0"/>
              </a:rPr>
              <a:t>build confidence </a:t>
            </a:r>
            <a:r>
              <a:rPr lang="en-GB" sz="2000" i="1">
                <a:solidFill>
                  <a:schemeClr val="tx1"/>
                </a:solidFill>
                <a:latin typeface="Ubuntu Light" panose="020B0304030602030204" pitchFamily="34" charset="0"/>
                <a:cs typeface="Times New Roman" panose="02020603050405020304" pitchFamily="18" charset="0"/>
              </a:rPr>
              <a:t>across the range of products published by PHW.</a:t>
            </a:r>
          </a:p>
          <a:p>
            <a:pPr marL="285750" indent="-285750">
              <a:spcAft>
                <a:spcPts val="600"/>
              </a:spcAft>
              <a:buFont typeface="Arial" panose="020B0604020202020204" pitchFamily="34" charset="0"/>
              <a:buChar char="•"/>
            </a:pPr>
            <a:r>
              <a:rPr lang="en-GB" sz="2000" i="1">
                <a:solidFill>
                  <a:schemeClr val="tx1"/>
                </a:solidFill>
                <a:latin typeface="Ubuntu Light" panose="020B0304030602030204" pitchFamily="34" charset="0"/>
                <a:ea typeface="Calibri" panose="020F0502020204030204" pitchFamily="34" charset="0"/>
                <a:cs typeface="Times New Roman" panose="02020603050405020304" pitchFamily="18" charset="0"/>
              </a:rPr>
              <a:t>PHW could benefit from a </a:t>
            </a:r>
            <a:r>
              <a:rPr lang="en-GB" sz="2000" b="1" i="1">
                <a:solidFill>
                  <a:schemeClr val="accent1">
                    <a:lumMod val="75000"/>
                  </a:schemeClr>
                </a:solidFill>
                <a:latin typeface="Ubuntu Light" panose="020B0304030602030204" pitchFamily="34" charset="0"/>
                <a:ea typeface="Calibri" panose="020F0502020204030204" pitchFamily="34" charset="0"/>
                <a:cs typeface="Times New Roman" panose="02020603050405020304" pitchFamily="18" charset="0"/>
              </a:rPr>
              <a:t>Knowledge Capitalisation Strategy</a:t>
            </a:r>
            <a:endParaRPr lang="en-GB" sz="2000" i="1">
              <a:solidFill>
                <a:schemeClr val="tx1"/>
              </a:solidFill>
              <a:latin typeface="Ubuntu Light" panose="020B0304030602030204" pitchFamily="34" charset="0"/>
              <a:cs typeface="Times New Roman" panose="02020603050405020304" pitchFamily="18" charset="0"/>
            </a:endParaRPr>
          </a:p>
          <a:p>
            <a:pPr marL="285750" indent="-285750">
              <a:spcAft>
                <a:spcPts val="600"/>
              </a:spcAft>
              <a:buFont typeface="Arial" panose="020B0604020202020204" pitchFamily="34" charset="0"/>
              <a:buChar char="•"/>
            </a:pPr>
            <a:endParaRPr lang="en-GB" sz="2000" i="1">
              <a:solidFill>
                <a:schemeClr val="tx1"/>
              </a:solidFill>
              <a:latin typeface="Ubuntu Light" panose="020B0304030602030204" pitchFamily="34" charset="0"/>
              <a:cs typeface="Times New Roman" panose="02020603050405020304" pitchFamily="18" charset="0"/>
            </a:endParaRPr>
          </a:p>
          <a:p>
            <a:pPr marL="285750" indent="-285750">
              <a:spcAft>
                <a:spcPts val="600"/>
              </a:spcAft>
              <a:buFont typeface="Arial" panose="020B0604020202020204" pitchFamily="34" charset="0"/>
              <a:buChar char="•"/>
            </a:pPr>
            <a:r>
              <a:rPr lang="en-GB" sz="2000" i="1">
                <a:solidFill>
                  <a:schemeClr val="tx1"/>
                </a:solidFill>
                <a:latin typeface="Ubuntu Light" panose="020B0304030602030204" pitchFamily="34" charset="0"/>
                <a:cs typeface="Times New Roman" panose="02020603050405020304" pitchFamily="18" charset="0"/>
              </a:rPr>
              <a:t>Need clearer way to access and </a:t>
            </a:r>
            <a:r>
              <a:rPr lang="en-GB" sz="2000" b="1" i="1">
                <a:solidFill>
                  <a:schemeClr val="accent1">
                    <a:lumMod val="75000"/>
                  </a:schemeClr>
                </a:solidFill>
                <a:latin typeface="Ubuntu Light" panose="020B0304030602030204" pitchFamily="34" charset="0"/>
                <a:cs typeface="Times New Roman" panose="02020603050405020304" pitchFamily="18" charset="0"/>
              </a:rPr>
              <a:t>download datasets</a:t>
            </a:r>
            <a:r>
              <a:rPr lang="en-GB" sz="2000" i="1">
                <a:solidFill>
                  <a:schemeClr val="tx1"/>
                </a:solidFill>
                <a:latin typeface="Ubuntu Light" panose="020B0304030602030204" pitchFamily="34" charset="0"/>
                <a:cs typeface="Times New Roman" panose="02020603050405020304" pitchFamily="18" charset="0"/>
              </a:rPr>
              <a:t>, perhaps via an API. </a:t>
            </a:r>
          </a:p>
          <a:p>
            <a:pPr marL="285750" indent="-285750">
              <a:spcAft>
                <a:spcPts val="600"/>
              </a:spcAft>
              <a:buFont typeface="Arial" panose="020B0604020202020204" pitchFamily="34" charset="0"/>
              <a:buChar char="•"/>
            </a:pPr>
            <a:r>
              <a:rPr lang="en-GB" sz="2000" i="1">
                <a:solidFill>
                  <a:schemeClr val="tx1"/>
                </a:solidFill>
                <a:latin typeface="Ubuntu Light" panose="020B0304030602030204" pitchFamily="34" charset="0"/>
                <a:cs typeface="Times New Roman" panose="02020603050405020304" pitchFamily="18" charset="0"/>
              </a:rPr>
              <a:t>“The data reports are not always available to us to see as they are only available in the local authority through using certain servers.  Local government commonly use a certain configuration that doesn't allow some of the reports.  I have raised the concern and PHW response was that most people can use it but not really their problem.  Our IT are adamant that we will not receive files in that way.”</a:t>
            </a:r>
          </a:p>
          <a:p>
            <a:pPr marL="285750" indent="-285750">
              <a:spcAft>
                <a:spcPts val="600"/>
              </a:spcAft>
              <a:buFont typeface="Arial" panose="020B0604020202020204" pitchFamily="34" charset="0"/>
              <a:buChar char="•"/>
            </a:pPr>
            <a:r>
              <a:rPr lang="en-GB" sz="2000" b="1" i="1">
                <a:solidFill>
                  <a:schemeClr val="accent1">
                    <a:lumMod val="75000"/>
                  </a:schemeClr>
                </a:solidFill>
                <a:latin typeface="Ubuntu Light" panose="020B0304030602030204" pitchFamily="34" charset="0"/>
                <a:cs typeface="Times New Roman" panose="02020603050405020304" pitchFamily="18" charset="0"/>
              </a:rPr>
              <a:t>Data downloads </a:t>
            </a:r>
            <a:r>
              <a:rPr lang="en-GB" sz="2000" i="1">
                <a:solidFill>
                  <a:schemeClr val="tx1"/>
                </a:solidFill>
                <a:latin typeface="Ubuntu Light" panose="020B0304030602030204" pitchFamily="34" charset="0"/>
                <a:cs typeface="Times New Roman" panose="02020603050405020304" pitchFamily="18" charset="0"/>
              </a:rPr>
              <a:t>rather than closed environment dashboards - better responsiveness to user suggestions. </a:t>
            </a:r>
          </a:p>
          <a:p>
            <a:pPr marL="285750" indent="-285750">
              <a:spcAft>
                <a:spcPts val="600"/>
              </a:spcAft>
              <a:buFont typeface="Arial" panose="020B0604020202020204" pitchFamily="34" charset="0"/>
              <a:buChar char="•"/>
            </a:pPr>
            <a:r>
              <a:rPr lang="en-GB" sz="2000" i="1">
                <a:solidFill>
                  <a:schemeClr val="tx1"/>
                </a:solidFill>
                <a:latin typeface="Ubuntu Light" panose="020B0304030602030204" pitchFamily="34" charset="0"/>
                <a:cs typeface="Times New Roman" panose="02020603050405020304" pitchFamily="18" charset="0"/>
              </a:rPr>
              <a:t>Regardless of output </a:t>
            </a:r>
            <a:r>
              <a:rPr lang="en-GB" sz="2000" b="1" i="1">
                <a:solidFill>
                  <a:schemeClr val="accent1">
                    <a:lumMod val="75000"/>
                  </a:schemeClr>
                </a:solidFill>
                <a:latin typeface="Ubuntu Light" panose="020B0304030602030204" pitchFamily="34" charset="0"/>
                <a:cs typeface="Times New Roman" panose="02020603050405020304" pitchFamily="18" charset="0"/>
              </a:rPr>
              <a:t>Raw data and metadata should be readily available </a:t>
            </a:r>
            <a:r>
              <a:rPr lang="en-GB" sz="2000" i="1">
                <a:solidFill>
                  <a:schemeClr val="tx1"/>
                </a:solidFill>
                <a:latin typeface="Ubuntu Light" panose="020B0304030602030204" pitchFamily="34" charset="0"/>
                <a:cs typeface="Times New Roman" panose="02020603050405020304" pitchFamily="18" charset="0"/>
              </a:rPr>
              <a:t>under every output. </a:t>
            </a:r>
          </a:p>
          <a:p>
            <a:pPr marL="285750" indent="-285750">
              <a:spcAft>
                <a:spcPts val="600"/>
              </a:spcAft>
              <a:buFont typeface="Arial" panose="020B0604020202020204" pitchFamily="34" charset="0"/>
              <a:buChar char="•"/>
            </a:pPr>
            <a:r>
              <a:rPr lang="en-GB" sz="2000" i="1">
                <a:solidFill>
                  <a:schemeClr val="tx1"/>
                </a:solidFill>
                <a:latin typeface="Ubuntu Light" panose="020B0304030602030204" pitchFamily="34" charset="0"/>
                <a:cs typeface="Times New Roman" panose="02020603050405020304" pitchFamily="18" charset="0"/>
              </a:rPr>
              <a:t>There is no commentary to support the public or journalist to explain data in context and often </a:t>
            </a:r>
            <a:r>
              <a:rPr lang="en-GB" sz="2000" b="1" i="1">
                <a:solidFill>
                  <a:schemeClr val="accent1">
                    <a:lumMod val="75000"/>
                  </a:schemeClr>
                </a:solidFill>
                <a:latin typeface="Ubuntu Light" panose="020B0304030602030204" pitchFamily="34" charset="0"/>
                <a:cs typeface="Times New Roman" panose="02020603050405020304" pitchFamily="18" charset="0"/>
              </a:rPr>
              <a:t>no underlying data </a:t>
            </a:r>
            <a:r>
              <a:rPr lang="en-GB" sz="2000" i="1">
                <a:solidFill>
                  <a:schemeClr val="tx1"/>
                </a:solidFill>
                <a:latin typeface="Ubuntu Light" panose="020B0304030602030204" pitchFamily="34" charset="0"/>
                <a:cs typeface="Times New Roman" panose="02020603050405020304" pitchFamily="18" charset="0"/>
              </a:rPr>
              <a:t>for an academic or expert user to scrutinize further than the charts you have decided are of interest. These also have the downside of being far more inaccessible to users with different types of additional needs.</a:t>
            </a:r>
          </a:p>
          <a:p>
            <a:pPr marL="285750" indent="-285750">
              <a:spcAft>
                <a:spcPts val="600"/>
              </a:spcAft>
              <a:buFont typeface="Arial" panose="020B0604020202020204" pitchFamily="34" charset="0"/>
              <a:buChar char="•"/>
            </a:pPr>
            <a:endParaRPr lang="en-GB" sz="2000" i="1">
              <a:solidFill>
                <a:schemeClr val="tx1"/>
              </a:solidFill>
              <a:latin typeface="Ubuntu Light" panose="020B0304030602030204" pitchFamily="34" charset="0"/>
              <a:cs typeface="Times New Roman" panose="02020603050405020304" pitchFamily="18" charset="0"/>
            </a:endParaRPr>
          </a:p>
          <a:p>
            <a:pPr marL="285750" indent="-285750">
              <a:spcAft>
                <a:spcPts val="600"/>
              </a:spcAft>
              <a:buFont typeface="Arial" panose="020B0604020202020204" pitchFamily="34" charset="0"/>
              <a:buChar char="•"/>
            </a:pPr>
            <a:endParaRPr lang="en-GB" sz="2000" i="1">
              <a:solidFill>
                <a:schemeClr val="tx1"/>
              </a:solidFill>
              <a:latin typeface="Ubuntu Light" panose="020B0304030602030204" pitchFamily="34" charset="0"/>
              <a:cs typeface="Times New Roman" panose="02020603050405020304" pitchFamily="18" charset="0"/>
            </a:endParaRPr>
          </a:p>
          <a:p>
            <a:pPr marL="268288" indent="-268288">
              <a:spcAft>
                <a:spcPts val="600"/>
              </a:spcAft>
            </a:pPr>
            <a:r>
              <a:rPr lang="en-GB" sz="2000" i="1">
                <a:solidFill>
                  <a:schemeClr val="tx1"/>
                </a:solidFill>
                <a:latin typeface="Ubuntu Light" panose="020B0304030602030204" pitchFamily="34" charset="0"/>
                <a:cs typeface="Times New Roman" panose="02020603050405020304" pitchFamily="18" charset="0"/>
              </a:rPr>
              <a:t>                Reports and evidence reviews could be improved by </a:t>
            </a:r>
            <a:r>
              <a:rPr lang="en-GB" sz="2000" b="1" i="1">
                <a:solidFill>
                  <a:schemeClr val="accent1">
                    <a:lumMod val="75000"/>
                  </a:schemeClr>
                </a:solidFill>
                <a:latin typeface="Ubuntu Light" panose="020B0304030602030204" pitchFamily="34" charset="0"/>
                <a:cs typeface="Times New Roman" panose="02020603050405020304" pitchFamily="18" charset="0"/>
              </a:rPr>
              <a:t>improving formatting</a:t>
            </a:r>
            <a:r>
              <a:rPr lang="en-GB" sz="2000" i="1">
                <a:solidFill>
                  <a:schemeClr val="tx1"/>
                </a:solidFill>
                <a:latin typeface="Ubuntu Light" panose="020B0304030602030204" pitchFamily="34" charset="0"/>
                <a:cs typeface="Times New Roman" panose="02020603050405020304" pitchFamily="18" charset="0"/>
              </a:rPr>
              <a:t>. Generally tables and charts are included as pictures which makes it difficult to copy the data and they often don't meet basic formatting and accessibility guidelines and so we have to remake them.</a:t>
            </a:r>
          </a:p>
          <a:p>
            <a:pPr marL="285750" indent="-285750">
              <a:spcAft>
                <a:spcPts val="600"/>
              </a:spcAft>
              <a:buFont typeface="Arial" panose="020B0604020202020204" pitchFamily="34" charset="0"/>
              <a:buChar char="•"/>
            </a:pPr>
            <a:r>
              <a:rPr lang="en-GB" sz="2000" i="1">
                <a:solidFill>
                  <a:schemeClr val="tx1"/>
                </a:solidFill>
                <a:latin typeface="Ubuntu Light" panose="020B0304030602030204" pitchFamily="34" charset="0"/>
                <a:cs typeface="Times New Roman" panose="02020603050405020304" pitchFamily="18" charset="0"/>
              </a:rPr>
              <a:t>Data is critically important but there are increasing demands and </a:t>
            </a:r>
            <a:r>
              <a:rPr lang="en-GB" sz="2000" b="1" i="1">
                <a:solidFill>
                  <a:schemeClr val="accent1">
                    <a:lumMod val="75000"/>
                  </a:schemeClr>
                </a:solidFill>
                <a:latin typeface="Ubuntu Light" panose="020B0304030602030204" pitchFamily="34" charset="0"/>
                <a:cs typeface="Times New Roman" panose="02020603050405020304" pitchFamily="18" charset="0"/>
              </a:rPr>
              <a:t>Public Health Wales do not necessarily have the information needed</a:t>
            </a:r>
            <a:r>
              <a:rPr lang="en-GB" sz="2000" i="1">
                <a:solidFill>
                  <a:schemeClr val="tx1"/>
                </a:solidFill>
                <a:latin typeface="Ubuntu Light" panose="020B0304030602030204" pitchFamily="34" charset="0"/>
                <a:cs typeface="Times New Roman" panose="02020603050405020304" pitchFamily="18" charset="0"/>
              </a:rPr>
              <a:t>. Some of the information that is provided (the new dashboards do not necessarily provide useful information from a public health perspective - e.g. monthly updated information in relation to behaviours) In England there are data systems and dashboards ( Fingertips etc) which provide useful information.</a:t>
            </a:r>
          </a:p>
          <a:p>
            <a:pPr marL="285750" indent="-285750">
              <a:spcAft>
                <a:spcPts val="600"/>
              </a:spcAft>
              <a:buFont typeface="Arial" panose="020B0604020202020204" pitchFamily="34" charset="0"/>
              <a:buChar char="•"/>
            </a:pPr>
            <a:endParaRPr lang="en-GB" sz="2400" i="1">
              <a:solidFill>
                <a:schemeClr val="tx1"/>
              </a:solidFill>
              <a:latin typeface="Ubuntu Light" panose="020B0304030602030204" pitchFamily="34" charset="0"/>
              <a:cs typeface="Times New Roman" panose="02020603050405020304" pitchFamily="18" charset="0"/>
            </a:endParaRPr>
          </a:p>
          <a:p>
            <a:pPr marL="285750" indent="-285750">
              <a:spcAft>
                <a:spcPts val="600"/>
              </a:spcAft>
              <a:buFont typeface="Arial" panose="020B0604020202020204" pitchFamily="34" charset="0"/>
              <a:buChar char="•"/>
            </a:pPr>
            <a:endParaRPr lang="en-GB" sz="2400" i="1">
              <a:solidFill>
                <a:schemeClr val="tx1"/>
              </a:solidFill>
              <a:latin typeface="Ubuntu Light" panose="020B0304030602030204" pitchFamily="34" charset="0"/>
              <a:ea typeface="Calibri" panose="020F0502020204030204" pitchFamily="34" charset="0"/>
              <a:cs typeface="Times New Roman" panose="02020603050405020304" pitchFamily="18" charset="0"/>
            </a:endParaRPr>
          </a:p>
        </p:txBody>
      </p:sp>
      <p:sp>
        <p:nvSpPr>
          <p:cNvPr id="5" name="TextBox 4">
            <a:extLst>
              <a:ext uri="{FF2B5EF4-FFF2-40B4-BE49-F238E27FC236}">
                <a16:creationId xmlns:a16="http://schemas.microsoft.com/office/drawing/2014/main" id="{C0655E39-107A-0F41-28C1-4F45D2A7FE7B}"/>
              </a:ext>
            </a:extLst>
          </p:cNvPr>
          <p:cNvSpPr txBox="1"/>
          <p:nvPr/>
        </p:nvSpPr>
        <p:spPr>
          <a:xfrm rot="20162526">
            <a:off x="404378" y="8346187"/>
            <a:ext cx="1850882" cy="461665"/>
          </a:xfrm>
          <a:custGeom>
            <a:avLst/>
            <a:gdLst>
              <a:gd name="connsiteX0" fmla="*/ 0 w 1850882"/>
              <a:gd name="connsiteY0" fmla="*/ 0 h 461665"/>
              <a:gd name="connsiteX1" fmla="*/ 1850882 w 1850882"/>
              <a:gd name="connsiteY1" fmla="*/ 0 h 461665"/>
              <a:gd name="connsiteX2" fmla="*/ 1850882 w 1850882"/>
              <a:gd name="connsiteY2" fmla="*/ 461665 h 461665"/>
              <a:gd name="connsiteX3" fmla="*/ 0 w 1850882"/>
              <a:gd name="connsiteY3" fmla="*/ 461665 h 461665"/>
              <a:gd name="connsiteX4" fmla="*/ 0 w 1850882"/>
              <a:gd name="connsiteY4" fmla="*/ 0 h 4616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50882" h="461665" fill="none" extrusionOk="0">
                <a:moveTo>
                  <a:pt x="0" y="0"/>
                </a:moveTo>
                <a:cubicBezTo>
                  <a:pt x="200383" y="141966"/>
                  <a:pt x="1254000" y="-118451"/>
                  <a:pt x="1850882" y="0"/>
                </a:cubicBezTo>
                <a:cubicBezTo>
                  <a:pt x="1846766" y="163780"/>
                  <a:pt x="1824079" y="343270"/>
                  <a:pt x="1850882" y="461665"/>
                </a:cubicBezTo>
                <a:cubicBezTo>
                  <a:pt x="1215707" y="524002"/>
                  <a:pt x="525962" y="299922"/>
                  <a:pt x="0" y="461665"/>
                </a:cubicBezTo>
                <a:cubicBezTo>
                  <a:pt x="130" y="360175"/>
                  <a:pt x="-23865" y="54912"/>
                  <a:pt x="0" y="0"/>
                </a:cubicBezTo>
                <a:close/>
              </a:path>
              <a:path w="1850882" h="461665" stroke="0" extrusionOk="0">
                <a:moveTo>
                  <a:pt x="0" y="0"/>
                </a:moveTo>
                <a:cubicBezTo>
                  <a:pt x="237613" y="-32012"/>
                  <a:pt x="1284561" y="-116432"/>
                  <a:pt x="1850882" y="0"/>
                </a:cubicBezTo>
                <a:cubicBezTo>
                  <a:pt x="1859500" y="214635"/>
                  <a:pt x="1846069" y="401230"/>
                  <a:pt x="1850882" y="461665"/>
                </a:cubicBezTo>
                <a:cubicBezTo>
                  <a:pt x="1006868" y="616438"/>
                  <a:pt x="201174" y="438465"/>
                  <a:pt x="0" y="461665"/>
                </a:cubicBezTo>
                <a:cubicBezTo>
                  <a:pt x="2953" y="321017"/>
                  <a:pt x="-28907" y="69821"/>
                  <a:pt x="0" y="0"/>
                </a:cubicBezTo>
                <a:close/>
              </a:path>
            </a:pathLst>
          </a:custGeom>
          <a:solidFill>
            <a:schemeClr val="accent1">
              <a:lumMod val="20000"/>
              <a:lumOff val="80000"/>
            </a:schemeClr>
          </a:solidFill>
          <a:ln w="76200">
            <a:solidFill>
              <a:schemeClr val="accent1">
                <a:lumMod val="75000"/>
              </a:schemeClr>
            </a:solidFill>
            <a:extLst>
              <a:ext uri="{C807C97D-BFC1-408E-A445-0C87EB9F89A2}">
                <ask:lineSketchStyleProps xmlns:ask="http://schemas.microsoft.com/office/drawing/2018/sketchyshapes" sd="3846751436">
                  <a:prstGeom prst="rect">
                    <a:avLst/>
                  </a:prstGeom>
                  <ask:type>
                    <ask:lineSketchCurved/>
                  </ask:type>
                </ask:lineSketchStyleProps>
              </a:ext>
            </a:extLst>
          </a:ln>
        </p:spPr>
        <p:txBody>
          <a:bodyPr wrap="square" rtlCol="0">
            <a:spAutoFit/>
          </a:bodyPr>
          <a:lstStyle/>
          <a:p>
            <a:r>
              <a:rPr lang="en-GB" sz="2400" b="1">
                <a:latin typeface="Ubuntu" panose="020B0504030602030204" pitchFamily="34" charset="0"/>
              </a:rPr>
              <a:t>Formats</a:t>
            </a:r>
          </a:p>
        </p:txBody>
      </p:sp>
      <p:sp>
        <p:nvSpPr>
          <p:cNvPr id="6" name="TextBox 5">
            <a:extLst>
              <a:ext uri="{FF2B5EF4-FFF2-40B4-BE49-F238E27FC236}">
                <a16:creationId xmlns:a16="http://schemas.microsoft.com/office/drawing/2014/main" id="{8BBDD4D7-CA16-008B-A387-46FDF598B664}"/>
              </a:ext>
            </a:extLst>
          </p:cNvPr>
          <p:cNvSpPr txBox="1"/>
          <p:nvPr/>
        </p:nvSpPr>
        <p:spPr>
          <a:xfrm>
            <a:off x="10978209" y="2563907"/>
            <a:ext cx="3596317" cy="461665"/>
          </a:xfrm>
          <a:custGeom>
            <a:avLst/>
            <a:gdLst>
              <a:gd name="connsiteX0" fmla="*/ 0 w 3596317"/>
              <a:gd name="connsiteY0" fmla="*/ 0 h 461665"/>
              <a:gd name="connsiteX1" fmla="*/ 3596317 w 3596317"/>
              <a:gd name="connsiteY1" fmla="*/ 0 h 461665"/>
              <a:gd name="connsiteX2" fmla="*/ 3596317 w 3596317"/>
              <a:gd name="connsiteY2" fmla="*/ 461665 h 461665"/>
              <a:gd name="connsiteX3" fmla="*/ 0 w 3596317"/>
              <a:gd name="connsiteY3" fmla="*/ 461665 h 461665"/>
              <a:gd name="connsiteX4" fmla="*/ 0 w 3596317"/>
              <a:gd name="connsiteY4" fmla="*/ 0 h 4616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6317" h="461665" fill="none" extrusionOk="0">
                <a:moveTo>
                  <a:pt x="0" y="0"/>
                </a:moveTo>
                <a:cubicBezTo>
                  <a:pt x="1633198" y="50920"/>
                  <a:pt x="3190746" y="132720"/>
                  <a:pt x="3596317" y="0"/>
                </a:cubicBezTo>
                <a:cubicBezTo>
                  <a:pt x="3592201" y="163780"/>
                  <a:pt x="3569514" y="343270"/>
                  <a:pt x="3596317" y="461665"/>
                </a:cubicBezTo>
                <a:cubicBezTo>
                  <a:pt x="1960439" y="513411"/>
                  <a:pt x="805232" y="576297"/>
                  <a:pt x="0" y="461665"/>
                </a:cubicBezTo>
                <a:cubicBezTo>
                  <a:pt x="130" y="360175"/>
                  <a:pt x="-23865" y="54912"/>
                  <a:pt x="0" y="0"/>
                </a:cubicBezTo>
                <a:close/>
              </a:path>
              <a:path w="3596317" h="461665" stroke="0" extrusionOk="0">
                <a:moveTo>
                  <a:pt x="0" y="0"/>
                </a:moveTo>
                <a:cubicBezTo>
                  <a:pt x="972996" y="76977"/>
                  <a:pt x="2960401" y="61143"/>
                  <a:pt x="3596317" y="0"/>
                </a:cubicBezTo>
                <a:cubicBezTo>
                  <a:pt x="3604935" y="214635"/>
                  <a:pt x="3591504" y="401230"/>
                  <a:pt x="3596317" y="461665"/>
                </a:cubicBezTo>
                <a:cubicBezTo>
                  <a:pt x="1829578" y="530305"/>
                  <a:pt x="1699725" y="315101"/>
                  <a:pt x="0" y="461665"/>
                </a:cubicBezTo>
                <a:cubicBezTo>
                  <a:pt x="2953" y="321017"/>
                  <a:pt x="-28907" y="69821"/>
                  <a:pt x="0" y="0"/>
                </a:cubicBezTo>
                <a:close/>
              </a:path>
            </a:pathLst>
          </a:custGeom>
          <a:solidFill>
            <a:schemeClr val="accent1">
              <a:lumMod val="20000"/>
              <a:lumOff val="80000"/>
            </a:schemeClr>
          </a:solidFill>
          <a:ln w="76200">
            <a:solidFill>
              <a:schemeClr val="accent1">
                <a:lumMod val="75000"/>
              </a:schemeClr>
            </a:solidFill>
            <a:extLst>
              <a:ext uri="{C807C97D-BFC1-408E-A445-0C87EB9F89A2}">
                <ask:lineSketchStyleProps xmlns:ask="http://schemas.microsoft.com/office/drawing/2018/sketchyshapes" sd="3846751436">
                  <a:prstGeom prst="rect">
                    <a:avLst/>
                  </a:prstGeom>
                  <ask:type>
                    <ask:lineSketchCurved/>
                  </ask:type>
                </ask:lineSketchStyleProps>
              </a:ext>
            </a:extLst>
          </a:ln>
        </p:spPr>
        <p:txBody>
          <a:bodyPr wrap="square" rtlCol="0">
            <a:spAutoFit/>
          </a:bodyPr>
          <a:lstStyle/>
          <a:p>
            <a:r>
              <a:rPr lang="en-GB" sz="2400" b="1">
                <a:latin typeface="Ubuntu" panose="020B0504030602030204" pitchFamily="34" charset="0"/>
              </a:rPr>
              <a:t>Transparent methods</a:t>
            </a:r>
          </a:p>
        </p:txBody>
      </p:sp>
      <p:sp>
        <p:nvSpPr>
          <p:cNvPr id="7" name="TextBox 6">
            <a:extLst>
              <a:ext uri="{FF2B5EF4-FFF2-40B4-BE49-F238E27FC236}">
                <a16:creationId xmlns:a16="http://schemas.microsoft.com/office/drawing/2014/main" id="{A9866404-3E43-EC7A-0458-18ED978826E3}"/>
              </a:ext>
            </a:extLst>
          </p:cNvPr>
          <p:cNvSpPr txBox="1"/>
          <p:nvPr/>
        </p:nvSpPr>
        <p:spPr>
          <a:xfrm rot="21285363">
            <a:off x="15223844" y="6493594"/>
            <a:ext cx="3279603" cy="461665"/>
          </a:xfrm>
          <a:custGeom>
            <a:avLst/>
            <a:gdLst>
              <a:gd name="connsiteX0" fmla="*/ 0 w 3279603"/>
              <a:gd name="connsiteY0" fmla="*/ 0 h 461665"/>
              <a:gd name="connsiteX1" fmla="*/ 3279603 w 3279603"/>
              <a:gd name="connsiteY1" fmla="*/ 0 h 461665"/>
              <a:gd name="connsiteX2" fmla="*/ 3279603 w 3279603"/>
              <a:gd name="connsiteY2" fmla="*/ 461665 h 461665"/>
              <a:gd name="connsiteX3" fmla="*/ 0 w 3279603"/>
              <a:gd name="connsiteY3" fmla="*/ 461665 h 461665"/>
              <a:gd name="connsiteX4" fmla="*/ 0 w 3279603"/>
              <a:gd name="connsiteY4" fmla="*/ 0 h 4616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79603" h="461665" fill="none" extrusionOk="0">
                <a:moveTo>
                  <a:pt x="0" y="0"/>
                </a:moveTo>
                <a:cubicBezTo>
                  <a:pt x="719908" y="50920"/>
                  <a:pt x="1782108" y="132720"/>
                  <a:pt x="3279603" y="0"/>
                </a:cubicBezTo>
                <a:cubicBezTo>
                  <a:pt x="3275487" y="163780"/>
                  <a:pt x="3252800" y="343270"/>
                  <a:pt x="3279603" y="461665"/>
                </a:cubicBezTo>
                <a:cubicBezTo>
                  <a:pt x="2421526" y="513411"/>
                  <a:pt x="1590025" y="576297"/>
                  <a:pt x="0" y="461665"/>
                </a:cubicBezTo>
                <a:cubicBezTo>
                  <a:pt x="130" y="360175"/>
                  <a:pt x="-23865" y="54912"/>
                  <a:pt x="0" y="0"/>
                </a:cubicBezTo>
                <a:close/>
              </a:path>
              <a:path w="3279603" h="461665" stroke="0" extrusionOk="0">
                <a:moveTo>
                  <a:pt x="0" y="0"/>
                </a:moveTo>
                <a:cubicBezTo>
                  <a:pt x="1295532" y="76977"/>
                  <a:pt x="2153630" y="61143"/>
                  <a:pt x="3279603" y="0"/>
                </a:cubicBezTo>
                <a:cubicBezTo>
                  <a:pt x="3288221" y="214635"/>
                  <a:pt x="3274790" y="401230"/>
                  <a:pt x="3279603" y="461665"/>
                </a:cubicBezTo>
                <a:cubicBezTo>
                  <a:pt x="2906517" y="530305"/>
                  <a:pt x="639054" y="315101"/>
                  <a:pt x="0" y="461665"/>
                </a:cubicBezTo>
                <a:cubicBezTo>
                  <a:pt x="2953" y="321017"/>
                  <a:pt x="-28907" y="69821"/>
                  <a:pt x="0" y="0"/>
                </a:cubicBezTo>
                <a:close/>
              </a:path>
            </a:pathLst>
          </a:custGeom>
          <a:solidFill>
            <a:schemeClr val="accent1">
              <a:lumMod val="20000"/>
              <a:lumOff val="80000"/>
            </a:schemeClr>
          </a:solidFill>
          <a:ln w="76200">
            <a:solidFill>
              <a:schemeClr val="accent1">
                <a:lumMod val="75000"/>
              </a:schemeClr>
            </a:solidFill>
            <a:extLst>
              <a:ext uri="{C807C97D-BFC1-408E-A445-0C87EB9F89A2}">
                <ask:lineSketchStyleProps xmlns:ask="http://schemas.microsoft.com/office/drawing/2018/sketchyshapes" sd="3846751436">
                  <a:prstGeom prst="rect">
                    <a:avLst/>
                  </a:prstGeom>
                  <ask:type>
                    <ask:lineSketchCurved/>
                  </ask:type>
                </ask:lineSketchStyleProps>
              </a:ext>
            </a:extLst>
          </a:ln>
        </p:spPr>
        <p:txBody>
          <a:bodyPr wrap="square" rtlCol="0">
            <a:spAutoFit/>
          </a:bodyPr>
          <a:lstStyle/>
          <a:p>
            <a:r>
              <a:rPr lang="en-GB" sz="2400" b="1">
                <a:latin typeface="Ubuntu" panose="020B0504030602030204" pitchFamily="34" charset="0"/>
              </a:rPr>
              <a:t>Downloadable data</a:t>
            </a:r>
          </a:p>
        </p:txBody>
      </p:sp>
      <p:sp>
        <p:nvSpPr>
          <p:cNvPr id="8" name="object 4">
            <a:extLst>
              <a:ext uri="{FF2B5EF4-FFF2-40B4-BE49-F238E27FC236}">
                <a16:creationId xmlns:a16="http://schemas.microsoft.com/office/drawing/2014/main" id="{C6FB3391-CC21-F597-EA87-95E79903C681}"/>
              </a:ext>
            </a:extLst>
          </p:cNvPr>
          <p:cNvSpPr txBox="1"/>
          <p:nvPr/>
        </p:nvSpPr>
        <p:spPr>
          <a:xfrm>
            <a:off x="510846" y="10390166"/>
            <a:ext cx="1418590" cy="189865"/>
          </a:xfrm>
          <a:prstGeom prst="rect">
            <a:avLst/>
          </a:prstGeom>
        </p:spPr>
        <p:txBody>
          <a:bodyPr vert="horz" wrap="square" lIns="0" tIns="3175" rIns="0" bIns="0" rtlCol="0">
            <a:spAutoFit/>
          </a:bodyPr>
          <a:lstStyle/>
          <a:p>
            <a:pPr marL="12700">
              <a:lnSpc>
                <a:spcPct val="100000"/>
              </a:lnSpc>
              <a:spcBef>
                <a:spcPts val="25"/>
              </a:spcBef>
            </a:pPr>
            <a:r>
              <a:rPr sz="1150" b="1">
                <a:solidFill>
                  <a:srgbClr val="315083"/>
                </a:solidFill>
                <a:latin typeface="Ubuntu"/>
                <a:cs typeface="Ubuntu"/>
              </a:rPr>
              <a:t>Public</a:t>
            </a:r>
            <a:r>
              <a:rPr sz="1150" b="1" spc="-10">
                <a:solidFill>
                  <a:srgbClr val="315083"/>
                </a:solidFill>
                <a:latin typeface="Ubuntu"/>
                <a:cs typeface="Ubuntu"/>
              </a:rPr>
              <a:t> </a:t>
            </a:r>
            <a:r>
              <a:rPr sz="1150" b="1">
                <a:solidFill>
                  <a:srgbClr val="315083"/>
                </a:solidFill>
                <a:latin typeface="Ubuntu"/>
                <a:cs typeface="Ubuntu"/>
              </a:rPr>
              <a:t>Health </a:t>
            </a:r>
            <a:r>
              <a:rPr sz="1150" b="1" spc="-10">
                <a:solidFill>
                  <a:srgbClr val="315083"/>
                </a:solidFill>
                <a:latin typeface="Ubuntu"/>
                <a:cs typeface="Ubuntu"/>
              </a:rPr>
              <a:t>Wales</a:t>
            </a:r>
            <a:endParaRPr sz="1150">
              <a:latin typeface="Ubuntu"/>
              <a:cs typeface="Ubuntu"/>
            </a:endParaRPr>
          </a:p>
        </p:txBody>
      </p:sp>
      <p:sp>
        <p:nvSpPr>
          <p:cNvPr id="9" name="object 5">
            <a:extLst>
              <a:ext uri="{FF2B5EF4-FFF2-40B4-BE49-F238E27FC236}">
                <a16:creationId xmlns:a16="http://schemas.microsoft.com/office/drawing/2014/main" id="{54629B71-984D-42E5-8FA7-AA4079D21BC7}"/>
              </a:ext>
            </a:extLst>
          </p:cNvPr>
          <p:cNvSpPr txBox="1"/>
          <p:nvPr/>
        </p:nvSpPr>
        <p:spPr>
          <a:xfrm>
            <a:off x="2184900" y="10390166"/>
            <a:ext cx="4402167" cy="180178"/>
          </a:xfrm>
          <a:prstGeom prst="rect">
            <a:avLst/>
          </a:prstGeom>
        </p:spPr>
        <p:txBody>
          <a:bodyPr vert="horz" wrap="square" lIns="0" tIns="3175" rIns="0" bIns="0" rtlCol="0">
            <a:spAutoFit/>
          </a:bodyPr>
          <a:lstStyle/>
          <a:p>
            <a:pPr marL="12700">
              <a:lnSpc>
                <a:spcPct val="100000"/>
              </a:lnSpc>
              <a:spcBef>
                <a:spcPts val="25"/>
              </a:spcBef>
            </a:pPr>
            <a:r>
              <a:rPr lang="en-GB" sz="1150" spc="-10">
                <a:solidFill>
                  <a:srgbClr val="315083"/>
                </a:solidFill>
                <a:latin typeface="Ubuntu-Light"/>
                <a:cs typeface="Ubuntu-Light"/>
              </a:rPr>
              <a:t>Public Health Wales Annual Impact Survey, 2023</a:t>
            </a:r>
            <a:endParaRPr sz="1150">
              <a:latin typeface="Ubuntu-Light"/>
              <a:cs typeface="Ubuntu-Light"/>
            </a:endParaRPr>
          </a:p>
        </p:txBody>
      </p:sp>
    </p:spTree>
    <p:extLst>
      <p:ext uri="{BB962C8B-B14F-4D97-AF65-F5344CB8AC3E}">
        <p14:creationId xmlns:p14="http://schemas.microsoft.com/office/powerpoint/2010/main" val="17765256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0DA4F73-0CBD-94DB-0F40-CC98D9409F03}"/>
              </a:ext>
            </a:extLst>
          </p:cNvPr>
          <p:cNvSpPr>
            <a:spLocks noGrp="1"/>
          </p:cNvSpPr>
          <p:nvPr>
            <p:ph type="body" idx="1"/>
          </p:nvPr>
        </p:nvSpPr>
        <p:spPr>
          <a:xfrm>
            <a:off x="772615" y="2904566"/>
            <a:ext cx="18985597" cy="9610323"/>
          </a:xfrm>
        </p:spPr>
        <p:txBody>
          <a:bodyPr/>
          <a:lstStyle/>
          <a:p>
            <a:pPr marL="285750" indent="-285750">
              <a:spcAft>
                <a:spcPts val="600"/>
              </a:spcAft>
              <a:buFont typeface="Arial" panose="020B0604020202020204" pitchFamily="34" charset="0"/>
              <a:buChar char="•"/>
            </a:pPr>
            <a:r>
              <a:rPr lang="en-GB" sz="2000" i="1">
                <a:solidFill>
                  <a:schemeClr val="tx1"/>
                </a:solidFill>
                <a:latin typeface="Ubuntu Light" panose="020B0304030602030204" pitchFamily="34" charset="0"/>
                <a:cs typeface="Times New Roman" panose="02020603050405020304" pitchFamily="18" charset="0"/>
              </a:rPr>
              <a:t>Smaller, ‘</a:t>
            </a:r>
            <a:r>
              <a:rPr lang="en-GB" sz="2000" b="1" i="1">
                <a:solidFill>
                  <a:schemeClr val="accent1">
                    <a:lumMod val="75000"/>
                  </a:schemeClr>
                </a:solidFill>
                <a:latin typeface="Ubuntu Light" panose="020B0304030602030204" pitchFamily="34" charset="0"/>
                <a:cs typeface="Times New Roman" panose="02020603050405020304" pitchFamily="18" charset="0"/>
              </a:rPr>
              <a:t>bite size</a:t>
            </a:r>
            <a:r>
              <a:rPr lang="en-GB" sz="2000" i="1">
                <a:solidFill>
                  <a:schemeClr val="tx1"/>
                </a:solidFill>
                <a:latin typeface="Ubuntu Light" panose="020B0304030602030204" pitchFamily="34" charset="0"/>
                <a:cs typeface="Times New Roman" panose="02020603050405020304" pitchFamily="18" charset="0"/>
              </a:rPr>
              <a:t>’ chunks of information are useful</a:t>
            </a:r>
          </a:p>
          <a:p>
            <a:pPr marL="285750" indent="-285750">
              <a:spcAft>
                <a:spcPts val="600"/>
              </a:spcAft>
              <a:buFont typeface="Arial" panose="020B0604020202020204" pitchFamily="34" charset="0"/>
              <a:buChar char="•"/>
            </a:pPr>
            <a:r>
              <a:rPr lang="en-GB" sz="2000" i="1">
                <a:solidFill>
                  <a:schemeClr val="tx1"/>
                </a:solidFill>
                <a:latin typeface="Ubuntu Light" panose="020B0304030602030204" pitchFamily="34" charset="0"/>
                <a:cs typeface="Times New Roman" panose="02020603050405020304" pitchFamily="18" charset="0"/>
              </a:rPr>
              <a:t>Products need to be designed to </a:t>
            </a:r>
            <a:r>
              <a:rPr lang="en-GB" sz="2000" b="1" i="1">
                <a:solidFill>
                  <a:schemeClr val="accent1">
                    <a:lumMod val="75000"/>
                  </a:schemeClr>
                </a:solidFill>
                <a:latin typeface="Ubuntu Light" panose="020B0304030602030204" pitchFamily="34" charset="0"/>
                <a:cs typeface="Times New Roman" panose="02020603050405020304" pitchFamily="18" charset="0"/>
              </a:rPr>
              <a:t>inform action</a:t>
            </a:r>
            <a:endParaRPr lang="en-GB" sz="2000" i="1">
              <a:solidFill>
                <a:schemeClr val="accent1">
                  <a:lumMod val="75000"/>
                </a:schemeClr>
              </a:solidFill>
              <a:latin typeface="Ubuntu Light" panose="020B0304030602030204" pitchFamily="34" charset="0"/>
              <a:cs typeface="Times New Roman" panose="02020603050405020304" pitchFamily="18" charset="0"/>
            </a:endParaRPr>
          </a:p>
          <a:p>
            <a:pPr marL="285750" indent="-285750">
              <a:spcAft>
                <a:spcPts val="600"/>
              </a:spcAft>
              <a:buFont typeface="Arial" panose="020B0604020202020204" pitchFamily="34" charset="0"/>
              <a:buChar char="•"/>
            </a:pPr>
            <a:r>
              <a:rPr lang="en-GB" sz="2000" b="1" i="1">
                <a:solidFill>
                  <a:schemeClr val="accent1">
                    <a:lumMod val="75000"/>
                  </a:schemeClr>
                </a:solidFill>
                <a:latin typeface="Ubuntu Light" panose="020B0304030602030204" pitchFamily="34" charset="0"/>
                <a:cs typeface="Times New Roman" panose="02020603050405020304" pitchFamily="18" charset="0"/>
              </a:rPr>
              <a:t>There appears to be a lack of understanding about what information is needed to inform effective public health action and what the gaps in current data availability and quality are</a:t>
            </a:r>
            <a:r>
              <a:rPr lang="en-GB" sz="2000" i="1">
                <a:solidFill>
                  <a:schemeClr val="tx1"/>
                </a:solidFill>
                <a:latin typeface="Ubuntu Light" panose="020B0304030602030204" pitchFamily="34" charset="0"/>
                <a:cs typeface="Times New Roman" panose="02020603050405020304" pitchFamily="18" charset="0"/>
              </a:rPr>
              <a:t>. A basic comparison to the English and Scottish knowledge and intelligence offer would provide some useful insights into areas for significant improvement.”</a:t>
            </a:r>
            <a:endParaRPr lang="en-GB" sz="2000" i="1">
              <a:solidFill>
                <a:schemeClr val="accent1">
                  <a:lumMod val="75000"/>
                </a:schemeClr>
              </a:solidFill>
              <a:latin typeface="Ubuntu Light" panose="020B0304030602030204" pitchFamily="34" charset="0"/>
              <a:cs typeface="Times New Roman" panose="02020603050405020304" pitchFamily="18" charset="0"/>
            </a:endParaRPr>
          </a:p>
          <a:p>
            <a:pPr>
              <a:spcAft>
                <a:spcPts val="600"/>
              </a:spcAft>
            </a:pPr>
            <a:endParaRPr lang="en-GB" sz="2000" i="1">
              <a:solidFill>
                <a:schemeClr val="accent1">
                  <a:lumMod val="75000"/>
                </a:schemeClr>
              </a:solidFill>
              <a:latin typeface="Ubuntu Light" panose="020B0304030602030204" pitchFamily="34" charset="0"/>
              <a:cs typeface="Times New Roman" panose="02020603050405020304" pitchFamily="18" charset="0"/>
            </a:endParaRPr>
          </a:p>
          <a:p>
            <a:pPr>
              <a:spcAft>
                <a:spcPts val="600"/>
              </a:spcAft>
            </a:pPr>
            <a:endParaRPr lang="en-GB" sz="2000" i="1">
              <a:solidFill>
                <a:schemeClr val="accent1">
                  <a:lumMod val="75000"/>
                </a:schemeClr>
              </a:solidFill>
              <a:latin typeface="Ubuntu Light" panose="020B0304030602030204" pitchFamily="34" charset="0"/>
              <a:cs typeface="Times New Roman" panose="02020603050405020304" pitchFamily="18" charset="0"/>
            </a:endParaRPr>
          </a:p>
          <a:p>
            <a:pPr marL="285750" indent="-285750">
              <a:spcAft>
                <a:spcPts val="600"/>
              </a:spcAft>
              <a:buFont typeface="Arial" panose="020B0604020202020204" pitchFamily="34" charset="0"/>
              <a:buChar char="•"/>
              <a:tabLst>
                <a:tab pos="88900" algn="l"/>
                <a:tab pos="358775" algn="l"/>
                <a:tab pos="18305463" algn="l"/>
              </a:tabLst>
            </a:pPr>
            <a:r>
              <a:rPr lang="en-GB" sz="2000" i="1">
                <a:solidFill>
                  <a:schemeClr val="tx1"/>
                </a:solidFill>
                <a:latin typeface="Ubuntu Light" panose="020B0304030602030204" pitchFamily="34" charset="0"/>
                <a:cs typeface="Times New Roman" panose="02020603050405020304" pitchFamily="18" charset="0"/>
              </a:rPr>
              <a:t>Need to provide </a:t>
            </a:r>
            <a:r>
              <a:rPr lang="en-GB" sz="2000" b="1" i="1">
                <a:solidFill>
                  <a:schemeClr val="accent1">
                    <a:lumMod val="75000"/>
                  </a:schemeClr>
                </a:solidFill>
                <a:latin typeface="Ubuntu Light" panose="020B0304030602030204" pitchFamily="34" charset="0"/>
                <a:cs typeface="Times New Roman" panose="02020603050405020304" pitchFamily="18" charset="0"/>
              </a:rPr>
              <a:t>factual, non biased </a:t>
            </a:r>
            <a:r>
              <a:rPr lang="en-GB" sz="2000" i="1">
                <a:solidFill>
                  <a:schemeClr val="tx1"/>
                </a:solidFill>
                <a:latin typeface="Ubuntu Light" panose="020B0304030602030204" pitchFamily="34" charset="0"/>
                <a:cs typeface="Times New Roman" panose="02020603050405020304" pitchFamily="18" charset="0"/>
              </a:rPr>
              <a:t>and </a:t>
            </a:r>
            <a:r>
              <a:rPr lang="en-GB" sz="2000" b="1" i="1">
                <a:solidFill>
                  <a:schemeClr val="accent1">
                    <a:lumMod val="75000"/>
                  </a:schemeClr>
                </a:solidFill>
                <a:latin typeface="Ubuntu Light" panose="020B0304030602030204" pitchFamily="34" charset="0"/>
                <a:cs typeface="Times New Roman" panose="02020603050405020304" pitchFamily="18" charset="0"/>
              </a:rPr>
              <a:t>culturally sensitive actionable </a:t>
            </a:r>
            <a:r>
              <a:rPr lang="en-GB" sz="2000" i="1">
                <a:solidFill>
                  <a:schemeClr val="tx1"/>
                </a:solidFill>
                <a:latin typeface="Ubuntu Light" panose="020B0304030602030204" pitchFamily="34" charset="0"/>
                <a:cs typeface="Times New Roman" panose="02020603050405020304" pitchFamily="18" charset="0"/>
              </a:rPr>
              <a:t>information and guidance</a:t>
            </a:r>
          </a:p>
          <a:p>
            <a:pPr marL="285750" indent="-285750">
              <a:spcAft>
                <a:spcPts val="600"/>
              </a:spcAft>
              <a:buFont typeface="Arial" panose="020B0604020202020204" pitchFamily="34" charset="0"/>
              <a:buChar char="•"/>
              <a:tabLst>
                <a:tab pos="88900" algn="l"/>
                <a:tab pos="358775" algn="l"/>
                <a:tab pos="18305463" algn="l"/>
              </a:tabLst>
            </a:pPr>
            <a:r>
              <a:rPr lang="en-GB" sz="2000" i="1">
                <a:solidFill>
                  <a:schemeClr val="tx1"/>
                </a:solidFill>
                <a:latin typeface="Ubuntu Light" panose="020B0304030602030204" pitchFamily="34" charset="0"/>
                <a:cs typeface="Times New Roman" panose="02020603050405020304" pitchFamily="18" charset="0"/>
              </a:rPr>
              <a:t>Would be helpful to have and use </a:t>
            </a:r>
            <a:r>
              <a:rPr lang="en-GB" sz="2000" b="1" i="1">
                <a:solidFill>
                  <a:schemeClr val="accent1">
                    <a:lumMod val="75000"/>
                  </a:schemeClr>
                </a:solidFill>
                <a:latin typeface="Ubuntu Light" panose="020B0304030602030204" pitchFamily="34" charset="0"/>
                <a:cs typeface="Times New Roman" panose="02020603050405020304" pitchFamily="18" charset="0"/>
              </a:rPr>
              <a:t>guidance on writing about health in a non-stigmatising way</a:t>
            </a:r>
            <a:r>
              <a:rPr lang="en-GB" sz="2000" i="1">
                <a:solidFill>
                  <a:schemeClr val="tx1"/>
                </a:solidFill>
                <a:latin typeface="Ubuntu Light" panose="020B0304030602030204" pitchFamily="34" charset="0"/>
                <a:cs typeface="Times New Roman" panose="02020603050405020304" pitchFamily="18" charset="0"/>
              </a:rPr>
              <a:t>, including the social model of disability. So much of the information on non-communicable diseases seems to suggest that anyone who's got one is to blame for it and they're a burden on the health service and society in general. </a:t>
            </a:r>
          </a:p>
          <a:p>
            <a:pPr marL="285750" indent="-285750">
              <a:spcAft>
                <a:spcPts val="600"/>
              </a:spcAft>
              <a:buFont typeface="Arial" panose="020B0604020202020204" pitchFamily="34" charset="0"/>
              <a:buChar char="•"/>
              <a:tabLst>
                <a:tab pos="88900" algn="l"/>
                <a:tab pos="358775" algn="l"/>
                <a:tab pos="18305463" algn="l"/>
              </a:tabLst>
            </a:pPr>
            <a:r>
              <a:rPr lang="en-GB" sz="2000" i="1">
                <a:solidFill>
                  <a:schemeClr val="tx1"/>
                </a:solidFill>
                <a:latin typeface="Ubuntu Light" panose="020B0304030602030204" pitchFamily="34" charset="0"/>
                <a:cs typeface="Times New Roman" panose="02020603050405020304" pitchFamily="18" charset="0"/>
              </a:rPr>
              <a:t>Some data seem to be for information only and the content of it is often not known nor followed by health staff themselves. We should be moving towards </a:t>
            </a:r>
            <a:r>
              <a:rPr lang="en-GB" sz="2000" b="1" i="1">
                <a:solidFill>
                  <a:schemeClr val="accent1">
                    <a:lumMod val="75000"/>
                  </a:schemeClr>
                </a:solidFill>
                <a:latin typeface="Ubuntu Light" panose="020B0304030602030204" pitchFamily="34" charset="0"/>
                <a:cs typeface="Times New Roman" panose="02020603050405020304" pitchFamily="18" charset="0"/>
              </a:rPr>
              <a:t>a guidance style of information which can empower service users</a:t>
            </a:r>
            <a:r>
              <a:rPr lang="en-GB" sz="2000" i="1">
                <a:solidFill>
                  <a:schemeClr val="accent1">
                    <a:lumMod val="75000"/>
                  </a:schemeClr>
                </a:solidFill>
                <a:latin typeface="Ubuntu Light" panose="020B0304030602030204" pitchFamily="34" charset="0"/>
                <a:cs typeface="Times New Roman" panose="02020603050405020304" pitchFamily="18" charset="0"/>
              </a:rPr>
              <a:t> </a:t>
            </a:r>
            <a:r>
              <a:rPr lang="en-GB" sz="2000" i="1">
                <a:solidFill>
                  <a:schemeClr val="tx1"/>
                </a:solidFill>
                <a:latin typeface="Ubuntu Light" panose="020B0304030602030204" pitchFamily="34" charset="0"/>
                <a:cs typeface="Times New Roman" panose="02020603050405020304" pitchFamily="18" charset="0"/>
              </a:rPr>
              <a:t>to know what standards to expect off health services and workers, challenge where there is lapse in service, challenge discrimination, have clear line of feedback and complaint and actionable objectives.</a:t>
            </a:r>
          </a:p>
          <a:p>
            <a:pPr marL="285750" indent="-285750">
              <a:spcAft>
                <a:spcPts val="600"/>
              </a:spcAft>
              <a:buFont typeface="Arial" panose="020B0604020202020204" pitchFamily="34" charset="0"/>
              <a:buChar char="•"/>
              <a:tabLst>
                <a:tab pos="88900" algn="l"/>
                <a:tab pos="358775" algn="l"/>
                <a:tab pos="18305463" algn="l"/>
              </a:tabLst>
            </a:pPr>
            <a:r>
              <a:rPr lang="en-GB" sz="2000" i="1">
                <a:solidFill>
                  <a:schemeClr val="tx1"/>
                </a:solidFill>
                <a:latin typeface="Ubuntu Light" panose="020B0304030602030204" pitchFamily="34" charset="0"/>
                <a:cs typeface="Times New Roman" panose="02020603050405020304" pitchFamily="18" charset="0"/>
              </a:rPr>
              <a:t>“Only concern is Wales has become very diverse thus our approaches has to be inclusive of that. </a:t>
            </a:r>
            <a:r>
              <a:rPr lang="en-GB" sz="2000" b="1" i="1">
                <a:solidFill>
                  <a:schemeClr val="accent1">
                    <a:lumMod val="75000"/>
                  </a:schemeClr>
                </a:solidFill>
                <a:latin typeface="Ubuntu Light" panose="020B0304030602030204" pitchFamily="34" charset="0"/>
                <a:cs typeface="Times New Roman" panose="02020603050405020304" pitchFamily="18" charset="0"/>
              </a:rPr>
              <a:t>Simplicity and direct </a:t>
            </a:r>
            <a:r>
              <a:rPr lang="en-GB" sz="2000" i="1">
                <a:solidFill>
                  <a:schemeClr val="tx1"/>
                </a:solidFill>
                <a:latin typeface="Ubuntu Light" panose="020B0304030602030204" pitchFamily="34" charset="0"/>
                <a:cs typeface="Times New Roman" panose="02020603050405020304" pitchFamily="18" charset="0"/>
              </a:rPr>
              <a:t>to the point will help many to understand the purpose and need to act.”</a:t>
            </a:r>
          </a:p>
          <a:p>
            <a:pPr marL="285750" indent="-285750" defTabSz="884238">
              <a:spcAft>
                <a:spcPts val="600"/>
              </a:spcAft>
              <a:buFont typeface="Arial" panose="020B0604020202020204" pitchFamily="34" charset="0"/>
              <a:buChar char="•"/>
              <a:tabLst>
                <a:tab pos="88900" algn="l"/>
                <a:tab pos="358775" algn="l"/>
              </a:tabLst>
            </a:pPr>
            <a:endParaRPr lang="en-GB" sz="2000" i="1">
              <a:solidFill>
                <a:schemeClr val="tx1"/>
              </a:solidFill>
              <a:latin typeface="Ubuntu Light" panose="020B0304030602030204" pitchFamily="34" charset="0"/>
              <a:cs typeface="Times New Roman" panose="02020603050405020304" pitchFamily="18" charset="0"/>
            </a:endParaRPr>
          </a:p>
          <a:p>
            <a:pPr defTabSz="884238">
              <a:spcAft>
                <a:spcPts val="600"/>
              </a:spcAft>
            </a:pPr>
            <a:r>
              <a:rPr lang="en-GB" sz="2000" i="1">
                <a:solidFill>
                  <a:schemeClr val="tx1"/>
                </a:solidFill>
                <a:latin typeface="Ubuntu Light" panose="020B0304030602030204" pitchFamily="34" charset="0"/>
                <a:cs typeface="Times New Roman" panose="02020603050405020304" pitchFamily="18" charset="0"/>
              </a:rPr>
              <a:t>                                It would help if there was more </a:t>
            </a:r>
            <a:r>
              <a:rPr lang="en-GB" sz="2000" b="1" i="1">
                <a:solidFill>
                  <a:schemeClr val="accent1">
                    <a:lumMod val="75000"/>
                  </a:schemeClr>
                </a:solidFill>
                <a:latin typeface="Ubuntu Light" panose="020B0304030602030204" pitchFamily="34" charset="0"/>
                <a:cs typeface="Times New Roman" panose="02020603050405020304" pitchFamily="18" charset="0"/>
              </a:rPr>
              <a:t>consistency and context about health messages </a:t>
            </a:r>
            <a:r>
              <a:rPr lang="en-GB" sz="2000" i="1">
                <a:solidFill>
                  <a:schemeClr val="tx1"/>
                </a:solidFill>
                <a:latin typeface="Ubuntu Light" panose="020B0304030602030204" pitchFamily="34" charset="0"/>
                <a:cs typeface="Times New Roman" panose="02020603050405020304" pitchFamily="18" charset="0"/>
              </a:rPr>
              <a:t>e.g. the % of obese 4 and 5 year olds is often used as a concerning stat linked                                        	  to poor diets and lack of exercise, but in one of your evidence reviews you've included research about how diets are very similar between healthy weight and obese 4 to    5 year olds and the obese children actually do more exercise. </a:t>
            </a:r>
          </a:p>
          <a:p>
            <a:pPr marL="285750" indent="-285750" defTabSz="884238">
              <a:spcAft>
                <a:spcPts val="600"/>
              </a:spcAft>
              <a:buFont typeface="Arial" panose="020B0604020202020204" pitchFamily="34" charset="0"/>
              <a:buChar char="•"/>
            </a:pPr>
            <a:r>
              <a:rPr lang="en-GB" sz="2000" i="1">
                <a:solidFill>
                  <a:schemeClr val="tx1"/>
                </a:solidFill>
                <a:latin typeface="Ubuntu Light" panose="020B0304030602030204" pitchFamily="34" charset="0"/>
                <a:cs typeface="Times New Roman" panose="02020603050405020304" pitchFamily="18" charset="0"/>
              </a:rPr>
              <a:t>“There is no commentary to support the public or journalist to </a:t>
            </a:r>
            <a:r>
              <a:rPr lang="en-GB" sz="2000" b="1" i="1">
                <a:solidFill>
                  <a:schemeClr val="accent1">
                    <a:lumMod val="75000"/>
                  </a:schemeClr>
                </a:solidFill>
                <a:latin typeface="Ubuntu Light" panose="020B0304030602030204" pitchFamily="34" charset="0"/>
                <a:cs typeface="Times New Roman" panose="02020603050405020304" pitchFamily="18" charset="0"/>
              </a:rPr>
              <a:t>explain data in context </a:t>
            </a:r>
            <a:r>
              <a:rPr lang="en-GB" sz="2000" i="1">
                <a:solidFill>
                  <a:schemeClr val="tx1"/>
                </a:solidFill>
                <a:latin typeface="Ubuntu Light" panose="020B0304030602030204" pitchFamily="34" charset="0"/>
                <a:cs typeface="Times New Roman" panose="02020603050405020304" pitchFamily="18" charset="0"/>
              </a:rPr>
              <a:t>and often no underlying data for an academic or expert user to scrutinize further than the charts you have decided are of interest. </a:t>
            </a:r>
          </a:p>
          <a:p>
            <a:pPr marL="285750" indent="-285750" defTabSz="884238">
              <a:spcAft>
                <a:spcPts val="600"/>
              </a:spcAft>
              <a:buFont typeface="Arial" panose="020B0604020202020204" pitchFamily="34" charset="0"/>
              <a:buChar char="•"/>
            </a:pPr>
            <a:r>
              <a:rPr lang="en-GB" sz="2000" i="1">
                <a:solidFill>
                  <a:schemeClr val="tx1"/>
                </a:solidFill>
                <a:latin typeface="Ubuntu Light" panose="020B0304030602030204" pitchFamily="34" charset="0"/>
                <a:cs typeface="Times New Roman" panose="02020603050405020304" pitchFamily="18" charset="0"/>
              </a:rPr>
              <a:t>‘It would be useful to have products that go beyond lines of data and descriptions to using data to create </a:t>
            </a:r>
            <a:r>
              <a:rPr lang="en-GB" sz="2000" b="1" i="1">
                <a:solidFill>
                  <a:schemeClr val="accent1">
                    <a:lumMod val="75000"/>
                  </a:schemeClr>
                </a:solidFill>
                <a:latin typeface="Ubuntu Light" panose="020B0304030602030204" pitchFamily="34" charset="0"/>
                <a:cs typeface="Times New Roman" panose="02020603050405020304" pitchFamily="18" charset="0"/>
              </a:rPr>
              <a:t>insights that are actionable</a:t>
            </a:r>
            <a:r>
              <a:rPr lang="en-GB" sz="2000" i="1">
                <a:solidFill>
                  <a:schemeClr val="tx1"/>
                </a:solidFill>
                <a:latin typeface="Ubuntu Light" panose="020B0304030602030204" pitchFamily="34" charset="0"/>
                <a:cs typeface="Times New Roman" panose="02020603050405020304" pitchFamily="18" charset="0"/>
              </a:rPr>
              <a:t>.’</a:t>
            </a:r>
          </a:p>
          <a:p>
            <a:pPr marL="285750" indent="-285750">
              <a:spcAft>
                <a:spcPts val="600"/>
              </a:spcAft>
              <a:buFont typeface="Arial" panose="020B0604020202020204" pitchFamily="34" charset="0"/>
              <a:buChar char="•"/>
            </a:pPr>
            <a:endParaRPr lang="en-GB" sz="2400" i="1">
              <a:solidFill>
                <a:schemeClr val="tx1"/>
              </a:solidFill>
              <a:latin typeface="Ubuntu Light" panose="020B0304030602030204" pitchFamily="34" charset="0"/>
              <a:cs typeface="Times New Roman" panose="02020603050405020304" pitchFamily="18" charset="0"/>
            </a:endParaRPr>
          </a:p>
          <a:p>
            <a:pPr marL="285750" indent="-285750">
              <a:spcAft>
                <a:spcPts val="600"/>
              </a:spcAft>
              <a:buFont typeface="Arial" panose="020B0604020202020204" pitchFamily="34" charset="0"/>
              <a:buChar char="•"/>
            </a:pPr>
            <a:endParaRPr lang="en-GB" sz="2400" i="1">
              <a:effectLst/>
              <a:latin typeface="Ubuntu Light" panose="020B0304030602030204" pitchFamily="34" charset="0"/>
              <a:ea typeface="Calibri" panose="020F0502020204030204" pitchFamily="34" charset="0"/>
              <a:cs typeface="Times New Roman" panose="02020603050405020304" pitchFamily="18" charset="0"/>
            </a:endParaRPr>
          </a:p>
          <a:p>
            <a:endParaRPr lang="en-GB" sz="1800">
              <a:effectLst/>
              <a:latin typeface="Calibri" panose="020F0502020204030204" pitchFamily="34" charset="0"/>
              <a:ea typeface="Calibri" panose="020F0502020204030204" pitchFamily="34" charset="0"/>
              <a:cs typeface="Times New Roman" panose="02020603050405020304" pitchFamily="18" charset="0"/>
            </a:endParaRPr>
          </a:p>
          <a:p>
            <a:endParaRPr lang="en-GB" sz="1800">
              <a:effectLst/>
              <a:latin typeface="Calibri" panose="020F0502020204030204" pitchFamily="34" charset="0"/>
              <a:ea typeface="Calibri" panose="020F0502020204030204" pitchFamily="34" charset="0"/>
              <a:cs typeface="Times New Roman" panose="02020603050405020304" pitchFamily="18" charset="0"/>
            </a:endParaRPr>
          </a:p>
          <a:p>
            <a:endParaRPr lang="en-GB" sz="1800">
              <a:effectLst/>
              <a:latin typeface="Calibri" panose="020F0502020204030204" pitchFamily="34" charset="0"/>
              <a:ea typeface="Calibri" panose="020F0502020204030204" pitchFamily="34" charset="0"/>
              <a:cs typeface="Times New Roman" panose="02020603050405020304" pitchFamily="18" charset="0"/>
            </a:endParaRPr>
          </a:p>
          <a:p>
            <a:endParaRPr lang="en-GB"/>
          </a:p>
        </p:txBody>
      </p:sp>
      <p:sp>
        <p:nvSpPr>
          <p:cNvPr id="4" name="object 31">
            <a:extLst>
              <a:ext uri="{FF2B5EF4-FFF2-40B4-BE49-F238E27FC236}">
                <a16:creationId xmlns:a16="http://schemas.microsoft.com/office/drawing/2014/main" id="{93641290-F440-DB58-C537-E512B7BB70BB}"/>
              </a:ext>
            </a:extLst>
          </p:cNvPr>
          <p:cNvSpPr txBox="1">
            <a:spLocks/>
          </p:cNvSpPr>
          <p:nvPr/>
        </p:nvSpPr>
        <p:spPr>
          <a:xfrm>
            <a:off x="772615" y="1201719"/>
            <a:ext cx="10979118" cy="1534394"/>
          </a:xfrm>
          <a:prstGeom prst="rect">
            <a:avLst/>
          </a:prstGeom>
        </p:spPr>
        <p:txBody>
          <a:bodyPr vert="horz" wrap="square" lIns="0" tIns="15875" rIns="0" bIns="0" rtlCol="0">
            <a:spAutoFit/>
          </a:bodyPr>
          <a:lstStyle>
            <a:lvl1pPr>
              <a:defRPr sz="6000" b="1" i="0">
                <a:solidFill>
                  <a:srgbClr val="315083"/>
                </a:solidFill>
                <a:latin typeface="Ubuntu"/>
                <a:ea typeface="+mj-ea"/>
                <a:cs typeface="Ubuntu"/>
              </a:defRPr>
            </a:lvl1pPr>
          </a:lstStyle>
          <a:p>
            <a:pPr marL="12700">
              <a:spcBef>
                <a:spcPts val="125"/>
              </a:spcBef>
            </a:pPr>
            <a:r>
              <a:rPr lang="en-GB" spc="-20"/>
              <a:t>Areas for Improvement</a:t>
            </a:r>
          </a:p>
          <a:p>
            <a:pPr marL="12700">
              <a:spcBef>
                <a:spcPts val="210"/>
              </a:spcBef>
            </a:pPr>
            <a:r>
              <a:rPr lang="en-GB" sz="3700" b="0" spc="-10">
                <a:solidFill>
                  <a:srgbClr val="F43882"/>
                </a:solidFill>
                <a:latin typeface="Ubuntu-Light"/>
                <a:cs typeface="Ubuntu-Light"/>
              </a:rPr>
              <a:t>Suggestions from the users: Messaging</a:t>
            </a:r>
            <a:endParaRPr lang="en-GB" sz="3700">
              <a:latin typeface="Ubuntu-Light"/>
              <a:cs typeface="Ubuntu-Light"/>
            </a:endParaRPr>
          </a:p>
        </p:txBody>
      </p:sp>
      <p:sp>
        <p:nvSpPr>
          <p:cNvPr id="2" name="TextBox 1">
            <a:extLst>
              <a:ext uri="{FF2B5EF4-FFF2-40B4-BE49-F238E27FC236}">
                <a16:creationId xmlns:a16="http://schemas.microsoft.com/office/drawing/2014/main" id="{24678118-10BF-EC47-8F5C-20EE3D5BB40B}"/>
              </a:ext>
            </a:extLst>
          </p:cNvPr>
          <p:cNvSpPr txBox="1"/>
          <p:nvPr/>
        </p:nvSpPr>
        <p:spPr>
          <a:xfrm rot="21241005">
            <a:off x="7884872" y="2713620"/>
            <a:ext cx="4761083" cy="461665"/>
          </a:xfrm>
          <a:custGeom>
            <a:avLst/>
            <a:gdLst>
              <a:gd name="connsiteX0" fmla="*/ 0 w 4761083"/>
              <a:gd name="connsiteY0" fmla="*/ 0 h 461665"/>
              <a:gd name="connsiteX1" fmla="*/ 4761083 w 4761083"/>
              <a:gd name="connsiteY1" fmla="*/ 0 h 461665"/>
              <a:gd name="connsiteX2" fmla="*/ 4761083 w 4761083"/>
              <a:gd name="connsiteY2" fmla="*/ 461665 h 461665"/>
              <a:gd name="connsiteX3" fmla="*/ 0 w 4761083"/>
              <a:gd name="connsiteY3" fmla="*/ 461665 h 461665"/>
              <a:gd name="connsiteX4" fmla="*/ 0 w 4761083"/>
              <a:gd name="connsiteY4" fmla="*/ 0 h 4616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1083" h="461665" fill="none" extrusionOk="0">
                <a:moveTo>
                  <a:pt x="0" y="0"/>
                </a:moveTo>
                <a:cubicBezTo>
                  <a:pt x="1188384" y="50920"/>
                  <a:pt x="3687676" y="132720"/>
                  <a:pt x="4761083" y="0"/>
                </a:cubicBezTo>
                <a:cubicBezTo>
                  <a:pt x="4756967" y="163780"/>
                  <a:pt x="4734280" y="343270"/>
                  <a:pt x="4761083" y="461665"/>
                </a:cubicBezTo>
                <a:cubicBezTo>
                  <a:pt x="3046489" y="513411"/>
                  <a:pt x="1214351" y="576297"/>
                  <a:pt x="0" y="461665"/>
                </a:cubicBezTo>
                <a:cubicBezTo>
                  <a:pt x="130" y="360175"/>
                  <a:pt x="-23865" y="54912"/>
                  <a:pt x="0" y="0"/>
                </a:cubicBezTo>
                <a:close/>
              </a:path>
              <a:path w="4761083" h="461665" stroke="0" extrusionOk="0">
                <a:moveTo>
                  <a:pt x="0" y="0"/>
                </a:moveTo>
                <a:cubicBezTo>
                  <a:pt x="1058792" y="76977"/>
                  <a:pt x="2631228" y="61143"/>
                  <a:pt x="4761083" y="0"/>
                </a:cubicBezTo>
                <a:cubicBezTo>
                  <a:pt x="4769701" y="214635"/>
                  <a:pt x="4756270" y="401230"/>
                  <a:pt x="4761083" y="461665"/>
                </a:cubicBezTo>
                <a:cubicBezTo>
                  <a:pt x="3065195" y="530305"/>
                  <a:pt x="520553" y="315101"/>
                  <a:pt x="0" y="461665"/>
                </a:cubicBezTo>
                <a:cubicBezTo>
                  <a:pt x="2953" y="321017"/>
                  <a:pt x="-28907" y="69821"/>
                  <a:pt x="0" y="0"/>
                </a:cubicBezTo>
                <a:close/>
              </a:path>
            </a:pathLst>
          </a:custGeom>
          <a:solidFill>
            <a:schemeClr val="accent1">
              <a:lumMod val="20000"/>
              <a:lumOff val="80000"/>
            </a:schemeClr>
          </a:solidFill>
          <a:ln w="76200">
            <a:solidFill>
              <a:schemeClr val="accent1">
                <a:lumMod val="75000"/>
              </a:schemeClr>
            </a:solidFill>
            <a:extLst>
              <a:ext uri="{C807C97D-BFC1-408E-A445-0C87EB9F89A2}">
                <ask:lineSketchStyleProps xmlns:ask="http://schemas.microsoft.com/office/drawing/2018/sketchyshapes" sd="3846751436">
                  <a:prstGeom prst="rect">
                    <a:avLst/>
                  </a:prstGeom>
                  <ask:type>
                    <ask:lineSketchCurved/>
                  </ask:type>
                </ask:lineSketchStyleProps>
              </a:ext>
            </a:extLst>
          </a:ln>
        </p:spPr>
        <p:txBody>
          <a:bodyPr wrap="square" rtlCol="0">
            <a:spAutoFit/>
          </a:bodyPr>
          <a:lstStyle/>
          <a:p>
            <a:r>
              <a:rPr lang="en-GB" sz="2400" b="1">
                <a:latin typeface="Ubuntu" panose="020B0504030602030204" pitchFamily="34" charset="0"/>
              </a:rPr>
              <a:t>Short, actionable, messages</a:t>
            </a:r>
          </a:p>
        </p:txBody>
      </p:sp>
      <p:sp>
        <p:nvSpPr>
          <p:cNvPr id="6" name="TextBox 5">
            <a:extLst>
              <a:ext uri="{FF2B5EF4-FFF2-40B4-BE49-F238E27FC236}">
                <a16:creationId xmlns:a16="http://schemas.microsoft.com/office/drawing/2014/main" id="{C4942285-86AC-CFC1-EABF-655A8059D83A}"/>
              </a:ext>
            </a:extLst>
          </p:cNvPr>
          <p:cNvSpPr txBox="1"/>
          <p:nvPr/>
        </p:nvSpPr>
        <p:spPr>
          <a:xfrm rot="20674753">
            <a:off x="369508" y="8123768"/>
            <a:ext cx="2097740" cy="461665"/>
          </a:xfrm>
          <a:custGeom>
            <a:avLst/>
            <a:gdLst>
              <a:gd name="connsiteX0" fmla="*/ 0 w 2097740"/>
              <a:gd name="connsiteY0" fmla="*/ 0 h 461665"/>
              <a:gd name="connsiteX1" fmla="*/ 2097740 w 2097740"/>
              <a:gd name="connsiteY1" fmla="*/ 0 h 461665"/>
              <a:gd name="connsiteX2" fmla="*/ 2097740 w 2097740"/>
              <a:gd name="connsiteY2" fmla="*/ 461665 h 461665"/>
              <a:gd name="connsiteX3" fmla="*/ 0 w 2097740"/>
              <a:gd name="connsiteY3" fmla="*/ 461665 h 461665"/>
              <a:gd name="connsiteX4" fmla="*/ 0 w 2097740"/>
              <a:gd name="connsiteY4" fmla="*/ 0 h 4616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97740" h="461665" fill="none" extrusionOk="0">
                <a:moveTo>
                  <a:pt x="0" y="0"/>
                </a:moveTo>
                <a:cubicBezTo>
                  <a:pt x="474616" y="50920"/>
                  <a:pt x="1549466" y="132720"/>
                  <a:pt x="2097740" y="0"/>
                </a:cubicBezTo>
                <a:cubicBezTo>
                  <a:pt x="2093624" y="163780"/>
                  <a:pt x="2070937" y="343270"/>
                  <a:pt x="2097740" y="461665"/>
                </a:cubicBezTo>
                <a:cubicBezTo>
                  <a:pt x="1538731" y="513411"/>
                  <a:pt x="699597" y="576297"/>
                  <a:pt x="0" y="461665"/>
                </a:cubicBezTo>
                <a:cubicBezTo>
                  <a:pt x="130" y="360175"/>
                  <a:pt x="-23865" y="54912"/>
                  <a:pt x="0" y="0"/>
                </a:cubicBezTo>
                <a:close/>
              </a:path>
              <a:path w="2097740" h="461665" stroke="0" extrusionOk="0">
                <a:moveTo>
                  <a:pt x="0" y="0"/>
                </a:moveTo>
                <a:cubicBezTo>
                  <a:pt x="734876" y="76977"/>
                  <a:pt x="1316120" y="61143"/>
                  <a:pt x="2097740" y="0"/>
                </a:cubicBezTo>
                <a:cubicBezTo>
                  <a:pt x="2106358" y="214635"/>
                  <a:pt x="2092927" y="401230"/>
                  <a:pt x="2097740" y="461665"/>
                </a:cubicBezTo>
                <a:cubicBezTo>
                  <a:pt x="1557152" y="530305"/>
                  <a:pt x="930274" y="315101"/>
                  <a:pt x="0" y="461665"/>
                </a:cubicBezTo>
                <a:cubicBezTo>
                  <a:pt x="2953" y="321017"/>
                  <a:pt x="-28907" y="69821"/>
                  <a:pt x="0" y="0"/>
                </a:cubicBezTo>
                <a:close/>
              </a:path>
            </a:pathLst>
          </a:custGeom>
          <a:solidFill>
            <a:schemeClr val="accent1">
              <a:lumMod val="20000"/>
              <a:lumOff val="80000"/>
            </a:schemeClr>
          </a:solidFill>
          <a:ln w="76200">
            <a:solidFill>
              <a:schemeClr val="accent1">
                <a:lumMod val="75000"/>
              </a:schemeClr>
            </a:solidFill>
            <a:extLst>
              <a:ext uri="{C807C97D-BFC1-408E-A445-0C87EB9F89A2}">
                <ask:lineSketchStyleProps xmlns:ask="http://schemas.microsoft.com/office/drawing/2018/sketchyshapes" sd="3846751436">
                  <a:prstGeom prst="rect">
                    <a:avLst/>
                  </a:prstGeom>
                  <ask:type>
                    <ask:lineSketchCurved/>
                  </ask:type>
                </ask:lineSketchStyleProps>
              </a:ext>
            </a:extLst>
          </a:ln>
        </p:spPr>
        <p:txBody>
          <a:bodyPr wrap="square" rtlCol="0">
            <a:spAutoFit/>
          </a:bodyPr>
          <a:lstStyle/>
          <a:p>
            <a:r>
              <a:rPr lang="en-GB" sz="2400" b="1">
                <a:latin typeface="Ubuntu" panose="020B0504030602030204" pitchFamily="34" charset="0"/>
              </a:rPr>
              <a:t>Context</a:t>
            </a:r>
          </a:p>
        </p:txBody>
      </p:sp>
      <p:sp>
        <p:nvSpPr>
          <p:cNvPr id="7" name="TextBox 6">
            <a:extLst>
              <a:ext uri="{FF2B5EF4-FFF2-40B4-BE49-F238E27FC236}">
                <a16:creationId xmlns:a16="http://schemas.microsoft.com/office/drawing/2014/main" id="{D6E24E10-0530-5909-8044-FECAD6E0E9E7}"/>
              </a:ext>
            </a:extLst>
          </p:cNvPr>
          <p:cNvSpPr txBox="1"/>
          <p:nvPr/>
        </p:nvSpPr>
        <p:spPr>
          <a:xfrm rot="170344">
            <a:off x="11512737" y="4842714"/>
            <a:ext cx="4409810" cy="461665"/>
          </a:xfrm>
          <a:custGeom>
            <a:avLst/>
            <a:gdLst>
              <a:gd name="connsiteX0" fmla="*/ 0 w 4409810"/>
              <a:gd name="connsiteY0" fmla="*/ 0 h 461665"/>
              <a:gd name="connsiteX1" fmla="*/ 4409810 w 4409810"/>
              <a:gd name="connsiteY1" fmla="*/ 0 h 461665"/>
              <a:gd name="connsiteX2" fmla="*/ 4409810 w 4409810"/>
              <a:gd name="connsiteY2" fmla="*/ 461665 h 461665"/>
              <a:gd name="connsiteX3" fmla="*/ 0 w 4409810"/>
              <a:gd name="connsiteY3" fmla="*/ 461665 h 461665"/>
              <a:gd name="connsiteX4" fmla="*/ 0 w 4409810"/>
              <a:gd name="connsiteY4" fmla="*/ 0 h 4616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09810" h="461665" fill="none" extrusionOk="0">
                <a:moveTo>
                  <a:pt x="0" y="0"/>
                </a:moveTo>
                <a:cubicBezTo>
                  <a:pt x="589387" y="50920"/>
                  <a:pt x="2315345" y="132720"/>
                  <a:pt x="4409810" y="0"/>
                </a:cubicBezTo>
                <a:cubicBezTo>
                  <a:pt x="4405694" y="163780"/>
                  <a:pt x="4383007" y="343270"/>
                  <a:pt x="4409810" y="461665"/>
                </a:cubicBezTo>
                <a:cubicBezTo>
                  <a:pt x="3574849" y="513411"/>
                  <a:pt x="1070787" y="576297"/>
                  <a:pt x="0" y="461665"/>
                </a:cubicBezTo>
                <a:cubicBezTo>
                  <a:pt x="130" y="360175"/>
                  <a:pt x="-23865" y="54912"/>
                  <a:pt x="0" y="0"/>
                </a:cubicBezTo>
                <a:close/>
              </a:path>
              <a:path w="4409810" h="461665" stroke="0" extrusionOk="0">
                <a:moveTo>
                  <a:pt x="0" y="0"/>
                </a:moveTo>
                <a:cubicBezTo>
                  <a:pt x="1185938" y="76977"/>
                  <a:pt x="3904211" y="61143"/>
                  <a:pt x="4409810" y="0"/>
                </a:cubicBezTo>
                <a:cubicBezTo>
                  <a:pt x="4418428" y="214635"/>
                  <a:pt x="4404997" y="401230"/>
                  <a:pt x="4409810" y="461665"/>
                </a:cubicBezTo>
                <a:cubicBezTo>
                  <a:pt x="2428550" y="530305"/>
                  <a:pt x="465877" y="315101"/>
                  <a:pt x="0" y="461665"/>
                </a:cubicBezTo>
                <a:cubicBezTo>
                  <a:pt x="2953" y="321017"/>
                  <a:pt x="-28907" y="69821"/>
                  <a:pt x="0" y="0"/>
                </a:cubicBezTo>
                <a:close/>
              </a:path>
            </a:pathLst>
          </a:custGeom>
          <a:solidFill>
            <a:schemeClr val="accent1">
              <a:lumMod val="20000"/>
              <a:lumOff val="80000"/>
            </a:schemeClr>
          </a:solidFill>
          <a:ln w="76200">
            <a:solidFill>
              <a:schemeClr val="accent1">
                <a:lumMod val="75000"/>
              </a:schemeClr>
            </a:solidFill>
            <a:extLst>
              <a:ext uri="{C807C97D-BFC1-408E-A445-0C87EB9F89A2}">
                <ask:lineSketchStyleProps xmlns:ask="http://schemas.microsoft.com/office/drawing/2018/sketchyshapes" sd="3846751436">
                  <a:prstGeom prst="rect">
                    <a:avLst/>
                  </a:prstGeom>
                  <ask:type>
                    <ask:lineSketchCurved/>
                  </ask:type>
                </ask:lineSketchStyleProps>
              </a:ext>
            </a:extLst>
          </a:ln>
        </p:spPr>
        <p:txBody>
          <a:bodyPr wrap="square" rtlCol="0">
            <a:spAutoFit/>
          </a:bodyPr>
          <a:lstStyle/>
          <a:p>
            <a:r>
              <a:rPr lang="en-GB" sz="2400" b="1">
                <a:latin typeface="Ubuntu" panose="020B0504030602030204" pitchFamily="34" charset="0"/>
              </a:rPr>
              <a:t>Sensitive writing styles</a:t>
            </a:r>
          </a:p>
        </p:txBody>
      </p:sp>
      <p:sp>
        <p:nvSpPr>
          <p:cNvPr id="5" name="object 4">
            <a:extLst>
              <a:ext uri="{FF2B5EF4-FFF2-40B4-BE49-F238E27FC236}">
                <a16:creationId xmlns:a16="http://schemas.microsoft.com/office/drawing/2014/main" id="{99B9802E-9D95-73B6-67BA-6F29BF52E7AD}"/>
              </a:ext>
            </a:extLst>
          </p:cNvPr>
          <p:cNvSpPr txBox="1"/>
          <p:nvPr/>
        </p:nvSpPr>
        <p:spPr>
          <a:xfrm>
            <a:off x="510846" y="10390166"/>
            <a:ext cx="1418590" cy="189865"/>
          </a:xfrm>
          <a:prstGeom prst="rect">
            <a:avLst/>
          </a:prstGeom>
        </p:spPr>
        <p:txBody>
          <a:bodyPr vert="horz" wrap="square" lIns="0" tIns="3175" rIns="0" bIns="0" rtlCol="0">
            <a:spAutoFit/>
          </a:bodyPr>
          <a:lstStyle/>
          <a:p>
            <a:pPr marL="12700">
              <a:lnSpc>
                <a:spcPct val="100000"/>
              </a:lnSpc>
              <a:spcBef>
                <a:spcPts val="25"/>
              </a:spcBef>
            </a:pPr>
            <a:r>
              <a:rPr sz="1150" b="1">
                <a:solidFill>
                  <a:srgbClr val="315083"/>
                </a:solidFill>
                <a:latin typeface="Ubuntu"/>
                <a:cs typeface="Ubuntu"/>
              </a:rPr>
              <a:t>Public</a:t>
            </a:r>
            <a:r>
              <a:rPr sz="1150" b="1" spc="-10">
                <a:solidFill>
                  <a:srgbClr val="315083"/>
                </a:solidFill>
                <a:latin typeface="Ubuntu"/>
                <a:cs typeface="Ubuntu"/>
              </a:rPr>
              <a:t> </a:t>
            </a:r>
            <a:r>
              <a:rPr sz="1150" b="1">
                <a:solidFill>
                  <a:srgbClr val="315083"/>
                </a:solidFill>
                <a:latin typeface="Ubuntu"/>
                <a:cs typeface="Ubuntu"/>
              </a:rPr>
              <a:t>Health </a:t>
            </a:r>
            <a:r>
              <a:rPr sz="1150" b="1" spc="-10">
                <a:solidFill>
                  <a:srgbClr val="315083"/>
                </a:solidFill>
                <a:latin typeface="Ubuntu"/>
                <a:cs typeface="Ubuntu"/>
              </a:rPr>
              <a:t>Wales</a:t>
            </a:r>
            <a:endParaRPr sz="1150">
              <a:latin typeface="Ubuntu"/>
              <a:cs typeface="Ubuntu"/>
            </a:endParaRPr>
          </a:p>
        </p:txBody>
      </p:sp>
      <p:sp>
        <p:nvSpPr>
          <p:cNvPr id="8" name="object 5">
            <a:extLst>
              <a:ext uri="{FF2B5EF4-FFF2-40B4-BE49-F238E27FC236}">
                <a16:creationId xmlns:a16="http://schemas.microsoft.com/office/drawing/2014/main" id="{0457ECDD-D093-29DA-0833-E446F41593B7}"/>
              </a:ext>
            </a:extLst>
          </p:cNvPr>
          <p:cNvSpPr txBox="1"/>
          <p:nvPr/>
        </p:nvSpPr>
        <p:spPr>
          <a:xfrm>
            <a:off x="2184900" y="10390166"/>
            <a:ext cx="4402167" cy="180178"/>
          </a:xfrm>
          <a:prstGeom prst="rect">
            <a:avLst/>
          </a:prstGeom>
        </p:spPr>
        <p:txBody>
          <a:bodyPr vert="horz" wrap="square" lIns="0" tIns="3175" rIns="0" bIns="0" rtlCol="0">
            <a:spAutoFit/>
          </a:bodyPr>
          <a:lstStyle/>
          <a:p>
            <a:pPr marL="12700">
              <a:lnSpc>
                <a:spcPct val="100000"/>
              </a:lnSpc>
              <a:spcBef>
                <a:spcPts val="25"/>
              </a:spcBef>
            </a:pPr>
            <a:r>
              <a:rPr lang="en-GB" sz="1150" spc="-10">
                <a:solidFill>
                  <a:srgbClr val="315083"/>
                </a:solidFill>
                <a:latin typeface="Ubuntu-Light"/>
                <a:cs typeface="Ubuntu-Light"/>
              </a:rPr>
              <a:t>Public Health Wales Annual Impact Survey, 2023</a:t>
            </a:r>
            <a:endParaRPr sz="1150">
              <a:latin typeface="Ubuntu-Light"/>
              <a:cs typeface="Ubuntu-Light"/>
            </a:endParaRPr>
          </a:p>
        </p:txBody>
      </p:sp>
    </p:spTree>
    <p:extLst>
      <p:ext uri="{BB962C8B-B14F-4D97-AF65-F5344CB8AC3E}">
        <p14:creationId xmlns:p14="http://schemas.microsoft.com/office/powerpoint/2010/main" val="162201416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0DA4F73-0CBD-94DB-0F40-CC98D9409F03}"/>
              </a:ext>
            </a:extLst>
          </p:cNvPr>
          <p:cNvSpPr>
            <a:spLocks noGrp="1"/>
          </p:cNvSpPr>
          <p:nvPr>
            <p:ph type="body" idx="1"/>
          </p:nvPr>
        </p:nvSpPr>
        <p:spPr>
          <a:xfrm>
            <a:off x="772615" y="2904566"/>
            <a:ext cx="18985597" cy="3254737"/>
          </a:xfrm>
        </p:spPr>
        <p:txBody>
          <a:bodyPr/>
          <a:lstStyle/>
          <a:p>
            <a:pPr marL="285750" indent="-285750">
              <a:spcAft>
                <a:spcPts val="600"/>
              </a:spcAft>
              <a:buFont typeface="Arial" panose="020B0604020202020204" pitchFamily="34" charset="0"/>
              <a:buChar char="•"/>
            </a:pPr>
            <a:endParaRPr lang="en-GB" sz="2400" i="1">
              <a:solidFill>
                <a:schemeClr val="tx1"/>
              </a:solidFill>
              <a:latin typeface="Ubuntu Light" panose="020B0304030602030204" pitchFamily="34" charset="0"/>
              <a:cs typeface="Times New Roman" panose="02020603050405020304" pitchFamily="18" charset="0"/>
            </a:endParaRPr>
          </a:p>
          <a:p>
            <a:pPr marL="285750" indent="-285750">
              <a:spcAft>
                <a:spcPts val="600"/>
              </a:spcAft>
              <a:buFont typeface="Arial" panose="020B0604020202020204" pitchFamily="34" charset="0"/>
              <a:buChar char="•"/>
            </a:pPr>
            <a:endParaRPr lang="en-GB" sz="2400" i="1">
              <a:solidFill>
                <a:schemeClr val="tx1"/>
              </a:solidFill>
              <a:latin typeface="Ubuntu Light" panose="020B0304030602030204" pitchFamily="34" charset="0"/>
              <a:cs typeface="Times New Roman" panose="02020603050405020304" pitchFamily="18" charset="0"/>
            </a:endParaRPr>
          </a:p>
          <a:p>
            <a:pPr marL="285750" indent="-285750">
              <a:spcAft>
                <a:spcPts val="600"/>
              </a:spcAft>
              <a:buFont typeface="Arial" panose="020B0604020202020204" pitchFamily="34" charset="0"/>
              <a:buChar char="•"/>
            </a:pPr>
            <a:endParaRPr lang="en-GB" sz="2400" i="1">
              <a:solidFill>
                <a:schemeClr val="tx1"/>
              </a:solidFill>
              <a:latin typeface="Ubuntu Light" panose="020B0304030602030204" pitchFamily="34" charset="0"/>
              <a:cs typeface="Times New Roman" panose="02020603050405020304" pitchFamily="18" charset="0"/>
            </a:endParaRPr>
          </a:p>
          <a:p>
            <a:pPr marL="285750" indent="-285750">
              <a:spcAft>
                <a:spcPts val="600"/>
              </a:spcAft>
              <a:buFont typeface="Arial" panose="020B0604020202020204" pitchFamily="34" charset="0"/>
              <a:buChar char="•"/>
            </a:pPr>
            <a:endParaRPr lang="en-GB" sz="2400" i="1">
              <a:solidFill>
                <a:schemeClr val="tx1"/>
              </a:solidFill>
              <a:latin typeface="Ubuntu Light" panose="020B0304030602030204" pitchFamily="34" charset="0"/>
              <a:cs typeface="Times New Roman" panose="02020603050405020304" pitchFamily="18" charset="0"/>
            </a:endParaRPr>
          </a:p>
          <a:p>
            <a:endParaRPr lang="en-GB" sz="2400" i="1">
              <a:solidFill>
                <a:schemeClr val="tx1"/>
              </a:solidFill>
              <a:latin typeface="Ubuntu Light" panose="020B0304030602030204" pitchFamily="34" charset="0"/>
              <a:cs typeface="Times New Roman" panose="02020603050405020304" pitchFamily="18" charset="0"/>
            </a:endParaRPr>
          </a:p>
          <a:p>
            <a:endParaRPr lang="en-GB" sz="2400" i="1">
              <a:solidFill>
                <a:schemeClr val="tx1"/>
              </a:solidFill>
              <a:latin typeface="Ubuntu Light" panose="020B0304030602030204" pitchFamily="34" charset="0"/>
              <a:cs typeface="Times New Roman" panose="02020603050405020304" pitchFamily="18" charset="0"/>
            </a:endParaRPr>
          </a:p>
          <a:p>
            <a:endParaRPr lang="en-GB" sz="2400" i="1">
              <a:solidFill>
                <a:schemeClr val="tx1"/>
              </a:solidFill>
              <a:latin typeface="Ubuntu Light" panose="020B0304030602030204" pitchFamily="34" charset="0"/>
              <a:cs typeface="Times New Roman" panose="02020603050405020304" pitchFamily="18" charset="0"/>
            </a:endParaRPr>
          </a:p>
          <a:p>
            <a:endParaRPr lang="en-GB"/>
          </a:p>
        </p:txBody>
      </p:sp>
      <p:sp>
        <p:nvSpPr>
          <p:cNvPr id="4" name="object 31">
            <a:extLst>
              <a:ext uri="{FF2B5EF4-FFF2-40B4-BE49-F238E27FC236}">
                <a16:creationId xmlns:a16="http://schemas.microsoft.com/office/drawing/2014/main" id="{93641290-F440-DB58-C537-E512B7BB70BB}"/>
              </a:ext>
            </a:extLst>
          </p:cNvPr>
          <p:cNvSpPr txBox="1">
            <a:spLocks/>
          </p:cNvSpPr>
          <p:nvPr/>
        </p:nvSpPr>
        <p:spPr>
          <a:xfrm>
            <a:off x="772614" y="1184787"/>
            <a:ext cx="13375185" cy="1534394"/>
          </a:xfrm>
          <a:prstGeom prst="rect">
            <a:avLst/>
          </a:prstGeom>
        </p:spPr>
        <p:txBody>
          <a:bodyPr vert="horz" wrap="square" lIns="0" tIns="15875" rIns="0" bIns="0" rtlCol="0">
            <a:spAutoFit/>
          </a:bodyPr>
          <a:lstStyle>
            <a:lvl1pPr>
              <a:defRPr sz="6000" b="1" i="0">
                <a:solidFill>
                  <a:srgbClr val="315083"/>
                </a:solidFill>
                <a:latin typeface="Ubuntu"/>
                <a:ea typeface="+mj-ea"/>
                <a:cs typeface="Ubuntu"/>
              </a:defRPr>
            </a:lvl1pPr>
          </a:lstStyle>
          <a:p>
            <a:pPr marL="12700">
              <a:spcBef>
                <a:spcPts val="125"/>
              </a:spcBef>
            </a:pPr>
            <a:r>
              <a:rPr lang="en-GB" spc="-20"/>
              <a:t>Areas for Improvement</a:t>
            </a:r>
          </a:p>
          <a:p>
            <a:pPr marL="12700">
              <a:spcBef>
                <a:spcPts val="210"/>
              </a:spcBef>
            </a:pPr>
            <a:r>
              <a:rPr lang="en-GB" sz="3700" b="0" spc="-10">
                <a:solidFill>
                  <a:srgbClr val="F43882"/>
                </a:solidFill>
                <a:latin typeface="Ubuntu-Light"/>
                <a:cs typeface="Ubuntu-Light"/>
              </a:rPr>
              <a:t>Suggestions from the users: Engagement and Communication</a:t>
            </a:r>
            <a:endParaRPr lang="en-GB" sz="3700">
              <a:latin typeface="Ubuntu-Light"/>
              <a:cs typeface="Ubuntu-Light"/>
            </a:endParaRPr>
          </a:p>
        </p:txBody>
      </p:sp>
      <p:sp>
        <p:nvSpPr>
          <p:cNvPr id="2" name="Text Placeholder 2">
            <a:extLst>
              <a:ext uri="{FF2B5EF4-FFF2-40B4-BE49-F238E27FC236}">
                <a16:creationId xmlns:a16="http://schemas.microsoft.com/office/drawing/2014/main" id="{DE07E607-8279-45AF-7971-60750673AA73}"/>
              </a:ext>
            </a:extLst>
          </p:cNvPr>
          <p:cNvSpPr txBox="1">
            <a:spLocks/>
          </p:cNvSpPr>
          <p:nvPr/>
        </p:nvSpPr>
        <p:spPr>
          <a:xfrm>
            <a:off x="772614" y="3104293"/>
            <a:ext cx="18985597" cy="7971413"/>
          </a:xfrm>
          <a:prstGeom prst="rect">
            <a:avLst/>
          </a:prstGeom>
        </p:spPr>
        <p:txBody>
          <a:bodyPr wrap="square" lIns="0" tIns="0" rIns="0" bIns="0">
            <a:spAutoFit/>
          </a:bodyPr>
          <a:lstStyle>
            <a:lvl1pPr marL="285750" indent="-285750">
              <a:spcAft>
                <a:spcPts val="600"/>
              </a:spcAft>
              <a:buFont typeface="Arial" panose="020B0604020202020204" pitchFamily="34" charset="0"/>
              <a:buChar char="•"/>
              <a:defRPr sz="2400" b="0" i="1">
                <a:solidFill>
                  <a:schemeClr val="tx1"/>
                </a:solidFill>
                <a:latin typeface="Ubuntu Light" panose="020B0304030602030204" pitchFamily="34" charset="0"/>
                <a:ea typeface="+mn-ea"/>
                <a:cs typeface="Times New Roman" panose="02020603050405020304" pitchFamily="18" charset="0"/>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r>
              <a:rPr lang="en-GB" sz="2000" b="1">
                <a:solidFill>
                  <a:schemeClr val="accent1">
                    <a:lumMod val="75000"/>
                  </a:schemeClr>
                </a:solidFill>
              </a:rPr>
              <a:t>Publish what it is you're working on</a:t>
            </a:r>
            <a:r>
              <a:rPr lang="en-GB" sz="2000">
                <a:solidFill>
                  <a:schemeClr val="accent1">
                    <a:lumMod val="75000"/>
                  </a:schemeClr>
                </a:solidFill>
              </a:rPr>
              <a:t> </a:t>
            </a:r>
            <a:r>
              <a:rPr lang="en-GB" sz="2000"/>
              <a:t>- and what insights and publications we can anticipate in the future - what's in your product pipeline and who has commissioned it?</a:t>
            </a:r>
          </a:p>
          <a:p>
            <a:endParaRPr lang="en-GB" sz="2000"/>
          </a:p>
          <a:p>
            <a:pPr marL="0" indent="0">
              <a:buNone/>
            </a:pPr>
            <a:r>
              <a:rPr lang="en-GB" sz="2000"/>
              <a:t>				Have a </a:t>
            </a:r>
            <a:r>
              <a:rPr lang="en-GB" sz="2000" b="1">
                <a:solidFill>
                  <a:schemeClr val="accent1">
                    <a:lumMod val="75000"/>
                  </a:schemeClr>
                </a:solidFill>
              </a:rPr>
              <a:t>single person of contact </a:t>
            </a:r>
            <a:r>
              <a:rPr lang="en-GB" sz="2000"/>
              <a:t>for each Health Board team and named contacts for particular topics / papers.</a:t>
            </a:r>
          </a:p>
          <a:p>
            <a:pPr marL="0" indent="0">
              <a:buNone/>
            </a:pPr>
            <a:endParaRPr lang="en-GB" sz="2000"/>
          </a:p>
          <a:p>
            <a:r>
              <a:rPr lang="en-GB" sz="2000" b="1">
                <a:solidFill>
                  <a:schemeClr val="accent1">
                    <a:lumMod val="75000"/>
                  </a:schemeClr>
                </a:solidFill>
              </a:rPr>
              <a:t>Better understanding </a:t>
            </a:r>
            <a:r>
              <a:rPr lang="en-GB" sz="2000"/>
              <a:t>of and </a:t>
            </a:r>
            <a:r>
              <a:rPr lang="en-GB" sz="2000" b="1">
                <a:solidFill>
                  <a:schemeClr val="accent1">
                    <a:lumMod val="75000"/>
                  </a:schemeClr>
                </a:solidFill>
              </a:rPr>
              <a:t>more engagement with </a:t>
            </a:r>
            <a:r>
              <a:rPr lang="en-GB" sz="2000"/>
              <a:t>the wider public health system to meet its needs and ways of working is required</a:t>
            </a:r>
          </a:p>
          <a:p>
            <a:r>
              <a:rPr lang="en-GB" sz="2000" b="1">
                <a:solidFill>
                  <a:schemeClr val="accent1">
                    <a:lumMod val="75000"/>
                  </a:schemeClr>
                </a:solidFill>
              </a:rPr>
              <a:t>Earlier engagement </a:t>
            </a:r>
            <a:r>
              <a:rPr lang="en-GB" sz="2000"/>
              <a:t>with service users/user research/ultimate beneficiaries</a:t>
            </a:r>
          </a:p>
          <a:p>
            <a:r>
              <a:rPr lang="en-GB" sz="2000"/>
              <a:t>Stakeholder engagement in development process needs to be consistent, </a:t>
            </a:r>
            <a:r>
              <a:rPr lang="en-GB" sz="2000" b="1">
                <a:solidFill>
                  <a:schemeClr val="accent1">
                    <a:lumMod val="75000"/>
                  </a:schemeClr>
                </a:solidFill>
              </a:rPr>
              <a:t>not just at the outset</a:t>
            </a:r>
            <a:r>
              <a:rPr lang="en-GB" sz="2000"/>
              <a:t>. Follow up with those involved once the work is completed and published. </a:t>
            </a:r>
          </a:p>
          <a:p>
            <a:r>
              <a:rPr lang="en-GB" sz="2000" i="1">
                <a:solidFill>
                  <a:schemeClr val="tx1"/>
                </a:solidFill>
                <a:latin typeface="Ubuntu Light" panose="020B0304030602030204" pitchFamily="34" charset="0"/>
                <a:cs typeface="Times New Roman" panose="02020603050405020304" pitchFamily="18" charset="0"/>
              </a:rPr>
              <a:t>For it to be explicit that PHW has clear processes in place to ensure that they take a </a:t>
            </a:r>
            <a:r>
              <a:rPr lang="en-GB" sz="2000" b="1" i="1">
                <a:solidFill>
                  <a:schemeClr val="accent1">
                    <a:lumMod val="75000"/>
                  </a:schemeClr>
                </a:solidFill>
                <a:latin typeface="Ubuntu Light" panose="020B0304030602030204" pitchFamily="34" charset="0"/>
                <a:cs typeface="Times New Roman" panose="02020603050405020304" pitchFamily="18" charset="0"/>
              </a:rPr>
              <a:t>co-design/co-production approach </a:t>
            </a:r>
            <a:r>
              <a:rPr lang="en-GB" sz="2000" i="1">
                <a:solidFill>
                  <a:schemeClr val="tx1"/>
                </a:solidFill>
                <a:latin typeface="Ubuntu Light" panose="020B0304030602030204" pitchFamily="34" charset="0"/>
                <a:cs typeface="Times New Roman" panose="02020603050405020304" pitchFamily="18" charset="0"/>
              </a:rPr>
              <a:t>across all of their work, and that when they produce reports and publications, their voice is speaking clearly to workers across Wales who are delivering on public health outcomes</a:t>
            </a:r>
          </a:p>
          <a:p>
            <a:pPr marL="0" indent="0">
              <a:buNone/>
            </a:pPr>
            <a:endParaRPr lang="en-GB" sz="2000"/>
          </a:p>
          <a:p>
            <a:r>
              <a:rPr lang="en-GB" sz="2000" b="1">
                <a:solidFill>
                  <a:schemeClr val="accent1">
                    <a:lumMod val="75000"/>
                  </a:schemeClr>
                </a:solidFill>
              </a:rPr>
              <a:t>Ensure LPHTs are involved </a:t>
            </a:r>
            <a:r>
              <a:rPr lang="en-GB" sz="2000"/>
              <a:t>when working with local organisations so that strategic partnerships / local level planning aren’t negatively affected.</a:t>
            </a:r>
          </a:p>
          <a:p>
            <a:r>
              <a:rPr lang="en-GB" sz="2000"/>
              <a:t>Work </a:t>
            </a:r>
            <a:r>
              <a:rPr lang="en-GB" sz="2000" b="1">
                <a:solidFill>
                  <a:schemeClr val="accent1">
                    <a:lumMod val="75000"/>
                  </a:schemeClr>
                </a:solidFill>
              </a:rPr>
              <a:t>more collaboratively with local PH teams </a:t>
            </a:r>
            <a:r>
              <a:rPr lang="en-GB" sz="2000"/>
              <a:t>to produce data and intelligence (or capacity/capability) for local analysis</a:t>
            </a:r>
          </a:p>
          <a:p>
            <a:pPr marL="0" indent="0">
              <a:buNone/>
            </a:pPr>
            <a:r>
              <a:rPr lang="en-GB"/>
              <a:t> </a:t>
            </a:r>
          </a:p>
          <a:p>
            <a:pPr marL="268288" indent="0">
              <a:spcAft>
                <a:spcPts val="600"/>
              </a:spcAft>
              <a:buNone/>
            </a:pPr>
            <a:r>
              <a:rPr lang="en-GB" sz="2000" i="1">
                <a:solidFill>
                  <a:schemeClr val="tx1"/>
                </a:solidFill>
                <a:latin typeface="Ubuntu Light" panose="020B0304030602030204" pitchFamily="34" charset="0"/>
                <a:cs typeface="Times New Roman" panose="02020603050405020304" pitchFamily="18" charset="0"/>
              </a:rPr>
              <a:t>		         Recognise that you are part of a complex system, be much </a:t>
            </a:r>
            <a:r>
              <a:rPr lang="en-GB" sz="2000" b="1" i="1">
                <a:solidFill>
                  <a:schemeClr val="accent1">
                    <a:lumMod val="75000"/>
                  </a:schemeClr>
                </a:solidFill>
                <a:latin typeface="Ubuntu Light" panose="020B0304030602030204" pitchFamily="34" charset="0"/>
                <a:cs typeface="Times New Roman" panose="02020603050405020304" pitchFamily="18" charset="0"/>
              </a:rPr>
              <a:t>clearer on your role </a:t>
            </a:r>
            <a:r>
              <a:rPr lang="en-GB" sz="2000" i="1">
                <a:solidFill>
                  <a:schemeClr val="tx1"/>
                </a:solidFill>
                <a:latin typeface="Ubuntu Light" panose="020B0304030602030204" pitchFamily="34" charset="0"/>
                <a:cs typeface="Times New Roman" panose="02020603050405020304" pitchFamily="18" charset="0"/>
              </a:rPr>
              <a:t>and responsibility / contribution at a sub-national level and recognise the </a:t>
            </a:r>
          </a:p>
          <a:p>
            <a:pPr marL="268288" indent="0">
              <a:spcAft>
                <a:spcPts val="600"/>
              </a:spcAft>
              <a:buNone/>
            </a:pPr>
            <a:r>
              <a:rPr lang="en-GB" sz="2000"/>
              <a:t>            </a:t>
            </a:r>
            <a:r>
              <a:rPr lang="en-GB" sz="2000" i="1">
                <a:solidFill>
                  <a:schemeClr val="tx1"/>
                </a:solidFill>
                <a:latin typeface="Ubuntu Light" panose="020B0304030602030204" pitchFamily="34" charset="0"/>
                <a:cs typeface="Times New Roman" panose="02020603050405020304" pitchFamily="18" charset="0"/>
              </a:rPr>
              <a:t>           local system leaders that your products and services need to influence and interface with.</a:t>
            </a:r>
          </a:p>
          <a:p>
            <a:pPr marL="285750" indent="-285750">
              <a:spcAft>
                <a:spcPts val="600"/>
              </a:spcAft>
              <a:buFont typeface="Arial" panose="020B0604020202020204" pitchFamily="34" charset="0"/>
              <a:buChar char="•"/>
            </a:pPr>
            <a:r>
              <a:rPr lang="en-GB" sz="2000" b="1" i="1">
                <a:solidFill>
                  <a:schemeClr val="accent1">
                    <a:lumMod val="75000"/>
                  </a:schemeClr>
                </a:solidFill>
                <a:latin typeface="Ubuntu Light" panose="020B0304030602030204" pitchFamily="34" charset="0"/>
                <a:ea typeface="Calibri" panose="020F0502020204030204" pitchFamily="34" charset="0"/>
                <a:cs typeface="Times New Roman" panose="02020603050405020304" pitchFamily="18" charset="0"/>
              </a:rPr>
              <a:t>    Clarify role </a:t>
            </a:r>
            <a:r>
              <a:rPr lang="en-GB" sz="2000" i="1">
                <a:solidFill>
                  <a:schemeClr val="tx1"/>
                </a:solidFill>
                <a:latin typeface="Ubuntu Light" panose="020B0304030602030204" pitchFamily="34" charset="0"/>
                <a:ea typeface="Calibri" panose="020F0502020204030204" pitchFamily="34" charset="0"/>
                <a:cs typeface="Times New Roman" panose="02020603050405020304" pitchFamily="18" charset="0"/>
              </a:rPr>
              <a:t>of PHW and ensure </a:t>
            </a:r>
            <a:r>
              <a:rPr lang="en-GB" sz="2000" b="1" i="1">
                <a:solidFill>
                  <a:schemeClr val="accent1">
                    <a:lumMod val="75000"/>
                  </a:schemeClr>
                </a:solidFill>
                <a:latin typeface="Ubuntu Light" panose="020B0304030602030204" pitchFamily="34" charset="0"/>
                <a:ea typeface="Calibri" panose="020F0502020204030204" pitchFamily="34" charset="0"/>
                <a:cs typeface="Times New Roman" panose="02020603050405020304" pitchFamily="18" charset="0"/>
              </a:rPr>
              <a:t>support national and local priorities of the wider public health system </a:t>
            </a:r>
            <a:r>
              <a:rPr lang="en-GB" sz="2000" i="1">
                <a:solidFill>
                  <a:schemeClr val="tx1"/>
                </a:solidFill>
                <a:latin typeface="Ubuntu Light" panose="020B0304030602030204" pitchFamily="34" charset="0"/>
                <a:ea typeface="Calibri" panose="020F0502020204030204" pitchFamily="34" charset="0"/>
                <a:cs typeface="Times New Roman" panose="02020603050405020304" pitchFamily="18" charset="0"/>
              </a:rPr>
              <a:t>over internal workstreams</a:t>
            </a:r>
          </a:p>
          <a:p>
            <a:r>
              <a:rPr lang="en-GB" sz="2000"/>
              <a:t>“It feels </a:t>
            </a:r>
            <a:r>
              <a:rPr lang="en-GB" sz="2000" b="1">
                <a:solidFill>
                  <a:schemeClr val="accent1">
                    <a:lumMod val="75000"/>
                  </a:schemeClr>
                </a:solidFill>
              </a:rPr>
              <a:t>too academic </a:t>
            </a:r>
            <a:r>
              <a:rPr lang="en-GB" sz="2000"/>
              <a:t>in its focus, and does not do enough to </a:t>
            </a:r>
            <a:r>
              <a:rPr lang="en-GB" sz="2000" b="1">
                <a:solidFill>
                  <a:schemeClr val="accent1">
                    <a:lumMod val="75000"/>
                  </a:schemeClr>
                </a:solidFill>
              </a:rPr>
              <a:t>translate its data into policy recommendations </a:t>
            </a:r>
            <a:r>
              <a:rPr lang="en-GB" sz="2000"/>
              <a:t>or to </a:t>
            </a:r>
            <a:r>
              <a:rPr lang="en-GB" sz="2000" b="1">
                <a:solidFill>
                  <a:schemeClr val="accent1">
                    <a:lumMod val="75000"/>
                  </a:schemeClr>
                </a:solidFill>
              </a:rPr>
              <a:t>challenge poor practice</a:t>
            </a:r>
            <a:r>
              <a:rPr lang="en-GB" sz="2000">
                <a:solidFill>
                  <a:schemeClr val="accent1">
                    <a:lumMod val="75000"/>
                  </a:schemeClr>
                </a:solidFill>
              </a:rPr>
              <a:t>”</a:t>
            </a:r>
          </a:p>
          <a:p>
            <a:r>
              <a:rPr lang="en-GB" sz="2000" i="1">
                <a:solidFill>
                  <a:schemeClr val="tx1"/>
                </a:solidFill>
                <a:latin typeface="Ubuntu Light" panose="020B0304030602030204" pitchFamily="34" charset="0"/>
                <a:cs typeface="Times New Roman" panose="02020603050405020304" pitchFamily="18" charset="0"/>
              </a:rPr>
              <a:t>“Academic publications seem to have greater visibility than anything geared to supporting the Welsh system and system change.  The ambitions to become a public health 'Institute' reflects this academic ambition unfortunately - rather than becoming a </a:t>
            </a:r>
            <a:r>
              <a:rPr lang="en-GB" sz="2000" b="1" i="1">
                <a:solidFill>
                  <a:schemeClr val="accent1">
                    <a:lumMod val="75000"/>
                  </a:schemeClr>
                </a:solidFill>
                <a:latin typeface="Ubuntu Light" panose="020B0304030602030204" pitchFamily="34" charset="0"/>
                <a:cs typeface="Times New Roman" panose="02020603050405020304" pitchFamily="18" charset="0"/>
              </a:rPr>
              <a:t>public health agency who's primary focus is to inform and enable the rest of the system</a:t>
            </a:r>
            <a:r>
              <a:rPr lang="en-GB" sz="2000" i="1">
                <a:solidFill>
                  <a:schemeClr val="tx1"/>
                </a:solidFill>
                <a:latin typeface="Ubuntu Light" panose="020B0304030602030204" pitchFamily="34" charset="0"/>
                <a:cs typeface="Times New Roman" panose="02020603050405020304" pitchFamily="18" charset="0"/>
              </a:rPr>
              <a:t>”</a:t>
            </a:r>
          </a:p>
          <a:p>
            <a:pPr marL="285750" indent="-285750">
              <a:spcAft>
                <a:spcPts val="600"/>
              </a:spcAft>
              <a:buFont typeface="Arial" panose="020B0604020202020204" pitchFamily="34" charset="0"/>
              <a:buChar char="•"/>
            </a:pPr>
            <a:endParaRPr lang="en-GB" sz="2000" i="1">
              <a:solidFill>
                <a:schemeClr val="tx1"/>
              </a:solidFill>
              <a:latin typeface="Ubuntu Light" panose="020B0304030602030204" pitchFamily="34" charset="0"/>
              <a:ea typeface="Calibri" panose="020F0502020204030204" pitchFamily="34" charset="0"/>
              <a:cs typeface="Times New Roman" panose="02020603050405020304" pitchFamily="18" charset="0"/>
            </a:endParaRPr>
          </a:p>
          <a:p>
            <a:endParaRPr lang="en-GB"/>
          </a:p>
        </p:txBody>
      </p:sp>
      <p:sp>
        <p:nvSpPr>
          <p:cNvPr id="5" name="TextBox 4">
            <a:extLst>
              <a:ext uri="{FF2B5EF4-FFF2-40B4-BE49-F238E27FC236}">
                <a16:creationId xmlns:a16="http://schemas.microsoft.com/office/drawing/2014/main" id="{29E9BA7F-D050-E0B1-8A65-7B4317C1AB81}"/>
              </a:ext>
            </a:extLst>
          </p:cNvPr>
          <p:cNvSpPr txBox="1"/>
          <p:nvPr/>
        </p:nvSpPr>
        <p:spPr>
          <a:xfrm rot="21081381">
            <a:off x="16273873" y="2285081"/>
            <a:ext cx="2135119" cy="461665"/>
          </a:xfrm>
          <a:custGeom>
            <a:avLst/>
            <a:gdLst>
              <a:gd name="connsiteX0" fmla="*/ 0 w 2135119"/>
              <a:gd name="connsiteY0" fmla="*/ 0 h 461665"/>
              <a:gd name="connsiteX1" fmla="*/ 2135119 w 2135119"/>
              <a:gd name="connsiteY1" fmla="*/ 0 h 461665"/>
              <a:gd name="connsiteX2" fmla="*/ 2135119 w 2135119"/>
              <a:gd name="connsiteY2" fmla="*/ 461665 h 461665"/>
              <a:gd name="connsiteX3" fmla="*/ 0 w 2135119"/>
              <a:gd name="connsiteY3" fmla="*/ 461665 h 461665"/>
              <a:gd name="connsiteX4" fmla="*/ 0 w 2135119"/>
              <a:gd name="connsiteY4" fmla="*/ 0 h 4616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35119" h="461665" fill="none" extrusionOk="0">
                <a:moveTo>
                  <a:pt x="0" y="0"/>
                </a:moveTo>
                <a:cubicBezTo>
                  <a:pt x="663526" y="50920"/>
                  <a:pt x="1567339" y="132720"/>
                  <a:pt x="2135119" y="0"/>
                </a:cubicBezTo>
                <a:cubicBezTo>
                  <a:pt x="2131003" y="163780"/>
                  <a:pt x="2108316" y="343270"/>
                  <a:pt x="2135119" y="461665"/>
                </a:cubicBezTo>
                <a:cubicBezTo>
                  <a:pt x="1688202" y="513411"/>
                  <a:pt x="664064" y="576297"/>
                  <a:pt x="0" y="461665"/>
                </a:cubicBezTo>
                <a:cubicBezTo>
                  <a:pt x="130" y="360175"/>
                  <a:pt x="-23865" y="54912"/>
                  <a:pt x="0" y="0"/>
                </a:cubicBezTo>
                <a:close/>
              </a:path>
              <a:path w="2135119" h="461665" stroke="0" extrusionOk="0">
                <a:moveTo>
                  <a:pt x="0" y="0"/>
                </a:moveTo>
                <a:cubicBezTo>
                  <a:pt x="296803" y="76977"/>
                  <a:pt x="1890156" y="61143"/>
                  <a:pt x="2135119" y="0"/>
                </a:cubicBezTo>
                <a:cubicBezTo>
                  <a:pt x="2143737" y="214635"/>
                  <a:pt x="2130306" y="401230"/>
                  <a:pt x="2135119" y="461665"/>
                </a:cubicBezTo>
                <a:cubicBezTo>
                  <a:pt x="1158344" y="530305"/>
                  <a:pt x="934504" y="315101"/>
                  <a:pt x="0" y="461665"/>
                </a:cubicBezTo>
                <a:cubicBezTo>
                  <a:pt x="2953" y="321017"/>
                  <a:pt x="-28907" y="69821"/>
                  <a:pt x="0" y="0"/>
                </a:cubicBezTo>
                <a:close/>
              </a:path>
            </a:pathLst>
          </a:custGeom>
          <a:solidFill>
            <a:schemeClr val="accent1">
              <a:lumMod val="20000"/>
              <a:lumOff val="80000"/>
            </a:schemeClr>
          </a:solidFill>
          <a:ln w="76200">
            <a:solidFill>
              <a:schemeClr val="accent1">
                <a:lumMod val="75000"/>
              </a:schemeClr>
            </a:solidFill>
            <a:extLst>
              <a:ext uri="{C807C97D-BFC1-408E-A445-0C87EB9F89A2}">
                <ask:lineSketchStyleProps xmlns:ask="http://schemas.microsoft.com/office/drawing/2018/sketchyshapes" sd="3846751436">
                  <a:prstGeom prst="rect">
                    <a:avLst/>
                  </a:prstGeom>
                  <ask:type>
                    <ask:lineSketchCurved/>
                  </ask:type>
                </ask:lineSketchStyleProps>
              </a:ext>
            </a:extLst>
          </a:ln>
        </p:spPr>
        <p:txBody>
          <a:bodyPr wrap="square" rtlCol="0">
            <a:spAutoFit/>
          </a:bodyPr>
          <a:lstStyle/>
          <a:p>
            <a:r>
              <a:rPr lang="en-GB" sz="2400" b="1">
                <a:latin typeface="Ubuntu" panose="020B0504030602030204" pitchFamily="34" charset="0"/>
              </a:rPr>
              <a:t>Coming soon </a:t>
            </a:r>
          </a:p>
        </p:txBody>
      </p:sp>
      <p:sp>
        <p:nvSpPr>
          <p:cNvPr id="6" name="TextBox 5">
            <a:extLst>
              <a:ext uri="{FF2B5EF4-FFF2-40B4-BE49-F238E27FC236}">
                <a16:creationId xmlns:a16="http://schemas.microsoft.com/office/drawing/2014/main" id="{DB112C79-1D61-1CBB-26BE-15C200FD36C9}"/>
              </a:ext>
            </a:extLst>
          </p:cNvPr>
          <p:cNvSpPr txBox="1"/>
          <p:nvPr/>
        </p:nvSpPr>
        <p:spPr>
          <a:xfrm>
            <a:off x="1780240" y="3727473"/>
            <a:ext cx="2364231" cy="461665"/>
          </a:xfrm>
          <a:custGeom>
            <a:avLst/>
            <a:gdLst>
              <a:gd name="connsiteX0" fmla="*/ 0 w 2364231"/>
              <a:gd name="connsiteY0" fmla="*/ 0 h 461665"/>
              <a:gd name="connsiteX1" fmla="*/ 2364231 w 2364231"/>
              <a:gd name="connsiteY1" fmla="*/ 0 h 461665"/>
              <a:gd name="connsiteX2" fmla="*/ 2364231 w 2364231"/>
              <a:gd name="connsiteY2" fmla="*/ 461665 h 461665"/>
              <a:gd name="connsiteX3" fmla="*/ 0 w 2364231"/>
              <a:gd name="connsiteY3" fmla="*/ 461665 h 461665"/>
              <a:gd name="connsiteX4" fmla="*/ 0 w 2364231"/>
              <a:gd name="connsiteY4" fmla="*/ 0 h 4616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64231" h="461665" fill="none" extrusionOk="0">
                <a:moveTo>
                  <a:pt x="0" y="0"/>
                </a:moveTo>
                <a:cubicBezTo>
                  <a:pt x="611897" y="50920"/>
                  <a:pt x="1249787" y="132720"/>
                  <a:pt x="2364231" y="0"/>
                </a:cubicBezTo>
                <a:cubicBezTo>
                  <a:pt x="2360115" y="163780"/>
                  <a:pt x="2337428" y="343270"/>
                  <a:pt x="2364231" y="461665"/>
                </a:cubicBezTo>
                <a:cubicBezTo>
                  <a:pt x="1953861" y="513411"/>
                  <a:pt x="593860" y="576297"/>
                  <a:pt x="0" y="461665"/>
                </a:cubicBezTo>
                <a:cubicBezTo>
                  <a:pt x="130" y="360175"/>
                  <a:pt x="-23865" y="54912"/>
                  <a:pt x="0" y="0"/>
                </a:cubicBezTo>
                <a:close/>
              </a:path>
              <a:path w="2364231" h="461665" stroke="0" extrusionOk="0">
                <a:moveTo>
                  <a:pt x="0" y="0"/>
                </a:moveTo>
                <a:cubicBezTo>
                  <a:pt x="1146264" y="76977"/>
                  <a:pt x="1245802" y="61143"/>
                  <a:pt x="2364231" y="0"/>
                </a:cubicBezTo>
                <a:cubicBezTo>
                  <a:pt x="2372849" y="214635"/>
                  <a:pt x="2359418" y="401230"/>
                  <a:pt x="2364231" y="461665"/>
                </a:cubicBezTo>
                <a:cubicBezTo>
                  <a:pt x="2012681" y="530305"/>
                  <a:pt x="495421" y="315101"/>
                  <a:pt x="0" y="461665"/>
                </a:cubicBezTo>
                <a:cubicBezTo>
                  <a:pt x="2953" y="321017"/>
                  <a:pt x="-28907" y="69821"/>
                  <a:pt x="0" y="0"/>
                </a:cubicBezTo>
                <a:close/>
              </a:path>
            </a:pathLst>
          </a:custGeom>
          <a:solidFill>
            <a:schemeClr val="accent1">
              <a:lumMod val="20000"/>
              <a:lumOff val="80000"/>
            </a:schemeClr>
          </a:solidFill>
          <a:ln w="76200">
            <a:solidFill>
              <a:schemeClr val="accent1">
                <a:lumMod val="75000"/>
              </a:schemeClr>
            </a:solidFill>
            <a:extLst>
              <a:ext uri="{C807C97D-BFC1-408E-A445-0C87EB9F89A2}">
                <ask:lineSketchStyleProps xmlns:ask="http://schemas.microsoft.com/office/drawing/2018/sketchyshapes" sd="3846751436">
                  <a:prstGeom prst="rect">
                    <a:avLst/>
                  </a:prstGeom>
                  <ask:type>
                    <ask:lineSketchCurved/>
                  </ask:type>
                </ask:lineSketchStyleProps>
              </a:ext>
            </a:extLst>
          </a:ln>
        </p:spPr>
        <p:txBody>
          <a:bodyPr wrap="square" rtlCol="0">
            <a:spAutoFit/>
          </a:bodyPr>
          <a:lstStyle/>
          <a:p>
            <a:r>
              <a:rPr lang="en-GB" sz="2400" b="1">
                <a:latin typeface="Ubuntu" panose="020B0504030602030204" pitchFamily="34" charset="0"/>
              </a:rPr>
              <a:t>Direct contact</a:t>
            </a:r>
          </a:p>
        </p:txBody>
      </p:sp>
      <p:sp>
        <p:nvSpPr>
          <p:cNvPr id="7" name="TextBox 6">
            <a:extLst>
              <a:ext uri="{FF2B5EF4-FFF2-40B4-BE49-F238E27FC236}">
                <a16:creationId xmlns:a16="http://schemas.microsoft.com/office/drawing/2014/main" id="{C673DDEE-FB88-ACD4-B4CC-651DA2259FF6}"/>
              </a:ext>
            </a:extLst>
          </p:cNvPr>
          <p:cNvSpPr txBox="1"/>
          <p:nvPr/>
        </p:nvSpPr>
        <p:spPr>
          <a:xfrm rot="369171">
            <a:off x="15769656" y="4682232"/>
            <a:ext cx="3143551" cy="461665"/>
          </a:xfrm>
          <a:custGeom>
            <a:avLst/>
            <a:gdLst>
              <a:gd name="connsiteX0" fmla="*/ 0 w 3143551"/>
              <a:gd name="connsiteY0" fmla="*/ 0 h 461665"/>
              <a:gd name="connsiteX1" fmla="*/ 3143551 w 3143551"/>
              <a:gd name="connsiteY1" fmla="*/ 0 h 461665"/>
              <a:gd name="connsiteX2" fmla="*/ 3143551 w 3143551"/>
              <a:gd name="connsiteY2" fmla="*/ 461665 h 461665"/>
              <a:gd name="connsiteX3" fmla="*/ 0 w 3143551"/>
              <a:gd name="connsiteY3" fmla="*/ 461665 h 461665"/>
              <a:gd name="connsiteX4" fmla="*/ 0 w 3143551"/>
              <a:gd name="connsiteY4" fmla="*/ 0 h 4616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43551" h="461665" fill="none" extrusionOk="0">
                <a:moveTo>
                  <a:pt x="0" y="0"/>
                </a:moveTo>
                <a:cubicBezTo>
                  <a:pt x="616874" y="50920"/>
                  <a:pt x="1749621" y="132720"/>
                  <a:pt x="3143551" y="0"/>
                </a:cubicBezTo>
                <a:cubicBezTo>
                  <a:pt x="3139435" y="163780"/>
                  <a:pt x="3116748" y="343270"/>
                  <a:pt x="3143551" y="461665"/>
                </a:cubicBezTo>
                <a:cubicBezTo>
                  <a:pt x="2191615" y="513411"/>
                  <a:pt x="1084450" y="576297"/>
                  <a:pt x="0" y="461665"/>
                </a:cubicBezTo>
                <a:cubicBezTo>
                  <a:pt x="130" y="360175"/>
                  <a:pt x="-23865" y="54912"/>
                  <a:pt x="0" y="0"/>
                </a:cubicBezTo>
                <a:close/>
              </a:path>
              <a:path w="3143551" h="461665" stroke="0" extrusionOk="0">
                <a:moveTo>
                  <a:pt x="0" y="0"/>
                </a:moveTo>
                <a:cubicBezTo>
                  <a:pt x="1003804" y="76977"/>
                  <a:pt x="2182409" y="61143"/>
                  <a:pt x="3143551" y="0"/>
                </a:cubicBezTo>
                <a:cubicBezTo>
                  <a:pt x="3152169" y="214635"/>
                  <a:pt x="3138738" y="401230"/>
                  <a:pt x="3143551" y="461665"/>
                </a:cubicBezTo>
                <a:cubicBezTo>
                  <a:pt x="1914439" y="530305"/>
                  <a:pt x="1081053" y="315101"/>
                  <a:pt x="0" y="461665"/>
                </a:cubicBezTo>
                <a:cubicBezTo>
                  <a:pt x="2953" y="321017"/>
                  <a:pt x="-28907" y="69821"/>
                  <a:pt x="0" y="0"/>
                </a:cubicBezTo>
                <a:close/>
              </a:path>
            </a:pathLst>
          </a:custGeom>
          <a:solidFill>
            <a:schemeClr val="accent1">
              <a:lumMod val="20000"/>
              <a:lumOff val="80000"/>
            </a:schemeClr>
          </a:solidFill>
          <a:ln w="76200">
            <a:solidFill>
              <a:schemeClr val="accent1">
                <a:lumMod val="75000"/>
              </a:schemeClr>
            </a:solidFill>
            <a:extLst>
              <a:ext uri="{C807C97D-BFC1-408E-A445-0C87EB9F89A2}">
                <ask:lineSketchStyleProps xmlns:ask="http://schemas.microsoft.com/office/drawing/2018/sketchyshapes" sd="3846751436">
                  <a:prstGeom prst="rect">
                    <a:avLst/>
                  </a:prstGeom>
                  <ask:type>
                    <ask:lineSketchCurved/>
                  </ask:type>
                </ask:lineSketchStyleProps>
              </a:ext>
            </a:extLst>
          </a:ln>
        </p:spPr>
        <p:txBody>
          <a:bodyPr wrap="square" rtlCol="0">
            <a:spAutoFit/>
          </a:bodyPr>
          <a:lstStyle/>
          <a:p>
            <a:r>
              <a:rPr lang="en-GB" sz="2400" b="1">
                <a:latin typeface="Ubuntu" panose="020B0504030602030204" pitchFamily="34" charset="0"/>
              </a:rPr>
              <a:t>More engagement</a:t>
            </a:r>
          </a:p>
        </p:txBody>
      </p:sp>
      <p:sp>
        <p:nvSpPr>
          <p:cNvPr id="8" name="TextBox 7">
            <a:extLst>
              <a:ext uri="{FF2B5EF4-FFF2-40B4-BE49-F238E27FC236}">
                <a16:creationId xmlns:a16="http://schemas.microsoft.com/office/drawing/2014/main" id="{1375CCBF-555B-717A-8EF2-00AC766CFF02}"/>
              </a:ext>
            </a:extLst>
          </p:cNvPr>
          <p:cNvSpPr txBox="1"/>
          <p:nvPr/>
        </p:nvSpPr>
        <p:spPr>
          <a:xfrm>
            <a:off x="16835717" y="6765633"/>
            <a:ext cx="2348753" cy="830997"/>
          </a:xfrm>
          <a:custGeom>
            <a:avLst/>
            <a:gdLst>
              <a:gd name="connsiteX0" fmla="*/ 0 w 2348753"/>
              <a:gd name="connsiteY0" fmla="*/ 0 h 830997"/>
              <a:gd name="connsiteX1" fmla="*/ 2348753 w 2348753"/>
              <a:gd name="connsiteY1" fmla="*/ 0 h 830997"/>
              <a:gd name="connsiteX2" fmla="*/ 2348753 w 2348753"/>
              <a:gd name="connsiteY2" fmla="*/ 830997 h 830997"/>
              <a:gd name="connsiteX3" fmla="*/ 0 w 2348753"/>
              <a:gd name="connsiteY3" fmla="*/ 830997 h 830997"/>
              <a:gd name="connsiteX4" fmla="*/ 0 w 2348753"/>
              <a:gd name="connsiteY4" fmla="*/ 0 h 830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48753" h="830997" fill="none" extrusionOk="0">
                <a:moveTo>
                  <a:pt x="0" y="0"/>
                </a:moveTo>
                <a:cubicBezTo>
                  <a:pt x="872039" y="50920"/>
                  <a:pt x="1917187" y="132720"/>
                  <a:pt x="2348753" y="0"/>
                </a:cubicBezTo>
                <a:cubicBezTo>
                  <a:pt x="2394497" y="96330"/>
                  <a:pt x="2371810" y="499461"/>
                  <a:pt x="2348753" y="830997"/>
                </a:cubicBezTo>
                <a:cubicBezTo>
                  <a:pt x="1859197" y="882743"/>
                  <a:pt x="589093" y="945629"/>
                  <a:pt x="0" y="830997"/>
                </a:cubicBezTo>
                <a:cubicBezTo>
                  <a:pt x="-16490" y="581103"/>
                  <a:pt x="59235" y="157041"/>
                  <a:pt x="0" y="0"/>
                </a:cubicBezTo>
                <a:close/>
              </a:path>
              <a:path w="2348753" h="830997" stroke="0" extrusionOk="0">
                <a:moveTo>
                  <a:pt x="0" y="0"/>
                </a:moveTo>
                <a:cubicBezTo>
                  <a:pt x="372427" y="76977"/>
                  <a:pt x="1677738" y="61143"/>
                  <a:pt x="2348753" y="0"/>
                </a:cubicBezTo>
                <a:cubicBezTo>
                  <a:pt x="2274271" y="404537"/>
                  <a:pt x="2343940" y="444175"/>
                  <a:pt x="2348753" y="830997"/>
                </a:cubicBezTo>
                <a:cubicBezTo>
                  <a:pt x="1812816" y="899637"/>
                  <a:pt x="804944" y="684433"/>
                  <a:pt x="0" y="830997"/>
                </a:cubicBezTo>
                <a:cubicBezTo>
                  <a:pt x="-63527" y="717188"/>
                  <a:pt x="20953" y="360605"/>
                  <a:pt x="0" y="0"/>
                </a:cubicBezTo>
                <a:close/>
              </a:path>
            </a:pathLst>
          </a:custGeom>
          <a:solidFill>
            <a:schemeClr val="accent1">
              <a:lumMod val="20000"/>
              <a:lumOff val="80000"/>
            </a:schemeClr>
          </a:solidFill>
          <a:ln w="76200">
            <a:solidFill>
              <a:schemeClr val="accent1">
                <a:lumMod val="75000"/>
              </a:schemeClr>
            </a:solidFill>
            <a:extLst>
              <a:ext uri="{C807C97D-BFC1-408E-A445-0C87EB9F89A2}">
                <ask:lineSketchStyleProps xmlns:ask="http://schemas.microsoft.com/office/drawing/2018/sketchyshapes" sd="3846751436">
                  <a:prstGeom prst="rect">
                    <a:avLst/>
                  </a:prstGeom>
                  <ask:type>
                    <ask:lineSketchCurved/>
                  </ask:type>
                </ask:lineSketchStyleProps>
              </a:ext>
            </a:extLst>
          </a:ln>
        </p:spPr>
        <p:txBody>
          <a:bodyPr wrap="square" rtlCol="0">
            <a:spAutoFit/>
          </a:bodyPr>
          <a:lstStyle/>
          <a:p>
            <a:r>
              <a:rPr lang="en-GB" sz="2400" b="1">
                <a:latin typeface="Ubuntu" panose="020B0504030602030204" pitchFamily="34" charset="0"/>
              </a:rPr>
              <a:t>Collaboration with LPHTs</a:t>
            </a:r>
          </a:p>
        </p:txBody>
      </p:sp>
      <p:sp>
        <p:nvSpPr>
          <p:cNvPr id="9" name="TextBox 8">
            <a:extLst>
              <a:ext uri="{FF2B5EF4-FFF2-40B4-BE49-F238E27FC236}">
                <a16:creationId xmlns:a16="http://schemas.microsoft.com/office/drawing/2014/main" id="{3320B817-5ADC-9996-4F4B-FA0A8E4F088A}"/>
              </a:ext>
            </a:extLst>
          </p:cNvPr>
          <p:cNvSpPr txBox="1"/>
          <p:nvPr/>
        </p:nvSpPr>
        <p:spPr>
          <a:xfrm rot="20486225">
            <a:off x="166488" y="7859236"/>
            <a:ext cx="2331912" cy="830997"/>
          </a:xfrm>
          <a:custGeom>
            <a:avLst/>
            <a:gdLst>
              <a:gd name="connsiteX0" fmla="*/ 0 w 2331912"/>
              <a:gd name="connsiteY0" fmla="*/ 0 h 830997"/>
              <a:gd name="connsiteX1" fmla="*/ 2331912 w 2331912"/>
              <a:gd name="connsiteY1" fmla="*/ 0 h 830997"/>
              <a:gd name="connsiteX2" fmla="*/ 2331912 w 2331912"/>
              <a:gd name="connsiteY2" fmla="*/ 830997 h 830997"/>
              <a:gd name="connsiteX3" fmla="*/ 0 w 2331912"/>
              <a:gd name="connsiteY3" fmla="*/ 830997 h 830997"/>
              <a:gd name="connsiteX4" fmla="*/ 0 w 2331912"/>
              <a:gd name="connsiteY4" fmla="*/ 0 h 830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31912" h="830997" fill="none" extrusionOk="0">
                <a:moveTo>
                  <a:pt x="0" y="0"/>
                </a:moveTo>
                <a:cubicBezTo>
                  <a:pt x="1088176" y="50920"/>
                  <a:pt x="1221234" y="132720"/>
                  <a:pt x="2331912" y="0"/>
                </a:cubicBezTo>
                <a:cubicBezTo>
                  <a:pt x="2377656" y="96330"/>
                  <a:pt x="2354969" y="499461"/>
                  <a:pt x="2331912" y="830997"/>
                </a:cubicBezTo>
                <a:cubicBezTo>
                  <a:pt x="1697613" y="882743"/>
                  <a:pt x="554613" y="945629"/>
                  <a:pt x="0" y="830997"/>
                </a:cubicBezTo>
                <a:cubicBezTo>
                  <a:pt x="-16490" y="581103"/>
                  <a:pt x="59235" y="157041"/>
                  <a:pt x="0" y="0"/>
                </a:cubicBezTo>
                <a:close/>
              </a:path>
              <a:path w="2331912" h="830997" stroke="0" extrusionOk="0">
                <a:moveTo>
                  <a:pt x="0" y="0"/>
                </a:moveTo>
                <a:cubicBezTo>
                  <a:pt x="944239" y="76977"/>
                  <a:pt x="1984590" y="61143"/>
                  <a:pt x="2331912" y="0"/>
                </a:cubicBezTo>
                <a:cubicBezTo>
                  <a:pt x="2257430" y="404537"/>
                  <a:pt x="2327099" y="444175"/>
                  <a:pt x="2331912" y="830997"/>
                </a:cubicBezTo>
                <a:cubicBezTo>
                  <a:pt x="1921590" y="899637"/>
                  <a:pt x="853106" y="684433"/>
                  <a:pt x="0" y="830997"/>
                </a:cubicBezTo>
                <a:cubicBezTo>
                  <a:pt x="-63527" y="717188"/>
                  <a:pt x="20953" y="360605"/>
                  <a:pt x="0" y="0"/>
                </a:cubicBezTo>
                <a:close/>
              </a:path>
            </a:pathLst>
          </a:custGeom>
          <a:solidFill>
            <a:schemeClr val="accent1">
              <a:lumMod val="20000"/>
              <a:lumOff val="80000"/>
            </a:schemeClr>
          </a:solidFill>
          <a:ln w="76200">
            <a:solidFill>
              <a:schemeClr val="accent1">
                <a:lumMod val="75000"/>
              </a:schemeClr>
            </a:solidFill>
            <a:extLst>
              <a:ext uri="{C807C97D-BFC1-408E-A445-0C87EB9F89A2}">
                <ask:lineSketchStyleProps xmlns:ask="http://schemas.microsoft.com/office/drawing/2018/sketchyshapes" sd="3846751436">
                  <a:prstGeom prst="rect">
                    <a:avLst/>
                  </a:prstGeom>
                  <ask:type>
                    <ask:lineSketchCurved/>
                  </ask:type>
                </ask:lineSketchStyleProps>
              </a:ext>
            </a:extLst>
          </a:ln>
        </p:spPr>
        <p:txBody>
          <a:bodyPr wrap="square" rtlCol="0">
            <a:spAutoFit/>
          </a:bodyPr>
          <a:lstStyle/>
          <a:p>
            <a:r>
              <a:rPr lang="en-GB" sz="2400" b="1">
                <a:latin typeface="Ubuntu" panose="020B0504030602030204" pitchFamily="34" charset="0"/>
              </a:rPr>
              <a:t>Consider our audience </a:t>
            </a:r>
          </a:p>
        </p:txBody>
      </p:sp>
      <p:sp>
        <p:nvSpPr>
          <p:cNvPr id="10" name="object 4">
            <a:extLst>
              <a:ext uri="{FF2B5EF4-FFF2-40B4-BE49-F238E27FC236}">
                <a16:creationId xmlns:a16="http://schemas.microsoft.com/office/drawing/2014/main" id="{F9765A94-B990-9302-A771-B8A104C8F53A}"/>
              </a:ext>
            </a:extLst>
          </p:cNvPr>
          <p:cNvSpPr txBox="1"/>
          <p:nvPr/>
        </p:nvSpPr>
        <p:spPr>
          <a:xfrm>
            <a:off x="510846" y="10390166"/>
            <a:ext cx="1418590" cy="189865"/>
          </a:xfrm>
          <a:prstGeom prst="rect">
            <a:avLst/>
          </a:prstGeom>
        </p:spPr>
        <p:txBody>
          <a:bodyPr vert="horz" wrap="square" lIns="0" tIns="3175" rIns="0" bIns="0" rtlCol="0">
            <a:spAutoFit/>
          </a:bodyPr>
          <a:lstStyle/>
          <a:p>
            <a:pPr marL="12700">
              <a:lnSpc>
                <a:spcPct val="100000"/>
              </a:lnSpc>
              <a:spcBef>
                <a:spcPts val="25"/>
              </a:spcBef>
            </a:pPr>
            <a:r>
              <a:rPr sz="1150" b="1">
                <a:solidFill>
                  <a:srgbClr val="315083"/>
                </a:solidFill>
                <a:latin typeface="Ubuntu"/>
                <a:cs typeface="Ubuntu"/>
              </a:rPr>
              <a:t>Public</a:t>
            </a:r>
            <a:r>
              <a:rPr sz="1150" b="1" spc="-10">
                <a:solidFill>
                  <a:srgbClr val="315083"/>
                </a:solidFill>
                <a:latin typeface="Ubuntu"/>
                <a:cs typeface="Ubuntu"/>
              </a:rPr>
              <a:t> </a:t>
            </a:r>
            <a:r>
              <a:rPr sz="1150" b="1">
                <a:solidFill>
                  <a:srgbClr val="315083"/>
                </a:solidFill>
                <a:latin typeface="Ubuntu"/>
                <a:cs typeface="Ubuntu"/>
              </a:rPr>
              <a:t>Health </a:t>
            </a:r>
            <a:r>
              <a:rPr sz="1150" b="1" spc="-10">
                <a:solidFill>
                  <a:srgbClr val="315083"/>
                </a:solidFill>
                <a:latin typeface="Ubuntu"/>
                <a:cs typeface="Ubuntu"/>
              </a:rPr>
              <a:t>Wales</a:t>
            </a:r>
            <a:endParaRPr sz="1150">
              <a:latin typeface="Ubuntu"/>
              <a:cs typeface="Ubuntu"/>
            </a:endParaRPr>
          </a:p>
        </p:txBody>
      </p:sp>
      <p:sp>
        <p:nvSpPr>
          <p:cNvPr id="11" name="object 5">
            <a:extLst>
              <a:ext uri="{FF2B5EF4-FFF2-40B4-BE49-F238E27FC236}">
                <a16:creationId xmlns:a16="http://schemas.microsoft.com/office/drawing/2014/main" id="{7C927B98-11CE-2C90-A01D-5A244CD9202C}"/>
              </a:ext>
            </a:extLst>
          </p:cNvPr>
          <p:cNvSpPr txBox="1"/>
          <p:nvPr/>
        </p:nvSpPr>
        <p:spPr>
          <a:xfrm>
            <a:off x="2184900" y="10390166"/>
            <a:ext cx="4402167" cy="180178"/>
          </a:xfrm>
          <a:prstGeom prst="rect">
            <a:avLst/>
          </a:prstGeom>
        </p:spPr>
        <p:txBody>
          <a:bodyPr vert="horz" wrap="square" lIns="0" tIns="3175" rIns="0" bIns="0" rtlCol="0">
            <a:spAutoFit/>
          </a:bodyPr>
          <a:lstStyle/>
          <a:p>
            <a:pPr marL="12700">
              <a:lnSpc>
                <a:spcPct val="100000"/>
              </a:lnSpc>
              <a:spcBef>
                <a:spcPts val="25"/>
              </a:spcBef>
            </a:pPr>
            <a:r>
              <a:rPr lang="en-GB" sz="1150" spc="-10">
                <a:solidFill>
                  <a:srgbClr val="315083"/>
                </a:solidFill>
                <a:latin typeface="Ubuntu-Light"/>
                <a:cs typeface="Ubuntu-Light"/>
              </a:rPr>
              <a:t>Public Health Wales Annual Impact Survey, 2023</a:t>
            </a:r>
            <a:endParaRPr sz="1150">
              <a:latin typeface="Ubuntu-Light"/>
              <a:cs typeface="Ubuntu-Light"/>
            </a:endParaRPr>
          </a:p>
        </p:txBody>
      </p:sp>
    </p:spTree>
    <p:extLst>
      <p:ext uri="{BB962C8B-B14F-4D97-AF65-F5344CB8AC3E}">
        <p14:creationId xmlns:p14="http://schemas.microsoft.com/office/powerpoint/2010/main" val="249857972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0DA4F73-0CBD-94DB-0F40-CC98D9409F03}"/>
              </a:ext>
            </a:extLst>
          </p:cNvPr>
          <p:cNvSpPr>
            <a:spLocks noGrp="1"/>
          </p:cNvSpPr>
          <p:nvPr>
            <p:ph type="body" idx="1"/>
          </p:nvPr>
        </p:nvSpPr>
        <p:spPr>
          <a:xfrm>
            <a:off x="772616" y="2194870"/>
            <a:ext cx="10126980" cy="9510296"/>
          </a:xfrm>
        </p:spPr>
        <p:txBody>
          <a:bodyPr/>
          <a:lstStyle/>
          <a:p>
            <a:r>
              <a:rPr lang="en-GB" sz="3700" spc="-10">
                <a:solidFill>
                  <a:srgbClr val="F43882"/>
                </a:solidFill>
              </a:rPr>
              <a:t>Actions linked to Publications standards </a:t>
            </a:r>
            <a:r>
              <a:rPr lang="en-GB">
                <a:solidFill>
                  <a:schemeClr val="tx1"/>
                </a:solidFill>
              </a:rPr>
              <a:t>:</a:t>
            </a:r>
          </a:p>
          <a:p>
            <a:pPr marL="342900" indent="-342900">
              <a:buFont typeface="Arial" panose="020B0604020202020204" pitchFamily="34" charset="0"/>
              <a:buChar char="•"/>
            </a:pPr>
            <a:r>
              <a:rPr lang="en-GB">
                <a:solidFill>
                  <a:schemeClr val="tx1"/>
                </a:solidFill>
              </a:rPr>
              <a:t>Methods transparency</a:t>
            </a:r>
          </a:p>
          <a:p>
            <a:pPr marL="342900" indent="-342900">
              <a:buFont typeface="Arial" panose="020B0604020202020204" pitchFamily="34" charset="0"/>
              <a:buChar char="•"/>
            </a:pPr>
            <a:r>
              <a:rPr lang="en-GB">
                <a:solidFill>
                  <a:schemeClr val="tx1"/>
                </a:solidFill>
              </a:rPr>
              <a:t>Accessibility</a:t>
            </a:r>
          </a:p>
          <a:p>
            <a:pPr marL="342900" indent="-342900">
              <a:buFont typeface="Arial" panose="020B0604020202020204" pitchFamily="34" charset="0"/>
              <a:buChar char="•"/>
            </a:pPr>
            <a:r>
              <a:rPr lang="en-GB">
                <a:solidFill>
                  <a:schemeClr val="tx1"/>
                </a:solidFill>
              </a:rPr>
              <a:t>Formats</a:t>
            </a:r>
          </a:p>
          <a:p>
            <a:endParaRPr lang="en-GB" sz="1600">
              <a:solidFill>
                <a:schemeClr val="tx1"/>
              </a:solidFill>
            </a:endParaRPr>
          </a:p>
          <a:p>
            <a:r>
              <a:rPr lang="en-GB" sz="3700" spc="-10">
                <a:solidFill>
                  <a:srgbClr val="F43882"/>
                </a:solidFill>
              </a:rPr>
              <a:t>Further work required on: </a:t>
            </a:r>
          </a:p>
          <a:p>
            <a:pPr marL="342900" indent="-342900">
              <a:buFont typeface="Arial" panose="020B0604020202020204" pitchFamily="34" charset="0"/>
              <a:buChar char="•"/>
            </a:pPr>
            <a:r>
              <a:rPr lang="en-GB">
                <a:solidFill>
                  <a:schemeClr val="tx1"/>
                </a:solidFill>
              </a:rPr>
              <a:t>User engagement methods</a:t>
            </a:r>
          </a:p>
          <a:p>
            <a:pPr marL="342900" indent="-342900">
              <a:buFont typeface="Arial" panose="020B0604020202020204" pitchFamily="34" charset="0"/>
              <a:buChar char="•"/>
            </a:pPr>
            <a:r>
              <a:rPr lang="en-GB">
                <a:solidFill>
                  <a:schemeClr val="tx1"/>
                </a:solidFill>
              </a:rPr>
              <a:t>Writing styles and actionable messages</a:t>
            </a:r>
          </a:p>
          <a:p>
            <a:pPr marL="342900" indent="-342900">
              <a:buFont typeface="Arial" panose="020B0604020202020204" pitchFamily="34" charset="0"/>
              <a:buChar char="•"/>
            </a:pPr>
            <a:r>
              <a:rPr lang="en-GB">
                <a:solidFill>
                  <a:schemeClr val="tx1"/>
                </a:solidFill>
              </a:rPr>
              <a:t>Contextualisation</a:t>
            </a:r>
          </a:p>
          <a:p>
            <a:pPr marL="342900" indent="-342900">
              <a:buFont typeface="Arial" panose="020B0604020202020204" pitchFamily="34" charset="0"/>
              <a:buChar char="•"/>
            </a:pPr>
            <a:r>
              <a:rPr lang="en-GB">
                <a:solidFill>
                  <a:schemeClr val="tx1"/>
                </a:solidFill>
              </a:rPr>
              <a:t>Clarifying PHW role and influencing policy</a:t>
            </a:r>
          </a:p>
          <a:p>
            <a:pPr marL="342900" indent="-342900">
              <a:buFont typeface="Arial" panose="020B0604020202020204" pitchFamily="34" charset="0"/>
              <a:buChar char="•"/>
            </a:pPr>
            <a:r>
              <a:rPr lang="en-GB">
                <a:solidFill>
                  <a:schemeClr val="tx1"/>
                </a:solidFill>
              </a:rPr>
              <a:t>Website review</a:t>
            </a:r>
          </a:p>
          <a:p>
            <a:pPr marL="342900" indent="-342900">
              <a:buFont typeface="Arial" panose="020B0604020202020204" pitchFamily="34" charset="0"/>
              <a:buChar char="•"/>
            </a:pPr>
            <a:r>
              <a:rPr lang="en-GB">
                <a:solidFill>
                  <a:schemeClr val="tx1"/>
                </a:solidFill>
              </a:rPr>
              <a:t>Data accessibility </a:t>
            </a:r>
          </a:p>
          <a:p>
            <a:pPr marL="342900" indent="-342900">
              <a:buFont typeface="Arial" panose="020B0604020202020204" pitchFamily="34" charset="0"/>
              <a:buChar char="•"/>
            </a:pPr>
            <a:r>
              <a:rPr lang="en-GB">
                <a:solidFill>
                  <a:schemeClr val="tx1"/>
                </a:solidFill>
              </a:rPr>
              <a:t>Data signposting</a:t>
            </a:r>
          </a:p>
          <a:p>
            <a:pPr marL="342900" indent="-342900">
              <a:buFont typeface="Arial" panose="020B0604020202020204" pitchFamily="34" charset="0"/>
              <a:buChar char="•"/>
            </a:pPr>
            <a:r>
              <a:rPr lang="en-GB">
                <a:solidFill>
                  <a:schemeClr val="tx1"/>
                </a:solidFill>
              </a:rPr>
              <a:t>Clarify contact information </a:t>
            </a:r>
          </a:p>
          <a:p>
            <a:pPr marL="342900" indent="-342900">
              <a:buFont typeface="Arial" panose="020B0604020202020204" pitchFamily="34" charset="0"/>
              <a:buChar char="•"/>
            </a:pPr>
            <a:r>
              <a:rPr lang="en-GB">
                <a:solidFill>
                  <a:schemeClr val="tx1"/>
                </a:solidFill>
              </a:rPr>
              <a:t>Data drill down and downloads</a:t>
            </a:r>
          </a:p>
          <a:p>
            <a:pPr marL="342900" indent="-342900">
              <a:buFont typeface="Arial" panose="020B0604020202020204" pitchFamily="34" charset="0"/>
              <a:buChar char="•"/>
            </a:pPr>
            <a:r>
              <a:rPr lang="en-GB">
                <a:solidFill>
                  <a:schemeClr val="tx1"/>
                </a:solidFill>
              </a:rPr>
              <a:t>Timeliness and responsiveness</a:t>
            </a:r>
          </a:p>
          <a:p>
            <a:pPr marL="342900" indent="-342900">
              <a:buFont typeface="Arial" panose="020B0604020202020204" pitchFamily="34" charset="0"/>
              <a:buChar char="•"/>
            </a:pPr>
            <a:r>
              <a:rPr lang="en-GB">
                <a:solidFill>
                  <a:schemeClr val="tx1"/>
                </a:solidFill>
              </a:rPr>
              <a:t>Usability </a:t>
            </a:r>
          </a:p>
          <a:p>
            <a:endParaRPr lang="en-GB" sz="1600">
              <a:solidFill>
                <a:schemeClr val="tx1"/>
              </a:solidFill>
            </a:endParaRPr>
          </a:p>
          <a:p>
            <a:r>
              <a:rPr lang="en-GB" sz="3700" spc="-10">
                <a:solidFill>
                  <a:srgbClr val="F43882"/>
                </a:solidFill>
              </a:rPr>
              <a:t>Review of survey methodology required: </a:t>
            </a:r>
          </a:p>
          <a:p>
            <a:pPr marL="342900" marR="0" lvl="0" indent="-34290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a:solidFill>
                  <a:prstClr val="black"/>
                </a:solidFill>
              </a:rPr>
              <a:t>Organisational input to increase external reach</a:t>
            </a:r>
          </a:p>
          <a:p>
            <a:pPr marL="342900" marR="0" lvl="0" indent="-34290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350" b="0" i="0" u="none" strike="noStrike" kern="0" cap="none" spc="0" normalizeH="0" baseline="0" noProof="0">
                <a:ln>
                  <a:noFill/>
                </a:ln>
                <a:solidFill>
                  <a:prstClr val="black"/>
                </a:solidFill>
                <a:effectLst/>
                <a:uLnTx/>
                <a:uFillTx/>
                <a:latin typeface="Ubuntu-Light"/>
                <a:ea typeface="+mn-ea"/>
              </a:rPr>
              <a:t>Separation</a:t>
            </a:r>
            <a:r>
              <a:rPr lang="en-GB">
                <a:solidFill>
                  <a:prstClr val="black"/>
                </a:solidFill>
              </a:rPr>
              <a:t> of internal and external stakeholders</a:t>
            </a:r>
            <a:endParaRPr kumimoji="0" lang="en-GB" sz="2350" b="0" i="0" u="none" strike="noStrike" kern="0" cap="none" spc="0" normalizeH="0" baseline="0" noProof="0">
              <a:ln>
                <a:noFill/>
              </a:ln>
              <a:solidFill>
                <a:prstClr val="black"/>
              </a:solidFill>
              <a:effectLst/>
              <a:uLnTx/>
              <a:uFillTx/>
              <a:latin typeface="Ubuntu-Light"/>
              <a:ea typeface="+mn-ea"/>
            </a:endParaRPr>
          </a:p>
          <a:p>
            <a:endParaRPr lang="en-GB" sz="3700" spc="-10">
              <a:solidFill>
                <a:srgbClr val="F43882"/>
              </a:solidFill>
            </a:endParaRPr>
          </a:p>
          <a:p>
            <a:endParaRPr lang="en-GB">
              <a:solidFill>
                <a:schemeClr val="tx1"/>
              </a:solidFill>
            </a:endParaRPr>
          </a:p>
          <a:p>
            <a:endParaRPr lang="en-GB"/>
          </a:p>
        </p:txBody>
      </p:sp>
      <p:sp>
        <p:nvSpPr>
          <p:cNvPr id="4" name="object 31">
            <a:extLst>
              <a:ext uri="{FF2B5EF4-FFF2-40B4-BE49-F238E27FC236}">
                <a16:creationId xmlns:a16="http://schemas.microsoft.com/office/drawing/2014/main" id="{93641290-F440-DB58-C537-E512B7BB70BB}"/>
              </a:ext>
            </a:extLst>
          </p:cNvPr>
          <p:cNvSpPr txBox="1">
            <a:spLocks/>
          </p:cNvSpPr>
          <p:nvPr/>
        </p:nvSpPr>
        <p:spPr>
          <a:xfrm>
            <a:off x="772616" y="1255510"/>
            <a:ext cx="6537959" cy="939360"/>
          </a:xfrm>
          <a:prstGeom prst="rect">
            <a:avLst/>
          </a:prstGeom>
        </p:spPr>
        <p:txBody>
          <a:bodyPr vert="horz" wrap="square" lIns="0" tIns="15875" rIns="0" bIns="0" rtlCol="0">
            <a:spAutoFit/>
          </a:bodyPr>
          <a:lstStyle>
            <a:lvl1pPr>
              <a:defRPr sz="6000" b="1" i="0">
                <a:solidFill>
                  <a:srgbClr val="315083"/>
                </a:solidFill>
                <a:latin typeface="Ubuntu"/>
                <a:ea typeface="+mj-ea"/>
                <a:cs typeface="Ubuntu"/>
              </a:defRPr>
            </a:lvl1pPr>
          </a:lstStyle>
          <a:p>
            <a:pPr marL="12700">
              <a:spcBef>
                <a:spcPts val="125"/>
              </a:spcBef>
            </a:pPr>
            <a:r>
              <a:rPr lang="en-GB" spc="-20"/>
              <a:t>Draft action plan</a:t>
            </a:r>
          </a:p>
        </p:txBody>
      </p:sp>
      <p:sp>
        <p:nvSpPr>
          <p:cNvPr id="2" name="object 4">
            <a:extLst>
              <a:ext uri="{FF2B5EF4-FFF2-40B4-BE49-F238E27FC236}">
                <a16:creationId xmlns:a16="http://schemas.microsoft.com/office/drawing/2014/main" id="{12F5964A-E499-853D-9905-34615C29E278}"/>
              </a:ext>
            </a:extLst>
          </p:cNvPr>
          <p:cNvSpPr txBox="1"/>
          <p:nvPr/>
        </p:nvSpPr>
        <p:spPr>
          <a:xfrm>
            <a:off x="510846" y="10390166"/>
            <a:ext cx="1418590" cy="189865"/>
          </a:xfrm>
          <a:prstGeom prst="rect">
            <a:avLst/>
          </a:prstGeom>
        </p:spPr>
        <p:txBody>
          <a:bodyPr vert="horz" wrap="square" lIns="0" tIns="3175" rIns="0" bIns="0" rtlCol="0">
            <a:spAutoFit/>
          </a:bodyPr>
          <a:lstStyle/>
          <a:p>
            <a:pPr marL="12700">
              <a:lnSpc>
                <a:spcPct val="100000"/>
              </a:lnSpc>
              <a:spcBef>
                <a:spcPts val="25"/>
              </a:spcBef>
            </a:pPr>
            <a:r>
              <a:rPr sz="1150" b="1">
                <a:solidFill>
                  <a:srgbClr val="315083"/>
                </a:solidFill>
                <a:latin typeface="Ubuntu"/>
                <a:cs typeface="Ubuntu"/>
              </a:rPr>
              <a:t>Public</a:t>
            </a:r>
            <a:r>
              <a:rPr sz="1150" b="1" spc="-10">
                <a:solidFill>
                  <a:srgbClr val="315083"/>
                </a:solidFill>
                <a:latin typeface="Ubuntu"/>
                <a:cs typeface="Ubuntu"/>
              </a:rPr>
              <a:t> </a:t>
            </a:r>
            <a:r>
              <a:rPr sz="1150" b="1">
                <a:solidFill>
                  <a:srgbClr val="315083"/>
                </a:solidFill>
                <a:latin typeface="Ubuntu"/>
                <a:cs typeface="Ubuntu"/>
              </a:rPr>
              <a:t>Health </a:t>
            </a:r>
            <a:r>
              <a:rPr sz="1150" b="1" spc="-10">
                <a:solidFill>
                  <a:srgbClr val="315083"/>
                </a:solidFill>
                <a:latin typeface="Ubuntu"/>
                <a:cs typeface="Ubuntu"/>
              </a:rPr>
              <a:t>Wales</a:t>
            </a:r>
            <a:endParaRPr sz="1150">
              <a:latin typeface="Ubuntu"/>
              <a:cs typeface="Ubuntu"/>
            </a:endParaRPr>
          </a:p>
        </p:txBody>
      </p:sp>
      <p:sp>
        <p:nvSpPr>
          <p:cNvPr id="5" name="object 5">
            <a:extLst>
              <a:ext uri="{FF2B5EF4-FFF2-40B4-BE49-F238E27FC236}">
                <a16:creationId xmlns:a16="http://schemas.microsoft.com/office/drawing/2014/main" id="{92364505-39C9-AA1D-2320-4765D16AECB4}"/>
              </a:ext>
            </a:extLst>
          </p:cNvPr>
          <p:cNvSpPr txBox="1"/>
          <p:nvPr/>
        </p:nvSpPr>
        <p:spPr>
          <a:xfrm>
            <a:off x="2184900" y="10390166"/>
            <a:ext cx="4402167" cy="180178"/>
          </a:xfrm>
          <a:prstGeom prst="rect">
            <a:avLst/>
          </a:prstGeom>
        </p:spPr>
        <p:txBody>
          <a:bodyPr vert="horz" wrap="square" lIns="0" tIns="3175" rIns="0" bIns="0" rtlCol="0">
            <a:spAutoFit/>
          </a:bodyPr>
          <a:lstStyle/>
          <a:p>
            <a:pPr marL="12700">
              <a:lnSpc>
                <a:spcPct val="100000"/>
              </a:lnSpc>
              <a:spcBef>
                <a:spcPts val="25"/>
              </a:spcBef>
            </a:pPr>
            <a:r>
              <a:rPr lang="en-GB" sz="1150" spc="-10">
                <a:solidFill>
                  <a:srgbClr val="315083"/>
                </a:solidFill>
                <a:latin typeface="Ubuntu-Light"/>
                <a:cs typeface="Ubuntu-Light"/>
              </a:rPr>
              <a:t>Public Health Wales Annual Impact Survey, 2023</a:t>
            </a:r>
            <a:endParaRPr sz="1150">
              <a:latin typeface="Ubuntu-Light"/>
              <a:cs typeface="Ubuntu-Light"/>
            </a:endParaRPr>
          </a:p>
        </p:txBody>
      </p:sp>
    </p:spTree>
    <p:extLst>
      <p:ext uri="{BB962C8B-B14F-4D97-AF65-F5344CB8AC3E}">
        <p14:creationId xmlns:p14="http://schemas.microsoft.com/office/powerpoint/2010/main" val="84922572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115300" y="4197086"/>
            <a:ext cx="7946150" cy="4478149"/>
          </a:xfrm>
          <a:prstGeom prst="rect">
            <a:avLst/>
          </a:prstGeom>
        </p:spPr>
        <p:txBody>
          <a:bodyPr vert="horz" wrap="square" lIns="0" tIns="15240" rIns="0" bIns="0" rtlCol="0">
            <a:spAutoFit/>
          </a:bodyPr>
          <a:lstStyle/>
          <a:p>
            <a:pPr marL="12700">
              <a:lnSpc>
                <a:spcPct val="100000"/>
              </a:lnSpc>
              <a:spcBef>
                <a:spcPts val="1920"/>
              </a:spcBef>
            </a:pPr>
            <a:r>
              <a:rPr lang="en-GB" sz="5000" b="0" err="1">
                <a:solidFill>
                  <a:srgbClr val="FFFFFF"/>
                </a:solidFill>
              </a:rPr>
              <a:t>Gweithio</a:t>
            </a:r>
            <a:r>
              <a:rPr lang="en-GB" sz="5000" b="0">
                <a:solidFill>
                  <a:srgbClr val="FFFFFF"/>
                </a:solidFill>
              </a:rPr>
              <a:t> </a:t>
            </a:r>
            <a:r>
              <a:rPr lang="en-GB" sz="5000" b="0" err="1">
                <a:solidFill>
                  <a:srgbClr val="FFFFFF"/>
                </a:solidFill>
              </a:rPr>
              <a:t>gyda'n</a:t>
            </a:r>
            <a:r>
              <a:rPr lang="en-GB" sz="5000" b="0">
                <a:solidFill>
                  <a:srgbClr val="FFFFFF"/>
                </a:solidFill>
              </a:rPr>
              <a:t> </a:t>
            </a:r>
            <a:r>
              <a:rPr lang="en-GB" sz="5000" b="0" err="1">
                <a:solidFill>
                  <a:srgbClr val="FFFFFF"/>
                </a:solidFill>
              </a:rPr>
              <a:t>gilydd</a:t>
            </a:r>
            <a:r>
              <a:rPr lang="en-GB" sz="5000" b="0">
                <a:solidFill>
                  <a:srgbClr val="FFFFFF"/>
                </a:solidFill>
              </a:rPr>
              <a:t> </a:t>
            </a:r>
            <a:br>
              <a:rPr lang="en-GB" sz="5000" b="0">
                <a:solidFill>
                  <a:srgbClr val="FFFFFF"/>
                </a:solidFill>
              </a:rPr>
            </a:br>
            <a:r>
              <a:rPr lang="en-GB" sz="5000" b="0" err="1">
                <a:solidFill>
                  <a:srgbClr val="FFFFFF"/>
                </a:solidFill>
              </a:rPr>
              <a:t>i</a:t>
            </a:r>
            <a:r>
              <a:rPr lang="en-GB" sz="5000" b="0">
                <a:solidFill>
                  <a:srgbClr val="FFFFFF"/>
                </a:solidFill>
              </a:rPr>
              <a:t> </a:t>
            </a:r>
            <a:r>
              <a:rPr lang="en-GB" sz="5000" b="0" err="1">
                <a:solidFill>
                  <a:srgbClr val="FFFFFF"/>
                </a:solidFill>
              </a:rPr>
              <a:t>greu</a:t>
            </a:r>
            <a:r>
              <a:rPr lang="en-GB" sz="5000" b="0">
                <a:solidFill>
                  <a:srgbClr val="FFFFFF"/>
                </a:solidFill>
              </a:rPr>
              <a:t> Cymru </a:t>
            </a:r>
            <a:r>
              <a:rPr lang="en-GB" sz="5000" b="0" err="1">
                <a:solidFill>
                  <a:srgbClr val="FFFFFF"/>
                </a:solidFill>
              </a:rPr>
              <a:t>iachach</a:t>
            </a:r>
            <a:br>
              <a:rPr lang="en-GB" sz="5000" b="0">
                <a:solidFill>
                  <a:srgbClr val="FFFFFF"/>
                </a:solidFill>
              </a:rPr>
            </a:br>
            <a:br>
              <a:rPr lang="en-GB" sz="5000" b="0">
                <a:solidFill>
                  <a:srgbClr val="FFFFFF"/>
                </a:solidFill>
              </a:rPr>
            </a:br>
            <a:r>
              <a:rPr lang="en-GB" sz="5000" b="0">
                <a:solidFill>
                  <a:srgbClr val="FFFFFF"/>
                </a:solidFill>
              </a:rPr>
              <a:t>Working together</a:t>
            </a:r>
            <a:br>
              <a:rPr lang="en-GB" sz="5000" b="0">
                <a:solidFill>
                  <a:srgbClr val="FFFFFF"/>
                </a:solidFill>
              </a:rPr>
            </a:br>
            <a:r>
              <a:rPr lang="en-GB" sz="5000" b="0">
                <a:solidFill>
                  <a:srgbClr val="FFFFFF"/>
                </a:solidFill>
              </a:rPr>
              <a:t>for a healthier Wales</a:t>
            </a:r>
            <a:br>
              <a:rPr lang="en-GB" sz="4000" b="0">
                <a:solidFill>
                  <a:srgbClr val="FFFFFF"/>
                </a:solidFill>
              </a:rPr>
            </a:br>
            <a:endParaRPr lang="en-GB" sz="4000" b="0"/>
          </a:p>
        </p:txBody>
      </p:sp>
    </p:spTree>
    <p:extLst>
      <p:ext uri="{BB962C8B-B14F-4D97-AF65-F5344CB8AC3E}">
        <p14:creationId xmlns:p14="http://schemas.microsoft.com/office/powerpoint/2010/main" val="22051322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E050D0-315B-3438-71E4-0542127BF13E}"/>
              </a:ext>
            </a:extLst>
          </p:cNvPr>
          <p:cNvSpPr>
            <a:spLocks noGrp="1"/>
          </p:cNvSpPr>
          <p:nvPr>
            <p:ph type="title"/>
          </p:nvPr>
        </p:nvSpPr>
        <p:spPr>
          <a:xfrm>
            <a:off x="880192" y="1326777"/>
            <a:ext cx="6537959" cy="923330"/>
          </a:xfrm>
        </p:spPr>
        <p:txBody>
          <a:bodyPr/>
          <a:lstStyle/>
          <a:p>
            <a:r>
              <a:rPr lang="en-GB"/>
              <a:t>Survey methods</a:t>
            </a:r>
          </a:p>
        </p:txBody>
      </p:sp>
      <p:sp>
        <p:nvSpPr>
          <p:cNvPr id="3" name="Text Placeholder 2">
            <a:extLst>
              <a:ext uri="{FF2B5EF4-FFF2-40B4-BE49-F238E27FC236}">
                <a16:creationId xmlns:a16="http://schemas.microsoft.com/office/drawing/2014/main" id="{E0DA4F73-0CBD-94DB-0F40-CC98D9409F03}"/>
              </a:ext>
            </a:extLst>
          </p:cNvPr>
          <p:cNvSpPr>
            <a:spLocks noGrp="1"/>
          </p:cNvSpPr>
          <p:nvPr>
            <p:ph type="body" idx="1"/>
          </p:nvPr>
        </p:nvSpPr>
        <p:spPr>
          <a:xfrm>
            <a:off x="617903" y="2602463"/>
            <a:ext cx="13402897" cy="8271495"/>
          </a:xfrm>
        </p:spPr>
        <p:txBody>
          <a:bodyPr/>
          <a:lstStyle/>
          <a:p>
            <a:pPr marL="342900" indent="-342900">
              <a:spcAft>
                <a:spcPts val="1200"/>
              </a:spcAft>
              <a:buFont typeface="Arial" panose="020B0604020202020204" pitchFamily="34" charset="0"/>
              <a:buChar char="•"/>
            </a:pPr>
            <a:r>
              <a:rPr lang="en-GB" sz="2400">
                <a:solidFill>
                  <a:schemeClr val="tx1"/>
                </a:solidFill>
                <a:latin typeface="Ubuntu Light" panose="020B0304030602030204" pitchFamily="34" charset="0"/>
              </a:rPr>
              <a:t>Aimed to better understand how  impactful PHW knowledge work is by exploring the expectations, engagement, impact and experience of key audiences.</a:t>
            </a:r>
          </a:p>
          <a:p>
            <a:pPr marL="342900" indent="-342900">
              <a:spcAft>
                <a:spcPts val="1200"/>
              </a:spcAft>
              <a:buFont typeface="Arial" panose="020B0604020202020204" pitchFamily="34" charset="0"/>
              <a:buChar char="•"/>
            </a:pPr>
            <a:r>
              <a:rPr lang="en-GB" sz="2400">
                <a:solidFill>
                  <a:schemeClr val="tx1"/>
                </a:solidFill>
                <a:latin typeface="Ubuntu Light" panose="020B0304030602030204" pitchFamily="34" charset="0"/>
              </a:rPr>
              <a:t>The survey was designed, building on last years PHW User Survey and User satisfaction surveys used by comparable organisations such as ONS</a:t>
            </a:r>
          </a:p>
          <a:p>
            <a:pPr marL="342900" indent="-342900">
              <a:spcAft>
                <a:spcPts val="1200"/>
              </a:spcAft>
              <a:buFont typeface="Arial" panose="020B0604020202020204" pitchFamily="34" charset="0"/>
              <a:buChar char="•"/>
            </a:pPr>
            <a:r>
              <a:rPr lang="en-GB" sz="2400">
                <a:solidFill>
                  <a:schemeClr val="tx1"/>
                </a:solidFill>
                <a:latin typeface="Ubuntu Light" panose="020B0304030602030204" pitchFamily="34" charset="0"/>
              </a:rPr>
              <a:t>30 questions, mixed qualitative and quantitative responses (+demographics).</a:t>
            </a:r>
          </a:p>
          <a:p>
            <a:pPr marL="342900" indent="-342900">
              <a:spcAft>
                <a:spcPts val="1200"/>
              </a:spcAft>
              <a:buFont typeface="Arial" panose="020B0604020202020204" pitchFamily="34" charset="0"/>
              <a:buChar char="•"/>
            </a:pPr>
            <a:r>
              <a:rPr lang="en-GB" sz="2400">
                <a:solidFill>
                  <a:schemeClr val="tx1"/>
                </a:solidFill>
                <a:latin typeface="Ubuntu Light" panose="020B0304030602030204" pitchFamily="34" charset="0"/>
              </a:rPr>
              <a:t>Dissemination was designed to replicate the approach often used for PHW product launches:</a:t>
            </a:r>
          </a:p>
          <a:p>
            <a:pPr marL="800100" lvl="1" indent="-342900">
              <a:spcAft>
                <a:spcPts val="1200"/>
              </a:spcAft>
              <a:buFont typeface="Arial" panose="020B0604020202020204" pitchFamily="34" charset="0"/>
              <a:buChar char="•"/>
            </a:pPr>
            <a:r>
              <a:rPr lang="en-GB" sz="2400">
                <a:solidFill>
                  <a:schemeClr val="tx1"/>
                </a:solidFill>
                <a:latin typeface="Ubuntu Light" panose="020B0304030602030204" pitchFamily="34" charset="0"/>
              </a:rPr>
              <a:t>Announcement on the PHW website</a:t>
            </a:r>
          </a:p>
          <a:p>
            <a:pPr marL="800100" lvl="1" indent="-342900">
              <a:spcAft>
                <a:spcPts val="1200"/>
              </a:spcAft>
              <a:buFont typeface="Arial" panose="020B0604020202020204" pitchFamily="34" charset="0"/>
              <a:buChar char="•"/>
            </a:pPr>
            <a:r>
              <a:rPr lang="en-GB" sz="2400">
                <a:solidFill>
                  <a:schemeClr val="tx1"/>
                </a:solidFill>
                <a:latin typeface="Ubuntu Light" panose="020B0304030602030204" pitchFamily="34" charset="0"/>
              </a:rPr>
              <a:t>Inclusion in PHW newsletter</a:t>
            </a:r>
          </a:p>
          <a:p>
            <a:pPr marL="800100" lvl="1" indent="-342900">
              <a:spcAft>
                <a:spcPts val="1200"/>
              </a:spcAft>
              <a:buFont typeface="Arial" panose="020B0604020202020204" pitchFamily="34" charset="0"/>
              <a:buChar char="•"/>
            </a:pPr>
            <a:r>
              <a:rPr lang="en-GB" sz="2400">
                <a:solidFill>
                  <a:schemeClr val="tx1"/>
                </a:solidFill>
                <a:latin typeface="Ubuntu Light" panose="020B0304030602030204" pitchFamily="34" charset="0"/>
              </a:rPr>
              <a:t>Targeted emailing </a:t>
            </a:r>
          </a:p>
          <a:p>
            <a:pPr marL="800100" lvl="1" indent="-342900">
              <a:spcAft>
                <a:spcPts val="1200"/>
              </a:spcAft>
              <a:buFont typeface="Arial" panose="020B0604020202020204" pitchFamily="34" charset="0"/>
              <a:buChar char="•"/>
            </a:pPr>
            <a:r>
              <a:rPr lang="en-GB" sz="2400">
                <a:solidFill>
                  <a:schemeClr val="tx1"/>
                </a:solidFill>
                <a:latin typeface="Ubuntu Light" panose="020B0304030602030204" pitchFamily="34" charset="0"/>
              </a:rPr>
              <a:t>Social media (Twitter and Facebook)</a:t>
            </a:r>
          </a:p>
          <a:p>
            <a:pPr marL="342900" indent="-342900">
              <a:spcAft>
                <a:spcPts val="1200"/>
              </a:spcAft>
              <a:buFont typeface="Arial" panose="020B0604020202020204" pitchFamily="34" charset="0"/>
              <a:buChar char="•"/>
            </a:pPr>
            <a:r>
              <a:rPr lang="en-GB" sz="2400">
                <a:solidFill>
                  <a:schemeClr val="tx1"/>
                </a:solidFill>
                <a:latin typeface="Ubuntu Light" panose="020B0304030602030204" pitchFamily="34" charset="0"/>
              </a:rPr>
              <a:t>To increase reach, a snowballing approach was adopted to encourage the sharing of the survey</a:t>
            </a:r>
          </a:p>
          <a:p>
            <a:pPr marL="342900" indent="-342900">
              <a:spcAft>
                <a:spcPts val="1200"/>
              </a:spcAft>
              <a:buFont typeface="Arial" panose="020B0604020202020204" pitchFamily="34" charset="0"/>
              <a:buChar char="•"/>
            </a:pPr>
            <a:r>
              <a:rPr lang="en-GB" sz="2400">
                <a:solidFill>
                  <a:schemeClr val="tx1"/>
                </a:solidFill>
                <a:latin typeface="Ubuntu Light" panose="020B0304030602030204" pitchFamily="34" charset="0"/>
              </a:rPr>
              <a:t>152 external respondents initiated the survey </a:t>
            </a:r>
          </a:p>
          <a:p>
            <a:pPr marL="342900" indent="-342900">
              <a:spcAft>
                <a:spcPts val="1200"/>
              </a:spcAft>
              <a:buFont typeface="Arial" panose="020B0604020202020204" pitchFamily="34" charset="0"/>
              <a:buChar char="•"/>
            </a:pPr>
            <a:r>
              <a:rPr lang="en-GB" sz="2400">
                <a:solidFill>
                  <a:schemeClr val="tx1"/>
                </a:solidFill>
                <a:latin typeface="Ubuntu Light" panose="020B0304030602030204" pitchFamily="34" charset="0"/>
              </a:rPr>
              <a:t>53% (80) external respondents completed the main survey</a:t>
            </a:r>
          </a:p>
          <a:p>
            <a:pPr marL="342900" indent="-342900">
              <a:spcAft>
                <a:spcPts val="1200"/>
              </a:spcAft>
              <a:buFont typeface="Arial" panose="020B0604020202020204" pitchFamily="34" charset="0"/>
              <a:buChar char="•"/>
            </a:pPr>
            <a:r>
              <a:rPr lang="en-GB" sz="2400">
                <a:solidFill>
                  <a:schemeClr val="tx1"/>
                </a:solidFill>
                <a:latin typeface="Ubuntu Light" panose="020B0304030602030204" pitchFamily="34" charset="0"/>
              </a:rPr>
              <a:t>54 completed additional demographics</a:t>
            </a:r>
          </a:p>
          <a:p>
            <a:pPr marL="342900" indent="-342900">
              <a:spcAft>
                <a:spcPts val="1200"/>
              </a:spcAft>
              <a:buFont typeface="Arial" panose="020B0604020202020204" pitchFamily="34" charset="0"/>
              <a:buChar char="•"/>
            </a:pPr>
            <a:r>
              <a:rPr lang="en-GB" sz="2400" b="1" spc="-10">
                <a:solidFill>
                  <a:srgbClr val="F43882"/>
                </a:solidFill>
                <a:latin typeface="Ubuntu Light" panose="020B0304030602030204" pitchFamily="34" charset="0"/>
                <a:ea typeface="+mj-ea"/>
              </a:rPr>
              <a:t>The dissemination methods may allow us to consider the sample similar to the audiences that usually receive our products but may not be representative of our target audience.</a:t>
            </a:r>
          </a:p>
          <a:p>
            <a:endParaRPr lang="en-GB"/>
          </a:p>
        </p:txBody>
      </p:sp>
      <p:sp>
        <p:nvSpPr>
          <p:cNvPr id="4" name="TextBox 3">
            <a:extLst>
              <a:ext uri="{FF2B5EF4-FFF2-40B4-BE49-F238E27FC236}">
                <a16:creationId xmlns:a16="http://schemas.microsoft.com/office/drawing/2014/main" id="{E562FBFC-FE44-8B8A-2202-977A30E6934D}"/>
              </a:ext>
            </a:extLst>
          </p:cNvPr>
          <p:cNvSpPr txBox="1"/>
          <p:nvPr/>
        </p:nvSpPr>
        <p:spPr>
          <a:xfrm>
            <a:off x="14164234" y="1326777"/>
            <a:ext cx="5773271" cy="7325082"/>
          </a:xfrm>
          <a:custGeom>
            <a:avLst/>
            <a:gdLst>
              <a:gd name="connsiteX0" fmla="*/ 0 w 5773271"/>
              <a:gd name="connsiteY0" fmla="*/ 0 h 7325082"/>
              <a:gd name="connsiteX1" fmla="*/ 404129 w 5773271"/>
              <a:gd name="connsiteY1" fmla="*/ 0 h 7325082"/>
              <a:gd name="connsiteX2" fmla="*/ 808258 w 5773271"/>
              <a:gd name="connsiteY2" fmla="*/ 0 h 7325082"/>
              <a:gd name="connsiteX3" fmla="*/ 1501050 w 5773271"/>
              <a:gd name="connsiteY3" fmla="*/ 0 h 7325082"/>
              <a:gd name="connsiteX4" fmla="*/ 2078378 w 5773271"/>
              <a:gd name="connsiteY4" fmla="*/ 0 h 7325082"/>
              <a:gd name="connsiteX5" fmla="*/ 2597972 w 5773271"/>
              <a:gd name="connsiteY5" fmla="*/ 0 h 7325082"/>
              <a:gd name="connsiteX6" fmla="*/ 3290764 w 5773271"/>
              <a:gd name="connsiteY6" fmla="*/ 0 h 7325082"/>
              <a:gd name="connsiteX7" fmla="*/ 3694893 w 5773271"/>
              <a:gd name="connsiteY7" fmla="*/ 0 h 7325082"/>
              <a:gd name="connsiteX8" fmla="*/ 4387686 w 5773271"/>
              <a:gd name="connsiteY8" fmla="*/ 0 h 7325082"/>
              <a:gd name="connsiteX9" fmla="*/ 5022746 w 5773271"/>
              <a:gd name="connsiteY9" fmla="*/ 0 h 7325082"/>
              <a:gd name="connsiteX10" fmla="*/ 5773271 w 5773271"/>
              <a:gd name="connsiteY10" fmla="*/ 0 h 7325082"/>
              <a:gd name="connsiteX11" fmla="*/ 5773271 w 5773271"/>
              <a:gd name="connsiteY11" fmla="*/ 636719 h 7325082"/>
              <a:gd name="connsiteX12" fmla="*/ 5773271 w 5773271"/>
              <a:gd name="connsiteY12" fmla="*/ 1200187 h 7325082"/>
              <a:gd name="connsiteX13" fmla="*/ 5773271 w 5773271"/>
              <a:gd name="connsiteY13" fmla="*/ 1836905 h 7325082"/>
              <a:gd name="connsiteX14" fmla="*/ 5773271 w 5773271"/>
              <a:gd name="connsiteY14" fmla="*/ 2327122 h 7325082"/>
              <a:gd name="connsiteX15" fmla="*/ 5773271 w 5773271"/>
              <a:gd name="connsiteY15" fmla="*/ 2670838 h 7325082"/>
              <a:gd name="connsiteX16" fmla="*/ 5773271 w 5773271"/>
              <a:gd name="connsiteY16" fmla="*/ 3307556 h 7325082"/>
              <a:gd name="connsiteX17" fmla="*/ 5773271 w 5773271"/>
              <a:gd name="connsiteY17" fmla="*/ 4017526 h 7325082"/>
              <a:gd name="connsiteX18" fmla="*/ 5773271 w 5773271"/>
              <a:gd name="connsiteY18" fmla="*/ 4727495 h 7325082"/>
              <a:gd name="connsiteX19" fmla="*/ 5773271 w 5773271"/>
              <a:gd name="connsiteY19" fmla="*/ 5290963 h 7325082"/>
              <a:gd name="connsiteX20" fmla="*/ 5773271 w 5773271"/>
              <a:gd name="connsiteY20" fmla="*/ 6000933 h 7325082"/>
              <a:gd name="connsiteX21" fmla="*/ 5773271 w 5773271"/>
              <a:gd name="connsiteY21" fmla="*/ 6637651 h 7325082"/>
              <a:gd name="connsiteX22" fmla="*/ 5773271 w 5773271"/>
              <a:gd name="connsiteY22" fmla="*/ 7325082 h 7325082"/>
              <a:gd name="connsiteX23" fmla="*/ 5195944 w 5773271"/>
              <a:gd name="connsiteY23" fmla="*/ 7325082 h 7325082"/>
              <a:gd name="connsiteX24" fmla="*/ 4791815 w 5773271"/>
              <a:gd name="connsiteY24" fmla="*/ 7325082 h 7325082"/>
              <a:gd name="connsiteX25" fmla="*/ 4329953 w 5773271"/>
              <a:gd name="connsiteY25" fmla="*/ 7325082 h 7325082"/>
              <a:gd name="connsiteX26" fmla="*/ 3694893 w 5773271"/>
              <a:gd name="connsiteY26" fmla="*/ 7325082 h 7325082"/>
              <a:gd name="connsiteX27" fmla="*/ 3117566 w 5773271"/>
              <a:gd name="connsiteY27" fmla="*/ 7325082 h 7325082"/>
              <a:gd name="connsiteX28" fmla="*/ 2540239 w 5773271"/>
              <a:gd name="connsiteY28" fmla="*/ 7325082 h 7325082"/>
              <a:gd name="connsiteX29" fmla="*/ 2078378 w 5773271"/>
              <a:gd name="connsiteY29" fmla="*/ 7325082 h 7325082"/>
              <a:gd name="connsiteX30" fmla="*/ 1501050 w 5773271"/>
              <a:gd name="connsiteY30" fmla="*/ 7325082 h 7325082"/>
              <a:gd name="connsiteX31" fmla="*/ 865991 w 5773271"/>
              <a:gd name="connsiteY31" fmla="*/ 7325082 h 7325082"/>
              <a:gd name="connsiteX32" fmla="*/ 0 w 5773271"/>
              <a:gd name="connsiteY32" fmla="*/ 7325082 h 7325082"/>
              <a:gd name="connsiteX33" fmla="*/ 0 w 5773271"/>
              <a:gd name="connsiteY33" fmla="*/ 6834865 h 7325082"/>
              <a:gd name="connsiteX34" fmla="*/ 0 w 5773271"/>
              <a:gd name="connsiteY34" fmla="*/ 6271397 h 7325082"/>
              <a:gd name="connsiteX35" fmla="*/ 0 w 5773271"/>
              <a:gd name="connsiteY35" fmla="*/ 5854431 h 7325082"/>
              <a:gd name="connsiteX36" fmla="*/ 0 w 5773271"/>
              <a:gd name="connsiteY36" fmla="*/ 5364214 h 7325082"/>
              <a:gd name="connsiteX37" fmla="*/ 0 w 5773271"/>
              <a:gd name="connsiteY37" fmla="*/ 4654244 h 7325082"/>
              <a:gd name="connsiteX38" fmla="*/ 0 w 5773271"/>
              <a:gd name="connsiteY38" fmla="*/ 4237278 h 7325082"/>
              <a:gd name="connsiteX39" fmla="*/ 0 w 5773271"/>
              <a:gd name="connsiteY39" fmla="*/ 3820312 h 7325082"/>
              <a:gd name="connsiteX40" fmla="*/ 0 w 5773271"/>
              <a:gd name="connsiteY40" fmla="*/ 3110343 h 7325082"/>
              <a:gd name="connsiteX41" fmla="*/ 0 w 5773271"/>
              <a:gd name="connsiteY41" fmla="*/ 2546875 h 7325082"/>
              <a:gd name="connsiteX42" fmla="*/ 0 w 5773271"/>
              <a:gd name="connsiteY42" fmla="*/ 1910156 h 7325082"/>
              <a:gd name="connsiteX43" fmla="*/ 0 w 5773271"/>
              <a:gd name="connsiteY43" fmla="*/ 1273437 h 7325082"/>
              <a:gd name="connsiteX44" fmla="*/ 0 w 5773271"/>
              <a:gd name="connsiteY44" fmla="*/ 709969 h 7325082"/>
              <a:gd name="connsiteX45" fmla="*/ 0 w 5773271"/>
              <a:gd name="connsiteY45" fmla="*/ 0 h 7325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5773271" h="7325082" fill="none" extrusionOk="0">
                <a:moveTo>
                  <a:pt x="0" y="0"/>
                </a:moveTo>
                <a:cubicBezTo>
                  <a:pt x="175038" y="-27831"/>
                  <a:pt x="207652" y="41471"/>
                  <a:pt x="404129" y="0"/>
                </a:cubicBezTo>
                <a:cubicBezTo>
                  <a:pt x="600606" y="-41471"/>
                  <a:pt x="713207" y="24687"/>
                  <a:pt x="808258" y="0"/>
                </a:cubicBezTo>
                <a:cubicBezTo>
                  <a:pt x="903309" y="-24687"/>
                  <a:pt x="1240963" y="43673"/>
                  <a:pt x="1501050" y="0"/>
                </a:cubicBezTo>
                <a:cubicBezTo>
                  <a:pt x="1761137" y="-43673"/>
                  <a:pt x="1812973" y="43306"/>
                  <a:pt x="2078378" y="0"/>
                </a:cubicBezTo>
                <a:cubicBezTo>
                  <a:pt x="2343783" y="-43306"/>
                  <a:pt x="2376661" y="27675"/>
                  <a:pt x="2597972" y="0"/>
                </a:cubicBezTo>
                <a:cubicBezTo>
                  <a:pt x="2819283" y="-27675"/>
                  <a:pt x="2996505" y="37890"/>
                  <a:pt x="3290764" y="0"/>
                </a:cubicBezTo>
                <a:cubicBezTo>
                  <a:pt x="3585023" y="-37890"/>
                  <a:pt x="3590802" y="42790"/>
                  <a:pt x="3694893" y="0"/>
                </a:cubicBezTo>
                <a:cubicBezTo>
                  <a:pt x="3798984" y="-42790"/>
                  <a:pt x="4216420" y="43633"/>
                  <a:pt x="4387686" y="0"/>
                </a:cubicBezTo>
                <a:cubicBezTo>
                  <a:pt x="4558952" y="-43633"/>
                  <a:pt x="4784208" y="16589"/>
                  <a:pt x="5022746" y="0"/>
                </a:cubicBezTo>
                <a:cubicBezTo>
                  <a:pt x="5261284" y="-16589"/>
                  <a:pt x="5425575" y="53548"/>
                  <a:pt x="5773271" y="0"/>
                </a:cubicBezTo>
                <a:cubicBezTo>
                  <a:pt x="5795618" y="318339"/>
                  <a:pt x="5726610" y="411830"/>
                  <a:pt x="5773271" y="636719"/>
                </a:cubicBezTo>
                <a:cubicBezTo>
                  <a:pt x="5819932" y="861608"/>
                  <a:pt x="5739988" y="932186"/>
                  <a:pt x="5773271" y="1200187"/>
                </a:cubicBezTo>
                <a:cubicBezTo>
                  <a:pt x="5806554" y="1468188"/>
                  <a:pt x="5717282" y="1590329"/>
                  <a:pt x="5773271" y="1836905"/>
                </a:cubicBezTo>
                <a:cubicBezTo>
                  <a:pt x="5829260" y="2083481"/>
                  <a:pt x="5737258" y="2217117"/>
                  <a:pt x="5773271" y="2327122"/>
                </a:cubicBezTo>
                <a:cubicBezTo>
                  <a:pt x="5809284" y="2437127"/>
                  <a:pt x="5767960" y="2568915"/>
                  <a:pt x="5773271" y="2670838"/>
                </a:cubicBezTo>
                <a:cubicBezTo>
                  <a:pt x="5778582" y="2772761"/>
                  <a:pt x="5722443" y="3069606"/>
                  <a:pt x="5773271" y="3307556"/>
                </a:cubicBezTo>
                <a:cubicBezTo>
                  <a:pt x="5824099" y="3545506"/>
                  <a:pt x="5760796" y="3771907"/>
                  <a:pt x="5773271" y="4017526"/>
                </a:cubicBezTo>
                <a:cubicBezTo>
                  <a:pt x="5785746" y="4263145"/>
                  <a:pt x="5706743" y="4374107"/>
                  <a:pt x="5773271" y="4727495"/>
                </a:cubicBezTo>
                <a:cubicBezTo>
                  <a:pt x="5839799" y="5080883"/>
                  <a:pt x="5728028" y="5136774"/>
                  <a:pt x="5773271" y="5290963"/>
                </a:cubicBezTo>
                <a:cubicBezTo>
                  <a:pt x="5818514" y="5445152"/>
                  <a:pt x="5751960" y="5729715"/>
                  <a:pt x="5773271" y="6000933"/>
                </a:cubicBezTo>
                <a:cubicBezTo>
                  <a:pt x="5794582" y="6272151"/>
                  <a:pt x="5764171" y="6324223"/>
                  <a:pt x="5773271" y="6637651"/>
                </a:cubicBezTo>
                <a:cubicBezTo>
                  <a:pt x="5782371" y="6951079"/>
                  <a:pt x="5753366" y="7016464"/>
                  <a:pt x="5773271" y="7325082"/>
                </a:cubicBezTo>
                <a:cubicBezTo>
                  <a:pt x="5553697" y="7391766"/>
                  <a:pt x="5347601" y="7299969"/>
                  <a:pt x="5195944" y="7325082"/>
                </a:cubicBezTo>
                <a:cubicBezTo>
                  <a:pt x="5044287" y="7350195"/>
                  <a:pt x="4877237" y="7313503"/>
                  <a:pt x="4791815" y="7325082"/>
                </a:cubicBezTo>
                <a:cubicBezTo>
                  <a:pt x="4706393" y="7336661"/>
                  <a:pt x="4483024" y="7275878"/>
                  <a:pt x="4329953" y="7325082"/>
                </a:cubicBezTo>
                <a:cubicBezTo>
                  <a:pt x="4176882" y="7374286"/>
                  <a:pt x="3850827" y="7272970"/>
                  <a:pt x="3694893" y="7325082"/>
                </a:cubicBezTo>
                <a:cubicBezTo>
                  <a:pt x="3538959" y="7377194"/>
                  <a:pt x="3386987" y="7303015"/>
                  <a:pt x="3117566" y="7325082"/>
                </a:cubicBezTo>
                <a:cubicBezTo>
                  <a:pt x="2848145" y="7347149"/>
                  <a:pt x="2806880" y="7264474"/>
                  <a:pt x="2540239" y="7325082"/>
                </a:cubicBezTo>
                <a:cubicBezTo>
                  <a:pt x="2273598" y="7385690"/>
                  <a:pt x="2214379" y="7293368"/>
                  <a:pt x="2078378" y="7325082"/>
                </a:cubicBezTo>
                <a:cubicBezTo>
                  <a:pt x="1942377" y="7356796"/>
                  <a:pt x="1748382" y="7292274"/>
                  <a:pt x="1501050" y="7325082"/>
                </a:cubicBezTo>
                <a:cubicBezTo>
                  <a:pt x="1253718" y="7357890"/>
                  <a:pt x="1079137" y="7293574"/>
                  <a:pt x="865991" y="7325082"/>
                </a:cubicBezTo>
                <a:cubicBezTo>
                  <a:pt x="652845" y="7356590"/>
                  <a:pt x="322321" y="7324573"/>
                  <a:pt x="0" y="7325082"/>
                </a:cubicBezTo>
                <a:cubicBezTo>
                  <a:pt x="-46267" y="7090532"/>
                  <a:pt x="10325" y="6949793"/>
                  <a:pt x="0" y="6834865"/>
                </a:cubicBezTo>
                <a:cubicBezTo>
                  <a:pt x="-10325" y="6719937"/>
                  <a:pt x="59403" y="6454178"/>
                  <a:pt x="0" y="6271397"/>
                </a:cubicBezTo>
                <a:cubicBezTo>
                  <a:pt x="-59403" y="6088616"/>
                  <a:pt x="26667" y="5941247"/>
                  <a:pt x="0" y="5854431"/>
                </a:cubicBezTo>
                <a:cubicBezTo>
                  <a:pt x="-26667" y="5767615"/>
                  <a:pt x="1702" y="5529889"/>
                  <a:pt x="0" y="5364214"/>
                </a:cubicBezTo>
                <a:cubicBezTo>
                  <a:pt x="-1702" y="5198539"/>
                  <a:pt x="73997" y="4917182"/>
                  <a:pt x="0" y="4654244"/>
                </a:cubicBezTo>
                <a:cubicBezTo>
                  <a:pt x="-73997" y="4391306"/>
                  <a:pt x="27979" y="4404573"/>
                  <a:pt x="0" y="4237278"/>
                </a:cubicBezTo>
                <a:cubicBezTo>
                  <a:pt x="-27979" y="4069983"/>
                  <a:pt x="19802" y="3969034"/>
                  <a:pt x="0" y="3820312"/>
                </a:cubicBezTo>
                <a:cubicBezTo>
                  <a:pt x="-19802" y="3671590"/>
                  <a:pt x="51165" y="3353858"/>
                  <a:pt x="0" y="3110343"/>
                </a:cubicBezTo>
                <a:cubicBezTo>
                  <a:pt x="-51165" y="2866828"/>
                  <a:pt x="14183" y="2700139"/>
                  <a:pt x="0" y="2546875"/>
                </a:cubicBezTo>
                <a:cubicBezTo>
                  <a:pt x="-14183" y="2393611"/>
                  <a:pt x="19252" y="2110346"/>
                  <a:pt x="0" y="1910156"/>
                </a:cubicBezTo>
                <a:cubicBezTo>
                  <a:pt x="-19252" y="1709966"/>
                  <a:pt x="12372" y="1517007"/>
                  <a:pt x="0" y="1273437"/>
                </a:cubicBezTo>
                <a:cubicBezTo>
                  <a:pt x="-12372" y="1029867"/>
                  <a:pt x="21377" y="955615"/>
                  <a:pt x="0" y="709969"/>
                </a:cubicBezTo>
                <a:cubicBezTo>
                  <a:pt x="-21377" y="464323"/>
                  <a:pt x="22041" y="161461"/>
                  <a:pt x="0" y="0"/>
                </a:cubicBezTo>
                <a:close/>
              </a:path>
              <a:path w="5773271" h="7325082" stroke="0" extrusionOk="0">
                <a:moveTo>
                  <a:pt x="0" y="0"/>
                </a:moveTo>
                <a:cubicBezTo>
                  <a:pt x="228375" y="-43803"/>
                  <a:pt x="413497" y="64188"/>
                  <a:pt x="635060" y="0"/>
                </a:cubicBezTo>
                <a:cubicBezTo>
                  <a:pt x="856623" y="-64188"/>
                  <a:pt x="989736" y="25041"/>
                  <a:pt x="1154654" y="0"/>
                </a:cubicBezTo>
                <a:cubicBezTo>
                  <a:pt x="1319572" y="-25041"/>
                  <a:pt x="1468841" y="3857"/>
                  <a:pt x="1674249" y="0"/>
                </a:cubicBezTo>
                <a:cubicBezTo>
                  <a:pt x="1879658" y="-3857"/>
                  <a:pt x="2085223" y="18127"/>
                  <a:pt x="2309308" y="0"/>
                </a:cubicBezTo>
                <a:cubicBezTo>
                  <a:pt x="2533393" y="-18127"/>
                  <a:pt x="2704923" y="11757"/>
                  <a:pt x="2828903" y="0"/>
                </a:cubicBezTo>
                <a:cubicBezTo>
                  <a:pt x="2952884" y="-11757"/>
                  <a:pt x="3289191" y="31232"/>
                  <a:pt x="3521695" y="0"/>
                </a:cubicBezTo>
                <a:cubicBezTo>
                  <a:pt x="3754199" y="-31232"/>
                  <a:pt x="3921356" y="32060"/>
                  <a:pt x="4099022" y="0"/>
                </a:cubicBezTo>
                <a:cubicBezTo>
                  <a:pt x="4276688" y="-32060"/>
                  <a:pt x="4336120" y="24165"/>
                  <a:pt x="4503151" y="0"/>
                </a:cubicBezTo>
                <a:cubicBezTo>
                  <a:pt x="4670182" y="-24165"/>
                  <a:pt x="4805208" y="16566"/>
                  <a:pt x="5080478" y="0"/>
                </a:cubicBezTo>
                <a:cubicBezTo>
                  <a:pt x="5355748" y="-16566"/>
                  <a:pt x="5542746" y="19885"/>
                  <a:pt x="5773271" y="0"/>
                </a:cubicBezTo>
                <a:cubicBezTo>
                  <a:pt x="5780979" y="125579"/>
                  <a:pt x="5733027" y="187420"/>
                  <a:pt x="5773271" y="343715"/>
                </a:cubicBezTo>
                <a:cubicBezTo>
                  <a:pt x="5813515" y="500011"/>
                  <a:pt x="5733068" y="714372"/>
                  <a:pt x="5773271" y="833932"/>
                </a:cubicBezTo>
                <a:cubicBezTo>
                  <a:pt x="5813474" y="953492"/>
                  <a:pt x="5752051" y="1024866"/>
                  <a:pt x="5773271" y="1177648"/>
                </a:cubicBezTo>
                <a:cubicBezTo>
                  <a:pt x="5794491" y="1330430"/>
                  <a:pt x="5747480" y="1416182"/>
                  <a:pt x="5773271" y="1594614"/>
                </a:cubicBezTo>
                <a:cubicBezTo>
                  <a:pt x="5799062" y="1773046"/>
                  <a:pt x="5746475" y="2084461"/>
                  <a:pt x="5773271" y="2304583"/>
                </a:cubicBezTo>
                <a:cubicBezTo>
                  <a:pt x="5800067" y="2524705"/>
                  <a:pt x="5753835" y="2571329"/>
                  <a:pt x="5773271" y="2721550"/>
                </a:cubicBezTo>
                <a:cubicBezTo>
                  <a:pt x="5792707" y="2871771"/>
                  <a:pt x="5756671" y="3062078"/>
                  <a:pt x="5773271" y="3211767"/>
                </a:cubicBezTo>
                <a:cubicBezTo>
                  <a:pt x="5789871" y="3361456"/>
                  <a:pt x="5748386" y="3530130"/>
                  <a:pt x="5773271" y="3628733"/>
                </a:cubicBezTo>
                <a:cubicBezTo>
                  <a:pt x="5798156" y="3727336"/>
                  <a:pt x="5755667" y="3984429"/>
                  <a:pt x="5773271" y="4118950"/>
                </a:cubicBezTo>
                <a:cubicBezTo>
                  <a:pt x="5790875" y="4253471"/>
                  <a:pt x="5714847" y="4594385"/>
                  <a:pt x="5773271" y="4755669"/>
                </a:cubicBezTo>
                <a:cubicBezTo>
                  <a:pt x="5831695" y="4916953"/>
                  <a:pt x="5769207" y="4982169"/>
                  <a:pt x="5773271" y="5099384"/>
                </a:cubicBezTo>
                <a:cubicBezTo>
                  <a:pt x="5777335" y="5216600"/>
                  <a:pt x="5722335" y="5469633"/>
                  <a:pt x="5773271" y="5809353"/>
                </a:cubicBezTo>
                <a:cubicBezTo>
                  <a:pt x="5824207" y="6149073"/>
                  <a:pt x="5756897" y="6047453"/>
                  <a:pt x="5773271" y="6226320"/>
                </a:cubicBezTo>
                <a:cubicBezTo>
                  <a:pt x="5789645" y="6405187"/>
                  <a:pt x="5728468" y="6640404"/>
                  <a:pt x="5773271" y="6789788"/>
                </a:cubicBezTo>
                <a:cubicBezTo>
                  <a:pt x="5818074" y="6939172"/>
                  <a:pt x="5752149" y="7214553"/>
                  <a:pt x="5773271" y="7325082"/>
                </a:cubicBezTo>
                <a:cubicBezTo>
                  <a:pt x="5669594" y="7354394"/>
                  <a:pt x="5552054" y="7324532"/>
                  <a:pt x="5369142" y="7325082"/>
                </a:cubicBezTo>
                <a:cubicBezTo>
                  <a:pt x="5186230" y="7325632"/>
                  <a:pt x="4927234" y="7300567"/>
                  <a:pt x="4676350" y="7325082"/>
                </a:cubicBezTo>
                <a:cubicBezTo>
                  <a:pt x="4425466" y="7349597"/>
                  <a:pt x="4421294" y="7293341"/>
                  <a:pt x="4272221" y="7325082"/>
                </a:cubicBezTo>
                <a:cubicBezTo>
                  <a:pt x="4123148" y="7356823"/>
                  <a:pt x="3832301" y="7260096"/>
                  <a:pt x="3637161" y="7325082"/>
                </a:cubicBezTo>
                <a:cubicBezTo>
                  <a:pt x="3442021" y="7390068"/>
                  <a:pt x="3350553" y="7324577"/>
                  <a:pt x="3233032" y="7325082"/>
                </a:cubicBezTo>
                <a:cubicBezTo>
                  <a:pt x="3115511" y="7325587"/>
                  <a:pt x="2978027" y="7314004"/>
                  <a:pt x="2828903" y="7325082"/>
                </a:cubicBezTo>
                <a:cubicBezTo>
                  <a:pt x="2679779" y="7336160"/>
                  <a:pt x="2518788" y="7316061"/>
                  <a:pt x="2251576" y="7325082"/>
                </a:cubicBezTo>
                <a:cubicBezTo>
                  <a:pt x="1984364" y="7334103"/>
                  <a:pt x="1724081" y="7266495"/>
                  <a:pt x="1558783" y="7325082"/>
                </a:cubicBezTo>
                <a:cubicBezTo>
                  <a:pt x="1393485" y="7383669"/>
                  <a:pt x="1254368" y="7285302"/>
                  <a:pt x="1096921" y="7325082"/>
                </a:cubicBezTo>
                <a:cubicBezTo>
                  <a:pt x="939474" y="7364862"/>
                  <a:pt x="826101" y="7284963"/>
                  <a:pt x="635060" y="7325082"/>
                </a:cubicBezTo>
                <a:cubicBezTo>
                  <a:pt x="444019" y="7365201"/>
                  <a:pt x="271112" y="7313483"/>
                  <a:pt x="0" y="7325082"/>
                </a:cubicBezTo>
                <a:cubicBezTo>
                  <a:pt x="-17140" y="7221592"/>
                  <a:pt x="27773" y="7117405"/>
                  <a:pt x="0" y="6981367"/>
                </a:cubicBezTo>
                <a:cubicBezTo>
                  <a:pt x="-27773" y="6845329"/>
                  <a:pt x="73082" y="6514705"/>
                  <a:pt x="0" y="6271397"/>
                </a:cubicBezTo>
                <a:cubicBezTo>
                  <a:pt x="-73082" y="6028089"/>
                  <a:pt x="30962" y="5794606"/>
                  <a:pt x="0" y="5561428"/>
                </a:cubicBezTo>
                <a:cubicBezTo>
                  <a:pt x="-30962" y="5328250"/>
                  <a:pt x="22919" y="5349127"/>
                  <a:pt x="0" y="5217712"/>
                </a:cubicBezTo>
                <a:cubicBezTo>
                  <a:pt x="-22919" y="5086297"/>
                  <a:pt x="11956" y="4829264"/>
                  <a:pt x="0" y="4507743"/>
                </a:cubicBezTo>
                <a:cubicBezTo>
                  <a:pt x="-11956" y="4186222"/>
                  <a:pt x="56636" y="4019385"/>
                  <a:pt x="0" y="3797773"/>
                </a:cubicBezTo>
                <a:cubicBezTo>
                  <a:pt x="-56636" y="3576161"/>
                  <a:pt x="44215" y="3549569"/>
                  <a:pt x="0" y="3380807"/>
                </a:cubicBezTo>
                <a:cubicBezTo>
                  <a:pt x="-44215" y="3212045"/>
                  <a:pt x="43769" y="3077648"/>
                  <a:pt x="0" y="2963841"/>
                </a:cubicBezTo>
                <a:cubicBezTo>
                  <a:pt x="-43769" y="2850034"/>
                  <a:pt x="9040" y="2716138"/>
                  <a:pt x="0" y="2620125"/>
                </a:cubicBezTo>
                <a:cubicBezTo>
                  <a:pt x="-9040" y="2524112"/>
                  <a:pt x="6508" y="2253618"/>
                  <a:pt x="0" y="2129908"/>
                </a:cubicBezTo>
                <a:cubicBezTo>
                  <a:pt x="-6508" y="2006198"/>
                  <a:pt x="38601" y="1757831"/>
                  <a:pt x="0" y="1493190"/>
                </a:cubicBezTo>
                <a:cubicBezTo>
                  <a:pt x="-38601" y="1228549"/>
                  <a:pt x="32273" y="1088663"/>
                  <a:pt x="0" y="929722"/>
                </a:cubicBezTo>
                <a:cubicBezTo>
                  <a:pt x="-32273" y="770781"/>
                  <a:pt x="58469" y="243204"/>
                  <a:pt x="0" y="0"/>
                </a:cubicBezTo>
                <a:close/>
              </a:path>
            </a:pathLst>
          </a:custGeom>
          <a:solidFill>
            <a:schemeClr val="accent1">
              <a:lumMod val="20000"/>
              <a:lumOff val="80000"/>
            </a:schemeClr>
          </a:solidFill>
          <a:ln w="57150">
            <a:solidFill>
              <a:srgbClr val="00B0F0"/>
            </a:solidFill>
            <a:extLst>
              <a:ext uri="{C807C97D-BFC1-408E-A445-0C87EB9F89A2}">
                <ask:lineSketchStyleProps xmlns:ask="http://schemas.microsoft.com/office/drawing/2018/sketchyshapes" sd="3733022727">
                  <a:prstGeom prst="rect">
                    <a:avLst/>
                  </a:prstGeom>
                  <ask:type>
                    <ask:lineSketchScribble/>
                  </ask:type>
                </ask:lineSketchStyleProps>
              </a:ext>
            </a:extLst>
          </a:ln>
        </p:spPr>
        <p:txBody>
          <a:bodyPr wrap="square" rtlCol="0">
            <a:spAutoFit/>
          </a:bodyPr>
          <a:lstStyle/>
          <a:p>
            <a:pPr marL="12700" algn="l">
              <a:lnSpc>
                <a:spcPct val="150000"/>
              </a:lnSpc>
              <a:spcBef>
                <a:spcPts val="210"/>
              </a:spcBef>
              <a:spcAft>
                <a:spcPts val="1200"/>
              </a:spcAft>
            </a:pPr>
            <a:r>
              <a:rPr lang="en-GB" sz="3200" b="1" spc="-10">
                <a:solidFill>
                  <a:srgbClr val="F43882"/>
                </a:solidFill>
                <a:latin typeface="Ubuntu-Light"/>
                <a:ea typeface="+mj-ea"/>
              </a:rPr>
              <a:t>The objectives:​</a:t>
            </a:r>
          </a:p>
          <a:p>
            <a:pPr marL="88900" lvl="1">
              <a:lnSpc>
                <a:spcPct val="150000"/>
              </a:lnSpc>
              <a:spcAft>
                <a:spcPts val="1200"/>
              </a:spcAft>
              <a:buFont typeface="Arial" panose="020B0604020202020204" pitchFamily="34" charset="0"/>
              <a:buChar char="•"/>
            </a:pPr>
            <a:r>
              <a:rPr lang="en-GB" b="1">
                <a:solidFill>
                  <a:schemeClr val="tx1"/>
                </a:solidFill>
                <a:latin typeface="Ubuntu-Light"/>
              </a:rPr>
              <a:t> Does PHW have a good reputation?</a:t>
            </a:r>
          </a:p>
          <a:p>
            <a:pPr marL="88900" lvl="1">
              <a:lnSpc>
                <a:spcPct val="150000"/>
              </a:lnSpc>
              <a:spcAft>
                <a:spcPts val="1200"/>
              </a:spcAft>
              <a:buFont typeface="Arial" panose="020B0604020202020204" pitchFamily="34" charset="0"/>
              <a:buChar char="•"/>
            </a:pPr>
            <a:r>
              <a:rPr lang="en-GB" b="1">
                <a:solidFill>
                  <a:schemeClr val="tx1"/>
                </a:solidFill>
                <a:latin typeface="Ubuntu-Light"/>
              </a:rPr>
              <a:t> Are users satisfied with our knowledge products?</a:t>
            </a:r>
          </a:p>
          <a:p>
            <a:pPr marL="88900" lvl="1">
              <a:lnSpc>
                <a:spcPct val="150000"/>
              </a:lnSpc>
              <a:spcAft>
                <a:spcPts val="1200"/>
              </a:spcAft>
              <a:buFont typeface="Arial" panose="020B0604020202020204" pitchFamily="34" charset="0"/>
              <a:buChar char="•"/>
            </a:pPr>
            <a:r>
              <a:rPr lang="en-GB" b="1">
                <a:solidFill>
                  <a:schemeClr val="tx1"/>
                </a:solidFill>
                <a:latin typeface="Ubuntu-Light"/>
              </a:rPr>
              <a:t> Is PHW reaching the right audiences?</a:t>
            </a:r>
          </a:p>
          <a:p>
            <a:pPr marL="88900" lvl="1">
              <a:lnSpc>
                <a:spcPct val="150000"/>
              </a:lnSpc>
              <a:spcAft>
                <a:spcPts val="1200"/>
              </a:spcAft>
              <a:buFont typeface="Arial" panose="020B0604020202020204" pitchFamily="34" charset="0"/>
              <a:buChar char="•"/>
            </a:pPr>
            <a:r>
              <a:rPr lang="en-GB" b="1">
                <a:solidFill>
                  <a:schemeClr val="tx1"/>
                </a:solidFill>
                <a:latin typeface="Ubuntu-Light"/>
              </a:rPr>
              <a:t> What are the levels of engagement with our audiences and how can PHW improve on these?</a:t>
            </a:r>
          </a:p>
          <a:p>
            <a:pPr marL="88900" lvl="1">
              <a:lnSpc>
                <a:spcPct val="150000"/>
              </a:lnSpc>
              <a:spcAft>
                <a:spcPts val="1200"/>
              </a:spcAft>
              <a:buFont typeface="Arial" panose="020B0604020202020204" pitchFamily="34" charset="0"/>
              <a:buChar char="•"/>
            </a:pPr>
            <a:r>
              <a:rPr lang="en-GB" b="1">
                <a:solidFill>
                  <a:schemeClr val="tx1"/>
                </a:solidFill>
                <a:latin typeface="Ubuntu-Light"/>
              </a:rPr>
              <a:t> How well are users’ topical priorities matched?</a:t>
            </a:r>
          </a:p>
          <a:p>
            <a:pPr marL="88900" lvl="1">
              <a:lnSpc>
                <a:spcPct val="150000"/>
              </a:lnSpc>
              <a:spcAft>
                <a:spcPts val="1200"/>
              </a:spcAft>
              <a:buFont typeface="Arial" panose="020B0604020202020204" pitchFamily="34" charset="0"/>
              <a:buChar char="•"/>
            </a:pPr>
            <a:r>
              <a:rPr lang="en-GB" b="1">
                <a:solidFill>
                  <a:schemeClr val="tx1"/>
                </a:solidFill>
                <a:latin typeface="Ubuntu-Light"/>
              </a:rPr>
              <a:t> Is the presentation style (e.g., reports, infographic) the most effective medium of communication?</a:t>
            </a:r>
          </a:p>
          <a:p>
            <a:pPr marL="88900" lvl="1">
              <a:lnSpc>
                <a:spcPct val="150000"/>
              </a:lnSpc>
              <a:spcAft>
                <a:spcPts val="1200"/>
              </a:spcAft>
              <a:buFont typeface="Arial" panose="020B0604020202020204" pitchFamily="34" charset="0"/>
              <a:buChar char="•"/>
            </a:pPr>
            <a:r>
              <a:rPr lang="en-GB" b="1">
                <a:solidFill>
                  <a:schemeClr val="tx1"/>
                </a:solidFill>
                <a:latin typeface="Ubuntu-Light"/>
              </a:rPr>
              <a:t> Is the information provided being read and moreover is it actionable?</a:t>
            </a:r>
          </a:p>
          <a:p>
            <a:endParaRPr lang="en-GB"/>
          </a:p>
        </p:txBody>
      </p:sp>
      <p:sp>
        <p:nvSpPr>
          <p:cNvPr id="6" name="object 4">
            <a:extLst>
              <a:ext uri="{FF2B5EF4-FFF2-40B4-BE49-F238E27FC236}">
                <a16:creationId xmlns:a16="http://schemas.microsoft.com/office/drawing/2014/main" id="{E6C30363-2991-49F0-2078-D673016CEE4B}"/>
              </a:ext>
            </a:extLst>
          </p:cNvPr>
          <p:cNvSpPr txBox="1"/>
          <p:nvPr/>
        </p:nvSpPr>
        <p:spPr>
          <a:xfrm>
            <a:off x="510846" y="10390166"/>
            <a:ext cx="1418590" cy="189865"/>
          </a:xfrm>
          <a:prstGeom prst="rect">
            <a:avLst/>
          </a:prstGeom>
        </p:spPr>
        <p:txBody>
          <a:bodyPr vert="horz" wrap="square" lIns="0" tIns="3175" rIns="0" bIns="0" rtlCol="0">
            <a:spAutoFit/>
          </a:bodyPr>
          <a:lstStyle/>
          <a:p>
            <a:pPr marL="12700">
              <a:lnSpc>
                <a:spcPct val="100000"/>
              </a:lnSpc>
              <a:spcBef>
                <a:spcPts val="25"/>
              </a:spcBef>
            </a:pPr>
            <a:r>
              <a:rPr sz="1150" b="1">
                <a:solidFill>
                  <a:srgbClr val="315083"/>
                </a:solidFill>
                <a:latin typeface="Ubuntu"/>
                <a:cs typeface="Ubuntu"/>
              </a:rPr>
              <a:t>Public</a:t>
            </a:r>
            <a:r>
              <a:rPr sz="1150" b="1" spc="-10">
                <a:solidFill>
                  <a:srgbClr val="315083"/>
                </a:solidFill>
                <a:latin typeface="Ubuntu"/>
                <a:cs typeface="Ubuntu"/>
              </a:rPr>
              <a:t> </a:t>
            </a:r>
            <a:r>
              <a:rPr sz="1150" b="1">
                <a:solidFill>
                  <a:srgbClr val="315083"/>
                </a:solidFill>
                <a:latin typeface="Ubuntu"/>
                <a:cs typeface="Ubuntu"/>
              </a:rPr>
              <a:t>Health </a:t>
            </a:r>
            <a:r>
              <a:rPr sz="1150" b="1" spc="-10">
                <a:solidFill>
                  <a:srgbClr val="315083"/>
                </a:solidFill>
                <a:latin typeface="Ubuntu"/>
                <a:cs typeface="Ubuntu"/>
              </a:rPr>
              <a:t>Wales</a:t>
            </a:r>
            <a:endParaRPr sz="1150">
              <a:latin typeface="Ubuntu"/>
              <a:cs typeface="Ubuntu"/>
            </a:endParaRPr>
          </a:p>
        </p:txBody>
      </p:sp>
      <p:sp>
        <p:nvSpPr>
          <p:cNvPr id="7" name="object 5">
            <a:extLst>
              <a:ext uri="{FF2B5EF4-FFF2-40B4-BE49-F238E27FC236}">
                <a16:creationId xmlns:a16="http://schemas.microsoft.com/office/drawing/2014/main" id="{5FBCDAD7-BC12-0264-DB69-B891EEEB690B}"/>
              </a:ext>
            </a:extLst>
          </p:cNvPr>
          <p:cNvSpPr txBox="1"/>
          <p:nvPr/>
        </p:nvSpPr>
        <p:spPr>
          <a:xfrm>
            <a:off x="2184900" y="10390166"/>
            <a:ext cx="4402167" cy="180178"/>
          </a:xfrm>
          <a:prstGeom prst="rect">
            <a:avLst/>
          </a:prstGeom>
        </p:spPr>
        <p:txBody>
          <a:bodyPr vert="horz" wrap="square" lIns="0" tIns="3175" rIns="0" bIns="0" rtlCol="0">
            <a:spAutoFit/>
          </a:bodyPr>
          <a:lstStyle/>
          <a:p>
            <a:pPr marL="12700">
              <a:lnSpc>
                <a:spcPct val="100000"/>
              </a:lnSpc>
              <a:spcBef>
                <a:spcPts val="25"/>
              </a:spcBef>
            </a:pPr>
            <a:r>
              <a:rPr lang="en-GB" sz="1150" spc="-10">
                <a:solidFill>
                  <a:srgbClr val="315083"/>
                </a:solidFill>
                <a:latin typeface="Ubuntu-Light"/>
                <a:cs typeface="Ubuntu-Light"/>
              </a:rPr>
              <a:t>Public Health Wales Annual Impact Survey, 2023</a:t>
            </a:r>
            <a:endParaRPr sz="1150">
              <a:latin typeface="Ubuntu-Light"/>
              <a:cs typeface="Ubuntu-Light"/>
            </a:endParaRPr>
          </a:p>
        </p:txBody>
      </p:sp>
    </p:spTree>
    <p:extLst>
      <p:ext uri="{BB962C8B-B14F-4D97-AF65-F5344CB8AC3E}">
        <p14:creationId xmlns:p14="http://schemas.microsoft.com/office/powerpoint/2010/main" val="25320625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115300" y="4197086"/>
            <a:ext cx="6251575" cy="1254189"/>
          </a:xfrm>
          <a:prstGeom prst="rect">
            <a:avLst/>
          </a:prstGeom>
        </p:spPr>
        <p:txBody>
          <a:bodyPr vert="horz" wrap="square" lIns="0" tIns="15240" rIns="0" bIns="0" rtlCol="0">
            <a:spAutoFit/>
          </a:bodyPr>
          <a:lstStyle/>
          <a:p>
            <a:pPr marL="12700">
              <a:lnSpc>
                <a:spcPct val="100000"/>
              </a:lnSpc>
              <a:spcBef>
                <a:spcPts val="120"/>
              </a:spcBef>
            </a:pPr>
            <a:r>
              <a:rPr lang="en-GB" sz="8050">
                <a:solidFill>
                  <a:srgbClr val="FFFFFF"/>
                </a:solidFill>
              </a:rPr>
              <a:t>Findings</a:t>
            </a:r>
            <a:endParaRPr sz="805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object 33"/>
          <p:cNvSpPr txBox="1"/>
          <p:nvPr/>
        </p:nvSpPr>
        <p:spPr>
          <a:xfrm>
            <a:off x="510846" y="10390166"/>
            <a:ext cx="1418590" cy="189865"/>
          </a:xfrm>
          <a:prstGeom prst="rect">
            <a:avLst/>
          </a:prstGeom>
        </p:spPr>
        <p:txBody>
          <a:bodyPr vert="horz" wrap="square" lIns="0" tIns="3175" rIns="0" bIns="0" rtlCol="0">
            <a:spAutoFit/>
          </a:bodyPr>
          <a:lstStyle/>
          <a:p>
            <a:pPr marL="12700">
              <a:lnSpc>
                <a:spcPct val="100000"/>
              </a:lnSpc>
              <a:spcBef>
                <a:spcPts val="25"/>
              </a:spcBef>
            </a:pPr>
            <a:r>
              <a:rPr sz="1150" b="1">
                <a:solidFill>
                  <a:srgbClr val="315083"/>
                </a:solidFill>
                <a:latin typeface="Ubuntu"/>
                <a:cs typeface="Ubuntu"/>
              </a:rPr>
              <a:t>Public</a:t>
            </a:r>
            <a:r>
              <a:rPr sz="1150" b="1" spc="-10">
                <a:solidFill>
                  <a:srgbClr val="315083"/>
                </a:solidFill>
                <a:latin typeface="Ubuntu"/>
                <a:cs typeface="Ubuntu"/>
              </a:rPr>
              <a:t> </a:t>
            </a:r>
            <a:r>
              <a:rPr sz="1150" b="1">
                <a:solidFill>
                  <a:srgbClr val="315083"/>
                </a:solidFill>
                <a:latin typeface="Ubuntu"/>
                <a:cs typeface="Ubuntu"/>
              </a:rPr>
              <a:t>Health </a:t>
            </a:r>
            <a:r>
              <a:rPr sz="1150" b="1" spc="-10">
                <a:solidFill>
                  <a:srgbClr val="315083"/>
                </a:solidFill>
                <a:latin typeface="Ubuntu"/>
                <a:cs typeface="Ubuntu"/>
              </a:rPr>
              <a:t>Wales</a:t>
            </a:r>
            <a:endParaRPr sz="1150">
              <a:latin typeface="Ubuntu"/>
              <a:cs typeface="Ubuntu"/>
            </a:endParaRPr>
          </a:p>
        </p:txBody>
      </p:sp>
      <p:sp>
        <p:nvSpPr>
          <p:cNvPr id="35" name="object 35"/>
          <p:cNvSpPr txBox="1">
            <a:spLocks noGrp="1"/>
          </p:cNvSpPr>
          <p:nvPr>
            <p:ph type="sldNum" sz="quarter" idx="7"/>
          </p:nvPr>
        </p:nvSpPr>
        <p:spPr>
          <a:prstGeom prst="rect">
            <a:avLst/>
          </a:prstGeom>
        </p:spPr>
        <p:txBody>
          <a:bodyPr vert="horz" wrap="square" lIns="0" tIns="3175" rIns="0" bIns="0" rtlCol="0">
            <a:spAutoFit/>
          </a:bodyPr>
          <a:lstStyle/>
          <a:p>
            <a:pPr marL="38100">
              <a:lnSpc>
                <a:spcPct val="100000"/>
              </a:lnSpc>
              <a:spcBef>
                <a:spcPts val="25"/>
              </a:spcBef>
            </a:pPr>
            <a:fld id="{81D60167-4931-47E6-BA6A-407CBD079E47}" type="slidenum">
              <a:rPr dirty="0"/>
              <a:t>5</a:t>
            </a:fld>
            <a:endParaRPr/>
          </a:p>
        </p:txBody>
      </p:sp>
      <p:sp>
        <p:nvSpPr>
          <p:cNvPr id="31" name="object 31"/>
          <p:cNvSpPr txBox="1">
            <a:spLocks noGrp="1"/>
          </p:cNvSpPr>
          <p:nvPr>
            <p:ph type="title"/>
          </p:nvPr>
        </p:nvSpPr>
        <p:spPr>
          <a:xfrm>
            <a:off x="772615" y="1306467"/>
            <a:ext cx="6537959" cy="939360"/>
          </a:xfrm>
          <a:prstGeom prst="rect">
            <a:avLst/>
          </a:prstGeom>
        </p:spPr>
        <p:txBody>
          <a:bodyPr vert="horz" wrap="square" lIns="0" tIns="15875" rIns="0" bIns="0" rtlCol="0">
            <a:spAutoFit/>
          </a:bodyPr>
          <a:lstStyle/>
          <a:p>
            <a:pPr marL="12700">
              <a:lnSpc>
                <a:spcPct val="100000"/>
              </a:lnSpc>
              <a:spcBef>
                <a:spcPts val="125"/>
              </a:spcBef>
            </a:pPr>
            <a:r>
              <a:rPr lang="en-GB"/>
              <a:t>Users</a:t>
            </a:r>
            <a:endParaRPr spc="-20"/>
          </a:p>
        </p:txBody>
      </p:sp>
      <p:sp>
        <p:nvSpPr>
          <p:cNvPr id="32" name="object 32"/>
          <p:cNvSpPr txBox="1"/>
          <p:nvPr/>
        </p:nvSpPr>
        <p:spPr>
          <a:xfrm>
            <a:off x="772615" y="2478320"/>
            <a:ext cx="11275950" cy="4097917"/>
          </a:xfrm>
          <a:prstGeom prst="rect">
            <a:avLst/>
          </a:prstGeom>
        </p:spPr>
        <p:txBody>
          <a:bodyPr vert="horz" wrap="square" lIns="0" tIns="12065" rIns="0" bIns="0" rtlCol="0">
            <a:spAutoFit/>
          </a:bodyPr>
          <a:lstStyle/>
          <a:p>
            <a:pPr marL="355600" marR="5080" indent="-342900">
              <a:lnSpc>
                <a:spcPct val="100400"/>
              </a:lnSpc>
              <a:spcAft>
                <a:spcPts val="600"/>
              </a:spcAft>
              <a:buFont typeface="Wingdings" panose="05000000000000000000" pitchFamily="2" charset="2"/>
              <a:buChar char="§"/>
            </a:pPr>
            <a:r>
              <a:rPr lang="en-GB" sz="2350">
                <a:solidFill>
                  <a:schemeClr val="tx1"/>
                </a:solidFill>
                <a:latin typeface="Ubuntu-Light"/>
                <a:cs typeface="Ubuntu-Light"/>
              </a:rPr>
              <a:t>A third of external responders were from the wider health and care system, with good representation from local Public Health teams, local policy and planning, third sector and general public.</a:t>
            </a:r>
          </a:p>
          <a:p>
            <a:pPr marL="355600" marR="5080" indent="-342900">
              <a:lnSpc>
                <a:spcPct val="100400"/>
              </a:lnSpc>
              <a:spcAft>
                <a:spcPts val="600"/>
              </a:spcAft>
              <a:buFont typeface="Wingdings" panose="05000000000000000000" pitchFamily="2" charset="2"/>
              <a:buChar char="§"/>
            </a:pPr>
            <a:r>
              <a:rPr lang="en-GB" sz="2350">
                <a:solidFill>
                  <a:schemeClr val="tx1"/>
                </a:solidFill>
                <a:latin typeface="Ubuntu-Light"/>
                <a:cs typeface="Ubuntu-Light"/>
              </a:rPr>
              <a:t>1% of responders used the Welsh language questionnaire</a:t>
            </a:r>
          </a:p>
          <a:p>
            <a:pPr marL="355600" marR="5080" indent="-342900">
              <a:lnSpc>
                <a:spcPct val="100400"/>
              </a:lnSpc>
              <a:spcAft>
                <a:spcPts val="600"/>
              </a:spcAft>
              <a:buFont typeface="Wingdings" panose="05000000000000000000" pitchFamily="2" charset="2"/>
              <a:buChar char="§"/>
            </a:pPr>
            <a:r>
              <a:rPr lang="en-GB" sz="2350">
                <a:solidFill>
                  <a:schemeClr val="tx1"/>
                </a:solidFill>
                <a:latin typeface="Ubuntu-Light"/>
                <a:cs typeface="Ubuntu-Light"/>
              </a:rPr>
              <a:t>Frequency with which respondent accessed our information varied by user group.</a:t>
            </a:r>
          </a:p>
          <a:p>
            <a:pPr marL="355600" marR="5080" indent="-342900">
              <a:lnSpc>
                <a:spcPct val="100400"/>
              </a:lnSpc>
              <a:spcAft>
                <a:spcPts val="600"/>
              </a:spcAft>
              <a:buFont typeface="Wingdings" panose="05000000000000000000" pitchFamily="2" charset="2"/>
              <a:buChar char="§"/>
            </a:pPr>
            <a:r>
              <a:rPr lang="en-GB" sz="2350">
                <a:solidFill>
                  <a:schemeClr val="tx1"/>
                </a:solidFill>
                <a:latin typeface="Ubuntu-Light"/>
                <a:cs typeface="Ubuntu-Light"/>
              </a:rPr>
              <a:t>The majority of people accessed our work a few times a month or year</a:t>
            </a:r>
          </a:p>
          <a:p>
            <a:pPr marL="355600" marR="5080" indent="-342900">
              <a:lnSpc>
                <a:spcPct val="100400"/>
              </a:lnSpc>
              <a:spcAft>
                <a:spcPts val="600"/>
              </a:spcAft>
              <a:buFont typeface="Wingdings" panose="05000000000000000000" pitchFamily="2" charset="2"/>
              <a:buChar char="§"/>
            </a:pPr>
            <a:r>
              <a:rPr lang="en-GB" sz="2400">
                <a:solidFill>
                  <a:schemeClr val="tx1"/>
                </a:solidFill>
                <a:latin typeface="Ubuntu-Light"/>
                <a:cs typeface="Ubuntu-Light"/>
              </a:rPr>
              <a:t>Nearly all external responders visit our website to find information, with two thirds also using a search engine</a:t>
            </a:r>
          </a:p>
          <a:p>
            <a:pPr marL="268288" marR="5080">
              <a:lnSpc>
                <a:spcPct val="100400"/>
              </a:lnSpc>
              <a:spcAft>
                <a:spcPts val="600"/>
              </a:spcAft>
            </a:pPr>
            <a:r>
              <a:rPr lang="en-GB" sz="2800" b="1" spc="-10">
                <a:solidFill>
                  <a:srgbClr val="F43882"/>
                </a:solidFill>
                <a:latin typeface="Ubuntu" panose="020B0504030602030204" pitchFamily="34" charset="0"/>
                <a:ea typeface="+mn-ea"/>
              </a:rPr>
              <a:t> </a:t>
            </a:r>
            <a:endParaRPr lang="en-GB" sz="2350">
              <a:solidFill>
                <a:srgbClr val="7F7F7F"/>
              </a:solidFill>
              <a:latin typeface="Ubuntu-Light"/>
              <a:cs typeface="Ubuntu-Light"/>
            </a:endParaRPr>
          </a:p>
        </p:txBody>
      </p:sp>
      <p:graphicFrame>
        <p:nvGraphicFramePr>
          <p:cNvPr id="40" name="Table 40">
            <a:extLst>
              <a:ext uri="{FF2B5EF4-FFF2-40B4-BE49-F238E27FC236}">
                <a16:creationId xmlns:a16="http://schemas.microsoft.com/office/drawing/2014/main" id="{365EA995-6E74-F510-EDE0-8126EF1A0FC7}"/>
              </a:ext>
            </a:extLst>
          </p:cNvPr>
          <p:cNvGraphicFramePr>
            <a:graphicFrameLocks noGrp="1"/>
          </p:cNvGraphicFramePr>
          <p:nvPr>
            <p:extLst>
              <p:ext uri="{D42A27DB-BD31-4B8C-83A1-F6EECF244321}">
                <p14:modId xmlns:p14="http://schemas.microsoft.com/office/powerpoint/2010/main" val="3826134180"/>
              </p:ext>
            </p:extLst>
          </p:nvPr>
        </p:nvGraphicFramePr>
        <p:xfrm>
          <a:off x="772615" y="6589061"/>
          <a:ext cx="8714523" cy="3167876"/>
        </p:xfrm>
        <a:graphic>
          <a:graphicData uri="http://schemas.openxmlformats.org/drawingml/2006/table">
            <a:tbl>
              <a:tblPr firstRow="1" bandRow="1">
                <a:tableStyleId>{21E4AEA4-8DFA-4A89-87EB-49C32662AFE0}</a:tableStyleId>
              </a:tblPr>
              <a:tblGrid>
                <a:gridCol w="7501576">
                  <a:extLst>
                    <a:ext uri="{9D8B030D-6E8A-4147-A177-3AD203B41FA5}">
                      <a16:colId xmlns:a16="http://schemas.microsoft.com/office/drawing/2014/main" val="983891084"/>
                    </a:ext>
                  </a:extLst>
                </a:gridCol>
                <a:gridCol w="1212947">
                  <a:extLst>
                    <a:ext uri="{9D8B030D-6E8A-4147-A177-3AD203B41FA5}">
                      <a16:colId xmlns:a16="http://schemas.microsoft.com/office/drawing/2014/main" val="233764038"/>
                    </a:ext>
                  </a:extLst>
                </a:gridCol>
              </a:tblGrid>
              <a:tr h="308490">
                <a:tc>
                  <a:txBody>
                    <a:bodyPr/>
                    <a:lstStyle/>
                    <a:p>
                      <a:pPr algn="l"/>
                      <a:r>
                        <a:rPr lang="en-GB" sz="1400" b="1">
                          <a:solidFill>
                            <a:schemeClr val="bg1"/>
                          </a:solidFill>
                          <a:latin typeface="Ubuntu" panose="020B0504030602030204" pitchFamily="34" charset="0"/>
                        </a:rPr>
                        <a:t>How do you typically get data and knowledge from Public Health Wales? Select all that apply</a:t>
                      </a:r>
                    </a:p>
                  </a:txBody>
                  <a:tcPr anchor="ctr"/>
                </a:tc>
                <a:tc>
                  <a:txBody>
                    <a:bodyPr/>
                    <a:lstStyle/>
                    <a:p>
                      <a:pPr algn="ctr" rtl="0" fontAlgn="t"/>
                      <a:r>
                        <a:rPr lang="en-GB" sz="1400" b="1" i="0" u="none" strike="noStrike">
                          <a:solidFill>
                            <a:schemeClr val="bg1"/>
                          </a:solidFill>
                          <a:effectLst/>
                          <a:latin typeface="Ubuntu" panose="020B0504030602030204" pitchFamily="34" charset="0"/>
                        </a:rPr>
                        <a:t>% External respondents</a:t>
                      </a:r>
                    </a:p>
                  </a:txBody>
                  <a:tcPr marL="6350" marR="6350" marT="6350" marB="0" anchor="ctr"/>
                </a:tc>
                <a:extLst>
                  <a:ext uri="{0D108BD9-81ED-4DB2-BD59-A6C34878D82A}">
                    <a16:rowId xmlns:a16="http://schemas.microsoft.com/office/drawing/2014/main" val="3909747460"/>
                  </a:ext>
                </a:extLst>
              </a:tr>
              <a:tr h="345669">
                <a:tc>
                  <a:txBody>
                    <a:bodyPr/>
                    <a:lstStyle/>
                    <a:p>
                      <a:pPr marL="179388" indent="0" algn="l" rtl="0" fontAlgn="t"/>
                      <a:r>
                        <a:rPr lang="en-GB" sz="1400" b="1" u="none" strike="noStrike">
                          <a:solidFill>
                            <a:srgbClr val="000000"/>
                          </a:solidFill>
                          <a:effectLst/>
                          <a:latin typeface="Ubuntu" panose="020B0504030602030204" pitchFamily="34" charset="0"/>
                        </a:rPr>
                        <a:t>I search for it myself on the Public Health Wales website</a:t>
                      </a:r>
                      <a:endParaRPr lang="en-GB" sz="1400" b="1" i="0" u="none" strike="noStrike">
                        <a:solidFill>
                          <a:srgbClr val="000000"/>
                        </a:solidFill>
                        <a:effectLst/>
                        <a:latin typeface="Ubuntu" panose="020B0504030602030204" pitchFamily="34" charset="0"/>
                      </a:endParaRPr>
                    </a:p>
                  </a:txBody>
                  <a:tcPr marL="6350" marR="6350" marT="6350" marB="0" anchor="ctr"/>
                </a:tc>
                <a:tc>
                  <a:txBody>
                    <a:bodyPr/>
                    <a:lstStyle/>
                    <a:p>
                      <a:pPr algn="ctr" rtl="0" fontAlgn="t"/>
                      <a:r>
                        <a:rPr lang="en-GB" sz="1400" b="1" i="0" u="none" strike="noStrike">
                          <a:solidFill>
                            <a:srgbClr val="000000"/>
                          </a:solidFill>
                          <a:effectLst/>
                          <a:latin typeface="Ubuntu" panose="020B0504030602030204" pitchFamily="34" charset="0"/>
                        </a:rPr>
                        <a:t>96.3%</a:t>
                      </a:r>
                    </a:p>
                  </a:txBody>
                  <a:tcPr marL="6350" marR="6350" marT="6350" marB="0" anchor="ctr"/>
                </a:tc>
                <a:extLst>
                  <a:ext uri="{0D108BD9-81ED-4DB2-BD59-A6C34878D82A}">
                    <a16:rowId xmlns:a16="http://schemas.microsoft.com/office/drawing/2014/main" val="2592813702"/>
                  </a:ext>
                </a:extLst>
              </a:tr>
              <a:tr h="340456">
                <a:tc>
                  <a:txBody>
                    <a:bodyPr/>
                    <a:lstStyle/>
                    <a:p>
                      <a:pPr marL="179388" indent="0" algn="l" rtl="0" fontAlgn="t"/>
                      <a:r>
                        <a:rPr lang="en-GB" sz="1400" b="1" u="none" strike="noStrike">
                          <a:solidFill>
                            <a:srgbClr val="000000"/>
                          </a:solidFill>
                          <a:effectLst/>
                          <a:latin typeface="Ubuntu" panose="020B0504030602030204" pitchFamily="34" charset="0"/>
                        </a:rPr>
                        <a:t>I search for it myself through a search engine (e.g. Google)</a:t>
                      </a:r>
                      <a:endParaRPr lang="en-GB" sz="1400" b="1" i="0" u="none" strike="noStrike">
                        <a:solidFill>
                          <a:srgbClr val="000000"/>
                        </a:solidFill>
                        <a:effectLst/>
                        <a:latin typeface="Ubuntu" panose="020B0504030602030204" pitchFamily="34" charset="0"/>
                      </a:endParaRPr>
                    </a:p>
                  </a:txBody>
                  <a:tcPr marL="6350" marR="6350" marT="6350" marB="0" anchor="ctr"/>
                </a:tc>
                <a:tc>
                  <a:txBody>
                    <a:bodyPr/>
                    <a:lstStyle/>
                    <a:p>
                      <a:pPr algn="ctr" rtl="0" fontAlgn="t"/>
                      <a:r>
                        <a:rPr lang="en-GB" sz="1400" b="1" i="0" u="none" strike="noStrike">
                          <a:solidFill>
                            <a:srgbClr val="000000"/>
                          </a:solidFill>
                          <a:effectLst/>
                          <a:latin typeface="Ubuntu" panose="020B0504030602030204" pitchFamily="34" charset="0"/>
                        </a:rPr>
                        <a:t>64.6%</a:t>
                      </a:r>
                    </a:p>
                  </a:txBody>
                  <a:tcPr marL="6350" marR="6350" marT="6350" marB="0" anchor="ctr"/>
                </a:tc>
                <a:extLst>
                  <a:ext uri="{0D108BD9-81ED-4DB2-BD59-A6C34878D82A}">
                    <a16:rowId xmlns:a16="http://schemas.microsoft.com/office/drawing/2014/main" val="1641612529"/>
                  </a:ext>
                </a:extLst>
              </a:tr>
              <a:tr h="449644">
                <a:tc>
                  <a:txBody>
                    <a:bodyPr/>
                    <a:lstStyle/>
                    <a:p>
                      <a:pPr marL="179388" indent="0" algn="l" rtl="0" fontAlgn="t"/>
                      <a:r>
                        <a:rPr lang="en-GB" sz="1400" b="1" u="none" strike="noStrike">
                          <a:solidFill>
                            <a:srgbClr val="000000"/>
                          </a:solidFill>
                          <a:effectLst/>
                          <a:latin typeface="Ubuntu" panose="020B0504030602030204" pitchFamily="34" charset="0"/>
                        </a:rPr>
                        <a:t>Someone else provides it for me (e.g. a delegated member of my team)</a:t>
                      </a:r>
                      <a:endParaRPr lang="en-GB" sz="1400" b="1" i="0" u="none" strike="noStrike">
                        <a:solidFill>
                          <a:srgbClr val="000000"/>
                        </a:solidFill>
                        <a:effectLst/>
                        <a:latin typeface="Ubuntu" panose="020B0504030602030204" pitchFamily="34" charset="0"/>
                      </a:endParaRPr>
                    </a:p>
                  </a:txBody>
                  <a:tcPr marL="6350" marR="6350" marT="6350" marB="0" anchor="ctr"/>
                </a:tc>
                <a:tc>
                  <a:txBody>
                    <a:bodyPr/>
                    <a:lstStyle/>
                    <a:p>
                      <a:pPr algn="ctr" rtl="0" fontAlgn="t"/>
                      <a:r>
                        <a:rPr lang="en-GB" sz="1400" b="1" i="0" u="none" strike="noStrike">
                          <a:solidFill>
                            <a:srgbClr val="000000"/>
                          </a:solidFill>
                          <a:effectLst/>
                          <a:latin typeface="Ubuntu" panose="020B0504030602030204" pitchFamily="34" charset="0"/>
                        </a:rPr>
                        <a:t>37.8%</a:t>
                      </a:r>
                    </a:p>
                  </a:txBody>
                  <a:tcPr marL="6350" marR="6350" marT="6350" marB="0" anchor="ctr"/>
                </a:tc>
                <a:extLst>
                  <a:ext uri="{0D108BD9-81ED-4DB2-BD59-A6C34878D82A}">
                    <a16:rowId xmlns:a16="http://schemas.microsoft.com/office/drawing/2014/main" val="1797697752"/>
                  </a:ext>
                </a:extLst>
              </a:tr>
              <a:tr h="340456">
                <a:tc>
                  <a:txBody>
                    <a:bodyPr/>
                    <a:lstStyle/>
                    <a:p>
                      <a:pPr marL="179388" indent="0" algn="l" rtl="0" fontAlgn="t"/>
                      <a:r>
                        <a:rPr lang="en-GB" sz="1400" b="1" u="none" strike="noStrike">
                          <a:solidFill>
                            <a:srgbClr val="000000"/>
                          </a:solidFill>
                          <a:effectLst/>
                          <a:latin typeface="Ubuntu" panose="020B0504030602030204" pitchFamily="34" charset="0"/>
                        </a:rPr>
                        <a:t>I contact a named Public Health Wales employee directly</a:t>
                      </a:r>
                      <a:endParaRPr lang="en-GB" sz="1400" b="1" i="0" u="none" strike="noStrike">
                        <a:solidFill>
                          <a:srgbClr val="000000"/>
                        </a:solidFill>
                        <a:effectLst/>
                        <a:latin typeface="Ubuntu" panose="020B0504030602030204" pitchFamily="34" charset="0"/>
                      </a:endParaRPr>
                    </a:p>
                  </a:txBody>
                  <a:tcPr marL="6350" marR="6350" marT="6350" marB="0" anchor="ctr"/>
                </a:tc>
                <a:tc>
                  <a:txBody>
                    <a:bodyPr/>
                    <a:lstStyle/>
                    <a:p>
                      <a:pPr algn="ctr" rtl="0" fontAlgn="t"/>
                      <a:r>
                        <a:rPr lang="en-GB" sz="1400" b="1" i="0" u="none" strike="noStrike">
                          <a:solidFill>
                            <a:srgbClr val="000000"/>
                          </a:solidFill>
                          <a:effectLst/>
                          <a:latin typeface="Ubuntu" panose="020B0504030602030204" pitchFamily="34" charset="0"/>
                        </a:rPr>
                        <a:t>41.4%</a:t>
                      </a:r>
                    </a:p>
                  </a:txBody>
                  <a:tcPr marL="6350" marR="6350" marT="6350" marB="0" anchor="ctr"/>
                </a:tc>
                <a:extLst>
                  <a:ext uri="{0D108BD9-81ED-4DB2-BD59-A6C34878D82A}">
                    <a16:rowId xmlns:a16="http://schemas.microsoft.com/office/drawing/2014/main" val="2022428088"/>
                  </a:ext>
                </a:extLst>
              </a:tr>
              <a:tr h="476529">
                <a:tc>
                  <a:txBody>
                    <a:bodyPr/>
                    <a:lstStyle/>
                    <a:p>
                      <a:pPr marL="179388" indent="0" algn="l" rtl="0" fontAlgn="t"/>
                      <a:r>
                        <a:rPr lang="en-GB" sz="1400" b="1" u="none" strike="noStrike">
                          <a:solidFill>
                            <a:srgbClr val="000000"/>
                          </a:solidFill>
                          <a:effectLst/>
                          <a:latin typeface="Ubuntu" panose="020B0504030602030204" pitchFamily="34" charset="0"/>
                        </a:rPr>
                        <a:t>I contact Public Health Wales through the 'Contact Us' section on their website</a:t>
                      </a:r>
                      <a:endParaRPr lang="en-GB" sz="1400" b="1" i="0" u="none" strike="noStrike">
                        <a:solidFill>
                          <a:srgbClr val="000000"/>
                        </a:solidFill>
                        <a:effectLst/>
                        <a:latin typeface="Ubuntu" panose="020B0504030602030204" pitchFamily="34" charset="0"/>
                      </a:endParaRPr>
                    </a:p>
                  </a:txBody>
                  <a:tcPr marL="6350" marR="6350" marT="6350" marB="0" anchor="ctr"/>
                </a:tc>
                <a:tc>
                  <a:txBody>
                    <a:bodyPr/>
                    <a:lstStyle/>
                    <a:p>
                      <a:pPr algn="ctr" rtl="0" fontAlgn="t"/>
                      <a:r>
                        <a:rPr lang="en-GB" sz="1400" b="1" i="0" u="none" strike="noStrike">
                          <a:solidFill>
                            <a:srgbClr val="000000"/>
                          </a:solidFill>
                          <a:effectLst/>
                          <a:latin typeface="Ubuntu" panose="020B0504030602030204" pitchFamily="34" charset="0"/>
                        </a:rPr>
                        <a:t>4.9%</a:t>
                      </a:r>
                    </a:p>
                  </a:txBody>
                  <a:tcPr marL="6350" marR="6350" marT="6350" marB="0" anchor="ctr"/>
                </a:tc>
                <a:extLst>
                  <a:ext uri="{0D108BD9-81ED-4DB2-BD59-A6C34878D82A}">
                    <a16:rowId xmlns:a16="http://schemas.microsoft.com/office/drawing/2014/main" val="272385885"/>
                  </a:ext>
                </a:extLst>
              </a:tr>
              <a:tr h="356506">
                <a:tc>
                  <a:txBody>
                    <a:bodyPr/>
                    <a:lstStyle/>
                    <a:p>
                      <a:pPr marL="179388" indent="0" algn="l" rtl="0" fontAlgn="t"/>
                      <a:r>
                        <a:rPr lang="en-GB" sz="1400" b="1" u="none" strike="noStrike">
                          <a:solidFill>
                            <a:srgbClr val="000000"/>
                          </a:solidFill>
                          <a:effectLst/>
                          <a:latin typeface="Ubuntu" panose="020B0504030602030204" pitchFamily="34" charset="0"/>
                        </a:rPr>
                        <a:t>I receive it via email social media newsletters etc</a:t>
                      </a:r>
                      <a:endParaRPr lang="en-GB" sz="1400" b="1" i="0" u="none" strike="noStrike">
                        <a:solidFill>
                          <a:srgbClr val="000000"/>
                        </a:solidFill>
                        <a:effectLst/>
                        <a:latin typeface="Ubuntu" panose="020B0504030602030204" pitchFamily="34" charset="0"/>
                      </a:endParaRPr>
                    </a:p>
                  </a:txBody>
                  <a:tcPr marL="6350" marR="6350" marT="6350" marB="0" anchor="ctr"/>
                </a:tc>
                <a:tc>
                  <a:txBody>
                    <a:bodyPr/>
                    <a:lstStyle/>
                    <a:p>
                      <a:pPr marL="0" indent="0" algn="ctr" defTabSz="806450" rtl="0" fontAlgn="t"/>
                      <a:r>
                        <a:rPr lang="en-GB" sz="1400" b="1" i="0" u="none" strike="noStrike">
                          <a:solidFill>
                            <a:srgbClr val="000000"/>
                          </a:solidFill>
                          <a:effectLst/>
                          <a:latin typeface="Ubuntu" panose="020B0504030602030204" pitchFamily="34" charset="0"/>
                        </a:rPr>
                        <a:t>26.8%</a:t>
                      </a:r>
                    </a:p>
                  </a:txBody>
                  <a:tcPr marL="6350" marR="6350" marT="6350" marB="0" anchor="ctr"/>
                </a:tc>
                <a:extLst>
                  <a:ext uri="{0D108BD9-81ED-4DB2-BD59-A6C34878D82A}">
                    <a16:rowId xmlns:a16="http://schemas.microsoft.com/office/drawing/2014/main" val="3807047084"/>
                  </a:ext>
                </a:extLst>
              </a:tr>
              <a:tr h="340456">
                <a:tc>
                  <a:txBody>
                    <a:bodyPr/>
                    <a:lstStyle/>
                    <a:p>
                      <a:pPr marL="182563" indent="0" algn="l" rtl="0" fontAlgn="t"/>
                      <a:r>
                        <a:rPr lang="en-GB" sz="1400" b="1" u="none" strike="noStrike">
                          <a:solidFill>
                            <a:srgbClr val="000000"/>
                          </a:solidFill>
                          <a:effectLst/>
                          <a:latin typeface="Ubuntu" panose="020B0504030602030204" pitchFamily="34" charset="0"/>
                        </a:rPr>
                        <a:t>Other</a:t>
                      </a:r>
                      <a:endParaRPr lang="en-GB" sz="1400" b="1" i="0" u="none" strike="noStrike">
                        <a:solidFill>
                          <a:srgbClr val="000000"/>
                        </a:solidFill>
                        <a:effectLst/>
                        <a:latin typeface="Ubuntu" panose="020B0504030602030204" pitchFamily="34" charset="0"/>
                      </a:endParaRPr>
                    </a:p>
                  </a:txBody>
                  <a:tcPr marL="6350" marR="6350" marT="6350" marB="0" anchor="ctr"/>
                </a:tc>
                <a:tc>
                  <a:txBody>
                    <a:bodyPr/>
                    <a:lstStyle/>
                    <a:p>
                      <a:pPr algn="ctr" rtl="0" fontAlgn="t"/>
                      <a:r>
                        <a:rPr lang="en-GB" sz="1400" b="1" i="0" u="none" strike="noStrike">
                          <a:solidFill>
                            <a:srgbClr val="000000"/>
                          </a:solidFill>
                          <a:effectLst/>
                          <a:latin typeface="Ubuntu" panose="020B0504030602030204" pitchFamily="34" charset="0"/>
                        </a:rPr>
                        <a:t>2.4%</a:t>
                      </a:r>
                    </a:p>
                  </a:txBody>
                  <a:tcPr marL="6350" marR="6350" marT="6350" marB="0" anchor="ctr"/>
                </a:tc>
                <a:extLst>
                  <a:ext uri="{0D108BD9-81ED-4DB2-BD59-A6C34878D82A}">
                    <a16:rowId xmlns:a16="http://schemas.microsoft.com/office/drawing/2014/main" val="2034280418"/>
                  </a:ext>
                </a:extLst>
              </a:tr>
            </a:tbl>
          </a:graphicData>
        </a:graphic>
      </p:graphicFrame>
      <p:sp>
        <p:nvSpPr>
          <p:cNvPr id="42" name="TextBox 41">
            <a:extLst>
              <a:ext uri="{FF2B5EF4-FFF2-40B4-BE49-F238E27FC236}">
                <a16:creationId xmlns:a16="http://schemas.microsoft.com/office/drawing/2014/main" id="{6C5A483F-EC17-2AFD-3C56-17ED15465EC8}"/>
              </a:ext>
            </a:extLst>
          </p:cNvPr>
          <p:cNvSpPr txBox="1"/>
          <p:nvPr/>
        </p:nvSpPr>
        <p:spPr>
          <a:xfrm>
            <a:off x="16924421" y="1860884"/>
            <a:ext cx="2679028" cy="369332"/>
          </a:xfrm>
          <a:prstGeom prst="rect">
            <a:avLst/>
          </a:prstGeom>
          <a:noFill/>
        </p:spPr>
        <p:txBody>
          <a:bodyPr wrap="square" rtlCol="0">
            <a:spAutoFit/>
          </a:bodyPr>
          <a:lstStyle/>
          <a:p>
            <a:r>
              <a:rPr lang="en-GB" b="1">
                <a:latin typeface="Ubuntu" panose="020B0504030602030204" pitchFamily="34" charset="0"/>
              </a:rPr>
              <a:t>Respondent group</a:t>
            </a:r>
          </a:p>
        </p:txBody>
      </p:sp>
      <p:sp>
        <p:nvSpPr>
          <p:cNvPr id="3" name="object 5">
            <a:extLst>
              <a:ext uri="{FF2B5EF4-FFF2-40B4-BE49-F238E27FC236}">
                <a16:creationId xmlns:a16="http://schemas.microsoft.com/office/drawing/2014/main" id="{45C23DBC-428F-ED47-95EA-A58FB06CC106}"/>
              </a:ext>
            </a:extLst>
          </p:cNvPr>
          <p:cNvSpPr txBox="1"/>
          <p:nvPr/>
        </p:nvSpPr>
        <p:spPr>
          <a:xfrm>
            <a:off x="2184900" y="10390166"/>
            <a:ext cx="4402167" cy="180178"/>
          </a:xfrm>
          <a:prstGeom prst="rect">
            <a:avLst/>
          </a:prstGeom>
        </p:spPr>
        <p:txBody>
          <a:bodyPr vert="horz" wrap="square" lIns="0" tIns="3175" rIns="0" bIns="0" rtlCol="0">
            <a:spAutoFit/>
          </a:bodyPr>
          <a:lstStyle/>
          <a:p>
            <a:pPr marL="12700">
              <a:lnSpc>
                <a:spcPct val="100000"/>
              </a:lnSpc>
              <a:spcBef>
                <a:spcPts val="25"/>
              </a:spcBef>
            </a:pPr>
            <a:r>
              <a:rPr lang="en-GB" sz="1150" spc="-10">
                <a:solidFill>
                  <a:srgbClr val="315083"/>
                </a:solidFill>
                <a:latin typeface="Ubuntu-Light"/>
                <a:cs typeface="Ubuntu-Light"/>
              </a:rPr>
              <a:t>Public Health Wales Annual Impact Survey, 2023</a:t>
            </a:r>
            <a:endParaRPr sz="1150">
              <a:latin typeface="Ubuntu-Light"/>
              <a:cs typeface="Ubuntu-Light"/>
            </a:endParaRPr>
          </a:p>
        </p:txBody>
      </p:sp>
      <p:graphicFrame>
        <p:nvGraphicFramePr>
          <p:cNvPr id="2" name="Chart 1">
            <a:extLst>
              <a:ext uri="{FF2B5EF4-FFF2-40B4-BE49-F238E27FC236}">
                <a16:creationId xmlns:a16="http://schemas.microsoft.com/office/drawing/2014/main" id="{EA1D18B5-EACC-91D7-EDB5-9514653A7D8A}"/>
              </a:ext>
            </a:extLst>
          </p:cNvPr>
          <p:cNvGraphicFramePr>
            <a:graphicFrameLocks/>
          </p:cNvGraphicFramePr>
          <p:nvPr>
            <p:extLst>
              <p:ext uri="{D42A27DB-BD31-4B8C-83A1-F6EECF244321}">
                <p14:modId xmlns:p14="http://schemas.microsoft.com/office/powerpoint/2010/main" val="134862868"/>
              </p:ext>
            </p:extLst>
          </p:nvPr>
        </p:nvGraphicFramePr>
        <p:xfrm>
          <a:off x="11730877" y="1054061"/>
          <a:ext cx="8099051" cy="533842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4" name="Chart 3">
            <a:extLst>
              <a:ext uri="{FF2B5EF4-FFF2-40B4-BE49-F238E27FC236}">
                <a16:creationId xmlns:a16="http://schemas.microsoft.com/office/drawing/2014/main" id="{0B5871E8-8C97-CB19-AF8A-8709D535D101}"/>
              </a:ext>
            </a:extLst>
          </p:cNvPr>
          <p:cNvGraphicFramePr>
            <a:graphicFrameLocks/>
          </p:cNvGraphicFramePr>
          <p:nvPr>
            <p:extLst>
              <p:ext uri="{D42A27DB-BD31-4B8C-83A1-F6EECF244321}">
                <p14:modId xmlns:p14="http://schemas.microsoft.com/office/powerpoint/2010/main" val="2087028510"/>
              </p:ext>
            </p:extLst>
          </p:nvPr>
        </p:nvGraphicFramePr>
        <p:xfrm>
          <a:off x="10616965" y="6042212"/>
          <a:ext cx="9014946" cy="4266864"/>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a:extLst>
              <a:ext uri="{FF2B5EF4-FFF2-40B4-BE49-F238E27FC236}">
                <a16:creationId xmlns:a16="http://schemas.microsoft.com/office/drawing/2014/main" id="{839F242F-6B76-3C6B-ABF4-52126AAC1228}"/>
              </a:ext>
            </a:extLst>
          </p:cNvPr>
          <p:cNvSpPr txBox="1"/>
          <p:nvPr/>
        </p:nvSpPr>
        <p:spPr>
          <a:xfrm>
            <a:off x="17230161" y="5414682"/>
            <a:ext cx="2725269" cy="923330"/>
          </a:xfrm>
          <a:prstGeom prst="rect">
            <a:avLst/>
          </a:prstGeom>
          <a:noFill/>
        </p:spPr>
        <p:txBody>
          <a:bodyPr wrap="square" rtlCol="0">
            <a:spAutoFit/>
          </a:bodyPr>
          <a:lstStyle/>
          <a:p>
            <a:r>
              <a:rPr lang="en-GB" b="1">
                <a:latin typeface="Ubuntu" panose="020B0504030602030204" pitchFamily="34" charset="0"/>
              </a:rPr>
              <a:t>In the last 12 months how regularly have you used our products?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object 33"/>
          <p:cNvSpPr txBox="1"/>
          <p:nvPr/>
        </p:nvSpPr>
        <p:spPr>
          <a:xfrm>
            <a:off x="510846" y="10390166"/>
            <a:ext cx="1418590" cy="189865"/>
          </a:xfrm>
          <a:prstGeom prst="rect">
            <a:avLst/>
          </a:prstGeom>
        </p:spPr>
        <p:txBody>
          <a:bodyPr vert="horz" wrap="square" lIns="0" tIns="3175" rIns="0" bIns="0" rtlCol="0">
            <a:spAutoFit/>
          </a:bodyPr>
          <a:lstStyle/>
          <a:p>
            <a:pPr marL="12700">
              <a:lnSpc>
                <a:spcPct val="100000"/>
              </a:lnSpc>
              <a:spcBef>
                <a:spcPts val="25"/>
              </a:spcBef>
            </a:pPr>
            <a:r>
              <a:rPr sz="1150" b="1">
                <a:solidFill>
                  <a:srgbClr val="315083"/>
                </a:solidFill>
                <a:latin typeface="Ubuntu"/>
                <a:cs typeface="Ubuntu"/>
              </a:rPr>
              <a:t>Public</a:t>
            </a:r>
            <a:r>
              <a:rPr sz="1150" b="1" spc="-10">
                <a:solidFill>
                  <a:srgbClr val="315083"/>
                </a:solidFill>
                <a:latin typeface="Ubuntu"/>
                <a:cs typeface="Ubuntu"/>
              </a:rPr>
              <a:t> </a:t>
            </a:r>
            <a:r>
              <a:rPr sz="1150" b="1">
                <a:solidFill>
                  <a:srgbClr val="315083"/>
                </a:solidFill>
                <a:latin typeface="Ubuntu"/>
                <a:cs typeface="Ubuntu"/>
              </a:rPr>
              <a:t>Health </a:t>
            </a:r>
            <a:r>
              <a:rPr sz="1150" b="1" spc="-10">
                <a:solidFill>
                  <a:srgbClr val="315083"/>
                </a:solidFill>
                <a:latin typeface="Ubuntu"/>
                <a:cs typeface="Ubuntu"/>
              </a:rPr>
              <a:t>Wales</a:t>
            </a:r>
            <a:endParaRPr sz="1150">
              <a:latin typeface="Ubuntu"/>
              <a:cs typeface="Ubuntu"/>
            </a:endParaRPr>
          </a:p>
        </p:txBody>
      </p:sp>
      <p:sp>
        <p:nvSpPr>
          <p:cNvPr id="35" name="object 35"/>
          <p:cNvSpPr txBox="1">
            <a:spLocks noGrp="1"/>
          </p:cNvSpPr>
          <p:nvPr>
            <p:ph type="sldNum" sz="quarter" idx="7"/>
          </p:nvPr>
        </p:nvSpPr>
        <p:spPr>
          <a:prstGeom prst="rect">
            <a:avLst/>
          </a:prstGeom>
        </p:spPr>
        <p:txBody>
          <a:bodyPr vert="horz" wrap="square" lIns="0" tIns="3175" rIns="0" bIns="0" rtlCol="0">
            <a:spAutoFit/>
          </a:bodyPr>
          <a:lstStyle/>
          <a:p>
            <a:pPr marL="38100">
              <a:lnSpc>
                <a:spcPct val="100000"/>
              </a:lnSpc>
              <a:spcBef>
                <a:spcPts val="25"/>
              </a:spcBef>
            </a:pPr>
            <a:fld id="{81D60167-4931-47E6-BA6A-407CBD079E47}" type="slidenum">
              <a:rPr dirty="0"/>
              <a:t>6</a:t>
            </a:fld>
            <a:endParaRPr/>
          </a:p>
        </p:txBody>
      </p:sp>
      <p:sp>
        <p:nvSpPr>
          <p:cNvPr id="31" name="object 31"/>
          <p:cNvSpPr txBox="1">
            <a:spLocks noGrp="1"/>
          </p:cNvSpPr>
          <p:nvPr>
            <p:ph type="title"/>
          </p:nvPr>
        </p:nvSpPr>
        <p:spPr>
          <a:xfrm>
            <a:off x="772616" y="1273628"/>
            <a:ext cx="6537959" cy="1534795"/>
          </a:xfrm>
          <a:prstGeom prst="rect">
            <a:avLst/>
          </a:prstGeom>
        </p:spPr>
        <p:txBody>
          <a:bodyPr vert="horz" wrap="square" lIns="0" tIns="15875" rIns="0" bIns="0" rtlCol="0">
            <a:spAutoFit/>
          </a:bodyPr>
          <a:lstStyle/>
          <a:p>
            <a:pPr marL="12700">
              <a:lnSpc>
                <a:spcPct val="100000"/>
              </a:lnSpc>
              <a:spcBef>
                <a:spcPts val="125"/>
              </a:spcBef>
            </a:pPr>
            <a:r>
              <a:rPr lang="en-GB"/>
              <a:t>PHW reputation</a:t>
            </a:r>
            <a:endParaRPr spc="-20"/>
          </a:p>
          <a:p>
            <a:pPr marL="12700">
              <a:lnSpc>
                <a:spcPct val="100000"/>
              </a:lnSpc>
              <a:spcBef>
                <a:spcPts val="210"/>
              </a:spcBef>
            </a:pPr>
            <a:r>
              <a:rPr lang="en-GB" sz="3700" b="0" spc="-10">
                <a:solidFill>
                  <a:srgbClr val="F43882"/>
                </a:solidFill>
                <a:latin typeface="Ubuntu-Light"/>
                <a:cs typeface="Ubuntu-Light"/>
              </a:rPr>
              <a:t>Quantitative responses</a:t>
            </a:r>
            <a:endParaRPr sz="3700">
              <a:latin typeface="Ubuntu-Light"/>
              <a:cs typeface="Ubuntu-Light"/>
            </a:endParaRPr>
          </a:p>
        </p:txBody>
      </p:sp>
      <p:sp>
        <p:nvSpPr>
          <p:cNvPr id="32" name="object 32"/>
          <p:cNvSpPr txBox="1"/>
          <p:nvPr/>
        </p:nvSpPr>
        <p:spPr>
          <a:xfrm>
            <a:off x="772616" y="3131589"/>
            <a:ext cx="10713531" cy="3213059"/>
          </a:xfrm>
          <a:prstGeom prst="rect">
            <a:avLst/>
          </a:prstGeom>
        </p:spPr>
        <p:txBody>
          <a:bodyPr vert="horz" wrap="square" lIns="0" tIns="12065" rIns="0" bIns="0" rtlCol="0">
            <a:spAutoFit/>
          </a:bodyPr>
          <a:lstStyle/>
          <a:p>
            <a:pPr marL="355600" marR="5080" indent="-342900">
              <a:lnSpc>
                <a:spcPct val="100400"/>
              </a:lnSpc>
              <a:spcAft>
                <a:spcPts val="600"/>
              </a:spcAft>
              <a:buFont typeface="Wingdings" panose="05000000000000000000" pitchFamily="2" charset="2"/>
              <a:buChar char="§"/>
            </a:pPr>
            <a:r>
              <a:rPr lang="en-GB" sz="2350">
                <a:solidFill>
                  <a:schemeClr val="tx1"/>
                </a:solidFill>
                <a:latin typeface="Ubuntu-Light"/>
              </a:rPr>
              <a:t>37% of 150 external respondents knew a lot about PHW; 58% knew a little. Only 5% knew nothing or had only heard the name.</a:t>
            </a:r>
          </a:p>
          <a:p>
            <a:pPr marL="355600" marR="5080" indent="-342900">
              <a:lnSpc>
                <a:spcPct val="100400"/>
              </a:lnSpc>
              <a:spcAft>
                <a:spcPts val="600"/>
              </a:spcAft>
              <a:buFont typeface="Wingdings" panose="05000000000000000000" pitchFamily="2" charset="2"/>
              <a:buChar char="§"/>
            </a:pPr>
            <a:r>
              <a:rPr lang="en-GB" sz="2350">
                <a:solidFill>
                  <a:schemeClr val="tx1"/>
                </a:solidFill>
                <a:latin typeface="Ubuntu-Light"/>
              </a:rPr>
              <a:t>93% of respondents said they would use PHW data/knowledge again</a:t>
            </a:r>
          </a:p>
          <a:p>
            <a:pPr marL="355600" marR="5080" indent="-342900">
              <a:lnSpc>
                <a:spcPct val="100400"/>
              </a:lnSpc>
              <a:spcAft>
                <a:spcPts val="600"/>
              </a:spcAft>
              <a:buFont typeface="Wingdings" panose="05000000000000000000" pitchFamily="2" charset="2"/>
              <a:buChar char="§"/>
            </a:pPr>
            <a:r>
              <a:rPr lang="en-GB" sz="2350">
                <a:solidFill>
                  <a:schemeClr val="tx1"/>
                </a:solidFill>
                <a:latin typeface="Ubuntu-Light"/>
              </a:rPr>
              <a:t>66% of respondent rated their experience with us as 7/10 or above</a:t>
            </a:r>
            <a:endParaRPr lang="en-GB" sz="2350">
              <a:solidFill>
                <a:schemeClr val="tx1"/>
              </a:solidFill>
              <a:highlight>
                <a:srgbClr val="FFFF00"/>
              </a:highlight>
              <a:latin typeface="Ubuntu-Light"/>
            </a:endParaRPr>
          </a:p>
          <a:p>
            <a:pPr marL="355600" marR="5080" indent="-342900">
              <a:lnSpc>
                <a:spcPct val="100400"/>
              </a:lnSpc>
              <a:spcAft>
                <a:spcPts val="600"/>
              </a:spcAft>
              <a:buFont typeface="Wingdings" panose="05000000000000000000" pitchFamily="2" charset="2"/>
              <a:buChar char="§"/>
            </a:pPr>
            <a:r>
              <a:rPr lang="en-GB" sz="2350">
                <a:solidFill>
                  <a:schemeClr val="tx1"/>
                </a:solidFill>
                <a:latin typeface="Ubuntu-Light"/>
              </a:rPr>
              <a:t>At least three quarters of respondents found our data/knowledge to be useful, accurate, trustworthy, independent, easy to understand and reliable.</a:t>
            </a:r>
          </a:p>
          <a:p>
            <a:pPr marL="355600" marR="5080" indent="-342900">
              <a:lnSpc>
                <a:spcPct val="100400"/>
              </a:lnSpc>
              <a:spcAft>
                <a:spcPts val="600"/>
              </a:spcAft>
              <a:buFont typeface="Wingdings" panose="05000000000000000000" pitchFamily="2" charset="2"/>
              <a:buChar char="§"/>
            </a:pPr>
            <a:r>
              <a:rPr lang="en-GB" sz="2350">
                <a:solidFill>
                  <a:schemeClr val="tx1"/>
                </a:solidFill>
                <a:latin typeface="Ubuntu-Light"/>
              </a:rPr>
              <a:t>Half or fewer found our data/knowledge to be timely, responsive or easy to find</a:t>
            </a:r>
            <a:endParaRPr lang="en-GB" sz="2350">
              <a:solidFill>
                <a:schemeClr val="tx1"/>
              </a:solidFill>
              <a:highlight>
                <a:srgbClr val="FFFF00"/>
              </a:highlight>
              <a:latin typeface="Ubuntu-Light"/>
            </a:endParaRPr>
          </a:p>
        </p:txBody>
      </p:sp>
      <p:sp>
        <p:nvSpPr>
          <p:cNvPr id="3" name="TextBox 2">
            <a:extLst>
              <a:ext uri="{FF2B5EF4-FFF2-40B4-BE49-F238E27FC236}">
                <a16:creationId xmlns:a16="http://schemas.microsoft.com/office/drawing/2014/main" id="{0C2D80F5-D02D-A2FA-CA0A-B58AB097795F}"/>
              </a:ext>
            </a:extLst>
          </p:cNvPr>
          <p:cNvSpPr txBox="1"/>
          <p:nvPr/>
        </p:nvSpPr>
        <p:spPr>
          <a:xfrm>
            <a:off x="12192000" y="1891009"/>
            <a:ext cx="7267191" cy="646331"/>
          </a:xfrm>
          <a:prstGeom prst="rect">
            <a:avLst/>
          </a:prstGeom>
          <a:noFill/>
        </p:spPr>
        <p:txBody>
          <a:bodyPr wrap="square" rtlCol="0">
            <a:spAutoFit/>
          </a:bodyPr>
          <a:lstStyle/>
          <a:p>
            <a:r>
              <a:rPr lang="en-GB" b="1">
                <a:latin typeface="Ubuntu" panose="020B0504030602030204" pitchFamily="34" charset="0"/>
              </a:rPr>
              <a:t>To what extent did respondents  agree that Public Health Wales data is:…</a:t>
            </a:r>
          </a:p>
        </p:txBody>
      </p:sp>
      <p:sp>
        <p:nvSpPr>
          <p:cNvPr id="4" name="object 5">
            <a:extLst>
              <a:ext uri="{FF2B5EF4-FFF2-40B4-BE49-F238E27FC236}">
                <a16:creationId xmlns:a16="http://schemas.microsoft.com/office/drawing/2014/main" id="{F6D43295-4546-13DB-108A-715CB3B73BCB}"/>
              </a:ext>
            </a:extLst>
          </p:cNvPr>
          <p:cNvSpPr txBox="1"/>
          <p:nvPr/>
        </p:nvSpPr>
        <p:spPr>
          <a:xfrm>
            <a:off x="2184900" y="10390166"/>
            <a:ext cx="4402167" cy="180178"/>
          </a:xfrm>
          <a:prstGeom prst="rect">
            <a:avLst/>
          </a:prstGeom>
        </p:spPr>
        <p:txBody>
          <a:bodyPr vert="horz" wrap="square" lIns="0" tIns="3175" rIns="0" bIns="0" rtlCol="0">
            <a:spAutoFit/>
          </a:bodyPr>
          <a:lstStyle/>
          <a:p>
            <a:pPr marL="12700">
              <a:lnSpc>
                <a:spcPct val="100000"/>
              </a:lnSpc>
              <a:spcBef>
                <a:spcPts val="25"/>
              </a:spcBef>
            </a:pPr>
            <a:r>
              <a:rPr lang="en-GB" sz="1150" spc="-10">
                <a:solidFill>
                  <a:srgbClr val="315083"/>
                </a:solidFill>
                <a:latin typeface="Ubuntu-Light"/>
                <a:cs typeface="Ubuntu-Light"/>
              </a:rPr>
              <a:t>Public Health Wales Annual Impact Survey, 2023</a:t>
            </a:r>
            <a:endParaRPr sz="1150">
              <a:latin typeface="Ubuntu-Light"/>
              <a:cs typeface="Ubuntu-Light"/>
            </a:endParaRPr>
          </a:p>
        </p:txBody>
      </p:sp>
      <p:graphicFrame>
        <p:nvGraphicFramePr>
          <p:cNvPr id="5" name="Chart 4">
            <a:extLst>
              <a:ext uri="{FF2B5EF4-FFF2-40B4-BE49-F238E27FC236}">
                <a16:creationId xmlns:a16="http://schemas.microsoft.com/office/drawing/2014/main" id="{A71F6B86-01EA-407F-9286-63F8EEBE345A}"/>
              </a:ext>
            </a:extLst>
          </p:cNvPr>
          <p:cNvGraphicFramePr>
            <a:graphicFrameLocks/>
          </p:cNvGraphicFramePr>
          <p:nvPr>
            <p:extLst>
              <p:ext uri="{D42A27DB-BD31-4B8C-83A1-F6EECF244321}">
                <p14:modId xmlns:p14="http://schemas.microsoft.com/office/powerpoint/2010/main" val="22676345"/>
              </p:ext>
            </p:extLst>
          </p:nvPr>
        </p:nvGraphicFramePr>
        <p:xfrm>
          <a:off x="11486147" y="2261937"/>
          <a:ext cx="8268955" cy="7903999"/>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Chart 5">
            <a:extLst>
              <a:ext uri="{FF2B5EF4-FFF2-40B4-BE49-F238E27FC236}">
                <a16:creationId xmlns:a16="http://schemas.microsoft.com/office/drawing/2014/main" id="{717D4877-117C-9FA7-2AD9-EA7D6FE3906C}"/>
              </a:ext>
            </a:extLst>
          </p:cNvPr>
          <p:cNvGraphicFramePr>
            <a:graphicFrameLocks/>
          </p:cNvGraphicFramePr>
          <p:nvPr>
            <p:extLst>
              <p:ext uri="{D42A27DB-BD31-4B8C-83A1-F6EECF244321}">
                <p14:modId xmlns:p14="http://schemas.microsoft.com/office/powerpoint/2010/main" val="105700088"/>
              </p:ext>
            </p:extLst>
          </p:nvPr>
        </p:nvGraphicFramePr>
        <p:xfrm>
          <a:off x="1781969" y="6160168"/>
          <a:ext cx="7763082" cy="400576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2610355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a:extLst>
              <a:ext uri="{FF2B5EF4-FFF2-40B4-BE49-F238E27FC236}">
                <a16:creationId xmlns:a16="http://schemas.microsoft.com/office/drawing/2014/main" id="{BDA249C7-911C-646A-8C43-D65D34DE7261}"/>
              </a:ext>
            </a:extLst>
          </p:cNvPr>
          <p:cNvSpPr txBox="1"/>
          <p:nvPr/>
        </p:nvSpPr>
        <p:spPr>
          <a:xfrm>
            <a:off x="2184900" y="10390166"/>
            <a:ext cx="4402167" cy="180178"/>
          </a:xfrm>
          <a:prstGeom prst="rect">
            <a:avLst/>
          </a:prstGeom>
        </p:spPr>
        <p:txBody>
          <a:bodyPr vert="horz" wrap="square" lIns="0" tIns="3175" rIns="0" bIns="0" rtlCol="0">
            <a:spAutoFit/>
          </a:bodyPr>
          <a:lstStyle/>
          <a:p>
            <a:pPr marL="12700">
              <a:lnSpc>
                <a:spcPct val="100000"/>
              </a:lnSpc>
              <a:spcBef>
                <a:spcPts val="25"/>
              </a:spcBef>
            </a:pPr>
            <a:r>
              <a:rPr lang="en-GB" sz="1150" spc="-10">
                <a:solidFill>
                  <a:srgbClr val="315083"/>
                </a:solidFill>
                <a:latin typeface="Ubuntu-Light"/>
                <a:cs typeface="Ubuntu-Light"/>
              </a:rPr>
              <a:t>Public Health Wales Annual Impact Survey, 2023</a:t>
            </a:r>
            <a:endParaRPr sz="1150">
              <a:latin typeface="Ubuntu-Light"/>
              <a:cs typeface="Ubuntu-Light"/>
            </a:endParaRPr>
          </a:p>
        </p:txBody>
      </p:sp>
      <p:sp>
        <p:nvSpPr>
          <p:cNvPr id="32" name="object 32"/>
          <p:cNvSpPr txBox="1"/>
          <p:nvPr/>
        </p:nvSpPr>
        <p:spPr>
          <a:xfrm>
            <a:off x="772616" y="5649458"/>
            <a:ext cx="19115584" cy="4659609"/>
          </a:xfrm>
          <a:prstGeom prst="rect">
            <a:avLst/>
          </a:prstGeom>
        </p:spPr>
        <p:txBody>
          <a:bodyPr vert="horz" wrap="square" lIns="0" tIns="12065" rIns="0" bIns="0" rtlCol="0">
            <a:spAutoFit/>
          </a:bodyPr>
          <a:lstStyle/>
          <a:p>
            <a:pPr marL="355600" marR="5080" indent="-342900">
              <a:spcAft>
                <a:spcPts val="600"/>
              </a:spcAft>
              <a:buFont typeface="Arial" panose="020B0604020202020204" pitchFamily="34" charset="0"/>
              <a:buChar char="•"/>
            </a:pPr>
            <a:r>
              <a:rPr lang="en-GB" sz="2400" b="1" spc="-10">
                <a:solidFill>
                  <a:schemeClr val="accent1">
                    <a:lumMod val="75000"/>
                  </a:schemeClr>
                </a:solidFill>
                <a:latin typeface="Ubuntu-Light"/>
                <a:ea typeface="+mj-ea"/>
              </a:rPr>
              <a:t>Risks to partnership working</a:t>
            </a:r>
            <a:r>
              <a:rPr lang="en-GB" sz="2350" i="1">
                <a:solidFill>
                  <a:schemeClr val="accent1">
                    <a:lumMod val="75000"/>
                  </a:schemeClr>
                </a:solidFill>
                <a:latin typeface="Ubuntu" panose="020B0504030602030204" pitchFamily="34" charset="0"/>
              </a:rPr>
              <a:t> </a:t>
            </a:r>
            <a:r>
              <a:rPr lang="en-GB" sz="2350" i="1">
                <a:solidFill>
                  <a:schemeClr val="tx1"/>
                </a:solidFill>
                <a:latin typeface="Ubuntu" panose="020B0504030602030204" pitchFamily="34" charset="0"/>
              </a:rPr>
              <a:t>at a local level- there have been some examples of PHW working directly with local organisations without linking in with LPHTs or local partnership context. This significantly impedes strategic partnerships and planning at a local level.</a:t>
            </a:r>
          </a:p>
          <a:p>
            <a:pPr marL="355600" marR="5080" lvl="0" indent="-342900">
              <a:spcAft>
                <a:spcPts val="600"/>
              </a:spcAft>
              <a:buFont typeface="Arial" panose="020B0604020202020204" pitchFamily="34" charset="0"/>
              <a:buChar char="•"/>
            </a:pPr>
            <a:r>
              <a:rPr lang="en-GB" sz="2350" i="1">
                <a:solidFill>
                  <a:schemeClr val="tx1"/>
                </a:solidFill>
                <a:latin typeface="Ubuntu" panose="020B0504030602030204" pitchFamily="34" charset="0"/>
              </a:rPr>
              <a:t>More engagement with the wider public health system and meeting the needs of the system is needed.</a:t>
            </a:r>
          </a:p>
          <a:p>
            <a:pPr marL="355600" marR="5080" lvl="0" indent="-342900">
              <a:spcAft>
                <a:spcPts val="600"/>
              </a:spcAft>
              <a:buFont typeface="Arial" panose="020B0604020202020204" pitchFamily="34" charset="0"/>
              <a:buChar char="•"/>
            </a:pPr>
            <a:r>
              <a:rPr lang="en-GB" sz="2350" i="1">
                <a:solidFill>
                  <a:schemeClr val="tx1"/>
                </a:solidFill>
                <a:latin typeface="Ubuntu" panose="020B0504030602030204" pitchFamily="34" charset="0"/>
              </a:rPr>
              <a:t>Strong working relationships &amp; support is not always available &amp; can be absent in some areas of PHW- </a:t>
            </a:r>
            <a:r>
              <a:rPr lang="en-GB" sz="2400" b="1" spc="-10">
                <a:solidFill>
                  <a:schemeClr val="accent1">
                    <a:lumMod val="75000"/>
                  </a:schemeClr>
                </a:solidFill>
                <a:latin typeface="Ubuntu-Light"/>
                <a:ea typeface="+mj-ea"/>
              </a:rPr>
              <a:t>difficult to identify  available support</a:t>
            </a:r>
          </a:p>
          <a:p>
            <a:pPr marL="355600" marR="5080" indent="-342900">
              <a:spcAft>
                <a:spcPts val="600"/>
              </a:spcAft>
              <a:buFont typeface="Arial" panose="020B0604020202020204" pitchFamily="34" charset="0"/>
              <a:buChar char="•"/>
            </a:pPr>
            <a:r>
              <a:rPr lang="en-GB" sz="2350" i="1">
                <a:solidFill>
                  <a:schemeClr val="tx1"/>
                </a:solidFill>
                <a:latin typeface="Ubuntu" panose="020B0504030602030204" pitchFamily="34" charset="0"/>
              </a:rPr>
              <a:t>It feels </a:t>
            </a:r>
            <a:r>
              <a:rPr lang="en-GB" sz="2400" b="1" spc="-10">
                <a:solidFill>
                  <a:schemeClr val="accent1">
                    <a:lumMod val="75000"/>
                  </a:schemeClr>
                </a:solidFill>
                <a:latin typeface="Ubuntu-Light"/>
                <a:ea typeface="+mj-ea"/>
              </a:rPr>
              <a:t>too academic </a:t>
            </a:r>
            <a:r>
              <a:rPr lang="en-GB" sz="2350" i="1">
                <a:solidFill>
                  <a:schemeClr val="tx1"/>
                </a:solidFill>
                <a:latin typeface="Ubuntu" panose="020B0504030602030204" pitchFamily="34" charset="0"/>
              </a:rPr>
              <a:t>in its focus, and does not do enough to translate its data into policy recommendations or to challenge poor practice.</a:t>
            </a:r>
          </a:p>
          <a:p>
            <a:pPr marL="355600" marR="5080" indent="-342900">
              <a:spcAft>
                <a:spcPts val="600"/>
              </a:spcAft>
              <a:buFont typeface="Arial" panose="020B0604020202020204" pitchFamily="34" charset="0"/>
              <a:buChar char="•"/>
            </a:pPr>
            <a:r>
              <a:rPr lang="en-GB" sz="2400" b="1" spc="-10">
                <a:solidFill>
                  <a:schemeClr val="accent1">
                    <a:lumMod val="75000"/>
                  </a:schemeClr>
                </a:solidFill>
                <a:latin typeface="Ubuntu-Light"/>
                <a:ea typeface="+mj-ea"/>
              </a:rPr>
              <a:t>Not always clear if PHW is working to support the system</a:t>
            </a:r>
            <a:r>
              <a:rPr lang="en-GB" sz="2350" i="1">
                <a:solidFill>
                  <a:schemeClr val="tx1"/>
                </a:solidFill>
                <a:latin typeface="Ubuntu" panose="020B0504030602030204" pitchFamily="34" charset="0"/>
              </a:rPr>
              <a:t>, government policy, and strategic objectives, or whether its primary functions are built to meet the needs of its own internal workstreams that can often appear independent of national and local priorities.</a:t>
            </a:r>
          </a:p>
          <a:p>
            <a:pPr marL="355600" marR="5080" indent="-342900">
              <a:spcAft>
                <a:spcPts val="600"/>
              </a:spcAft>
              <a:buFont typeface="Arial" panose="020B0604020202020204" pitchFamily="34" charset="0"/>
              <a:buChar char="•"/>
            </a:pPr>
            <a:r>
              <a:rPr lang="en-GB" sz="2400" b="1" spc="-10">
                <a:solidFill>
                  <a:schemeClr val="accent1">
                    <a:lumMod val="75000"/>
                  </a:schemeClr>
                </a:solidFill>
                <a:latin typeface="Ubuntu-Light"/>
                <a:ea typeface="+mj-ea"/>
              </a:rPr>
              <a:t>Need a clearer role for PHW</a:t>
            </a:r>
            <a:r>
              <a:rPr lang="en-GB" sz="2350" i="1">
                <a:solidFill>
                  <a:schemeClr val="tx1"/>
                </a:solidFill>
                <a:latin typeface="Ubuntu" panose="020B0504030602030204" pitchFamily="34" charset="0"/>
              </a:rPr>
              <a:t>, &amp; that could be more evident in the way in which the data and knowledge function was being offered to others.  </a:t>
            </a:r>
          </a:p>
          <a:p>
            <a:pPr marL="355600" marR="5080" indent="-342900">
              <a:spcAft>
                <a:spcPts val="600"/>
              </a:spcAft>
              <a:buFont typeface="Arial" panose="020B0604020202020204" pitchFamily="34" charset="0"/>
              <a:buChar char="•"/>
            </a:pPr>
            <a:r>
              <a:rPr lang="en-GB" sz="2350" i="1">
                <a:solidFill>
                  <a:schemeClr val="tx1"/>
                </a:solidFill>
                <a:latin typeface="Ubuntu" panose="020B0504030602030204" pitchFamily="34" charset="0"/>
              </a:rPr>
              <a:t>Products are of a high quality but can take a </a:t>
            </a:r>
            <a:r>
              <a:rPr lang="en-GB" sz="2400" b="1" spc="-10">
                <a:solidFill>
                  <a:schemeClr val="accent1">
                    <a:lumMod val="75000"/>
                  </a:schemeClr>
                </a:solidFill>
                <a:latin typeface="Ubuntu-Light"/>
                <a:ea typeface="+mj-ea"/>
              </a:rPr>
              <a:t>long time to develop  </a:t>
            </a:r>
            <a:r>
              <a:rPr lang="en-GB" sz="2350" i="1">
                <a:solidFill>
                  <a:schemeClr val="tx1"/>
                </a:solidFill>
                <a:latin typeface="Ubuntu" panose="020B0504030602030204" pitchFamily="34" charset="0"/>
              </a:rPr>
              <a:t>and are </a:t>
            </a:r>
            <a:r>
              <a:rPr lang="en-GB" sz="2400" b="1" spc="-10">
                <a:solidFill>
                  <a:schemeClr val="accent1">
                    <a:lumMod val="75000"/>
                  </a:schemeClr>
                </a:solidFill>
                <a:latin typeface="Ubuntu-Light"/>
                <a:ea typeface="+mj-ea"/>
              </a:rPr>
              <a:t>difficult to find on the website</a:t>
            </a:r>
          </a:p>
          <a:p>
            <a:pPr marL="355600" marR="5080" indent="-342900">
              <a:spcAft>
                <a:spcPts val="600"/>
              </a:spcAft>
              <a:buFont typeface="Arial" panose="020B0604020202020204" pitchFamily="34" charset="0"/>
              <a:buChar char="•"/>
            </a:pPr>
            <a:r>
              <a:rPr lang="en-GB" sz="2400" i="1">
                <a:effectLst/>
                <a:latin typeface="Ubuntu" panose="020B0504030602030204" pitchFamily="34" charset="0"/>
                <a:ea typeface="Calibri" panose="020F0502020204030204" pitchFamily="34" charset="0"/>
                <a:cs typeface="Times New Roman" panose="02020603050405020304" pitchFamily="18" charset="0"/>
              </a:rPr>
              <a:t>Whilst what is produced is reliable and accurate, they are </a:t>
            </a:r>
            <a:r>
              <a:rPr lang="en-GB" sz="2400" b="1" spc="-10">
                <a:solidFill>
                  <a:schemeClr val="accent1">
                    <a:lumMod val="75000"/>
                  </a:schemeClr>
                </a:solidFill>
                <a:latin typeface="Ubuntu-Light"/>
                <a:ea typeface="+mj-ea"/>
              </a:rPr>
              <a:t>not designed to inform action</a:t>
            </a:r>
            <a:r>
              <a:rPr lang="en-GB" sz="2400" i="1">
                <a:solidFill>
                  <a:schemeClr val="accent1">
                    <a:lumMod val="75000"/>
                  </a:schemeClr>
                </a:solidFill>
                <a:effectLst/>
                <a:latin typeface="Ubuntu" panose="020B0504030602030204" pitchFamily="34" charset="0"/>
                <a:ea typeface="Calibri" panose="020F0502020204030204" pitchFamily="34" charset="0"/>
                <a:cs typeface="Times New Roman" panose="02020603050405020304" pitchFamily="18" charset="0"/>
              </a:rPr>
              <a:t>. </a:t>
            </a:r>
          </a:p>
          <a:p>
            <a:pPr marL="355600" marR="5080" indent="-342900">
              <a:spcAft>
                <a:spcPts val="600"/>
              </a:spcAft>
              <a:buFont typeface="Arial" panose="020B0604020202020204" pitchFamily="34" charset="0"/>
              <a:buChar char="•"/>
            </a:pPr>
            <a:endParaRPr lang="en-GB" sz="2350" i="1">
              <a:solidFill>
                <a:srgbClr val="7F7F7F"/>
              </a:solidFill>
              <a:latin typeface="Ubuntu-Light"/>
            </a:endParaRPr>
          </a:p>
        </p:txBody>
      </p:sp>
      <p:sp>
        <p:nvSpPr>
          <p:cNvPr id="33" name="object 33"/>
          <p:cNvSpPr txBox="1"/>
          <p:nvPr/>
        </p:nvSpPr>
        <p:spPr>
          <a:xfrm>
            <a:off x="510846" y="10390166"/>
            <a:ext cx="1418590" cy="189865"/>
          </a:xfrm>
          <a:prstGeom prst="rect">
            <a:avLst/>
          </a:prstGeom>
        </p:spPr>
        <p:txBody>
          <a:bodyPr vert="horz" wrap="square" lIns="0" tIns="3175" rIns="0" bIns="0" rtlCol="0">
            <a:spAutoFit/>
          </a:bodyPr>
          <a:lstStyle/>
          <a:p>
            <a:pPr marL="12700">
              <a:lnSpc>
                <a:spcPct val="100000"/>
              </a:lnSpc>
              <a:spcBef>
                <a:spcPts val="25"/>
              </a:spcBef>
            </a:pPr>
            <a:r>
              <a:rPr sz="1150" b="1">
                <a:solidFill>
                  <a:srgbClr val="315083"/>
                </a:solidFill>
                <a:latin typeface="Ubuntu"/>
                <a:cs typeface="Ubuntu"/>
              </a:rPr>
              <a:t>Public</a:t>
            </a:r>
            <a:r>
              <a:rPr sz="1150" b="1" spc="-10">
                <a:solidFill>
                  <a:srgbClr val="315083"/>
                </a:solidFill>
                <a:latin typeface="Ubuntu"/>
                <a:cs typeface="Ubuntu"/>
              </a:rPr>
              <a:t> </a:t>
            </a:r>
            <a:r>
              <a:rPr sz="1150" b="1">
                <a:solidFill>
                  <a:srgbClr val="315083"/>
                </a:solidFill>
                <a:latin typeface="Ubuntu"/>
                <a:cs typeface="Ubuntu"/>
              </a:rPr>
              <a:t>Health </a:t>
            </a:r>
            <a:r>
              <a:rPr sz="1150" b="1" spc="-10">
                <a:solidFill>
                  <a:srgbClr val="315083"/>
                </a:solidFill>
                <a:latin typeface="Ubuntu"/>
                <a:cs typeface="Ubuntu"/>
              </a:rPr>
              <a:t>Wales</a:t>
            </a:r>
            <a:endParaRPr sz="1150">
              <a:latin typeface="Ubuntu"/>
              <a:cs typeface="Ubuntu"/>
            </a:endParaRPr>
          </a:p>
        </p:txBody>
      </p:sp>
      <p:sp>
        <p:nvSpPr>
          <p:cNvPr id="35" name="object 35"/>
          <p:cNvSpPr txBox="1">
            <a:spLocks noGrp="1"/>
          </p:cNvSpPr>
          <p:nvPr>
            <p:ph type="sldNum" sz="quarter" idx="7"/>
          </p:nvPr>
        </p:nvSpPr>
        <p:spPr>
          <a:prstGeom prst="rect">
            <a:avLst/>
          </a:prstGeom>
        </p:spPr>
        <p:txBody>
          <a:bodyPr vert="horz" wrap="square" lIns="0" tIns="3175" rIns="0" bIns="0" rtlCol="0">
            <a:spAutoFit/>
          </a:bodyPr>
          <a:lstStyle/>
          <a:p>
            <a:pPr marL="38100">
              <a:lnSpc>
                <a:spcPct val="100000"/>
              </a:lnSpc>
              <a:spcBef>
                <a:spcPts val="25"/>
              </a:spcBef>
            </a:pPr>
            <a:fld id="{81D60167-4931-47E6-BA6A-407CBD079E47}" type="slidenum">
              <a:rPr dirty="0"/>
              <a:t>7</a:t>
            </a:fld>
            <a:endParaRPr/>
          </a:p>
        </p:txBody>
      </p:sp>
      <p:sp>
        <p:nvSpPr>
          <p:cNvPr id="31" name="object 31"/>
          <p:cNvSpPr txBox="1">
            <a:spLocks noGrp="1"/>
          </p:cNvSpPr>
          <p:nvPr>
            <p:ph type="title"/>
          </p:nvPr>
        </p:nvSpPr>
        <p:spPr>
          <a:xfrm>
            <a:off x="772616" y="1292899"/>
            <a:ext cx="16403760" cy="1534394"/>
          </a:xfrm>
          <a:prstGeom prst="rect">
            <a:avLst/>
          </a:prstGeom>
        </p:spPr>
        <p:txBody>
          <a:bodyPr vert="horz" wrap="square" lIns="0" tIns="15875" rIns="0" bIns="0" rtlCol="0">
            <a:spAutoFit/>
          </a:bodyPr>
          <a:lstStyle/>
          <a:p>
            <a:pPr marL="12700">
              <a:lnSpc>
                <a:spcPct val="100000"/>
              </a:lnSpc>
              <a:spcBef>
                <a:spcPts val="125"/>
              </a:spcBef>
            </a:pPr>
            <a:r>
              <a:rPr lang="en-GB" spc="-20"/>
              <a:t>PHW reputation</a:t>
            </a:r>
            <a:endParaRPr spc="-20"/>
          </a:p>
          <a:p>
            <a:pPr marL="12700">
              <a:lnSpc>
                <a:spcPct val="100000"/>
              </a:lnSpc>
              <a:spcBef>
                <a:spcPts val="210"/>
              </a:spcBef>
            </a:pPr>
            <a:r>
              <a:rPr lang="en-GB" sz="3700" b="0" spc="-10">
                <a:solidFill>
                  <a:srgbClr val="F43882"/>
                </a:solidFill>
                <a:latin typeface="Ubuntu-Light"/>
                <a:cs typeface="Ubuntu-Light"/>
              </a:rPr>
              <a:t>What’s going well? </a:t>
            </a:r>
            <a:endParaRPr sz="3700">
              <a:latin typeface="Ubuntu-Light"/>
              <a:cs typeface="Ubuntu-Light"/>
            </a:endParaRPr>
          </a:p>
        </p:txBody>
      </p:sp>
      <p:sp>
        <p:nvSpPr>
          <p:cNvPr id="3" name="TextBox 2">
            <a:extLst>
              <a:ext uri="{FF2B5EF4-FFF2-40B4-BE49-F238E27FC236}">
                <a16:creationId xmlns:a16="http://schemas.microsoft.com/office/drawing/2014/main" id="{9A596573-CE1B-8FD5-92B9-250004E297DE}"/>
              </a:ext>
            </a:extLst>
          </p:cNvPr>
          <p:cNvSpPr txBox="1"/>
          <p:nvPr/>
        </p:nvSpPr>
        <p:spPr>
          <a:xfrm>
            <a:off x="772616" y="4998207"/>
            <a:ext cx="10058400" cy="661720"/>
          </a:xfrm>
          <a:prstGeom prst="rect">
            <a:avLst/>
          </a:prstGeom>
          <a:noFill/>
        </p:spPr>
        <p:txBody>
          <a:bodyPr wrap="square">
            <a:spAutoFit/>
          </a:bodyPr>
          <a:lstStyle/>
          <a:p>
            <a:pPr marL="12700">
              <a:spcBef>
                <a:spcPts val="210"/>
              </a:spcBef>
            </a:pPr>
            <a:r>
              <a:rPr lang="en-GB" sz="3700" spc="-10">
                <a:solidFill>
                  <a:srgbClr val="F43882"/>
                </a:solidFill>
                <a:latin typeface="Ubuntu-Light"/>
                <a:ea typeface="+mj-ea"/>
              </a:rPr>
              <a:t>What’s not going well?</a:t>
            </a:r>
          </a:p>
        </p:txBody>
      </p:sp>
      <p:sp>
        <p:nvSpPr>
          <p:cNvPr id="4" name="object 32">
            <a:extLst>
              <a:ext uri="{FF2B5EF4-FFF2-40B4-BE49-F238E27FC236}">
                <a16:creationId xmlns:a16="http://schemas.microsoft.com/office/drawing/2014/main" id="{97EA9F29-22DE-F988-BDB4-AE68284B6AF4}"/>
              </a:ext>
            </a:extLst>
          </p:cNvPr>
          <p:cNvSpPr txBox="1"/>
          <p:nvPr/>
        </p:nvSpPr>
        <p:spPr>
          <a:xfrm>
            <a:off x="772616" y="2841274"/>
            <a:ext cx="14365284" cy="2618024"/>
          </a:xfrm>
          <a:prstGeom prst="rect">
            <a:avLst/>
          </a:prstGeom>
        </p:spPr>
        <p:txBody>
          <a:bodyPr vert="horz" wrap="square" lIns="0" tIns="12065" rIns="0" bIns="0" rtlCol="0">
            <a:spAutoFit/>
          </a:bodyPr>
          <a:lstStyle/>
          <a:p>
            <a:pPr marL="355600" marR="5080" indent="-342900">
              <a:lnSpc>
                <a:spcPct val="100400"/>
              </a:lnSpc>
              <a:spcAft>
                <a:spcPts val="600"/>
              </a:spcAft>
              <a:buFont typeface="Arial" panose="020B0604020202020204" pitchFamily="34" charset="0"/>
              <a:buChar char="•"/>
            </a:pPr>
            <a:r>
              <a:rPr lang="en-GB" sz="2350" i="1">
                <a:solidFill>
                  <a:schemeClr val="tx1"/>
                </a:solidFill>
                <a:latin typeface="Ubuntu-Light"/>
              </a:rPr>
              <a:t>Colleagues are always extremely </a:t>
            </a:r>
            <a:r>
              <a:rPr lang="en-GB" sz="2400" b="1" spc="-10">
                <a:solidFill>
                  <a:schemeClr val="accent1">
                    <a:lumMod val="75000"/>
                  </a:schemeClr>
                </a:solidFill>
                <a:latin typeface="Ubuntu-Light"/>
                <a:ea typeface="+mj-ea"/>
              </a:rPr>
              <a:t>helpful</a:t>
            </a:r>
            <a:r>
              <a:rPr lang="en-GB" sz="2350" i="1">
                <a:solidFill>
                  <a:schemeClr val="tx1"/>
                </a:solidFill>
                <a:latin typeface="Ubuntu-Light"/>
              </a:rPr>
              <a:t> and </a:t>
            </a:r>
            <a:r>
              <a:rPr lang="en-GB" sz="2400" b="1" spc="-10">
                <a:solidFill>
                  <a:schemeClr val="accent1">
                    <a:lumMod val="75000"/>
                  </a:schemeClr>
                </a:solidFill>
                <a:latin typeface="Ubuntu-Light"/>
                <a:ea typeface="+mj-ea"/>
              </a:rPr>
              <a:t>respond quickly</a:t>
            </a:r>
            <a:r>
              <a:rPr lang="en-GB" sz="2350" i="1">
                <a:solidFill>
                  <a:schemeClr val="tx1"/>
                </a:solidFill>
                <a:latin typeface="Ubuntu-Light"/>
              </a:rPr>
              <a:t>. </a:t>
            </a:r>
          </a:p>
          <a:p>
            <a:pPr marL="355600" marR="5080" indent="-342900">
              <a:lnSpc>
                <a:spcPct val="100400"/>
              </a:lnSpc>
              <a:spcAft>
                <a:spcPts val="600"/>
              </a:spcAft>
              <a:buFont typeface="Arial" panose="020B0604020202020204" pitchFamily="34" charset="0"/>
              <a:buChar char="•"/>
            </a:pPr>
            <a:r>
              <a:rPr lang="en-GB" sz="2350" i="1">
                <a:solidFill>
                  <a:schemeClr val="tx1"/>
                </a:solidFill>
                <a:latin typeface="Ubuntu-Light"/>
              </a:rPr>
              <a:t>PHW are showing a real </a:t>
            </a:r>
            <a:r>
              <a:rPr lang="en-GB" sz="2400" b="1" spc="-10">
                <a:solidFill>
                  <a:schemeClr val="accent1">
                    <a:lumMod val="75000"/>
                  </a:schemeClr>
                </a:solidFill>
                <a:latin typeface="Ubuntu-Light"/>
                <a:ea typeface="+mj-ea"/>
              </a:rPr>
              <a:t>willingness to improve</a:t>
            </a:r>
          </a:p>
          <a:p>
            <a:pPr marL="355600" marR="5080" indent="-342900">
              <a:lnSpc>
                <a:spcPct val="100400"/>
              </a:lnSpc>
              <a:spcAft>
                <a:spcPts val="600"/>
              </a:spcAft>
              <a:buFont typeface="Arial" panose="020B0604020202020204" pitchFamily="34" charset="0"/>
              <a:buChar char="•"/>
            </a:pPr>
            <a:r>
              <a:rPr lang="en-GB" sz="2350" i="1">
                <a:solidFill>
                  <a:schemeClr val="tx1"/>
                </a:solidFill>
                <a:latin typeface="Ubuntu-Light"/>
              </a:rPr>
              <a:t>The work is very </a:t>
            </a:r>
            <a:r>
              <a:rPr lang="en-GB" sz="2400" b="1" spc="-10">
                <a:solidFill>
                  <a:schemeClr val="accent1">
                    <a:lumMod val="75000"/>
                  </a:schemeClr>
                </a:solidFill>
                <a:latin typeface="Ubuntu-Light"/>
                <a:ea typeface="+mj-ea"/>
              </a:rPr>
              <a:t>thorough</a:t>
            </a:r>
          </a:p>
          <a:p>
            <a:pPr marL="355600" marR="5080" indent="-342900">
              <a:lnSpc>
                <a:spcPct val="100400"/>
              </a:lnSpc>
              <a:spcAft>
                <a:spcPts val="600"/>
              </a:spcAft>
              <a:buFont typeface="Arial" panose="020B0604020202020204" pitchFamily="34" charset="0"/>
              <a:buChar char="•"/>
            </a:pPr>
            <a:r>
              <a:rPr lang="en-GB" sz="2350" i="1">
                <a:solidFill>
                  <a:schemeClr val="tx1"/>
                </a:solidFill>
                <a:latin typeface="Ubuntu-Light"/>
              </a:rPr>
              <a:t>Staff are friendly, knowledgeable and </a:t>
            </a:r>
            <a:r>
              <a:rPr lang="en-GB" sz="2400" b="1" spc="-10">
                <a:solidFill>
                  <a:schemeClr val="accent1">
                    <a:lumMod val="75000"/>
                  </a:schemeClr>
                </a:solidFill>
                <a:latin typeface="Ubuntu-Light"/>
                <a:ea typeface="+mj-ea"/>
              </a:rPr>
              <a:t>responsive</a:t>
            </a:r>
            <a:r>
              <a:rPr lang="en-GB" sz="2350" i="1">
                <a:solidFill>
                  <a:schemeClr val="accent1">
                    <a:lumMod val="75000"/>
                  </a:schemeClr>
                </a:solidFill>
                <a:latin typeface="Ubuntu-Light"/>
              </a:rPr>
              <a:t> </a:t>
            </a:r>
          </a:p>
          <a:p>
            <a:pPr marL="355600" marR="5080" indent="-342900">
              <a:lnSpc>
                <a:spcPct val="100400"/>
              </a:lnSpc>
              <a:spcAft>
                <a:spcPts val="600"/>
              </a:spcAft>
              <a:buFont typeface="Arial" panose="020B0604020202020204" pitchFamily="34" charset="0"/>
              <a:buChar char="•"/>
            </a:pPr>
            <a:r>
              <a:rPr lang="en-GB" sz="2350" i="1">
                <a:solidFill>
                  <a:schemeClr val="tx1"/>
                </a:solidFill>
                <a:latin typeface="Ubuntu-Light"/>
              </a:rPr>
              <a:t>PHW produce </a:t>
            </a:r>
            <a:r>
              <a:rPr lang="en-GB" sz="2400" b="1" spc="-10">
                <a:solidFill>
                  <a:schemeClr val="accent1">
                    <a:lumMod val="75000"/>
                  </a:schemeClr>
                </a:solidFill>
                <a:latin typeface="Ubuntu-Light"/>
                <a:ea typeface="+mj-ea"/>
              </a:rPr>
              <a:t>good quality</a:t>
            </a:r>
            <a:r>
              <a:rPr lang="en-GB" sz="2350" i="1">
                <a:solidFill>
                  <a:schemeClr val="tx1"/>
                </a:solidFill>
                <a:latin typeface="Ubuntu-Light"/>
              </a:rPr>
              <a:t>, well presented, relevant and reliable data </a:t>
            </a:r>
          </a:p>
          <a:p>
            <a:pPr marL="12700" marR="5080">
              <a:lnSpc>
                <a:spcPct val="100400"/>
              </a:lnSpc>
              <a:spcBef>
                <a:spcPts val="95"/>
              </a:spcBef>
            </a:pPr>
            <a:endParaRPr lang="en-GB" sz="2350">
              <a:latin typeface="Ubuntu-Light"/>
              <a:cs typeface="Ubuntu-Light"/>
            </a:endParaRPr>
          </a:p>
        </p:txBody>
      </p:sp>
    </p:spTree>
    <p:extLst>
      <p:ext uri="{BB962C8B-B14F-4D97-AF65-F5344CB8AC3E}">
        <p14:creationId xmlns:p14="http://schemas.microsoft.com/office/powerpoint/2010/main" val="8200873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0DA4F73-0CBD-94DB-0F40-CC98D9409F03}"/>
              </a:ext>
            </a:extLst>
          </p:cNvPr>
          <p:cNvSpPr>
            <a:spLocks noGrp="1"/>
          </p:cNvSpPr>
          <p:nvPr>
            <p:ph type="body" idx="1"/>
          </p:nvPr>
        </p:nvSpPr>
        <p:spPr>
          <a:xfrm>
            <a:off x="772616" y="3427200"/>
            <a:ext cx="18178772" cy="4503797"/>
          </a:xfrm>
        </p:spPr>
        <p:txBody>
          <a:bodyPr/>
          <a:lstStyle/>
          <a:p>
            <a:pPr marL="12700" marR="5080" indent="-342900">
              <a:lnSpc>
                <a:spcPct val="100400"/>
              </a:lnSpc>
              <a:spcAft>
                <a:spcPts val="600"/>
              </a:spcAft>
              <a:buFont typeface="Symbol" panose="05050102010706020507" pitchFamily="18" charset="2"/>
              <a:buChar char=""/>
            </a:pPr>
            <a:r>
              <a:rPr lang="en-GB" sz="2350" i="1">
                <a:solidFill>
                  <a:schemeClr val="tx1"/>
                </a:solidFill>
                <a:latin typeface="Ubuntu-Light"/>
              </a:rPr>
              <a:t>Poor website which is </a:t>
            </a:r>
            <a:r>
              <a:rPr lang="en-GB" sz="2350" b="1" i="1">
                <a:solidFill>
                  <a:schemeClr val="accent1">
                    <a:lumMod val="75000"/>
                  </a:schemeClr>
                </a:solidFill>
                <a:latin typeface="Ubuntu-Light"/>
              </a:rPr>
              <a:t>difficult to search </a:t>
            </a:r>
            <a:r>
              <a:rPr lang="en-GB" sz="2350" i="1">
                <a:solidFill>
                  <a:schemeClr val="tx1"/>
                </a:solidFill>
                <a:latin typeface="Ubuntu-Light"/>
              </a:rPr>
              <a:t>and navigate</a:t>
            </a:r>
          </a:p>
          <a:p>
            <a:pPr marL="12700" marR="5080" indent="-342900">
              <a:lnSpc>
                <a:spcPct val="100400"/>
              </a:lnSpc>
              <a:spcAft>
                <a:spcPts val="600"/>
              </a:spcAft>
              <a:buFont typeface="Symbol" panose="05050102010706020507" pitchFamily="18" charset="2"/>
              <a:buChar char=""/>
            </a:pPr>
            <a:r>
              <a:rPr lang="en-GB" sz="2350" i="1">
                <a:solidFill>
                  <a:schemeClr val="tx1"/>
                </a:solidFill>
                <a:latin typeface="Ubuntu-Light"/>
              </a:rPr>
              <a:t>Some pathways to the data can be quite long, with </a:t>
            </a:r>
            <a:r>
              <a:rPr lang="en-GB" sz="2350" b="1" i="1">
                <a:solidFill>
                  <a:schemeClr val="accent1">
                    <a:lumMod val="75000"/>
                  </a:schemeClr>
                </a:solidFill>
                <a:latin typeface="Ubuntu-Light"/>
              </a:rPr>
              <a:t>several 'clicks' through</a:t>
            </a:r>
            <a:r>
              <a:rPr lang="en-GB" sz="2350" i="1">
                <a:solidFill>
                  <a:schemeClr val="tx1"/>
                </a:solidFill>
                <a:latin typeface="Ubuntu-Light"/>
              </a:rPr>
              <a:t>, so better signposting at the landing page would be ideal</a:t>
            </a:r>
          </a:p>
          <a:p>
            <a:pPr marL="358775" marR="5080" indent="-358775">
              <a:lnSpc>
                <a:spcPct val="100400"/>
              </a:lnSpc>
              <a:spcAft>
                <a:spcPts val="600"/>
              </a:spcAft>
              <a:buFont typeface="Symbol" panose="05050102010706020507" pitchFamily="18" charset="2"/>
              <a:buChar char=""/>
            </a:pPr>
            <a:r>
              <a:rPr lang="en-GB" i="1">
                <a:solidFill>
                  <a:schemeClr val="tx1"/>
                </a:solidFill>
              </a:rPr>
              <a:t>It can be </a:t>
            </a:r>
            <a:r>
              <a:rPr lang="en-GB" b="1" i="1">
                <a:solidFill>
                  <a:schemeClr val="accent1">
                    <a:lumMod val="75000"/>
                  </a:schemeClr>
                </a:solidFill>
              </a:rPr>
              <a:t>difficult to find </a:t>
            </a:r>
            <a:r>
              <a:rPr lang="en-GB" i="1">
                <a:solidFill>
                  <a:schemeClr val="tx1"/>
                </a:solidFill>
              </a:rPr>
              <a:t>what you need as the websites seem to be structured by department that produces the stats rather than having them all in once place by topic. </a:t>
            </a:r>
          </a:p>
          <a:p>
            <a:pPr marL="12700" marR="5080" indent="-342900">
              <a:lnSpc>
                <a:spcPct val="100400"/>
              </a:lnSpc>
              <a:spcAft>
                <a:spcPts val="600"/>
              </a:spcAft>
              <a:buFont typeface="Symbol" panose="05050102010706020507" pitchFamily="18" charset="2"/>
              <a:buChar char=""/>
            </a:pPr>
            <a:r>
              <a:rPr lang="en-GB" i="1">
                <a:solidFill>
                  <a:schemeClr val="tx1"/>
                </a:solidFill>
              </a:rPr>
              <a:t>Please put time into regularly checking the web pages for </a:t>
            </a:r>
            <a:r>
              <a:rPr lang="en-GB" b="1" i="1">
                <a:solidFill>
                  <a:schemeClr val="accent1">
                    <a:lumMod val="75000"/>
                  </a:schemeClr>
                </a:solidFill>
              </a:rPr>
              <a:t>dead links </a:t>
            </a:r>
            <a:r>
              <a:rPr lang="en-GB" i="1">
                <a:solidFill>
                  <a:schemeClr val="tx1"/>
                </a:solidFill>
              </a:rPr>
              <a:t>and link to updated to newer publications</a:t>
            </a:r>
            <a:endParaRPr lang="en-GB" b="1" i="1">
              <a:solidFill>
                <a:schemeClr val="accent1">
                  <a:lumMod val="75000"/>
                </a:schemeClr>
              </a:solidFill>
            </a:endParaRPr>
          </a:p>
          <a:p>
            <a:pPr marL="12700" marR="5080" indent="-342900">
              <a:lnSpc>
                <a:spcPct val="100400"/>
              </a:lnSpc>
              <a:spcAft>
                <a:spcPts val="600"/>
              </a:spcAft>
              <a:buFont typeface="Symbol" panose="05050102010706020507" pitchFamily="18" charset="2"/>
              <a:buChar char=""/>
            </a:pPr>
            <a:r>
              <a:rPr lang="en-GB" i="1">
                <a:solidFill>
                  <a:schemeClr val="tx1"/>
                </a:solidFill>
              </a:rPr>
              <a:t>They are </a:t>
            </a:r>
            <a:r>
              <a:rPr lang="en-GB" b="1" i="1">
                <a:solidFill>
                  <a:schemeClr val="accent1">
                    <a:lumMod val="75000"/>
                  </a:schemeClr>
                </a:solidFill>
              </a:rPr>
              <a:t>incredibly difficult to locate </a:t>
            </a:r>
            <a:r>
              <a:rPr lang="en-GB" i="1">
                <a:solidFill>
                  <a:schemeClr val="tx1"/>
                </a:solidFill>
              </a:rPr>
              <a:t>on website and it is usually quicker and easier to go via an external search engine to find them.</a:t>
            </a:r>
          </a:p>
          <a:p>
            <a:pPr marL="12700" marR="5080" indent="-342900">
              <a:lnSpc>
                <a:spcPct val="100400"/>
              </a:lnSpc>
              <a:spcAft>
                <a:spcPts val="600"/>
              </a:spcAft>
              <a:buFont typeface="Symbol" panose="05050102010706020507" pitchFamily="18" charset="2"/>
              <a:buChar char=""/>
            </a:pPr>
            <a:endParaRPr lang="en-GB" sz="2350">
              <a:solidFill>
                <a:srgbClr val="7F7F7F"/>
              </a:solidFill>
              <a:latin typeface="Ubuntu-Light"/>
            </a:endParaRPr>
          </a:p>
          <a:p>
            <a:pPr marL="12700" marR="5080">
              <a:lnSpc>
                <a:spcPct val="100400"/>
              </a:lnSpc>
              <a:spcBef>
                <a:spcPts val="210"/>
              </a:spcBef>
              <a:spcAft>
                <a:spcPts val="800"/>
              </a:spcAft>
            </a:pPr>
            <a:r>
              <a:rPr lang="en-GB" sz="3700" spc="-10">
                <a:solidFill>
                  <a:srgbClr val="F43882"/>
                </a:solidFill>
                <a:ea typeface="+mj-ea"/>
              </a:rPr>
              <a:t>Accessibility</a:t>
            </a:r>
          </a:p>
          <a:p>
            <a:pPr marL="12700" marR="5080" indent="-342900">
              <a:spcAft>
                <a:spcPts val="600"/>
              </a:spcAft>
              <a:buFont typeface="Symbol" panose="05050102010706020507" pitchFamily="18" charset="2"/>
              <a:buChar char=""/>
            </a:pPr>
            <a:r>
              <a:rPr lang="en-GB" i="1">
                <a:solidFill>
                  <a:schemeClr val="tx1"/>
                </a:solidFill>
              </a:rPr>
              <a:t>Need to make sure all products </a:t>
            </a:r>
            <a:r>
              <a:rPr lang="en-GB" b="1" i="1">
                <a:solidFill>
                  <a:schemeClr val="accent1">
                    <a:lumMod val="75000"/>
                  </a:schemeClr>
                </a:solidFill>
              </a:rPr>
              <a:t>meet accessibility </a:t>
            </a:r>
            <a:r>
              <a:rPr lang="en-GB" i="1">
                <a:solidFill>
                  <a:schemeClr val="tx1"/>
                </a:solidFill>
              </a:rPr>
              <a:t>standards </a:t>
            </a:r>
          </a:p>
          <a:p>
            <a:pPr marL="12700" marR="5080" indent="-342900">
              <a:lnSpc>
                <a:spcPct val="100400"/>
              </a:lnSpc>
              <a:spcBef>
                <a:spcPts val="95"/>
              </a:spcBef>
              <a:spcAft>
                <a:spcPts val="800"/>
              </a:spcAft>
              <a:buFont typeface="Symbol" panose="05050102010706020507" pitchFamily="18" charset="2"/>
              <a:buChar char=""/>
            </a:pPr>
            <a:endParaRPr lang="en-GB" sz="2350">
              <a:solidFill>
                <a:srgbClr val="7F7F7F"/>
              </a:solidFill>
              <a:latin typeface="Ubuntu-Light"/>
            </a:endParaRPr>
          </a:p>
        </p:txBody>
      </p:sp>
      <p:sp>
        <p:nvSpPr>
          <p:cNvPr id="4" name="object 31">
            <a:extLst>
              <a:ext uri="{FF2B5EF4-FFF2-40B4-BE49-F238E27FC236}">
                <a16:creationId xmlns:a16="http://schemas.microsoft.com/office/drawing/2014/main" id="{93641290-F440-DB58-C537-E512B7BB70BB}"/>
              </a:ext>
            </a:extLst>
          </p:cNvPr>
          <p:cNvSpPr txBox="1">
            <a:spLocks/>
          </p:cNvSpPr>
          <p:nvPr/>
        </p:nvSpPr>
        <p:spPr>
          <a:xfrm>
            <a:off x="772616" y="1327225"/>
            <a:ext cx="7707996" cy="2103781"/>
          </a:xfrm>
          <a:prstGeom prst="rect">
            <a:avLst/>
          </a:prstGeom>
        </p:spPr>
        <p:txBody>
          <a:bodyPr vert="horz" wrap="square" lIns="0" tIns="15875" rIns="0" bIns="0" rtlCol="0">
            <a:spAutoFit/>
          </a:bodyPr>
          <a:lstStyle>
            <a:lvl1pPr>
              <a:defRPr sz="6000" b="1" i="0">
                <a:solidFill>
                  <a:srgbClr val="315083"/>
                </a:solidFill>
                <a:latin typeface="Ubuntu"/>
                <a:ea typeface="+mj-ea"/>
                <a:cs typeface="Ubuntu"/>
              </a:defRPr>
            </a:lvl1pPr>
          </a:lstStyle>
          <a:p>
            <a:pPr marL="12700">
              <a:spcBef>
                <a:spcPts val="125"/>
              </a:spcBef>
            </a:pPr>
            <a:r>
              <a:rPr lang="en-GB" spc="-20"/>
              <a:t>PHW reputation</a:t>
            </a:r>
          </a:p>
          <a:p>
            <a:pPr marL="12700">
              <a:spcBef>
                <a:spcPts val="125"/>
              </a:spcBef>
            </a:pPr>
            <a:endParaRPr lang="en-GB" sz="3700" b="0" spc="-20">
              <a:solidFill>
                <a:srgbClr val="F43882"/>
              </a:solidFill>
              <a:latin typeface="Ubuntu-Light"/>
              <a:cs typeface="Ubuntu-Light"/>
            </a:endParaRPr>
          </a:p>
          <a:p>
            <a:pPr marL="12700">
              <a:spcBef>
                <a:spcPts val="125"/>
              </a:spcBef>
            </a:pPr>
            <a:r>
              <a:rPr lang="en-GB" sz="3700" b="0" spc="-10">
                <a:solidFill>
                  <a:srgbClr val="F43882"/>
                </a:solidFill>
                <a:latin typeface="Ubuntu-Light"/>
                <a:cs typeface="Ubuntu-Light"/>
              </a:rPr>
              <a:t>Web</a:t>
            </a:r>
            <a:endParaRPr lang="en-GB" sz="3700">
              <a:latin typeface="Ubuntu-Light"/>
              <a:cs typeface="Ubuntu-Light"/>
            </a:endParaRPr>
          </a:p>
        </p:txBody>
      </p:sp>
      <p:sp>
        <p:nvSpPr>
          <p:cNvPr id="2" name="object 4">
            <a:extLst>
              <a:ext uri="{FF2B5EF4-FFF2-40B4-BE49-F238E27FC236}">
                <a16:creationId xmlns:a16="http://schemas.microsoft.com/office/drawing/2014/main" id="{4A1C76F5-4856-E3BD-E361-78C47649BB75}"/>
              </a:ext>
            </a:extLst>
          </p:cNvPr>
          <p:cNvSpPr txBox="1"/>
          <p:nvPr/>
        </p:nvSpPr>
        <p:spPr>
          <a:xfrm>
            <a:off x="510846" y="10390166"/>
            <a:ext cx="1418590" cy="189865"/>
          </a:xfrm>
          <a:prstGeom prst="rect">
            <a:avLst/>
          </a:prstGeom>
        </p:spPr>
        <p:txBody>
          <a:bodyPr vert="horz" wrap="square" lIns="0" tIns="3175" rIns="0" bIns="0" rtlCol="0">
            <a:spAutoFit/>
          </a:bodyPr>
          <a:lstStyle/>
          <a:p>
            <a:pPr marL="12700">
              <a:lnSpc>
                <a:spcPct val="100000"/>
              </a:lnSpc>
              <a:spcBef>
                <a:spcPts val="25"/>
              </a:spcBef>
            </a:pPr>
            <a:r>
              <a:rPr sz="1150" b="1">
                <a:solidFill>
                  <a:srgbClr val="315083"/>
                </a:solidFill>
                <a:latin typeface="Ubuntu"/>
                <a:cs typeface="Ubuntu"/>
              </a:rPr>
              <a:t>Public</a:t>
            </a:r>
            <a:r>
              <a:rPr sz="1150" b="1" spc="-10">
                <a:solidFill>
                  <a:srgbClr val="315083"/>
                </a:solidFill>
                <a:latin typeface="Ubuntu"/>
                <a:cs typeface="Ubuntu"/>
              </a:rPr>
              <a:t> </a:t>
            </a:r>
            <a:r>
              <a:rPr sz="1150" b="1">
                <a:solidFill>
                  <a:srgbClr val="315083"/>
                </a:solidFill>
                <a:latin typeface="Ubuntu"/>
                <a:cs typeface="Ubuntu"/>
              </a:rPr>
              <a:t>Health </a:t>
            </a:r>
            <a:r>
              <a:rPr sz="1150" b="1" spc="-10">
                <a:solidFill>
                  <a:srgbClr val="315083"/>
                </a:solidFill>
                <a:latin typeface="Ubuntu"/>
                <a:cs typeface="Ubuntu"/>
              </a:rPr>
              <a:t>Wales</a:t>
            </a:r>
            <a:endParaRPr sz="1150">
              <a:latin typeface="Ubuntu"/>
              <a:cs typeface="Ubuntu"/>
            </a:endParaRPr>
          </a:p>
        </p:txBody>
      </p:sp>
      <p:sp>
        <p:nvSpPr>
          <p:cNvPr id="5" name="object 5">
            <a:extLst>
              <a:ext uri="{FF2B5EF4-FFF2-40B4-BE49-F238E27FC236}">
                <a16:creationId xmlns:a16="http://schemas.microsoft.com/office/drawing/2014/main" id="{74E400B0-6DD5-43C4-2800-F87FE8F1B680}"/>
              </a:ext>
            </a:extLst>
          </p:cNvPr>
          <p:cNvSpPr txBox="1"/>
          <p:nvPr/>
        </p:nvSpPr>
        <p:spPr>
          <a:xfrm>
            <a:off x="2184900" y="10390166"/>
            <a:ext cx="4402167" cy="180178"/>
          </a:xfrm>
          <a:prstGeom prst="rect">
            <a:avLst/>
          </a:prstGeom>
        </p:spPr>
        <p:txBody>
          <a:bodyPr vert="horz" wrap="square" lIns="0" tIns="3175" rIns="0" bIns="0" rtlCol="0">
            <a:spAutoFit/>
          </a:bodyPr>
          <a:lstStyle/>
          <a:p>
            <a:pPr marL="12700">
              <a:lnSpc>
                <a:spcPct val="100000"/>
              </a:lnSpc>
              <a:spcBef>
                <a:spcPts val="25"/>
              </a:spcBef>
            </a:pPr>
            <a:r>
              <a:rPr lang="en-GB" sz="1150" spc="-10">
                <a:solidFill>
                  <a:srgbClr val="315083"/>
                </a:solidFill>
                <a:latin typeface="Ubuntu-Light"/>
                <a:cs typeface="Ubuntu-Light"/>
              </a:rPr>
              <a:t>Public Health Wales Annual Impact Survey, 2023</a:t>
            </a:r>
            <a:endParaRPr sz="1150">
              <a:latin typeface="Ubuntu-Light"/>
              <a:cs typeface="Ubuntu-Light"/>
            </a:endParaRPr>
          </a:p>
        </p:txBody>
      </p:sp>
    </p:spTree>
    <p:extLst>
      <p:ext uri="{BB962C8B-B14F-4D97-AF65-F5344CB8AC3E}">
        <p14:creationId xmlns:p14="http://schemas.microsoft.com/office/powerpoint/2010/main" val="9143396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0DA4F73-0CBD-94DB-0F40-CC98D9409F03}"/>
              </a:ext>
            </a:extLst>
          </p:cNvPr>
          <p:cNvSpPr>
            <a:spLocks noGrp="1"/>
          </p:cNvSpPr>
          <p:nvPr>
            <p:ph type="body" idx="1"/>
          </p:nvPr>
        </p:nvSpPr>
        <p:spPr>
          <a:xfrm>
            <a:off x="772616" y="2387010"/>
            <a:ext cx="19090184" cy="8284319"/>
          </a:xfrm>
        </p:spPr>
        <p:txBody>
          <a:bodyPr/>
          <a:lstStyle/>
          <a:p>
            <a:pPr marR="5080">
              <a:spcAft>
                <a:spcPts val="600"/>
              </a:spcAft>
            </a:pPr>
            <a:r>
              <a:rPr lang="en-GB" sz="3700" spc="-10">
                <a:solidFill>
                  <a:srgbClr val="F43882"/>
                </a:solidFill>
                <a:ea typeface="+mj-ea"/>
              </a:rPr>
              <a:t>Clarity </a:t>
            </a:r>
          </a:p>
          <a:p>
            <a:pPr marL="268288" marR="5080" indent="-268288">
              <a:spcAft>
                <a:spcPts val="600"/>
              </a:spcAft>
              <a:buFont typeface="Symbol" panose="05050102010706020507" pitchFamily="18" charset="2"/>
              <a:buChar char=""/>
            </a:pPr>
            <a:r>
              <a:rPr lang="en-GB" sz="2350" i="1">
                <a:solidFill>
                  <a:schemeClr val="tx1"/>
                </a:solidFill>
                <a:latin typeface="Ubuntu-Light"/>
              </a:rPr>
              <a:t>Dashboards can be useful for a specific type of user but can be very unhelpful </a:t>
            </a:r>
            <a:r>
              <a:rPr lang="en-GB" i="1">
                <a:solidFill>
                  <a:schemeClr val="tx1"/>
                </a:solidFill>
              </a:rPr>
              <a:t>for others</a:t>
            </a:r>
            <a:r>
              <a:rPr lang="en-GB" sz="2350" i="1">
                <a:solidFill>
                  <a:schemeClr val="tx1"/>
                </a:solidFill>
                <a:latin typeface="Ubuntu-Light"/>
              </a:rPr>
              <a:t>. </a:t>
            </a:r>
          </a:p>
          <a:p>
            <a:pPr marL="268288" marR="5080" indent="-268288">
              <a:spcBef>
                <a:spcPts val="95"/>
              </a:spcBef>
              <a:spcAft>
                <a:spcPts val="600"/>
              </a:spcAft>
              <a:buFont typeface="Symbol" panose="05050102010706020507" pitchFamily="18" charset="2"/>
              <a:buChar char=""/>
            </a:pPr>
            <a:r>
              <a:rPr lang="en-GB" b="1" i="1">
                <a:solidFill>
                  <a:schemeClr val="accent1">
                    <a:lumMod val="75000"/>
                  </a:schemeClr>
                </a:solidFill>
              </a:rPr>
              <a:t>Need interpretation </a:t>
            </a:r>
            <a:r>
              <a:rPr lang="en-GB" i="1">
                <a:solidFill>
                  <a:schemeClr val="tx1"/>
                </a:solidFill>
              </a:rPr>
              <a:t>for non-specialists,  journalists and the public </a:t>
            </a:r>
          </a:p>
          <a:p>
            <a:pPr marR="5080">
              <a:spcBef>
                <a:spcPts val="95"/>
              </a:spcBef>
              <a:spcAft>
                <a:spcPts val="600"/>
              </a:spcAft>
            </a:pPr>
            <a:endParaRPr lang="en-GB" sz="600" i="1">
              <a:solidFill>
                <a:schemeClr val="tx1"/>
              </a:solidFill>
            </a:endParaRPr>
          </a:p>
          <a:p>
            <a:pPr marL="12700" marR="0" lvl="0" indent="0" defTabSz="914400" eaLnBrk="1" fontAlgn="auto" latinLnBrk="0" hangingPunct="1">
              <a:lnSpc>
                <a:spcPct val="100000"/>
              </a:lnSpc>
              <a:spcBef>
                <a:spcPts val="210"/>
              </a:spcBef>
              <a:spcAft>
                <a:spcPts val="0"/>
              </a:spcAft>
              <a:buClrTx/>
              <a:buSzTx/>
              <a:buFontTx/>
              <a:buNone/>
              <a:tabLst/>
              <a:defRPr/>
            </a:pPr>
            <a:endParaRPr kumimoji="0" lang="en-GB" sz="3700" b="0" i="0" u="none" strike="noStrike" kern="0" cap="none" spc="-10" normalizeH="0" baseline="0" noProof="0">
              <a:ln>
                <a:noFill/>
              </a:ln>
              <a:solidFill>
                <a:srgbClr val="F43882"/>
              </a:solidFill>
              <a:effectLst/>
              <a:uLnTx/>
              <a:uFillTx/>
              <a:latin typeface="Ubuntu-Light"/>
              <a:ea typeface="+mj-ea"/>
            </a:endParaRPr>
          </a:p>
          <a:p>
            <a:pPr marL="12700" marR="0" lvl="0" indent="0" defTabSz="914400" eaLnBrk="1" fontAlgn="auto" latinLnBrk="0" hangingPunct="1">
              <a:lnSpc>
                <a:spcPct val="100000"/>
              </a:lnSpc>
              <a:spcBef>
                <a:spcPts val="210"/>
              </a:spcBef>
              <a:spcAft>
                <a:spcPts val="0"/>
              </a:spcAft>
              <a:buClrTx/>
              <a:buSzTx/>
              <a:buFontTx/>
              <a:buNone/>
              <a:tabLst/>
              <a:defRPr/>
            </a:pPr>
            <a:r>
              <a:rPr kumimoji="0" lang="en-GB" sz="3700" b="0" i="0" u="none" strike="noStrike" kern="0" cap="none" spc="-10" normalizeH="0" baseline="0" noProof="0">
                <a:ln>
                  <a:noFill/>
                </a:ln>
                <a:solidFill>
                  <a:srgbClr val="F43882"/>
                </a:solidFill>
                <a:effectLst/>
                <a:uLnTx/>
                <a:uFillTx/>
                <a:latin typeface="Ubuntu-Light"/>
                <a:ea typeface="+mj-ea"/>
              </a:rPr>
              <a:t>Timeliness</a:t>
            </a:r>
            <a:endParaRPr lang="en-GB" i="1">
              <a:solidFill>
                <a:schemeClr val="tx1"/>
              </a:solidFill>
            </a:endParaRPr>
          </a:p>
          <a:p>
            <a:pPr marL="268288" marR="5080" indent="-268288">
              <a:spcBef>
                <a:spcPts val="95"/>
              </a:spcBef>
              <a:spcAft>
                <a:spcPts val="600"/>
              </a:spcAft>
              <a:buFont typeface="Symbol" panose="05050102010706020507" pitchFamily="18" charset="2"/>
              <a:buChar char=""/>
            </a:pPr>
            <a:r>
              <a:rPr lang="en-GB" i="1">
                <a:solidFill>
                  <a:schemeClr val="tx1"/>
                </a:solidFill>
              </a:rPr>
              <a:t>Ascertainment and </a:t>
            </a:r>
            <a:r>
              <a:rPr lang="en-GB" b="1" i="1">
                <a:solidFill>
                  <a:schemeClr val="accent1">
                    <a:lumMod val="75000"/>
                  </a:schemeClr>
                </a:solidFill>
              </a:rPr>
              <a:t>timeliness</a:t>
            </a:r>
            <a:r>
              <a:rPr lang="en-GB" i="1">
                <a:solidFill>
                  <a:schemeClr val="tx1"/>
                </a:solidFill>
              </a:rPr>
              <a:t> are the biggest challenges to having good and relevant data. </a:t>
            </a:r>
          </a:p>
          <a:p>
            <a:pPr marL="268288" marR="5080" indent="-268288">
              <a:spcBef>
                <a:spcPts val="95"/>
              </a:spcBef>
              <a:spcAft>
                <a:spcPts val="600"/>
              </a:spcAft>
              <a:buFont typeface="Symbol" panose="05050102010706020507" pitchFamily="18" charset="2"/>
              <a:buChar char=""/>
            </a:pPr>
            <a:r>
              <a:rPr lang="en-GB" i="1">
                <a:solidFill>
                  <a:schemeClr val="tx1"/>
                </a:solidFill>
              </a:rPr>
              <a:t>“</a:t>
            </a:r>
            <a:r>
              <a:rPr lang="en-GB" b="1" i="1">
                <a:solidFill>
                  <a:schemeClr val="accent1">
                    <a:lumMod val="75000"/>
                  </a:schemeClr>
                </a:solidFill>
              </a:rPr>
              <a:t>Timeliness</a:t>
            </a:r>
            <a:r>
              <a:rPr lang="en-GB" i="1">
                <a:solidFill>
                  <a:schemeClr val="tx1"/>
                </a:solidFill>
              </a:rPr>
              <a:t> is often an issue for us. We see local teams developing regional content rather than waiting for national releases due to timescales.”</a:t>
            </a:r>
          </a:p>
          <a:p>
            <a:pPr marL="12700" marR="0" lvl="0" indent="0" defTabSz="914400" eaLnBrk="1" fontAlgn="auto" latinLnBrk="0" hangingPunct="1">
              <a:lnSpc>
                <a:spcPct val="100000"/>
              </a:lnSpc>
              <a:spcBef>
                <a:spcPts val="210"/>
              </a:spcBef>
              <a:spcAft>
                <a:spcPts val="0"/>
              </a:spcAft>
              <a:buClrTx/>
              <a:buSzTx/>
              <a:buFontTx/>
              <a:buNone/>
              <a:tabLst/>
              <a:defRPr/>
            </a:pPr>
            <a:endParaRPr kumimoji="0" lang="en-GB" sz="3700" b="0" i="0" u="none" strike="noStrike" kern="0" cap="none" spc="-10" normalizeH="0" baseline="0" noProof="0">
              <a:ln>
                <a:noFill/>
              </a:ln>
              <a:solidFill>
                <a:srgbClr val="F43882"/>
              </a:solidFill>
              <a:effectLst/>
              <a:uLnTx/>
              <a:uFillTx/>
              <a:latin typeface="Ubuntu-Light"/>
              <a:ea typeface="+mj-ea"/>
            </a:endParaRPr>
          </a:p>
          <a:p>
            <a:pPr marL="12700" marR="0" lvl="0" indent="0" defTabSz="914400" eaLnBrk="1" fontAlgn="auto" latinLnBrk="0" hangingPunct="1">
              <a:lnSpc>
                <a:spcPct val="100000"/>
              </a:lnSpc>
              <a:spcBef>
                <a:spcPts val="210"/>
              </a:spcBef>
              <a:spcAft>
                <a:spcPts val="0"/>
              </a:spcAft>
              <a:buClrTx/>
              <a:buSzTx/>
              <a:buFontTx/>
              <a:buNone/>
              <a:tabLst/>
              <a:defRPr/>
            </a:pPr>
            <a:r>
              <a:rPr kumimoji="0" lang="en-GB" sz="3700" b="0" i="0" u="none" strike="noStrike" kern="0" cap="none" spc="-10" normalizeH="0" baseline="0" noProof="0">
                <a:ln>
                  <a:noFill/>
                </a:ln>
                <a:solidFill>
                  <a:srgbClr val="F43882"/>
                </a:solidFill>
                <a:effectLst/>
                <a:uLnTx/>
                <a:uFillTx/>
                <a:latin typeface="Ubuntu-Light"/>
                <a:ea typeface="+mj-ea"/>
              </a:rPr>
              <a:t>Actionable</a:t>
            </a:r>
            <a:endParaRPr lang="en-GB" i="1">
              <a:solidFill>
                <a:schemeClr val="tx1"/>
              </a:solidFill>
            </a:endParaRPr>
          </a:p>
          <a:p>
            <a:pPr marL="342900" marR="5080" indent="-342900">
              <a:spcAft>
                <a:spcPts val="600"/>
              </a:spcAft>
              <a:buFont typeface="Symbol" panose="05050102010706020507" pitchFamily="18" charset="2"/>
              <a:buChar char=""/>
            </a:pPr>
            <a:r>
              <a:rPr lang="en-GB" i="1">
                <a:solidFill>
                  <a:schemeClr val="tx1"/>
                </a:solidFill>
              </a:rPr>
              <a:t>Needs clear, </a:t>
            </a:r>
            <a:r>
              <a:rPr lang="en-GB" b="1" i="1">
                <a:solidFill>
                  <a:schemeClr val="accent1">
                    <a:lumMod val="75000"/>
                  </a:schemeClr>
                </a:solidFill>
              </a:rPr>
              <a:t>actionable messaging </a:t>
            </a:r>
            <a:r>
              <a:rPr lang="en-GB" i="1">
                <a:solidFill>
                  <a:schemeClr val="tx1"/>
                </a:solidFill>
              </a:rPr>
              <a:t>for policy makers</a:t>
            </a:r>
          </a:p>
          <a:p>
            <a:pPr marL="342900" marR="5080" lvl="0" indent="-342900">
              <a:spcAft>
                <a:spcPts val="600"/>
              </a:spcAft>
              <a:buFont typeface="Symbol" panose="05050102010706020507" pitchFamily="18" charset="2"/>
              <a:buChar char=""/>
            </a:pPr>
            <a:r>
              <a:rPr lang="en-GB" i="1">
                <a:solidFill>
                  <a:schemeClr val="tx1"/>
                </a:solidFill>
              </a:rPr>
              <a:t>Simplicity and direct to the point will help many to </a:t>
            </a:r>
            <a:r>
              <a:rPr lang="en-GB" b="1" i="1">
                <a:solidFill>
                  <a:schemeClr val="accent1">
                    <a:lumMod val="75000"/>
                  </a:schemeClr>
                </a:solidFill>
              </a:rPr>
              <a:t>understand the purpose </a:t>
            </a:r>
            <a:r>
              <a:rPr lang="en-GB" i="1">
                <a:solidFill>
                  <a:schemeClr val="tx1"/>
                </a:solidFill>
              </a:rPr>
              <a:t>and need to act.</a:t>
            </a:r>
          </a:p>
          <a:p>
            <a:pPr marL="342900" marR="5080" lvl="0" indent="-342900">
              <a:spcAft>
                <a:spcPts val="600"/>
              </a:spcAft>
              <a:buFont typeface="Symbol" panose="05050102010706020507" pitchFamily="18" charset="2"/>
              <a:buChar char=""/>
            </a:pPr>
            <a:r>
              <a:rPr lang="en-GB" i="1">
                <a:solidFill>
                  <a:schemeClr val="tx1"/>
                </a:solidFill>
              </a:rPr>
              <a:t>Whilst what is produced is reliable and accurate, they are </a:t>
            </a:r>
            <a:r>
              <a:rPr lang="en-GB" b="1" i="1">
                <a:solidFill>
                  <a:schemeClr val="accent1">
                    <a:lumMod val="75000"/>
                  </a:schemeClr>
                </a:solidFill>
              </a:rPr>
              <a:t>not designed to inform action</a:t>
            </a:r>
            <a:r>
              <a:rPr lang="en-GB" i="1">
                <a:solidFill>
                  <a:schemeClr val="tx1"/>
                </a:solidFill>
              </a:rPr>
              <a:t>. They primarily give a description of an issue or state actions that are already obvious or produced through other means. Hence for those who are looking for timely / real time and actionable insights they fall short. </a:t>
            </a:r>
          </a:p>
          <a:p>
            <a:pPr marL="12700" marR="5080" indent="-342900">
              <a:lnSpc>
                <a:spcPct val="100400"/>
              </a:lnSpc>
              <a:spcBef>
                <a:spcPts val="95"/>
              </a:spcBef>
              <a:spcAft>
                <a:spcPts val="800"/>
              </a:spcAft>
              <a:buFont typeface="Symbol" panose="05050102010706020507" pitchFamily="18" charset="2"/>
              <a:buChar char=""/>
            </a:pPr>
            <a:endParaRPr lang="en-GB" sz="1800">
              <a:effectLst/>
              <a:highlight>
                <a:srgbClr val="00FFFF"/>
              </a:highlight>
              <a:latin typeface="Calibri" panose="020F0502020204030204" pitchFamily="34" charset="0"/>
              <a:ea typeface="Calibri" panose="020F0502020204030204" pitchFamily="34" charset="0"/>
              <a:cs typeface="Times New Roman" panose="02020603050405020304" pitchFamily="18" charset="0"/>
            </a:endParaRPr>
          </a:p>
          <a:p>
            <a:pPr marL="12700" marR="5080" indent="-342900">
              <a:lnSpc>
                <a:spcPct val="100400"/>
              </a:lnSpc>
              <a:spcBef>
                <a:spcPts val="95"/>
              </a:spcBef>
              <a:spcAft>
                <a:spcPts val="800"/>
              </a:spcAft>
              <a:buFont typeface="Symbol" panose="05050102010706020507" pitchFamily="18" charset="2"/>
              <a:buChar char=""/>
            </a:pPr>
            <a:endParaRPr lang="en-GB" sz="2350">
              <a:solidFill>
                <a:srgbClr val="7F7F7F"/>
              </a:solidFill>
              <a:latin typeface="Ubuntu-Light"/>
            </a:endParaRPr>
          </a:p>
          <a:p>
            <a:pPr marL="12700" marR="5080" indent="-342900">
              <a:lnSpc>
                <a:spcPct val="100400"/>
              </a:lnSpc>
              <a:spcBef>
                <a:spcPts val="95"/>
              </a:spcBef>
              <a:spcAft>
                <a:spcPts val="800"/>
              </a:spcAft>
              <a:buFont typeface="Symbol" panose="05050102010706020507" pitchFamily="18" charset="2"/>
              <a:buChar char=""/>
            </a:pPr>
            <a:endParaRPr lang="en-GB" sz="2350">
              <a:solidFill>
                <a:srgbClr val="7F7F7F"/>
              </a:solidFill>
              <a:latin typeface="Ubuntu-Light"/>
            </a:endParaRPr>
          </a:p>
        </p:txBody>
      </p:sp>
      <p:sp>
        <p:nvSpPr>
          <p:cNvPr id="4" name="object 31">
            <a:extLst>
              <a:ext uri="{FF2B5EF4-FFF2-40B4-BE49-F238E27FC236}">
                <a16:creationId xmlns:a16="http://schemas.microsoft.com/office/drawing/2014/main" id="{93641290-F440-DB58-C537-E512B7BB70BB}"/>
              </a:ext>
            </a:extLst>
          </p:cNvPr>
          <p:cNvSpPr txBox="1">
            <a:spLocks/>
          </p:cNvSpPr>
          <p:nvPr/>
        </p:nvSpPr>
        <p:spPr>
          <a:xfrm>
            <a:off x="772616" y="1327225"/>
            <a:ext cx="6537959" cy="939360"/>
          </a:xfrm>
          <a:prstGeom prst="rect">
            <a:avLst/>
          </a:prstGeom>
        </p:spPr>
        <p:txBody>
          <a:bodyPr vert="horz" wrap="square" lIns="0" tIns="15875" rIns="0" bIns="0" rtlCol="0">
            <a:spAutoFit/>
          </a:bodyPr>
          <a:lstStyle>
            <a:lvl1pPr>
              <a:defRPr sz="6000" b="1" i="0">
                <a:solidFill>
                  <a:srgbClr val="315083"/>
                </a:solidFill>
                <a:latin typeface="Ubuntu"/>
                <a:ea typeface="+mj-ea"/>
                <a:cs typeface="Ubuntu"/>
              </a:defRPr>
            </a:lvl1pPr>
          </a:lstStyle>
          <a:p>
            <a:pPr marL="12700">
              <a:spcBef>
                <a:spcPts val="125"/>
              </a:spcBef>
            </a:pPr>
            <a:r>
              <a:rPr lang="en-GB" spc="-20"/>
              <a:t>PHW reputation</a:t>
            </a:r>
          </a:p>
        </p:txBody>
      </p:sp>
      <p:sp>
        <p:nvSpPr>
          <p:cNvPr id="2" name="object 4">
            <a:extLst>
              <a:ext uri="{FF2B5EF4-FFF2-40B4-BE49-F238E27FC236}">
                <a16:creationId xmlns:a16="http://schemas.microsoft.com/office/drawing/2014/main" id="{613900A8-3F1E-2BB0-F1C8-024A68A72A8D}"/>
              </a:ext>
            </a:extLst>
          </p:cNvPr>
          <p:cNvSpPr txBox="1"/>
          <p:nvPr/>
        </p:nvSpPr>
        <p:spPr>
          <a:xfrm>
            <a:off x="510846" y="10390166"/>
            <a:ext cx="1418590" cy="189865"/>
          </a:xfrm>
          <a:prstGeom prst="rect">
            <a:avLst/>
          </a:prstGeom>
        </p:spPr>
        <p:txBody>
          <a:bodyPr vert="horz" wrap="square" lIns="0" tIns="3175" rIns="0" bIns="0" rtlCol="0">
            <a:spAutoFit/>
          </a:bodyPr>
          <a:lstStyle/>
          <a:p>
            <a:pPr marL="12700">
              <a:lnSpc>
                <a:spcPct val="100000"/>
              </a:lnSpc>
              <a:spcBef>
                <a:spcPts val="25"/>
              </a:spcBef>
            </a:pPr>
            <a:r>
              <a:rPr sz="1150" b="1">
                <a:solidFill>
                  <a:srgbClr val="315083"/>
                </a:solidFill>
                <a:latin typeface="Ubuntu"/>
                <a:cs typeface="Ubuntu"/>
              </a:rPr>
              <a:t>Public</a:t>
            </a:r>
            <a:r>
              <a:rPr sz="1150" b="1" spc="-10">
                <a:solidFill>
                  <a:srgbClr val="315083"/>
                </a:solidFill>
                <a:latin typeface="Ubuntu"/>
                <a:cs typeface="Ubuntu"/>
              </a:rPr>
              <a:t> </a:t>
            </a:r>
            <a:r>
              <a:rPr sz="1150" b="1">
                <a:solidFill>
                  <a:srgbClr val="315083"/>
                </a:solidFill>
                <a:latin typeface="Ubuntu"/>
                <a:cs typeface="Ubuntu"/>
              </a:rPr>
              <a:t>Health </a:t>
            </a:r>
            <a:r>
              <a:rPr sz="1150" b="1" spc="-10">
                <a:solidFill>
                  <a:srgbClr val="315083"/>
                </a:solidFill>
                <a:latin typeface="Ubuntu"/>
                <a:cs typeface="Ubuntu"/>
              </a:rPr>
              <a:t>Wales</a:t>
            </a:r>
            <a:endParaRPr sz="1150">
              <a:latin typeface="Ubuntu"/>
              <a:cs typeface="Ubuntu"/>
            </a:endParaRPr>
          </a:p>
        </p:txBody>
      </p:sp>
      <p:sp>
        <p:nvSpPr>
          <p:cNvPr id="5" name="object 5">
            <a:extLst>
              <a:ext uri="{FF2B5EF4-FFF2-40B4-BE49-F238E27FC236}">
                <a16:creationId xmlns:a16="http://schemas.microsoft.com/office/drawing/2014/main" id="{0FA3BAB6-2E83-156F-A767-255DD44B4968}"/>
              </a:ext>
            </a:extLst>
          </p:cNvPr>
          <p:cNvSpPr txBox="1"/>
          <p:nvPr/>
        </p:nvSpPr>
        <p:spPr>
          <a:xfrm>
            <a:off x="2184900" y="10390166"/>
            <a:ext cx="4402167" cy="180178"/>
          </a:xfrm>
          <a:prstGeom prst="rect">
            <a:avLst/>
          </a:prstGeom>
        </p:spPr>
        <p:txBody>
          <a:bodyPr vert="horz" wrap="square" lIns="0" tIns="3175" rIns="0" bIns="0" rtlCol="0">
            <a:spAutoFit/>
          </a:bodyPr>
          <a:lstStyle/>
          <a:p>
            <a:pPr marL="12700">
              <a:lnSpc>
                <a:spcPct val="100000"/>
              </a:lnSpc>
              <a:spcBef>
                <a:spcPts val="25"/>
              </a:spcBef>
            </a:pPr>
            <a:r>
              <a:rPr lang="en-GB" sz="1150" spc="-10">
                <a:solidFill>
                  <a:srgbClr val="315083"/>
                </a:solidFill>
                <a:latin typeface="Ubuntu-Light"/>
                <a:cs typeface="Ubuntu-Light"/>
              </a:rPr>
              <a:t>Public Health Wales Annual Impact Survey, 2023</a:t>
            </a:r>
            <a:endParaRPr sz="1150">
              <a:latin typeface="Ubuntu-Light"/>
              <a:cs typeface="Ubuntu-Light"/>
            </a:endParaRPr>
          </a:p>
        </p:txBody>
      </p:sp>
    </p:spTree>
    <p:extLst>
      <p:ext uri="{BB962C8B-B14F-4D97-AF65-F5344CB8AC3E}">
        <p14:creationId xmlns:p14="http://schemas.microsoft.com/office/powerpoint/2010/main" val="2757923024"/>
      </p:ext>
    </p:extLst>
  </p:cSld>
  <p:clrMapOvr>
    <a:masterClrMapping/>
  </p:clrMapOvr>
</p:sld>
</file>

<file path=ppt/theme/theme1.xml><?xml version="1.0" encoding="utf-8"?>
<a:theme xmlns:a="http://schemas.openxmlformats.org/drawingml/2006/main" name="Office Theme">
  <a:themeElements>
    <a:clrScheme name="PHWkl">
      <a:dk1>
        <a:sysClr val="windowText" lastClr="000000"/>
      </a:dk1>
      <a:lt1>
        <a:sysClr val="window" lastClr="FFFFFF"/>
      </a:lt1>
      <a:dk2>
        <a:srgbClr val="44546A"/>
      </a:dk2>
      <a:lt2>
        <a:srgbClr val="E7E6E6"/>
      </a:lt2>
      <a:accent1>
        <a:srgbClr val="24A2B5"/>
      </a:accent1>
      <a:accent2>
        <a:srgbClr val="E03882"/>
      </a:accent2>
      <a:accent3>
        <a:srgbClr val="325083"/>
      </a:accent3>
      <a:accent4>
        <a:srgbClr val="FF5D0C"/>
      </a:accent4>
      <a:accent5>
        <a:srgbClr val="40A294"/>
      </a:accent5>
      <a:accent6>
        <a:srgbClr val="FFFF00"/>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E01687F77D63A8459CEFD3583C1899E6" ma:contentTypeVersion="17" ma:contentTypeDescription="Create a new document." ma:contentTypeScope="" ma:versionID="3812673331a177795e1f53142dfa528e">
  <xsd:schema xmlns:xsd="http://www.w3.org/2001/XMLSchema" xmlns:xs="http://www.w3.org/2001/XMLSchema" xmlns:p="http://schemas.microsoft.com/office/2006/metadata/properties" xmlns:ns2="74117dde-b119-4746-8562-4584e64c254c" xmlns:ns3="885d599f-0d70-42f9-bb26-1bdcfa13e79d" targetNamespace="http://schemas.microsoft.com/office/2006/metadata/properties" ma:root="true" ma:fieldsID="67673e1c6d4a29cb2ab7875162efaf35" ns2:_="" ns3:_="">
    <xsd:import namespace="74117dde-b119-4746-8562-4584e64c254c"/>
    <xsd:import namespace="885d599f-0d70-42f9-bb26-1bdcfa13e79d"/>
    <xsd:element name="properties">
      <xsd:complexType>
        <xsd:sequence>
          <xsd:element name="documentManagement">
            <xsd:complexType>
              <xsd:all>
                <xsd:element ref="ns2:MeetingSubCategory"/>
                <xsd:element ref="ns2:MeetingDate"/>
                <xsd:element ref="ns2:Open_x002f_Private"/>
                <xsd:element ref="ns2:Reason" minOccurs="0"/>
                <xsd:element ref="ns2:DocumentType" minOccurs="0"/>
                <xsd:element ref="ns2:Status" minOccurs="0"/>
                <xsd:element ref="ns2:RetentionDate" minOccurs="0"/>
                <xsd:element ref="ns2:PublishedonWeb" minOccurs="0"/>
                <xsd:element ref="ns2:PublishedonAdmincontrol" minOccurs="0"/>
                <xsd:element ref="ns2:MediaServiceMetadata" minOccurs="0"/>
                <xsd:element ref="ns2:MediaServiceFastMetadata" minOccurs="0"/>
                <xsd:element ref="ns2:MediaServiceObjectDetectorVersions" minOccurs="0"/>
                <xsd:element ref="ns2:EinancialYear"/>
                <xsd:element ref="ns2:Note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4117dde-b119-4746-8562-4584e64c254c" elementFormDefault="qualified">
    <xsd:import namespace="http://schemas.microsoft.com/office/2006/documentManagement/types"/>
    <xsd:import namespace="http://schemas.microsoft.com/office/infopath/2007/PartnerControls"/>
    <xsd:element name="MeetingSubCategory" ma:index="8" ma:displayName="Meeting" ma:format="Dropdown" ma:internalName="MeetingSubCategory">
      <xsd:simpleType>
        <xsd:restriction base="dms:Choice">
          <xsd:enumeration value="Board"/>
          <xsd:enumeration value="Board Briefing"/>
          <xsd:enumeration value="Board (Private)"/>
          <xsd:enumeration value="Board Development"/>
          <xsd:enumeration value="ACGC"/>
          <xsd:enumeration value="KRIC"/>
          <xsd:enumeration value="KRIC (Private)"/>
          <xsd:enumeration value="POD"/>
          <xsd:enumeration value="POD (Private)"/>
          <xsd:enumeration value="QSIC"/>
          <xsd:enumeration value="QSIC (Private)"/>
          <xsd:enumeration value="BET"/>
          <xsd:enumeration value="SBET"/>
          <xsd:enumeration value="LT"/>
          <xsd:enumeration value="Chair's Meeting"/>
          <xsd:enumeration value="Board Business Unit Meeting"/>
          <xsd:enumeration value="AGM"/>
        </xsd:restriction>
      </xsd:simpleType>
    </xsd:element>
    <xsd:element name="MeetingDate" ma:index="9" ma:displayName="Meeting Date" ma:format="DateOnly" ma:internalName="MeetingDate">
      <xsd:simpleType>
        <xsd:restriction base="dms:DateTime"/>
      </xsd:simpleType>
    </xsd:element>
    <xsd:element name="Open_x002f_Private" ma:index="10" ma:displayName="Open/Private" ma:default="Open" ma:format="Dropdown" ma:internalName="Open_x002f_Private">
      <xsd:simpleType>
        <xsd:restriction base="dms:Choice">
          <xsd:enumeration value="Open"/>
          <xsd:enumeration value="Private"/>
          <xsd:enumeration value="Choice 3"/>
        </xsd:restriction>
      </xsd:simpleType>
    </xsd:element>
    <xsd:element name="Reason" ma:index="11" nillable="true" ma:displayName="Reason" ma:format="Dropdown" ma:internalName="Reason">
      <xsd:complexType>
        <xsd:complexContent>
          <xsd:extension base="dms:MultiChoice">
            <xsd:sequence>
              <xsd:element name="Value" maxOccurs="unbounded" minOccurs="0" nillable="true">
                <xsd:simpleType>
                  <xsd:restriction base="dms:Choice">
                    <xsd:enumeration value="Commercially Sensitive – Procurement"/>
                    <xsd:enumeration value="Confidential – Information Governance"/>
                    <xsd:enumeration value="Confidential – Cyber Security"/>
                    <xsd:enumeration value="Confidential – Workforce"/>
                    <xsd:enumeration value="Legally Privileged "/>
                    <xsd:enumeration value="Summary of Private Committee / Sub Group Meetings ‐ subject matter confidential"/>
                    <xsd:enumeration value="Undue concern or harm to the public"/>
                    <xsd:enumeration value="Choice 8"/>
                  </xsd:restriction>
                </xsd:simpleType>
              </xsd:element>
            </xsd:sequence>
          </xsd:extension>
        </xsd:complexContent>
      </xsd:complexType>
    </xsd:element>
    <xsd:element name="DocumentType" ma:index="12" nillable="true" ma:displayName="Document Type" ma:format="Dropdown" ma:internalName="DocumentType">
      <xsd:simpleType>
        <xsd:restriction base="dms:Choice">
          <xsd:enumeration value="Cover Report"/>
          <xsd:enumeration value="Report"/>
          <xsd:enumeration value="Agenda"/>
          <xsd:enumeration value="Presentation"/>
          <xsd:enumeration value="Attachment"/>
          <xsd:enumeration value="Minutes"/>
          <xsd:enumeration value="Action Log"/>
          <xsd:enumeration value="Choice 9"/>
          <xsd:enumeration value="Work Plan"/>
          <xsd:enumeration value="Correspondance"/>
        </xsd:restriction>
      </xsd:simpleType>
    </xsd:element>
    <xsd:element name="Status" ma:index="13" nillable="true" ma:displayName="Status" ma:format="Dropdown" ma:internalName="Status">
      <xsd:simpleType>
        <xsd:restriction base="dms:Choice">
          <xsd:enumeration value="Draft"/>
          <xsd:enumeration value="Final"/>
          <xsd:enumeration value="Working Draft"/>
          <xsd:enumeration value="Unconfirmed Minutes"/>
          <xsd:enumeration value="Live Document"/>
        </xsd:restriction>
      </xsd:simpleType>
    </xsd:element>
    <xsd:element name="RetentionDate" ma:index="14" nillable="true" ma:displayName="Retention Date" ma:format="Dropdown" ma:internalName="RetentionDate">
      <xsd:simpleType>
        <xsd:restriction base="dms:Choice">
          <xsd:enumeration value="2030"/>
          <xsd:enumeration value="2031"/>
          <xsd:enumeration value="2032"/>
          <xsd:enumeration value="Always"/>
        </xsd:restriction>
      </xsd:simpleType>
    </xsd:element>
    <xsd:element name="PublishedonWeb" ma:index="15" nillable="true" ma:displayName="Published on Web" ma:format="Dropdown" ma:internalName="PublishedonWeb">
      <xsd:simpleType>
        <xsd:restriction base="dms:Choice">
          <xsd:enumeration value="Yes"/>
          <xsd:enumeration value="No - Private"/>
          <xsd:enumeration value="Will be published when agenda published"/>
          <xsd:enumeration value="Meeting papers not published"/>
        </xsd:restriction>
      </xsd:simpleType>
    </xsd:element>
    <xsd:element name="PublishedonAdmincontrol" ma:index="16" nillable="true" ma:displayName="Published on Admincontrol" ma:format="Dropdown" ma:internalName="PublishedonAdmincontrol">
      <xsd:simpleType>
        <xsd:restriction base="dms:Choice">
          <xsd:enumeration value="Yes"/>
          <xsd:enumeration value="No"/>
          <xsd:enumeration value="Pending agenda finalising"/>
        </xsd:restriction>
      </xsd:simpleType>
    </xsd:element>
    <xsd:element name="MediaServiceMetadata" ma:index="17" nillable="true" ma:displayName="MediaServiceMetadata" ma:hidden="true" ma:internalName="MediaServiceMetadata" ma:readOnly="true">
      <xsd:simpleType>
        <xsd:restriction base="dms:Note"/>
      </xsd:simpleType>
    </xsd:element>
    <xsd:element name="MediaServiceFastMetadata" ma:index="18" nillable="true" ma:displayName="MediaServiceFastMetadata" ma:hidden="true" ma:internalName="MediaServiceFastMetadata" ma:readOnly="true">
      <xsd:simpleType>
        <xsd:restriction base="dms:Note"/>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EinancialYear" ma:index="20" ma:displayName="Financial Year" ma:format="Dropdown" ma:internalName="EinancialYear">
      <xsd:simpleType>
        <xsd:restriction base="dms:Choice">
          <xsd:enumeration value="2023/2023"/>
          <xsd:enumeration value="2023/2024"/>
          <xsd:enumeration value="Choice 3"/>
        </xsd:restriction>
      </xsd:simpleType>
    </xsd:element>
    <xsd:element name="Notes" ma:index="21" nillable="true" ma:displayName="Notes" ma:format="Dropdown" ma:internalName="Notes">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885d599f-0d70-42f9-bb26-1bdcfa13e79d" elementFormDefault="qualified">
    <xsd:import namespace="http://schemas.microsoft.com/office/2006/documentManagement/types"/>
    <xsd:import namespace="http://schemas.microsoft.com/office/infopath/2007/PartnerControls"/>
    <xsd:element name="SharedWithUsers" ma:index="2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Status xmlns="74117dde-b119-4746-8562-4584e64c254c">Final</Status>
    <Notes xmlns="74117dde-b119-4746-8562-4584e64c254c" xsi:nil="true"/>
    <Open_x002f_Private xmlns="74117dde-b119-4746-8562-4584e64c254c">Open</Open_x002f_Private>
    <PublishedonWeb xmlns="74117dde-b119-4746-8562-4584e64c254c">Will be published when agenda published</PublishedonWeb>
    <PublishedonAdmincontrol xmlns="74117dde-b119-4746-8562-4584e64c254c">Pending agenda finalising</PublishedonAdmincontrol>
    <MeetingSubCategory xmlns="74117dde-b119-4746-8562-4584e64c254c">KRIC</MeetingSubCategory>
    <RetentionDate xmlns="74117dde-b119-4746-8562-4584e64c254c">Always</RetentionDate>
    <DocumentType xmlns="74117dde-b119-4746-8562-4584e64c254c">Presentation</DocumentType>
    <MeetingDate xmlns="74117dde-b119-4746-8562-4584e64c254c">2023-09-12T23:00:00+00:00</MeetingDate>
    <EinancialYear xmlns="74117dde-b119-4746-8562-4584e64c254c">2023/2024</EinancialYear>
    <Reason xmlns="74117dde-b119-4746-8562-4584e64c254c" xsi:nil="true"/>
  </documentManagement>
</p:properties>
</file>

<file path=customXml/itemProps1.xml><?xml version="1.0" encoding="utf-8"?>
<ds:datastoreItem xmlns:ds="http://schemas.openxmlformats.org/officeDocument/2006/customXml" ds:itemID="{A6A50DFB-2807-400F-A80C-88F46D07AA11}">
  <ds:schemaRefs>
    <ds:schemaRef ds:uri="http://schemas.microsoft.com/sharepoint/v3/contenttype/forms"/>
  </ds:schemaRefs>
</ds:datastoreItem>
</file>

<file path=customXml/itemProps2.xml><?xml version="1.0" encoding="utf-8"?>
<ds:datastoreItem xmlns:ds="http://schemas.openxmlformats.org/officeDocument/2006/customXml" ds:itemID="{F804C619-3FA3-4108-949A-91D842BD1065}"/>
</file>

<file path=customXml/itemProps3.xml><?xml version="1.0" encoding="utf-8"?>
<ds:datastoreItem xmlns:ds="http://schemas.openxmlformats.org/officeDocument/2006/customXml" ds:itemID="{AC383AEC-A6FA-49AE-B9C4-4EC94F2FA1B5}">
  <ds:schemaRefs>
    <ds:schemaRef ds:uri="8d7cfebf-00e0-4770-abfd-6df30e7ebdaa"/>
    <ds:schemaRef ds:uri="cc26611f-a4ed-4d29-b39c-8c2bc64332ae"/>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0</TotalTime>
  <Words>4764</Words>
  <Application>Microsoft Office PowerPoint</Application>
  <PresentationFormat>Custom</PresentationFormat>
  <Paragraphs>492</Paragraphs>
  <Slides>24</Slides>
  <Notes>4</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24</vt:i4>
      </vt:variant>
    </vt:vector>
  </HeadingPairs>
  <TitlesOfParts>
    <vt:vector size="32" baseType="lpstr">
      <vt:lpstr>Arial</vt:lpstr>
      <vt:lpstr>Calibri</vt:lpstr>
      <vt:lpstr>Symbol</vt:lpstr>
      <vt:lpstr>Ubuntu</vt:lpstr>
      <vt:lpstr>Ubuntu Light</vt:lpstr>
      <vt:lpstr>Ubuntu-Light</vt:lpstr>
      <vt:lpstr>Wingdings</vt:lpstr>
      <vt:lpstr>Office Theme</vt:lpstr>
      <vt:lpstr>Public Health Wales Annual Impact Survey of data, analysis and research products External stakeholders</vt:lpstr>
      <vt:lpstr>Introduction to our approach to measuring impact for our knowledge based products </vt:lpstr>
      <vt:lpstr>Survey methods</vt:lpstr>
      <vt:lpstr>Findings</vt:lpstr>
      <vt:lpstr>Users</vt:lpstr>
      <vt:lpstr>PHW reputation Quantitative responses</vt:lpstr>
      <vt:lpstr>PHW reputation What’s going well? </vt:lpstr>
      <vt:lpstr>PowerPoint Presentation</vt:lpstr>
      <vt:lpstr>PowerPoint Presentation</vt:lpstr>
      <vt:lpstr>User needs</vt:lpstr>
      <vt:lpstr>User needs </vt:lpstr>
      <vt:lpstr>User needs </vt:lpstr>
      <vt:lpstr>Satisfaction </vt:lpstr>
      <vt:lpstr>Most useful products In the past 12 months</vt:lpstr>
      <vt:lpstr>Working with PHW </vt:lpstr>
      <vt:lpstr>Impact</vt:lpstr>
      <vt:lpstr>Impact</vt:lpstr>
      <vt:lpstr>Areas for improvement</vt:lpstr>
      <vt:lpstr>PowerPoint Presentation</vt:lpstr>
      <vt:lpstr>PowerPoint Presentation</vt:lpstr>
      <vt:lpstr>PowerPoint Presentation</vt:lpstr>
      <vt:lpstr>PowerPoint Presentation</vt:lpstr>
      <vt:lpstr>PowerPoint Presentation</vt:lpstr>
      <vt:lpstr>Gweithio gyda'n gilydd  i greu Cymru iachach  Working together for a healthier Wales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cover</dc:title>
  <cp:lastModifiedBy>Kirsty Little (Public Health Wales)</cp:lastModifiedBy>
  <cp:revision>1</cp:revision>
  <dcterms:created xsi:type="dcterms:W3CDTF">2023-05-26T14:56:53Z</dcterms:created>
  <dcterms:modified xsi:type="dcterms:W3CDTF">2023-08-23T09:45:08Z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2023-05-26T00:00:00Z</vt:filetime>
  </property>
  <property fmtid="{D5CDD505-2E9C-101B-9397-08002B2CF9AE}" pid="3" name="Creator">
    <vt:lpwstr>Adobe InDesign 18.2 (Macintosh)</vt:lpwstr>
  </property>
  <property fmtid="{D5CDD505-2E9C-101B-9397-08002B2CF9AE}" pid="4" name="LastSaved">
    <vt:filetime>2023-05-26T00:00:00Z</vt:filetime>
  </property>
  <property fmtid="{D5CDD505-2E9C-101B-9397-08002B2CF9AE}" pid="5" name="Producer">
    <vt:lpwstr>Adobe PDF Library 17.0</vt:lpwstr>
  </property>
  <property fmtid="{D5CDD505-2E9C-101B-9397-08002B2CF9AE}" pid="6" name="ContentTypeId">
    <vt:lpwstr>0x010100E01687F77D63A8459CEFD3583C1899E6</vt:lpwstr>
  </property>
  <property fmtid="{D5CDD505-2E9C-101B-9397-08002B2CF9AE}" pid="7" name="MediaServiceImageTags">
    <vt:lpwstr/>
  </property>
</Properties>
</file>