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0" r:id="rId4"/>
  </p:sldMasterIdLst>
  <p:notesMasterIdLst>
    <p:notesMasterId r:id="rId25"/>
  </p:notesMasterIdLst>
  <p:sldIdLst>
    <p:sldId id="256" r:id="rId5"/>
    <p:sldId id="260" r:id="rId6"/>
    <p:sldId id="299" r:id="rId7"/>
    <p:sldId id="263" r:id="rId8"/>
    <p:sldId id="285" r:id="rId9"/>
    <p:sldId id="283" r:id="rId10"/>
    <p:sldId id="298" r:id="rId11"/>
    <p:sldId id="259" r:id="rId12"/>
    <p:sldId id="286" r:id="rId13"/>
    <p:sldId id="287" r:id="rId14"/>
    <p:sldId id="280" r:id="rId15"/>
    <p:sldId id="288" r:id="rId16"/>
    <p:sldId id="289" r:id="rId17"/>
    <p:sldId id="291" r:id="rId18"/>
    <p:sldId id="295" r:id="rId19"/>
    <p:sldId id="292" r:id="rId20"/>
    <p:sldId id="297" r:id="rId21"/>
    <p:sldId id="296" r:id="rId22"/>
    <p:sldId id="258" r:id="rId23"/>
    <p:sldId id="284"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C929D02-4BFA-87EB-0628-F8B83367E14F}" name="Fliss Bennee (Public Health Wales - No. 2 Capital Quarter)" initials="FB(HWN2CQ" userId="S::Fliss.Bennee@wales.nhs.uk::d62bc2ef-d8c3-482c-ae1d-59618bc8f9c4" providerId="AD"/>
  <p188:author id="{751BCBB2-8DB6-5F88-77F3-8B6057224CFB}" name="Louisa Nolan (Public Health Wales - No. 2 Capital Quarter)" initials="LN(HWN2CQ" userId="S::Louisa.Nolan@wales.nhs.uk::5701879c-4cf4-4dc0-b128-1cfc3f6c4b77"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0" d="100"/>
          <a:sy n="80" d="100"/>
        </p:scale>
        <p:origin x="682" y="48"/>
      </p:cViewPr>
      <p:guideLst/>
    </p:cSldViewPr>
  </p:slideViewPr>
  <p:notesTextViewPr>
    <p:cViewPr>
      <p:scale>
        <a:sx n="1" d="1"/>
        <a:sy n="1" d="1"/>
      </p:scale>
      <p:origin x="0" y="0"/>
    </p:cViewPr>
  </p:notesTextViewPr>
  <p:sorterViewPr>
    <p:cViewPr>
      <p:scale>
        <a:sx n="90" d="100"/>
        <a:sy n="90" d="100"/>
      </p:scale>
      <p:origin x="0" y="-18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ouisa Nolan (Public Health Wales - No. 2 Capital Quarter)" userId="5701879c-4cf4-4dc0-b128-1cfc3f6c4b77" providerId="ADAL" clId="{5F906E13-62ED-4B84-A553-FA7DC813C2EA}"/>
    <pc:docChg chg="addSld delSld modSld sldOrd">
      <pc:chgData name="Louisa Nolan (Public Health Wales - No. 2 Capital Quarter)" userId="5701879c-4cf4-4dc0-b128-1cfc3f6c4b77" providerId="ADAL" clId="{5F906E13-62ED-4B84-A553-FA7DC813C2EA}" dt="2022-11-17T18:23:59.298" v="18" actId="20577"/>
      <pc:docMkLst>
        <pc:docMk/>
      </pc:docMkLst>
      <pc:sldChg chg="ord">
        <pc:chgData name="Louisa Nolan (Public Health Wales - No. 2 Capital Quarter)" userId="5701879c-4cf4-4dc0-b128-1cfc3f6c4b77" providerId="ADAL" clId="{5F906E13-62ED-4B84-A553-FA7DC813C2EA}" dt="2022-11-17T18:23:25.599" v="3"/>
        <pc:sldMkLst>
          <pc:docMk/>
          <pc:sldMk cId="1063506304" sldId="259"/>
        </pc:sldMkLst>
      </pc:sldChg>
      <pc:sldChg chg="del">
        <pc:chgData name="Louisa Nolan (Public Health Wales - No. 2 Capital Quarter)" userId="5701879c-4cf4-4dc0-b128-1cfc3f6c4b77" providerId="ADAL" clId="{5F906E13-62ED-4B84-A553-FA7DC813C2EA}" dt="2022-11-17T18:23:12.884" v="0" actId="2696"/>
        <pc:sldMkLst>
          <pc:docMk/>
          <pc:sldMk cId="1093870916" sldId="282"/>
        </pc:sldMkLst>
      </pc:sldChg>
      <pc:sldChg chg="modSp">
        <pc:chgData name="Louisa Nolan (Public Health Wales - No. 2 Capital Quarter)" userId="5701879c-4cf4-4dc0-b128-1cfc3f6c4b77" providerId="ADAL" clId="{5F906E13-62ED-4B84-A553-FA7DC813C2EA}" dt="2022-11-17T18:23:59.298" v="18" actId="20577"/>
        <pc:sldMkLst>
          <pc:docMk/>
          <pc:sldMk cId="4234297385" sldId="297"/>
        </pc:sldMkLst>
        <pc:graphicFrameChg chg="mod">
          <ac:chgData name="Louisa Nolan (Public Health Wales - No. 2 Capital Quarter)" userId="5701879c-4cf4-4dc0-b128-1cfc3f6c4b77" providerId="ADAL" clId="{5F906E13-62ED-4B84-A553-FA7DC813C2EA}" dt="2022-11-17T18:23:59.298" v="18" actId="20577"/>
          <ac:graphicFrameMkLst>
            <pc:docMk/>
            <pc:sldMk cId="4234297385" sldId="297"/>
            <ac:graphicFrameMk id="5" creationId="{26CA37A7-C9D3-EA21-EAC3-B1FC20970C03}"/>
          </ac:graphicFrameMkLst>
        </pc:graphicFrameChg>
      </pc:sldChg>
      <pc:sldChg chg="add">
        <pc:chgData name="Louisa Nolan (Public Health Wales - No. 2 Capital Quarter)" userId="5701879c-4cf4-4dc0-b128-1cfc3f6c4b77" providerId="ADAL" clId="{5F906E13-62ED-4B84-A553-FA7DC813C2EA}" dt="2022-11-17T18:23:22.158" v="1"/>
        <pc:sldMkLst>
          <pc:docMk/>
          <pc:sldMk cId="1687644366" sldId="298"/>
        </pc:sldMkLst>
      </pc:sldChg>
    </pc:docChg>
  </pc:docChgLst>
  <pc:docChgLst>
    <pc:chgData name="Louisa Nolan (Public Health Wales - No. 2 Capital Quarter)" userId="5701879c-4cf4-4dc0-b128-1cfc3f6c4b77" providerId="ADAL" clId="{E06E0F89-EF48-4621-AB7B-0271F85716CF}"/>
    <pc:docChg chg="modSld">
      <pc:chgData name="Louisa Nolan (Public Health Wales - No. 2 Capital Quarter)" userId="5701879c-4cf4-4dc0-b128-1cfc3f6c4b77" providerId="ADAL" clId="{E06E0F89-EF48-4621-AB7B-0271F85716CF}" dt="2022-11-21T17:40:12.526" v="17" actId="20577"/>
      <pc:docMkLst>
        <pc:docMk/>
      </pc:docMkLst>
      <pc:sldChg chg="modSp mod">
        <pc:chgData name="Louisa Nolan (Public Health Wales - No. 2 Capital Quarter)" userId="5701879c-4cf4-4dc0-b128-1cfc3f6c4b77" providerId="ADAL" clId="{E06E0F89-EF48-4621-AB7B-0271F85716CF}" dt="2022-11-21T17:40:12.526" v="17" actId="20577"/>
        <pc:sldMkLst>
          <pc:docMk/>
          <pc:sldMk cId="109857222" sldId="256"/>
        </pc:sldMkLst>
        <pc:spChg chg="mod">
          <ac:chgData name="Louisa Nolan (Public Health Wales - No. 2 Capital Quarter)" userId="5701879c-4cf4-4dc0-b128-1cfc3f6c4b77" providerId="ADAL" clId="{E06E0F89-EF48-4621-AB7B-0271F85716CF}" dt="2022-11-21T17:40:12.526" v="17" actId="20577"/>
          <ac:spMkLst>
            <pc:docMk/>
            <pc:sldMk cId="109857222" sldId="256"/>
            <ac:spMk id="3"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BB7E48-83BC-48D0-AFE7-4A94619CB2B3}" type="doc">
      <dgm:prSet loTypeId="urn:microsoft.com/office/officeart/2005/8/layout/radial1" loCatId="relationship" qsTypeId="urn:microsoft.com/office/officeart/2005/8/quickstyle/simple4" qsCatId="simple" csTypeId="urn:microsoft.com/office/officeart/2005/8/colors/colorful3" csCatId="colorful" phldr="1"/>
      <dgm:spPr/>
      <dgm:t>
        <a:bodyPr/>
        <a:lstStyle/>
        <a:p>
          <a:endParaRPr lang="en-GB"/>
        </a:p>
      </dgm:t>
    </dgm:pt>
    <dgm:pt modelId="{8CB31E6A-D3BF-4BA5-90D6-C4BB26188997}">
      <dgm:prSet phldrT="[Text]" custT="1"/>
      <dgm:spPr/>
      <dgm:t>
        <a:bodyPr/>
        <a:lstStyle/>
        <a:p>
          <a:r>
            <a:rPr lang="en-GB" sz="3600"/>
            <a:t>Types of AI</a:t>
          </a:r>
        </a:p>
      </dgm:t>
    </dgm:pt>
    <dgm:pt modelId="{0FA66DB6-30DB-4545-B768-AB25BADB363B}" type="parTrans" cxnId="{F0A57799-1FBB-4B3A-9BB4-0FC0DA87C717}">
      <dgm:prSet/>
      <dgm:spPr/>
      <dgm:t>
        <a:bodyPr/>
        <a:lstStyle/>
        <a:p>
          <a:endParaRPr lang="en-GB" sz="1400"/>
        </a:p>
      </dgm:t>
    </dgm:pt>
    <dgm:pt modelId="{FF6AAFD6-FF98-4170-874C-76F25AF89086}" type="sibTrans" cxnId="{F0A57799-1FBB-4B3A-9BB4-0FC0DA87C717}">
      <dgm:prSet/>
      <dgm:spPr/>
      <dgm:t>
        <a:bodyPr/>
        <a:lstStyle/>
        <a:p>
          <a:endParaRPr lang="en-GB" sz="1400"/>
        </a:p>
      </dgm:t>
    </dgm:pt>
    <dgm:pt modelId="{12230086-7B7C-47C8-A12A-C82FFDC57E5F}">
      <dgm:prSet phldrT="[Text]" custT="1"/>
      <dgm:spPr/>
      <dgm:t>
        <a:bodyPr/>
        <a:lstStyle/>
        <a:p>
          <a:r>
            <a:rPr lang="en-GB" sz="1400" b="1"/>
            <a:t>Text</a:t>
          </a:r>
        </a:p>
      </dgm:t>
    </dgm:pt>
    <dgm:pt modelId="{3E3F7132-33B5-450B-98B2-9D35D4FF2F2A}" type="parTrans" cxnId="{965D6DA0-F690-4407-81F4-FACED3B0A266}">
      <dgm:prSet/>
      <dgm:spPr/>
      <dgm:t>
        <a:bodyPr/>
        <a:lstStyle/>
        <a:p>
          <a:endParaRPr lang="en-GB" sz="1400"/>
        </a:p>
      </dgm:t>
    </dgm:pt>
    <dgm:pt modelId="{949DEFF4-02D5-4F04-8ADF-CD262BBAE890}" type="sibTrans" cxnId="{965D6DA0-F690-4407-81F4-FACED3B0A266}">
      <dgm:prSet/>
      <dgm:spPr/>
      <dgm:t>
        <a:bodyPr/>
        <a:lstStyle/>
        <a:p>
          <a:endParaRPr lang="en-GB" sz="1400"/>
        </a:p>
      </dgm:t>
    </dgm:pt>
    <dgm:pt modelId="{60F2E866-11E4-410C-B39E-83AAC6B9BE3C}">
      <dgm:prSet phldrT="[Text]" custT="1"/>
      <dgm:spPr/>
      <dgm:t>
        <a:bodyPr/>
        <a:lstStyle/>
        <a:p>
          <a:r>
            <a:rPr lang="en-GB" sz="1400" b="1"/>
            <a:t>Visual</a:t>
          </a:r>
        </a:p>
      </dgm:t>
    </dgm:pt>
    <dgm:pt modelId="{7C5A3419-EC9B-4C11-98E1-00604EB49C12}" type="parTrans" cxnId="{D1DFE453-EB43-4783-BEFE-606F5A0AFC39}">
      <dgm:prSet/>
      <dgm:spPr/>
      <dgm:t>
        <a:bodyPr/>
        <a:lstStyle/>
        <a:p>
          <a:endParaRPr lang="en-GB" sz="1400"/>
        </a:p>
      </dgm:t>
    </dgm:pt>
    <dgm:pt modelId="{351052EF-84F7-4BC3-A12D-8696C359F3A9}" type="sibTrans" cxnId="{D1DFE453-EB43-4783-BEFE-606F5A0AFC39}">
      <dgm:prSet/>
      <dgm:spPr/>
      <dgm:t>
        <a:bodyPr/>
        <a:lstStyle/>
        <a:p>
          <a:endParaRPr lang="en-GB" sz="1400"/>
        </a:p>
      </dgm:t>
    </dgm:pt>
    <dgm:pt modelId="{F1B86B60-4052-497B-8189-4A486A23C965}">
      <dgm:prSet phldrT="[Text]" custT="1"/>
      <dgm:spPr/>
      <dgm:t>
        <a:bodyPr/>
        <a:lstStyle/>
        <a:p>
          <a:r>
            <a:rPr lang="en-GB" sz="1400" b="1"/>
            <a:t>Analytical</a:t>
          </a:r>
        </a:p>
      </dgm:t>
    </dgm:pt>
    <dgm:pt modelId="{531F646B-48F7-4668-A07E-D487D90858F1}" type="parTrans" cxnId="{FBAF1531-2BAE-4AE4-B53D-E7745B8ED6AE}">
      <dgm:prSet/>
      <dgm:spPr/>
      <dgm:t>
        <a:bodyPr/>
        <a:lstStyle/>
        <a:p>
          <a:endParaRPr lang="en-GB" sz="1400"/>
        </a:p>
      </dgm:t>
    </dgm:pt>
    <dgm:pt modelId="{60EB211F-DFE0-466B-A65B-CE4CB292B99B}" type="sibTrans" cxnId="{FBAF1531-2BAE-4AE4-B53D-E7745B8ED6AE}">
      <dgm:prSet/>
      <dgm:spPr/>
      <dgm:t>
        <a:bodyPr/>
        <a:lstStyle/>
        <a:p>
          <a:endParaRPr lang="en-GB" sz="1400"/>
        </a:p>
      </dgm:t>
    </dgm:pt>
    <dgm:pt modelId="{DD293338-2009-43A5-924A-10E1CC3C0650}">
      <dgm:prSet phldrT="[Text]" custT="1"/>
      <dgm:spPr/>
      <dgm:t>
        <a:bodyPr/>
        <a:lstStyle/>
        <a:p>
          <a:r>
            <a:rPr lang="en-GB" sz="1400" b="1"/>
            <a:t>Interactive</a:t>
          </a:r>
        </a:p>
      </dgm:t>
    </dgm:pt>
    <dgm:pt modelId="{093A37DA-E381-47AC-97D3-08FCCACB7E92}" type="parTrans" cxnId="{1F29B1C9-4349-4362-B7F5-A7FA5533EF4F}">
      <dgm:prSet/>
      <dgm:spPr/>
      <dgm:t>
        <a:bodyPr/>
        <a:lstStyle/>
        <a:p>
          <a:endParaRPr lang="en-GB" sz="1400"/>
        </a:p>
      </dgm:t>
    </dgm:pt>
    <dgm:pt modelId="{0610779A-0BD2-4B0A-B8DB-EEC446A10E7A}" type="sibTrans" cxnId="{1F29B1C9-4349-4362-B7F5-A7FA5533EF4F}">
      <dgm:prSet/>
      <dgm:spPr/>
      <dgm:t>
        <a:bodyPr/>
        <a:lstStyle/>
        <a:p>
          <a:endParaRPr lang="en-GB" sz="1400"/>
        </a:p>
      </dgm:t>
    </dgm:pt>
    <dgm:pt modelId="{215ED2F5-A82E-4FB0-A022-C3176704073E}">
      <dgm:prSet phldrT="[Text]" custT="1"/>
      <dgm:spPr/>
      <dgm:t>
        <a:bodyPr/>
        <a:lstStyle/>
        <a:p>
          <a:r>
            <a:rPr lang="en-GB" sz="1400" b="1"/>
            <a:t>Internet of things</a:t>
          </a:r>
        </a:p>
      </dgm:t>
    </dgm:pt>
    <dgm:pt modelId="{47969C6C-070A-47F0-A685-A793838AC571}" type="parTrans" cxnId="{A5DD4CD2-1EC0-4ED6-8C66-50139954EBAF}">
      <dgm:prSet/>
      <dgm:spPr/>
      <dgm:t>
        <a:bodyPr/>
        <a:lstStyle/>
        <a:p>
          <a:endParaRPr lang="en-GB" sz="1400"/>
        </a:p>
      </dgm:t>
    </dgm:pt>
    <dgm:pt modelId="{28C94EEF-9D23-4A38-BDBA-8675D3855DE3}" type="sibTrans" cxnId="{A5DD4CD2-1EC0-4ED6-8C66-50139954EBAF}">
      <dgm:prSet/>
      <dgm:spPr/>
      <dgm:t>
        <a:bodyPr/>
        <a:lstStyle/>
        <a:p>
          <a:endParaRPr lang="en-GB" sz="1400"/>
        </a:p>
      </dgm:t>
    </dgm:pt>
    <dgm:pt modelId="{F74F0F24-A176-4464-B29B-9366217C1959}">
      <dgm:prSet phldrT="[Text]" custT="1"/>
      <dgm:spPr/>
      <dgm:t>
        <a:bodyPr/>
        <a:lstStyle/>
        <a:p>
          <a:r>
            <a:rPr lang="en-GB" sz="1400"/>
            <a:t>Speech-to-text</a:t>
          </a:r>
        </a:p>
      </dgm:t>
    </dgm:pt>
    <dgm:pt modelId="{E88CD7C3-AA6E-43FB-8F9A-5BFAD83750FB}" type="parTrans" cxnId="{5C31C473-23F3-4A2E-B529-48A196EE8E38}">
      <dgm:prSet/>
      <dgm:spPr/>
      <dgm:t>
        <a:bodyPr/>
        <a:lstStyle/>
        <a:p>
          <a:endParaRPr lang="en-GB" sz="1400"/>
        </a:p>
      </dgm:t>
    </dgm:pt>
    <dgm:pt modelId="{D87314DF-A3FD-43F8-B40C-9ACF2FFB83BA}" type="sibTrans" cxnId="{5C31C473-23F3-4A2E-B529-48A196EE8E38}">
      <dgm:prSet/>
      <dgm:spPr/>
      <dgm:t>
        <a:bodyPr/>
        <a:lstStyle/>
        <a:p>
          <a:endParaRPr lang="en-GB" sz="1400"/>
        </a:p>
      </dgm:t>
    </dgm:pt>
    <dgm:pt modelId="{3A85DC93-4880-49A4-9797-5446430DB98F}">
      <dgm:prSet phldrT="[Text]" custT="1"/>
      <dgm:spPr/>
      <dgm:t>
        <a:bodyPr/>
        <a:lstStyle/>
        <a:p>
          <a:r>
            <a:rPr lang="en-GB" sz="1400"/>
            <a:t>Classification / coding</a:t>
          </a:r>
        </a:p>
      </dgm:t>
    </dgm:pt>
    <dgm:pt modelId="{7ABBB0C7-4172-4859-947C-80E6A1038305}" type="parTrans" cxnId="{D852FAEE-C993-483E-88CE-8401F17E6E7D}">
      <dgm:prSet/>
      <dgm:spPr/>
      <dgm:t>
        <a:bodyPr/>
        <a:lstStyle/>
        <a:p>
          <a:endParaRPr lang="en-GB" sz="1400"/>
        </a:p>
      </dgm:t>
    </dgm:pt>
    <dgm:pt modelId="{59329EDC-A4D2-4CF3-8281-1D050A8D6654}" type="sibTrans" cxnId="{D852FAEE-C993-483E-88CE-8401F17E6E7D}">
      <dgm:prSet/>
      <dgm:spPr/>
      <dgm:t>
        <a:bodyPr/>
        <a:lstStyle/>
        <a:p>
          <a:endParaRPr lang="en-GB" sz="1400"/>
        </a:p>
      </dgm:t>
    </dgm:pt>
    <dgm:pt modelId="{3C4970D2-7F9E-4D74-8C45-0FF1C3FA8CE8}">
      <dgm:prSet phldrT="[Text]" custT="1"/>
      <dgm:spPr/>
      <dgm:t>
        <a:bodyPr/>
        <a:lstStyle/>
        <a:p>
          <a:r>
            <a:rPr lang="en-GB" sz="1400"/>
            <a:t>Find similar topics</a:t>
          </a:r>
        </a:p>
      </dgm:t>
    </dgm:pt>
    <dgm:pt modelId="{FC818E8D-BBF4-4FA6-A44F-D23E5ED4A57B}" type="parTrans" cxnId="{32FD152C-22A6-4698-87B9-5FADA4298961}">
      <dgm:prSet/>
      <dgm:spPr/>
      <dgm:t>
        <a:bodyPr/>
        <a:lstStyle/>
        <a:p>
          <a:endParaRPr lang="en-GB" sz="1400"/>
        </a:p>
      </dgm:t>
    </dgm:pt>
    <dgm:pt modelId="{35D5F277-D471-4898-8BAE-722F4A1A6646}" type="sibTrans" cxnId="{32FD152C-22A6-4698-87B9-5FADA4298961}">
      <dgm:prSet/>
      <dgm:spPr/>
      <dgm:t>
        <a:bodyPr/>
        <a:lstStyle/>
        <a:p>
          <a:endParaRPr lang="en-GB" sz="1400"/>
        </a:p>
      </dgm:t>
    </dgm:pt>
    <dgm:pt modelId="{A1ED999D-711D-43C0-87FE-8B07F91A3E68}">
      <dgm:prSet phldrT="[Text]" custT="1"/>
      <dgm:spPr/>
      <dgm:t>
        <a:bodyPr/>
        <a:lstStyle/>
        <a:p>
          <a:r>
            <a:rPr lang="en-GB" sz="1400"/>
            <a:t>Augmented reality</a:t>
          </a:r>
        </a:p>
      </dgm:t>
    </dgm:pt>
    <dgm:pt modelId="{C014CAEB-C55B-45CF-B8D2-132B48A88D96}" type="parTrans" cxnId="{E504722D-0E09-4EF6-A400-669A5C03994D}">
      <dgm:prSet/>
      <dgm:spPr/>
      <dgm:t>
        <a:bodyPr/>
        <a:lstStyle/>
        <a:p>
          <a:endParaRPr lang="en-GB" sz="1400"/>
        </a:p>
      </dgm:t>
    </dgm:pt>
    <dgm:pt modelId="{BB3B4CA8-3B5D-4ED4-8A16-8002A62D5357}" type="sibTrans" cxnId="{E504722D-0E09-4EF6-A400-669A5C03994D}">
      <dgm:prSet/>
      <dgm:spPr/>
      <dgm:t>
        <a:bodyPr/>
        <a:lstStyle/>
        <a:p>
          <a:endParaRPr lang="en-GB" sz="1400"/>
        </a:p>
      </dgm:t>
    </dgm:pt>
    <dgm:pt modelId="{D987A8A5-5963-4102-8F05-9828E98C41CA}">
      <dgm:prSet phldrT="[Text]" custT="1"/>
      <dgm:spPr/>
      <dgm:t>
        <a:bodyPr/>
        <a:lstStyle/>
        <a:p>
          <a:r>
            <a:rPr lang="en-GB" sz="1400"/>
            <a:t>Images / video-to-data</a:t>
          </a:r>
        </a:p>
      </dgm:t>
    </dgm:pt>
    <dgm:pt modelId="{8630A6BB-A550-4A26-85FE-BC5121928B25}" type="parTrans" cxnId="{1DA4AF8C-DFB3-44D7-A736-D36B1939DD0B}">
      <dgm:prSet/>
      <dgm:spPr/>
      <dgm:t>
        <a:bodyPr/>
        <a:lstStyle/>
        <a:p>
          <a:endParaRPr lang="en-GB" sz="1400"/>
        </a:p>
      </dgm:t>
    </dgm:pt>
    <dgm:pt modelId="{BB15BEDC-7DC4-4622-B889-4962BF3E2A41}" type="sibTrans" cxnId="{1DA4AF8C-DFB3-44D7-A736-D36B1939DD0B}">
      <dgm:prSet/>
      <dgm:spPr/>
      <dgm:t>
        <a:bodyPr/>
        <a:lstStyle/>
        <a:p>
          <a:endParaRPr lang="en-GB" sz="1400"/>
        </a:p>
      </dgm:t>
    </dgm:pt>
    <dgm:pt modelId="{252275F2-0E1A-4944-B77A-DF39EE40FE1B}">
      <dgm:prSet phldrT="[Text]" custT="1"/>
      <dgm:spPr/>
      <dgm:t>
        <a:bodyPr/>
        <a:lstStyle/>
        <a:p>
          <a:r>
            <a:rPr lang="en-GB" sz="1400"/>
            <a:t>Wearables</a:t>
          </a:r>
        </a:p>
      </dgm:t>
    </dgm:pt>
    <dgm:pt modelId="{C1AF88F7-8EE7-4239-A25A-D3617B184318}" type="parTrans" cxnId="{078E9915-63B5-441C-A213-AA981BC46E96}">
      <dgm:prSet/>
      <dgm:spPr/>
      <dgm:t>
        <a:bodyPr/>
        <a:lstStyle/>
        <a:p>
          <a:endParaRPr lang="en-GB" sz="1400"/>
        </a:p>
      </dgm:t>
    </dgm:pt>
    <dgm:pt modelId="{B0AAC5D5-DB7D-4886-9E26-ABDC2566B639}" type="sibTrans" cxnId="{078E9915-63B5-441C-A213-AA981BC46E96}">
      <dgm:prSet/>
      <dgm:spPr/>
      <dgm:t>
        <a:bodyPr/>
        <a:lstStyle/>
        <a:p>
          <a:endParaRPr lang="en-GB" sz="1400"/>
        </a:p>
      </dgm:t>
    </dgm:pt>
    <dgm:pt modelId="{0F86D105-C4DC-4121-8E02-61697DC8C9D4}">
      <dgm:prSet phldrT="[Text]" custT="1"/>
      <dgm:spPr/>
      <dgm:t>
        <a:bodyPr/>
        <a:lstStyle/>
        <a:p>
          <a:r>
            <a:rPr lang="en-GB" sz="1400"/>
            <a:t>Robots</a:t>
          </a:r>
        </a:p>
      </dgm:t>
    </dgm:pt>
    <dgm:pt modelId="{EC6F422F-63D4-4DC1-919D-2718422AB398}" type="parTrans" cxnId="{D67863DC-9C6D-449F-8858-D1A05AF362BB}">
      <dgm:prSet/>
      <dgm:spPr/>
      <dgm:t>
        <a:bodyPr/>
        <a:lstStyle/>
        <a:p>
          <a:endParaRPr lang="en-GB" sz="1400"/>
        </a:p>
      </dgm:t>
    </dgm:pt>
    <dgm:pt modelId="{2079565D-B414-470A-9EC9-31198C437B6B}" type="sibTrans" cxnId="{D67863DC-9C6D-449F-8858-D1A05AF362BB}">
      <dgm:prSet/>
      <dgm:spPr/>
      <dgm:t>
        <a:bodyPr/>
        <a:lstStyle/>
        <a:p>
          <a:endParaRPr lang="en-GB" sz="1400"/>
        </a:p>
      </dgm:t>
    </dgm:pt>
    <dgm:pt modelId="{B3A3B5FB-C157-44E6-9BAB-DC835564246C}">
      <dgm:prSet phldrT="[Text]" custT="1"/>
      <dgm:spPr/>
      <dgm:t>
        <a:bodyPr/>
        <a:lstStyle/>
        <a:p>
          <a:r>
            <a:rPr lang="en-GB" sz="1400"/>
            <a:t>Prediction</a:t>
          </a:r>
        </a:p>
      </dgm:t>
    </dgm:pt>
    <dgm:pt modelId="{D4A6CB97-E148-41B5-9E21-50A75CF59A4B}" type="parTrans" cxnId="{1D5B5FBC-DF76-49A6-96DA-9C9D55977FD6}">
      <dgm:prSet/>
      <dgm:spPr/>
      <dgm:t>
        <a:bodyPr/>
        <a:lstStyle/>
        <a:p>
          <a:endParaRPr lang="en-GB" sz="1400"/>
        </a:p>
      </dgm:t>
    </dgm:pt>
    <dgm:pt modelId="{74D7415C-760E-4470-81C9-A15C0460DEB4}" type="sibTrans" cxnId="{1D5B5FBC-DF76-49A6-96DA-9C9D55977FD6}">
      <dgm:prSet/>
      <dgm:spPr/>
      <dgm:t>
        <a:bodyPr/>
        <a:lstStyle/>
        <a:p>
          <a:endParaRPr lang="en-GB" sz="1400"/>
        </a:p>
      </dgm:t>
    </dgm:pt>
    <dgm:pt modelId="{F33A760E-AE71-4871-809C-33D05629740C}">
      <dgm:prSet phldrT="[Text]" custT="1"/>
      <dgm:spPr/>
      <dgm:t>
        <a:bodyPr/>
        <a:lstStyle/>
        <a:p>
          <a:r>
            <a:rPr lang="en-GB" sz="1400"/>
            <a:t>Risk analysis</a:t>
          </a:r>
        </a:p>
      </dgm:t>
    </dgm:pt>
    <dgm:pt modelId="{F2320C79-A1C0-43D9-B8A2-AA81EAD5AE7D}" type="parTrans" cxnId="{4D29A4C0-A695-4C8B-ACA5-003E81CC4F1D}">
      <dgm:prSet/>
      <dgm:spPr/>
      <dgm:t>
        <a:bodyPr/>
        <a:lstStyle/>
        <a:p>
          <a:endParaRPr lang="en-GB" sz="1400"/>
        </a:p>
      </dgm:t>
    </dgm:pt>
    <dgm:pt modelId="{308851DB-3AB1-41E5-A345-897105FF8D60}" type="sibTrans" cxnId="{4D29A4C0-A695-4C8B-ACA5-003E81CC4F1D}">
      <dgm:prSet/>
      <dgm:spPr/>
      <dgm:t>
        <a:bodyPr/>
        <a:lstStyle/>
        <a:p>
          <a:endParaRPr lang="en-GB" sz="1400"/>
        </a:p>
      </dgm:t>
    </dgm:pt>
    <dgm:pt modelId="{894A65F4-9602-47AF-A347-748FBF6451D4}">
      <dgm:prSet phldrT="[Text]" custT="1"/>
      <dgm:spPr/>
      <dgm:t>
        <a:bodyPr/>
        <a:lstStyle/>
        <a:p>
          <a:r>
            <a:rPr lang="en-GB" sz="1400"/>
            <a:t>Classification</a:t>
          </a:r>
        </a:p>
      </dgm:t>
    </dgm:pt>
    <dgm:pt modelId="{AACAA40A-E08E-4940-9BBA-754369B8D507}" type="parTrans" cxnId="{90D31BBD-FDAE-4353-8059-A13C97DFEF9A}">
      <dgm:prSet/>
      <dgm:spPr/>
      <dgm:t>
        <a:bodyPr/>
        <a:lstStyle/>
        <a:p>
          <a:endParaRPr lang="en-GB" sz="1400"/>
        </a:p>
      </dgm:t>
    </dgm:pt>
    <dgm:pt modelId="{79B88EA3-B689-4F5B-91F9-39C03C675684}" type="sibTrans" cxnId="{90D31BBD-FDAE-4353-8059-A13C97DFEF9A}">
      <dgm:prSet/>
      <dgm:spPr/>
      <dgm:t>
        <a:bodyPr/>
        <a:lstStyle/>
        <a:p>
          <a:endParaRPr lang="en-GB" sz="1400"/>
        </a:p>
      </dgm:t>
    </dgm:pt>
    <dgm:pt modelId="{7F0C9747-01E2-4CFF-B548-972109E308A6}">
      <dgm:prSet phldrT="[Text]" custT="1"/>
      <dgm:spPr/>
      <dgm:t>
        <a:bodyPr/>
        <a:lstStyle/>
        <a:p>
          <a:r>
            <a:rPr lang="en-GB" sz="1400"/>
            <a:t>Sensors</a:t>
          </a:r>
        </a:p>
      </dgm:t>
    </dgm:pt>
    <dgm:pt modelId="{9AF913B6-BA77-44DD-BF8C-721DCA1801D8}" type="sibTrans" cxnId="{3192D317-5779-4D37-B60C-345431388390}">
      <dgm:prSet/>
      <dgm:spPr/>
      <dgm:t>
        <a:bodyPr/>
        <a:lstStyle/>
        <a:p>
          <a:endParaRPr lang="en-GB" sz="1400"/>
        </a:p>
      </dgm:t>
    </dgm:pt>
    <dgm:pt modelId="{1F00DA46-0FDD-4950-805B-C9C9D6D63EF5}" type="parTrans" cxnId="{3192D317-5779-4D37-B60C-345431388390}">
      <dgm:prSet/>
      <dgm:spPr/>
      <dgm:t>
        <a:bodyPr/>
        <a:lstStyle/>
        <a:p>
          <a:endParaRPr lang="en-GB" sz="1400"/>
        </a:p>
      </dgm:t>
    </dgm:pt>
    <dgm:pt modelId="{3C02E19B-A85D-4C49-A1DD-7FD54B257640}">
      <dgm:prSet phldrT="[Text]" custT="1"/>
      <dgm:spPr/>
      <dgm:t>
        <a:bodyPr/>
        <a:lstStyle/>
        <a:p>
          <a:r>
            <a:rPr lang="en-GB" sz="1400"/>
            <a:t>Chatbots</a:t>
          </a:r>
        </a:p>
      </dgm:t>
    </dgm:pt>
    <dgm:pt modelId="{5C5BCADA-FDDD-47CC-B35D-CF19602EB92D}" type="parTrans" cxnId="{94B1AF30-1927-4E55-A9A4-8BFDABA55193}">
      <dgm:prSet/>
      <dgm:spPr/>
      <dgm:t>
        <a:bodyPr/>
        <a:lstStyle/>
        <a:p>
          <a:endParaRPr lang="en-GB" sz="1400"/>
        </a:p>
      </dgm:t>
    </dgm:pt>
    <dgm:pt modelId="{5AA83508-69FF-44C5-B008-6E28EAEA536C}" type="sibTrans" cxnId="{94B1AF30-1927-4E55-A9A4-8BFDABA55193}">
      <dgm:prSet/>
      <dgm:spPr/>
      <dgm:t>
        <a:bodyPr/>
        <a:lstStyle/>
        <a:p>
          <a:endParaRPr lang="en-GB" sz="1400"/>
        </a:p>
      </dgm:t>
    </dgm:pt>
    <dgm:pt modelId="{64A8B402-9AE5-470A-ADB5-EF79BA9715F1}">
      <dgm:prSet phldrT="[Text]" custT="1"/>
      <dgm:spPr/>
      <dgm:t>
        <a:bodyPr/>
        <a:lstStyle/>
        <a:p>
          <a:r>
            <a:rPr lang="en-GB" sz="1400"/>
            <a:t>Smart personal assistants</a:t>
          </a:r>
        </a:p>
      </dgm:t>
    </dgm:pt>
    <dgm:pt modelId="{A71AF123-287E-4A51-A928-799980952A7F}" type="parTrans" cxnId="{C69CCF37-E4B6-4D7A-8202-5F5E20B6945F}">
      <dgm:prSet/>
      <dgm:spPr/>
      <dgm:t>
        <a:bodyPr/>
        <a:lstStyle/>
        <a:p>
          <a:endParaRPr lang="en-GB" sz="1400"/>
        </a:p>
      </dgm:t>
    </dgm:pt>
    <dgm:pt modelId="{7C8A1242-8D3C-401F-8B02-F4CE5D3D9F71}" type="sibTrans" cxnId="{C69CCF37-E4B6-4D7A-8202-5F5E20B6945F}">
      <dgm:prSet/>
      <dgm:spPr/>
      <dgm:t>
        <a:bodyPr/>
        <a:lstStyle/>
        <a:p>
          <a:endParaRPr lang="en-GB" sz="1400"/>
        </a:p>
      </dgm:t>
    </dgm:pt>
    <dgm:pt modelId="{10DABE75-F114-45B2-88F6-11EBAC31E950}" type="pres">
      <dgm:prSet presAssocID="{58BB7E48-83BC-48D0-AFE7-4A94619CB2B3}" presName="cycle" presStyleCnt="0">
        <dgm:presLayoutVars>
          <dgm:chMax val="1"/>
          <dgm:dir/>
          <dgm:animLvl val="ctr"/>
          <dgm:resizeHandles val="exact"/>
        </dgm:presLayoutVars>
      </dgm:prSet>
      <dgm:spPr/>
      <dgm:t>
        <a:bodyPr/>
        <a:lstStyle/>
        <a:p>
          <a:endParaRPr lang="en-US"/>
        </a:p>
      </dgm:t>
    </dgm:pt>
    <dgm:pt modelId="{3C977455-A1B9-4E9F-9394-7CC19DD39B09}" type="pres">
      <dgm:prSet presAssocID="{8CB31E6A-D3BF-4BA5-90D6-C4BB26188997}" presName="centerShape" presStyleLbl="node0" presStyleIdx="0" presStyleCnt="1"/>
      <dgm:spPr/>
      <dgm:t>
        <a:bodyPr/>
        <a:lstStyle/>
        <a:p>
          <a:endParaRPr lang="en-US"/>
        </a:p>
      </dgm:t>
    </dgm:pt>
    <dgm:pt modelId="{EE759DCF-81FB-4B72-91B0-1084EBA824EE}" type="pres">
      <dgm:prSet presAssocID="{3E3F7132-33B5-450B-98B2-9D35D4FF2F2A}" presName="Name9" presStyleLbl="parChTrans1D2" presStyleIdx="0" presStyleCnt="5"/>
      <dgm:spPr/>
      <dgm:t>
        <a:bodyPr/>
        <a:lstStyle/>
        <a:p>
          <a:endParaRPr lang="en-US"/>
        </a:p>
      </dgm:t>
    </dgm:pt>
    <dgm:pt modelId="{9DF413CA-AF11-485E-8ED8-96AC92BF2406}" type="pres">
      <dgm:prSet presAssocID="{3E3F7132-33B5-450B-98B2-9D35D4FF2F2A}" presName="connTx" presStyleLbl="parChTrans1D2" presStyleIdx="0" presStyleCnt="5"/>
      <dgm:spPr/>
      <dgm:t>
        <a:bodyPr/>
        <a:lstStyle/>
        <a:p>
          <a:endParaRPr lang="en-US"/>
        </a:p>
      </dgm:t>
    </dgm:pt>
    <dgm:pt modelId="{19229D45-8F69-4CF5-A70B-AD16EAECE2A2}" type="pres">
      <dgm:prSet presAssocID="{12230086-7B7C-47C8-A12A-C82FFDC57E5F}" presName="node" presStyleLbl="node1" presStyleIdx="0" presStyleCnt="5">
        <dgm:presLayoutVars>
          <dgm:bulletEnabled val="1"/>
        </dgm:presLayoutVars>
      </dgm:prSet>
      <dgm:spPr/>
      <dgm:t>
        <a:bodyPr/>
        <a:lstStyle/>
        <a:p>
          <a:endParaRPr lang="en-US"/>
        </a:p>
      </dgm:t>
    </dgm:pt>
    <dgm:pt modelId="{BC0D438C-AFF4-4BB0-97A8-E919BB7D5547}" type="pres">
      <dgm:prSet presAssocID="{7C5A3419-EC9B-4C11-98E1-00604EB49C12}" presName="Name9" presStyleLbl="parChTrans1D2" presStyleIdx="1" presStyleCnt="5"/>
      <dgm:spPr/>
      <dgm:t>
        <a:bodyPr/>
        <a:lstStyle/>
        <a:p>
          <a:endParaRPr lang="en-US"/>
        </a:p>
      </dgm:t>
    </dgm:pt>
    <dgm:pt modelId="{2866923B-2617-4D81-81BC-DDED6E22A437}" type="pres">
      <dgm:prSet presAssocID="{7C5A3419-EC9B-4C11-98E1-00604EB49C12}" presName="connTx" presStyleLbl="parChTrans1D2" presStyleIdx="1" presStyleCnt="5"/>
      <dgm:spPr/>
      <dgm:t>
        <a:bodyPr/>
        <a:lstStyle/>
        <a:p>
          <a:endParaRPr lang="en-US"/>
        </a:p>
      </dgm:t>
    </dgm:pt>
    <dgm:pt modelId="{9F154FD4-20D7-4EAE-9861-662B4820BEA2}" type="pres">
      <dgm:prSet presAssocID="{60F2E866-11E4-410C-B39E-83AAC6B9BE3C}" presName="node" presStyleLbl="node1" presStyleIdx="1" presStyleCnt="5">
        <dgm:presLayoutVars>
          <dgm:bulletEnabled val="1"/>
        </dgm:presLayoutVars>
      </dgm:prSet>
      <dgm:spPr/>
      <dgm:t>
        <a:bodyPr/>
        <a:lstStyle/>
        <a:p>
          <a:endParaRPr lang="en-US"/>
        </a:p>
      </dgm:t>
    </dgm:pt>
    <dgm:pt modelId="{88D4D7A3-257F-45EB-9F68-E3D6697E089C}" type="pres">
      <dgm:prSet presAssocID="{47969C6C-070A-47F0-A685-A793838AC571}" presName="Name9" presStyleLbl="parChTrans1D2" presStyleIdx="2" presStyleCnt="5"/>
      <dgm:spPr/>
      <dgm:t>
        <a:bodyPr/>
        <a:lstStyle/>
        <a:p>
          <a:endParaRPr lang="en-US"/>
        </a:p>
      </dgm:t>
    </dgm:pt>
    <dgm:pt modelId="{A7F4424A-095C-4356-9802-4632B2F072AB}" type="pres">
      <dgm:prSet presAssocID="{47969C6C-070A-47F0-A685-A793838AC571}" presName="connTx" presStyleLbl="parChTrans1D2" presStyleIdx="2" presStyleCnt="5"/>
      <dgm:spPr/>
      <dgm:t>
        <a:bodyPr/>
        <a:lstStyle/>
        <a:p>
          <a:endParaRPr lang="en-US"/>
        </a:p>
      </dgm:t>
    </dgm:pt>
    <dgm:pt modelId="{FF60B03F-A362-4801-B50A-79737B23526B}" type="pres">
      <dgm:prSet presAssocID="{215ED2F5-A82E-4FB0-A022-C3176704073E}" presName="node" presStyleLbl="node1" presStyleIdx="2" presStyleCnt="5">
        <dgm:presLayoutVars>
          <dgm:bulletEnabled val="1"/>
        </dgm:presLayoutVars>
      </dgm:prSet>
      <dgm:spPr/>
      <dgm:t>
        <a:bodyPr/>
        <a:lstStyle/>
        <a:p>
          <a:endParaRPr lang="en-US"/>
        </a:p>
      </dgm:t>
    </dgm:pt>
    <dgm:pt modelId="{6AA10CEA-944F-4AC6-9D96-DFDFD543BFBD}" type="pres">
      <dgm:prSet presAssocID="{531F646B-48F7-4668-A07E-D487D90858F1}" presName="Name9" presStyleLbl="parChTrans1D2" presStyleIdx="3" presStyleCnt="5"/>
      <dgm:spPr/>
      <dgm:t>
        <a:bodyPr/>
        <a:lstStyle/>
        <a:p>
          <a:endParaRPr lang="en-US"/>
        </a:p>
      </dgm:t>
    </dgm:pt>
    <dgm:pt modelId="{B89EA8A3-3D73-4B00-B999-4CED588D281D}" type="pres">
      <dgm:prSet presAssocID="{531F646B-48F7-4668-A07E-D487D90858F1}" presName="connTx" presStyleLbl="parChTrans1D2" presStyleIdx="3" presStyleCnt="5"/>
      <dgm:spPr/>
      <dgm:t>
        <a:bodyPr/>
        <a:lstStyle/>
        <a:p>
          <a:endParaRPr lang="en-US"/>
        </a:p>
      </dgm:t>
    </dgm:pt>
    <dgm:pt modelId="{D5A57581-8ECB-4E4E-8225-F385611FC326}" type="pres">
      <dgm:prSet presAssocID="{F1B86B60-4052-497B-8189-4A486A23C965}" presName="node" presStyleLbl="node1" presStyleIdx="3" presStyleCnt="5">
        <dgm:presLayoutVars>
          <dgm:bulletEnabled val="1"/>
        </dgm:presLayoutVars>
      </dgm:prSet>
      <dgm:spPr/>
      <dgm:t>
        <a:bodyPr/>
        <a:lstStyle/>
        <a:p>
          <a:endParaRPr lang="en-US"/>
        </a:p>
      </dgm:t>
    </dgm:pt>
    <dgm:pt modelId="{4301FC9A-4F4E-4876-A12B-7C39FBC7D75B}" type="pres">
      <dgm:prSet presAssocID="{093A37DA-E381-47AC-97D3-08FCCACB7E92}" presName="Name9" presStyleLbl="parChTrans1D2" presStyleIdx="4" presStyleCnt="5"/>
      <dgm:spPr/>
      <dgm:t>
        <a:bodyPr/>
        <a:lstStyle/>
        <a:p>
          <a:endParaRPr lang="en-US"/>
        </a:p>
      </dgm:t>
    </dgm:pt>
    <dgm:pt modelId="{EE324B3A-9AFC-41A3-9A89-29A5D0B1D7ED}" type="pres">
      <dgm:prSet presAssocID="{093A37DA-E381-47AC-97D3-08FCCACB7E92}" presName="connTx" presStyleLbl="parChTrans1D2" presStyleIdx="4" presStyleCnt="5"/>
      <dgm:spPr/>
      <dgm:t>
        <a:bodyPr/>
        <a:lstStyle/>
        <a:p>
          <a:endParaRPr lang="en-US"/>
        </a:p>
      </dgm:t>
    </dgm:pt>
    <dgm:pt modelId="{C4D6C590-2F49-4DF5-B934-0BE761513C14}" type="pres">
      <dgm:prSet presAssocID="{DD293338-2009-43A5-924A-10E1CC3C0650}" presName="node" presStyleLbl="node1" presStyleIdx="4" presStyleCnt="5">
        <dgm:presLayoutVars>
          <dgm:bulletEnabled val="1"/>
        </dgm:presLayoutVars>
      </dgm:prSet>
      <dgm:spPr/>
      <dgm:t>
        <a:bodyPr/>
        <a:lstStyle/>
        <a:p>
          <a:endParaRPr lang="en-US"/>
        </a:p>
      </dgm:t>
    </dgm:pt>
  </dgm:ptLst>
  <dgm:cxnLst>
    <dgm:cxn modelId="{C69CCF37-E4B6-4D7A-8202-5F5E20B6945F}" srcId="{DD293338-2009-43A5-924A-10E1CC3C0650}" destId="{64A8B402-9AE5-470A-ADB5-EF79BA9715F1}" srcOrd="1" destOrd="0" parTransId="{A71AF123-287E-4A51-A928-799980952A7F}" sibTransId="{7C8A1242-8D3C-401F-8B02-F4CE5D3D9F71}"/>
    <dgm:cxn modelId="{94B1AF30-1927-4E55-A9A4-8BFDABA55193}" srcId="{DD293338-2009-43A5-924A-10E1CC3C0650}" destId="{3C02E19B-A85D-4C49-A1DD-7FD54B257640}" srcOrd="0" destOrd="0" parTransId="{5C5BCADA-FDDD-47CC-B35D-CF19602EB92D}" sibTransId="{5AA83508-69FF-44C5-B008-6E28EAEA536C}"/>
    <dgm:cxn modelId="{F0A57799-1FBB-4B3A-9BB4-0FC0DA87C717}" srcId="{58BB7E48-83BC-48D0-AFE7-4A94619CB2B3}" destId="{8CB31E6A-D3BF-4BA5-90D6-C4BB26188997}" srcOrd="0" destOrd="0" parTransId="{0FA66DB6-30DB-4545-B768-AB25BADB363B}" sibTransId="{FF6AAFD6-FF98-4170-874C-76F25AF89086}"/>
    <dgm:cxn modelId="{1F29B1C9-4349-4362-B7F5-A7FA5533EF4F}" srcId="{8CB31E6A-D3BF-4BA5-90D6-C4BB26188997}" destId="{DD293338-2009-43A5-924A-10E1CC3C0650}" srcOrd="4" destOrd="0" parTransId="{093A37DA-E381-47AC-97D3-08FCCACB7E92}" sibTransId="{0610779A-0BD2-4B0A-B8DB-EEC446A10E7A}"/>
    <dgm:cxn modelId="{D852FAEE-C993-483E-88CE-8401F17E6E7D}" srcId="{12230086-7B7C-47C8-A12A-C82FFDC57E5F}" destId="{3A85DC93-4880-49A4-9797-5446430DB98F}" srcOrd="1" destOrd="0" parTransId="{7ABBB0C7-4172-4859-947C-80E6A1038305}" sibTransId="{59329EDC-A4D2-4CF3-8281-1D050A8D6654}"/>
    <dgm:cxn modelId="{620562C5-73D0-43A4-AB84-BF53BEC5362E}" type="presOf" srcId="{3E3F7132-33B5-450B-98B2-9D35D4FF2F2A}" destId="{9DF413CA-AF11-485E-8ED8-96AC92BF2406}" srcOrd="1" destOrd="0" presId="urn:microsoft.com/office/officeart/2005/8/layout/radial1"/>
    <dgm:cxn modelId="{A5DD4CD2-1EC0-4ED6-8C66-50139954EBAF}" srcId="{8CB31E6A-D3BF-4BA5-90D6-C4BB26188997}" destId="{215ED2F5-A82E-4FB0-A022-C3176704073E}" srcOrd="2" destOrd="0" parTransId="{47969C6C-070A-47F0-A685-A793838AC571}" sibTransId="{28C94EEF-9D23-4A38-BDBA-8675D3855DE3}"/>
    <dgm:cxn modelId="{6890C213-8B45-420B-8BA4-6BDEFBAFE760}" type="presOf" srcId="{47969C6C-070A-47F0-A685-A793838AC571}" destId="{A7F4424A-095C-4356-9802-4632B2F072AB}" srcOrd="1" destOrd="0" presId="urn:microsoft.com/office/officeart/2005/8/layout/radial1"/>
    <dgm:cxn modelId="{DF1545E4-CD87-47B2-9365-0C5229FFAB63}" type="presOf" srcId="{093A37DA-E381-47AC-97D3-08FCCACB7E92}" destId="{4301FC9A-4F4E-4876-A12B-7C39FBC7D75B}" srcOrd="0" destOrd="0" presId="urn:microsoft.com/office/officeart/2005/8/layout/radial1"/>
    <dgm:cxn modelId="{90D31BBD-FDAE-4353-8059-A13C97DFEF9A}" srcId="{F1B86B60-4052-497B-8189-4A486A23C965}" destId="{894A65F4-9602-47AF-A347-748FBF6451D4}" srcOrd="2" destOrd="0" parTransId="{AACAA40A-E08E-4940-9BBA-754369B8D507}" sibTransId="{79B88EA3-B689-4F5B-91F9-39C03C675684}"/>
    <dgm:cxn modelId="{3192D317-5779-4D37-B60C-345431388390}" srcId="{215ED2F5-A82E-4FB0-A022-C3176704073E}" destId="{7F0C9747-01E2-4CFF-B548-972109E308A6}" srcOrd="1" destOrd="0" parTransId="{1F00DA46-0FDD-4950-805B-C9C9D6D63EF5}" sibTransId="{9AF913B6-BA77-44DD-BF8C-721DCA1801D8}"/>
    <dgm:cxn modelId="{078E9915-63B5-441C-A213-AA981BC46E96}" srcId="{215ED2F5-A82E-4FB0-A022-C3176704073E}" destId="{252275F2-0E1A-4944-B77A-DF39EE40FE1B}" srcOrd="0" destOrd="0" parTransId="{C1AF88F7-8EE7-4239-A25A-D3617B184318}" sibTransId="{B0AAC5D5-DB7D-4886-9E26-ABDC2566B639}"/>
    <dgm:cxn modelId="{965D6DA0-F690-4407-81F4-FACED3B0A266}" srcId="{8CB31E6A-D3BF-4BA5-90D6-C4BB26188997}" destId="{12230086-7B7C-47C8-A12A-C82FFDC57E5F}" srcOrd="0" destOrd="0" parTransId="{3E3F7132-33B5-450B-98B2-9D35D4FF2F2A}" sibTransId="{949DEFF4-02D5-4F04-8ADF-CD262BBAE890}"/>
    <dgm:cxn modelId="{32FD152C-22A6-4698-87B9-5FADA4298961}" srcId="{12230086-7B7C-47C8-A12A-C82FFDC57E5F}" destId="{3C4970D2-7F9E-4D74-8C45-0FF1C3FA8CE8}" srcOrd="2" destOrd="0" parTransId="{FC818E8D-BBF4-4FA6-A44F-D23E5ED4A57B}" sibTransId="{35D5F277-D471-4898-8BAE-722F4A1A6646}"/>
    <dgm:cxn modelId="{1D5B5FBC-DF76-49A6-96DA-9C9D55977FD6}" srcId="{F1B86B60-4052-497B-8189-4A486A23C965}" destId="{B3A3B5FB-C157-44E6-9BAB-DC835564246C}" srcOrd="0" destOrd="0" parTransId="{D4A6CB97-E148-41B5-9E21-50A75CF59A4B}" sibTransId="{74D7415C-760E-4470-81C9-A15C0460DEB4}"/>
    <dgm:cxn modelId="{B5CB0A14-D702-4837-A948-803C0A515A7C}" type="presOf" srcId="{64A8B402-9AE5-470A-ADB5-EF79BA9715F1}" destId="{C4D6C590-2F49-4DF5-B934-0BE761513C14}" srcOrd="0" destOrd="2" presId="urn:microsoft.com/office/officeart/2005/8/layout/radial1"/>
    <dgm:cxn modelId="{D67863DC-9C6D-449F-8858-D1A05AF362BB}" srcId="{215ED2F5-A82E-4FB0-A022-C3176704073E}" destId="{0F86D105-C4DC-4121-8E02-61697DC8C9D4}" srcOrd="2" destOrd="0" parTransId="{EC6F422F-63D4-4DC1-919D-2718422AB398}" sibTransId="{2079565D-B414-470A-9EC9-31198C437B6B}"/>
    <dgm:cxn modelId="{96149023-3157-4273-96EF-C1C2570A3C26}" type="presOf" srcId="{3C4970D2-7F9E-4D74-8C45-0FF1C3FA8CE8}" destId="{19229D45-8F69-4CF5-A70B-AD16EAECE2A2}" srcOrd="0" destOrd="3" presId="urn:microsoft.com/office/officeart/2005/8/layout/radial1"/>
    <dgm:cxn modelId="{E504722D-0E09-4EF6-A400-669A5C03994D}" srcId="{60F2E866-11E4-410C-B39E-83AAC6B9BE3C}" destId="{A1ED999D-711D-43C0-87FE-8B07F91A3E68}" srcOrd="0" destOrd="0" parTransId="{C014CAEB-C55B-45CF-B8D2-132B48A88D96}" sibTransId="{BB3B4CA8-3B5D-4ED4-8A16-8002A62D5357}"/>
    <dgm:cxn modelId="{2554204D-118A-4E6E-BEA8-5A810103FA09}" type="presOf" srcId="{252275F2-0E1A-4944-B77A-DF39EE40FE1B}" destId="{FF60B03F-A362-4801-B50A-79737B23526B}" srcOrd="0" destOrd="1" presId="urn:microsoft.com/office/officeart/2005/8/layout/radial1"/>
    <dgm:cxn modelId="{4990E095-50AB-4717-81E8-DAEB4303A7EC}" type="presOf" srcId="{3C02E19B-A85D-4C49-A1DD-7FD54B257640}" destId="{C4D6C590-2F49-4DF5-B934-0BE761513C14}" srcOrd="0" destOrd="1" presId="urn:microsoft.com/office/officeart/2005/8/layout/radial1"/>
    <dgm:cxn modelId="{9A351284-B8A1-4156-8892-C53827470E29}" type="presOf" srcId="{215ED2F5-A82E-4FB0-A022-C3176704073E}" destId="{FF60B03F-A362-4801-B50A-79737B23526B}" srcOrd="0" destOrd="0" presId="urn:microsoft.com/office/officeart/2005/8/layout/radial1"/>
    <dgm:cxn modelId="{2519CC68-31B1-4980-B970-3014D42BC672}" type="presOf" srcId="{7F0C9747-01E2-4CFF-B548-972109E308A6}" destId="{FF60B03F-A362-4801-B50A-79737B23526B}" srcOrd="0" destOrd="2" presId="urn:microsoft.com/office/officeart/2005/8/layout/radial1"/>
    <dgm:cxn modelId="{67E91903-64EE-4D34-9C17-0679D3FF6F38}" type="presOf" srcId="{A1ED999D-711D-43C0-87FE-8B07F91A3E68}" destId="{9F154FD4-20D7-4EAE-9861-662B4820BEA2}" srcOrd="0" destOrd="1" presId="urn:microsoft.com/office/officeart/2005/8/layout/radial1"/>
    <dgm:cxn modelId="{792F1E08-26F7-4CEF-8976-EED69FF80359}" type="presOf" srcId="{F74F0F24-A176-4464-B29B-9366217C1959}" destId="{19229D45-8F69-4CF5-A70B-AD16EAECE2A2}" srcOrd="0" destOrd="1" presId="urn:microsoft.com/office/officeart/2005/8/layout/radial1"/>
    <dgm:cxn modelId="{D963DF41-7EA9-475C-95D8-0D71BEADE3B9}" type="presOf" srcId="{8CB31E6A-D3BF-4BA5-90D6-C4BB26188997}" destId="{3C977455-A1B9-4E9F-9394-7CC19DD39B09}" srcOrd="0" destOrd="0" presId="urn:microsoft.com/office/officeart/2005/8/layout/radial1"/>
    <dgm:cxn modelId="{826B6E5E-CEB3-474A-883A-65891D0E1777}" type="presOf" srcId="{0F86D105-C4DC-4121-8E02-61697DC8C9D4}" destId="{FF60B03F-A362-4801-B50A-79737B23526B}" srcOrd="0" destOrd="3" presId="urn:microsoft.com/office/officeart/2005/8/layout/radial1"/>
    <dgm:cxn modelId="{B40CAC12-6373-4E7E-940F-C8E86CE81642}" type="presOf" srcId="{7C5A3419-EC9B-4C11-98E1-00604EB49C12}" destId="{2866923B-2617-4D81-81BC-DDED6E22A437}" srcOrd="1" destOrd="0" presId="urn:microsoft.com/office/officeart/2005/8/layout/radial1"/>
    <dgm:cxn modelId="{CE55E835-56BE-4444-9E98-C73D958B06E5}" type="presOf" srcId="{B3A3B5FB-C157-44E6-9BAB-DC835564246C}" destId="{D5A57581-8ECB-4E4E-8225-F385611FC326}" srcOrd="0" destOrd="1" presId="urn:microsoft.com/office/officeart/2005/8/layout/radial1"/>
    <dgm:cxn modelId="{D1DFE453-EB43-4783-BEFE-606F5A0AFC39}" srcId="{8CB31E6A-D3BF-4BA5-90D6-C4BB26188997}" destId="{60F2E866-11E4-410C-B39E-83AAC6B9BE3C}" srcOrd="1" destOrd="0" parTransId="{7C5A3419-EC9B-4C11-98E1-00604EB49C12}" sibTransId="{351052EF-84F7-4BC3-A12D-8696C359F3A9}"/>
    <dgm:cxn modelId="{091733B5-10F7-434F-878F-54C43B9AED4D}" type="presOf" srcId="{093A37DA-E381-47AC-97D3-08FCCACB7E92}" destId="{EE324B3A-9AFC-41A3-9A89-29A5D0B1D7ED}" srcOrd="1" destOrd="0" presId="urn:microsoft.com/office/officeart/2005/8/layout/radial1"/>
    <dgm:cxn modelId="{B6BD1E0E-8DF3-4E7D-836F-95586B10159E}" type="presOf" srcId="{DD293338-2009-43A5-924A-10E1CC3C0650}" destId="{C4D6C590-2F49-4DF5-B934-0BE761513C14}" srcOrd="0" destOrd="0" presId="urn:microsoft.com/office/officeart/2005/8/layout/radial1"/>
    <dgm:cxn modelId="{1DA4AF8C-DFB3-44D7-A736-D36B1939DD0B}" srcId="{60F2E866-11E4-410C-B39E-83AAC6B9BE3C}" destId="{D987A8A5-5963-4102-8F05-9828E98C41CA}" srcOrd="1" destOrd="0" parTransId="{8630A6BB-A550-4A26-85FE-BC5121928B25}" sibTransId="{BB15BEDC-7DC4-4622-B889-4962BF3E2A41}"/>
    <dgm:cxn modelId="{5C31C473-23F3-4A2E-B529-48A196EE8E38}" srcId="{12230086-7B7C-47C8-A12A-C82FFDC57E5F}" destId="{F74F0F24-A176-4464-B29B-9366217C1959}" srcOrd="0" destOrd="0" parTransId="{E88CD7C3-AA6E-43FB-8F9A-5BFAD83750FB}" sibTransId="{D87314DF-A3FD-43F8-B40C-9ACF2FFB83BA}"/>
    <dgm:cxn modelId="{74695325-6122-4444-BAED-972B4956A8C9}" type="presOf" srcId="{60F2E866-11E4-410C-B39E-83AAC6B9BE3C}" destId="{9F154FD4-20D7-4EAE-9861-662B4820BEA2}" srcOrd="0" destOrd="0" presId="urn:microsoft.com/office/officeart/2005/8/layout/radial1"/>
    <dgm:cxn modelId="{F7BABF54-E969-4239-900C-1DC1D0F1A0A1}" type="presOf" srcId="{58BB7E48-83BC-48D0-AFE7-4A94619CB2B3}" destId="{10DABE75-F114-45B2-88F6-11EBAC31E950}" srcOrd="0" destOrd="0" presId="urn:microsoft.com/office/officeart/2005/8/layout/radial1"/>
    <dgm:cxn modelId="{253DF838-A5DE-4F23-B9A4-1548BD3BBB59}" type="presOf" srcId="{47969C6C-070A-47F0-A685-A793838AC571}" destId="{88D4D7A3-257F-45EB-9F68-E3D6697E089C}" srcOrd="0" destOrd="0" presId="urn:microsoft.com/office/officeart/2005/8/layout/radial1"/>
    <dgm:cxn modelId="{4D29A4C0-A695-4C8B-ACA5-003E81CC4F1D}" srcId="{F1B86B60-4052-497B-8189-4A486A23C965}" destId="{F33A760E-AE71-4871-809C-33D05629740C}" srcOrd="1" destOrd="0" parTransId="{F2320C79-A1C0-43D9-B8A2-AA81EAD5AE7D}" sibTransId="{308851DB-3AB1-41E5-A345-897105FF8D60}"/>
    <dgm:cxn modelId="{D1DA5538-E2A0-4DB1-B053-55438589D3DB}" type="presOf" srcId="{F1B86B60-4052-497B-8189-4A486A23C965}" destId="{D5A57581-8ECB-4E4E-8225-F385611FC326}" srcOrd="0" destOrd="0" presId="urn:microsoft.com/office/officeart/2005/8/layout/radial1"/>
    <dgm:cxn modelId="{00FA422D-2DEC-4697-9CFA-ED34949342B1}" type="presOf" srcId="{894A65F4-9602-47AF-A347-748FBF6451D4}" destId="{D5A57581-8ECB-4E4E-8225-F385611FC326}" srcOrd="0" destOrd="3" presId="urn:microsoft.com/office/officeart/2005/8/layout/radial1"/>
    <dgm:cxn modelId="{7E447786-959D-47F4-8F84-FAC24F699EAA}" type="presOf" srcId="{7C5A3419-EC9B-4C11-98E1-00604EB49C12}" destId="{BC0D438C-AFF4-4BB0-97A8-E919BB7D5547}" srcOrd="0" destOrd="0" presId="urn:microsoft.com/office/officeart/2005/8/layout/radial1"/>
    <dgm:cxn modelId="{63A8F15E-7156-4C35-8836-7A3BCA5D33B0}" type="presOf" srcId="{3A85DC93-4880-49A4-9797-5446430DB98F}" destId="{19229D45-8F69-4CF5-A70B-AD16EAECE2A2}" srcOrd="0" destOrd="2" presId="urn:microsoft.com/office/officeart/2005/8/layout/radial1"/>
    <dgm:cxn modelId="{C0A6D46C-698B-4974-B2DC-8FCED6D25EB1}" type="presOf" srcId="{531F646B-48F7-4668-A07E-D487D90858F1}" destId="{B89EA8A3-3D73-4B00-B999-4CED588D281D}" srcOrd="1" destOrd="0" presId="urn:microsoft.com/office/officeart/2005/8/layout/radial1"/>
    <dgm:cxn modelId="{30473E8E-5AF6-4E85-8BEE-3E49C526A72E}" type="presOf" srcId="{D987A8A5-5963-4102-8F05-9828E98C41CA}" destId="{9F154FD4-20D7-4EAE-9861-662B4820BEA2}" srcOrd="0" destOrd="2" presId="urn:microsoft.com/office/officeart/2005/8/layout/radial1"/>
    <dgm:cxn modelId="{4863C19A-37CE-47DE-A7C7-36065A40316D}" type="presOf" srcId="{531F646B-48F7-4668-A07E-D487D90858F1}" destId="{6AA10CEA-944F-4AC6-9D96-DFDFD543BFBD}" srcOrd="0" destOrd="0" presId="urn:microsoft.com/office/officeart/2005/8/layout/radial1"/>
    <dgm:cxn modelId="{03C4934F-D3B6-41BB-B1B5-9047A5E690A3}" type="presOf" srcId="{3E3F7132-33B5-450B-98B2-9D35D4FF2F2A}" destId="{EE759DCF-81FB-4B72-91B0-1084EBA824EE}" srcOrd="0" destOrd="0" presId="urn:microsoft.com/office/officeart/2005/8/layout/radial1"/>
    <dgm:cxn modelId="{A8DC72EA-6E29-43BD-874D-FBCECFA8EF56}" type="presOf" srcId="{12230086-7B7C-47C8-A12A-C82FFDC57E5F}" destId="{19229D45-8F69-4CF5-A70B-AD16EAECE2A2}" srcOrd="0" destOrd="0" presId="urn:microsoft.com/office/officeart/2005/8/layout/radial1"/>
    <dgm:cxn modelId="{7B1B9A57-2CF0-4440-9120-6CB1C277DB3A}" type="presOf" srcId="{F33A760E-AE71-4871-809C-33D05629740C}" destId="{D5A57581-8ECB-4E4E-8225-F385611FC326}" srcOrd="0" destOrd="2" presId="urn:microsoft.com/office/officeart/2005/8/layout/radial1"/>
    <dgm:cxn modelId="{FBAF1531-2BAE-4AE4-B53D-E7745B8ED6AE}" srcId="{8CB31E6A-D3BF-4BA5-90D6-C4BB26188997}" destId="{F1B86B60-4052-497B-8189-4A486A23C965}" srcOrd="3" destOrd="0" parTransId="{531F646B-48F7-4668-A07E-D487D90858F1}" sibTransId="{60EB211F-DFE0-466B-A65B-CE4CB292B99B}"/>
    <dgm:cxn modelId="{058768EE-72C3-4E11-B984-513506725D66}" type="presParOf" srcId="{10DABE75-F114-45B2-88F6-11EBAC31E950}" destId="{3C977455-A1B9-4E9F-9394-7CC19DD39B09}" srcOrd="0" destOrd="0" presId="urn:microsoft.com/office/officeart/2005/8/layout/radial1"/>
    <dgm:cxn modelId="{20BBC86E-AB63-4781-91B7-C7B8A0E8EF72}" type="presParOf" srcId="{10DABE75-F114-45B2-88F6-11EBAC31E950}" destId="{EE759DCF-81FB-4B72-91B0-1084EBA824EE}" srcOrd="1" destOrd="0" presId="urn:microsoft.com/office/officeart/2005/8/layout/radial1"/>
    <dgm:cxn modelId="{F632F160-D6D7-4447-A5EC-0212E8879AE9}" type="presParOf" srcId="{EE759DCF-81FB-4B72-91B0-1084EBA824EE}" destId="{9DF413CA-AF11-485E-8ED8-96AC92BF2406}" srcOrd="0" destOrd="0" presId="urn:microsoft.com/office/officeart/2005/8/layout/radial1"/>
    <dgm:cxn modelId="{B7EB8DC2-9E49-496C-8074-AC2CF296B691}" type="presParOf" srcId="{10DABE75-F114-45B2-88F6-11EBAC31E950}" destId="{19229D45-8F69-4CF5-A70B-AD16EAECE2A2}" srcOrd="2" destOrd="0" presId="urn:microsoft.com/office/officeart/2005/8/layout/radial1"/>
    <dgm:cxn modelId="{9870C285-AC49-4D59-A46E-90C5E90AE455}" type="presParOf" srcId="{10DABE75-F114-45B2-88F6-11EBAC31E950}" destId="{BC0D438C-AFF4-4BB0-97A8-E919BB7D5547}" srcOrd="3" destOrd="0" presId="urn:microsoft.com/office/officeart/2005/8/layout/radial1"/>
    <dgm:cxn modelId="{8F977643-5119-44EF-841C-21DE198C63DC}" type="presParOf" srcId="{BC0D438C-AFF4-4BB0-97A8-E919BB7D5547}" destId="{2866923B-2617-4D81-81BC-DDED6E22A437}" srcOrd="0" destOrd="0" presId="urn:microsoft.com/office/officeart/2005/8/layout/radial1"/>
    <dgm:cxn modelId="{AC6232FE-86C4-4A10-BF79-8F7A9A64B467}" type="presParOf" srcId="{10DABE75-F114-45B2-88F6-11EBAC31E950}" destId="{9F154FD4-20D7-4EAE-9861-662B4820BEA2}" srcOrd="4" destOrd="0" presId="urn:microsoft.com/office/officeart/2005/8/layout/radial1"/>
    <dgm:cxn modelId="{C00DC542-22A3-45C3-9324-8B011A8648B4}" type="presParOf" srcId="{10DABE75-F114-45B2-88F6-11EBAC31E950}" destId="{88D4D7A3-257F-45EB-9F68-E3D6697E089C}" srcOrd="5" destOrd="0" presId="urn:microsoft.com/office/officeart/2005/8/layout/radial1"/>
    <dgm:cxn modelId="{96BB744D-32B0-4C40-B541-DFD26721427B}" type="presParOf" srcId="{88D4D7A3-257F-45EB-9F68-E3D6697E089C}" destId="{A7F4424A-095C-4356-9802-4632B2F072AB}" srcOrd="0" destOrd="0" presId="urn:microsoft.com/office/officeart/2005/8/layout/radial1"/>
    <dgm:cxn modelId="{BB73798F-6445-4BFA-8270-0E0A34BBB861}" type="presParOf" srcId="{10DABE75-F114-45B2-88F6-11EBAC31E950}" destId="{FF60B03F-A362-4801-B50A-79737B23526B}" srcOrd="6" destOrd="0" presId="urn:microsoft.com/office/officeart/2005/8/layout/radial1"/>
    <dgm:cxn modelId="{0DFDCFF6-A57C-408F-AF55-52A27FBED843}" type="presParOf" srcId="{10DABE75-F114-45B2-88F6-11EBAC31E950}" destId="{6AA10CEA-944F-4AC6-9D96-DFDFD543BFBD}" srcOrd="7" destOrd="0" presId="urn:microsoft.com/office/officeart/2005/8/layout/radial1"/>
    <dgm:cxn modelId="{C129EB99-F001-4D7F-BD5E-8DCC8E458451}" type="presParOf" srcId="{6AA10CEA-944F-4AC6-9D96-DFDFD543BFBD}" destId="{B89EA8A3-3D73-4B00-B999-4CED588D281D}" srcOrd="0" destOrd="0" presId="urn:microsoft.com/office/officeart/2005/8/layout/radial1"/>
    <dgm:cxn modelId="{95816EEC-612B-4B08-83D6-54A51CD6472B}" type="presParOf" srcId="{10DABE75-F114-45B2-88F6-11EBAC31E950}" destId="{D5A57581-8ECB-4E4E-8225-F385611FC326}" srcOrd="8" destOrd="0" presId="urn:microsoft.com/office/officeart/2005/8/layout/radial1"/>
    <dgm:cxn modelId="{B3362246-6743-4352-9B8E-0C0F3614FD3E}" type="presParOf" srcId="{10DABE75-F114-45B2-88F6-11EBAC31E950}" destId="{4301FC9A-4F4E-4876-A12B-7C39FBC7D75B}" srcOrd="9" destOrd="0" presId="urn:microsoft.com/office/officeart/2005/8/layout/radial1"/>
    <dgm:cxn modelId="{E49E9A6B-BF60-4949-8723-A7CDBFC73031}" type="presParOf" srcId="{4301FC9A-4F4E-4876-A12B-7C39FBC7D75B}" destId="{EE324B3A-9AFC-41A3-9A89-29A5D0B1D7ED}" srcOrd="0" destOrd="0" presId="urn:microsoft.com/office/officeart/2005/8/layout/radial1"/>
    <dgm:cxn modelId="{D3AA7BD2-4FC6-4D9C-8CC8-C83BA921F3C0}" type="presParOf" srcId="{10DABE75-F114-45B2-88F6-11EBAC31E950}" destId="{C4D6C590-2F49-4DF5-B934-0BE761513C14}" srcOrd="10"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F26C2C5-6287-48BF-AE87-BBC92EABAE4A}" type="doc">
      <dgm:prSet loTypeId="urn:microsoft.com/office/officeart/2005/8/layout/radial3" loCatId="relationship" qsTypeId="urn:microsoft.com/office/officeart/2005/8/quickstyle/simple4" qsCatId="simple" csTypeId="urn:microsoft.com/office/officeart/2005/8/colors/accent1_5" csCatId="accent1" phldr="1"/>
      <dgm:spPr/>
      <dgm:t>
        <a:bodyPr/>
        <a:lstStyle/>
        <a:p>
          <a:endParaRPr lang="en-GB"/>
        </a:p>
      </dgm:t>
    </dgm:pt>
    <dgm:pt modelId="{C5928398-0D94-4E2C-84F5-1F133D811E3F}">
      <dgm:prSet phldrT="[Text]"/>
      <dgm:spPr/>
      <dgm:t>
        <a:bodyPr/>
        <a:lstStyle/>
        <a:p>
          <a:r>
            <a:rPr lang="en-GB" dirty="0"/>
            <a:t>academic research</a:t>
          </a:r>
        </a:p>
      </dgm:t>
    </dgm:pt>
    <dgm:pt modelId="{17A27840-D29E-40D2-AFD1-63A3A3A495F4}" type="parTrans" cxnId="{1169A88D-31CB-4990-AD67-D9A33F8503A8}">
      <dgm:prSet/>
      <dgm:spPr/>
      <dgm:t>
        <a:bodyPr/>
        <a:lstStyle/>
        <a:p>
          <a:endParaRPr lang="en-GB"/>
        </a:p>
      </dgm:t>
    </dgm:pt>
    <dgm:pt modelId="{12915F9B-AE29-4AC0-8B31-7B1AA87FC096}" type="sibTrans" cxnId="{1169A88D-31CB-4990-AD67-D9A33F8503A8}">
      <dgm:prSet/>
      <dgm:spPr/>
      <dgm:t>
        <a:bodyPr/>
        <a:lstStyle/>
        <a:p>
          <a:endParaRPr lang="en-GB"/>
        </a:p>
      </dgm:t>
    </dgm:pt>
    <dgm:pt modelId="{A4CA8210-7C1E-4C84-8367-7FAA3751BA3E}">
      <dgm:prSet phldrT="[Text]" custT="1"/>
      <dgm:spPr/>
      <dgm:t>
        <a:bodyPr/>
        <a:lstStyle/>
        <a:p>
          <a:r>
            <a:rPr lang="en-GB" sz="1100" dirty="0"/>
            <a:t>prototypes</a:t>
          </a:r>
        </a:p>
      </dgm:t>
    </dgm:pt>
    <dgm:pt modelId="{15464EA7-9FA7-4001-A228-36874AF8A3BF}" type="parTrans" cxnId="{BB707892-A857-4EAC-B00A-17DA9EDE0C70}">
      <dgm:prSet/>
      <dgm:spPr/>
      <dgm:t>
        <a:bodyPr/>
        <a:lstStyle/>
        <a:p>
          <a:endParaRPr lang="en-GB"/>
        </a:p>
      </dgm:t>
    </dgm:pt>
    <dgm:pt modelId="{67D33572-8A98-42B0-B576-9503E86CD9A0}" type="sibTrans" cxnId="{BB707892-A857-4EAC-B00A-17DA9EDE0C70}">
      <dgm:prSet/>
      <dgm:spPr/>
      <dgm:t>
        <a:bodyPr/>
        <a:lstStyle/>
        <a:p>
          <a:endParaRPr lang="en-GB"/>
        </a:p>
      </dgm:t>
    </dgm:pt>
    <dgm:pt modelId="{CA730578-2651-4BA7-A907-DA2118029248}">
      <dgm:prSet phldrT="[Text]"/>
      <dgm:spPr/>
      <dgm:t>
        <a:bodyPr/>
        <a:lstStyle/>
        <a:p>
          <a:endParaRPr lang="en-GB" dirty="0"/>
        </a:p>
      </dgm:t>
    </dgm:pt>
    <dgm:pt modelId="{C3D201A9-3293-4D81-A9BE-A4341A17BB0B}" type="parTrans" cxnId="{D61DEC49-90C8-4A20-82B9-4DE1B39B53DD}">
      <dgm:prSet/>
      <dgm:spPr/>
      <dgm:t>
        <a:bodyPr/>
        <a:lstStyle/>
        <a:p>
          <a:endParaRPr lang="en-GB"/>
        </a:p>
      </dgm:t>
    </dgm:pt>
    <dgm:pt modelId="{87632762-7D73-4EBA-83DB-38988EF22F6D}" type="sibTrans" cxnId="{D61DEC49-90C8-4A20-82B9-4DE1B39B53DD}">
      <dgm:prSet/>
      <dgm:spPr/>
      <dgm:t>
        <a:bodyPr/>
        <a:lstStyle/>
        <a:p>
          <a:endParaRPr lang="en-GB"/>
        </a:p>
      </dgm:t>
    </dgm:pt>
    <dgm:pt modelId="{FCAFAC7B-1383-4003-9D30-E4FA66B771F7}" type="pres">
      <dgm:prSet presAssocID="{9F26C2C5-6287-48BF-AE87-BBC92EABAE4A}" presName="composite" presStyleCnt="0">
        <dgm:presLayoutVars>
          <dgm:chMax val="1"/>
          <dgm:dir/>
          <dgm:resizeHandles val="exact"/>
        </dgm:presLayoutVars>
      </dgm:prSet>
      <dgm:spPr/>
      <dgm:t>
        <a:bodyPr/>
        <a:lstStyle/>
        <a:p>
          <a:endParaRPr lang="en-US"/>
        </a:p>
      </dgm:t>
    </dgm:pt>
    <dgm:pt modelId="{A03438C4-CADD-4769-9CD9-4B041AA01C67}" type="pres">
      <dgm:prSet presAssocID="{9F26C2C5-6287-48BF-AE87-BBC92EABAE4A}" presName="radial" presStyleCnt="0">
        <dgm:presLayoutVars>
          <dgm:animLvl val="ctr"/>
        </dgm:presLayoutVars>
      </dgm:prSet>
      <dgm:spPr/>
    </dgm:pt>
    <dgm:pt modelId="{39920A54-193B-446B-908F-48D3EB8195E6}" type="pres">
      <dgm:prSet presAssocID="{C5928398-0D94-4E2C-84F5-1F133D811E3F}" presName="centerShape" presStyleLbl="vennNode1" presStyleIdx="0" presStyleCnt="2" custScaleX="141715" custScaleY="138945" custLinFactNeighborX="-5664" custLinFactNeighborY="-1079"/>
      <dgm:spPr/>
      <dgm:t>
        <a:bodyPr/>
        <a:lstStyle/>
        <a:p>
          <a:endParaRPr lang="en-US"/>
        </a:p>
      </dgm:t>
    </dgm:pt>
    <dgm:pt modelId="{CF4EEB9A-D8F5-4AA0-BA83-BAC75D07FF7B}" type="pres">
      <dgm:prSet presAssocID="{A4CA8210-7C1E-4C84-8367-7FAA3751BA3E}" presName="node" presStyleLbl="vennNode1" presStyleIdx="1" presStyleCnt="2" custScaleX="71613" custScaleY="72204" custRadScaleRad="96061" custRadScaleInc="1774">
        <dgm:presLayoutVars>
          <dgm:bulletEnabled val="1"/>
        </dgm:presLayoutVars>
      </dgm:prSet>
      <dgm:spPr/>
      <dgm:t>
        <a:bodyPr/>
        <a:lstStyle/>
        <a:p>
          <a:endParaRPr lang="en-US"/>
        </a:p>
      </dgm:t>
    </dgm:pt>
  </dgm:ptLst>
  <dgm:cxnLst>
    <dgm:cxn modelId="{D61DEC49-90C8-4A20-82B9-4DE1B39B53DD}" srcId="{9F26C2C5-6287-48BF-AE87-BBC92EABAE4A}" destId="{CA730578-2651-4BA7-A907-DA2118029248}" srcOrd="1" destOrd="0" parTransId="{C3D201A9-3293-4D81-A9BE-A4341A17BB0B}" sibTransId="{87632762-7D73-4EBA-83DB-38988EF22F6D}"/>
    <dgm:cxn modelId="{BB707892-A857-4EAC-B00A-17DA9EDE0C70}" srcId="{C5928398-0D94-4E2C-84F5-1F133D811E3F}" destId="{A4CA8210-7C1E-4C84-8367-7FAA3751BA3E}" srcOrd="0" destOrd="0" parTransId="{15464EA7-9FA7-4001-A228-36874AF8A3BF}" sibTransId="{67D33572-8A98-42B0-B576-9503E86CD9A0}"/>
    <dgm:cxn modelId="{BEC1B0C6-7F6D-4EC6-BB69-435DEC445F27}" type="presOf" srcId="{A4CA8210-7C1E-4C84-8367-7FAA3751BA3E}" destId="{CF4EEB9A-D8F5-4AA0-BA83-BAC75D07FF7B}" srcOrd="0" destOrd="0" presId="urn:microsoft.com/office/officeart/2005/8/layout/radial3"/>
    <dgm:cxn modelId="{FB2CEBC8-79B3-446D-AF09-9C61377384BF}" type="presOf" srcId="{C5928398-0D94-4E2C-84F5-1F133D811E3F}" destId="{39920A54-193B-446B-908F-48D3EB8195E6}" srcOrd="0" destOrd="0" presId="urn:microsoft.com/office/officeart/2005/8/layout/radial3"/>
    <dgm:cxn modelId="{2F25DFEC-1F92-4183-B537-89DF1C31101F}" type="presOf" srcId="{9F26C2C5-6287-48BF-AE87-BBC92EABAE4A}" destId="{FCAFAC7B-1383-4003-9D30-E4FA66B771F7}" srcOrd="0" destOrd="0" presId="urn:microsoft.com/office/officeart/2005/8/layout/radial3"/>
    <dgm:cxn modelId="{1169A88D-31CB-4990-AD67-D9A33F8503A8}" srcId="{9F26C2C5-6287-48BF-AE87-BBC92EABAE4A}" destId="{C5928398-0D94-4E2C-84F5-1F133D811E3F}" srcOrd="0" destOrd="0" parTransId="{17A27840-D29E-40D2-AFD1-63A3A3A495F4}" sibTransId="{12915F9B-AE29-4AC0-8B31-7B1AA87FC096}"/>
    <dgm:cxn modelId="{97E30151-9CA9-43BA-BF2A-02C395AD027F}" type="presParOf" srcId="{FCAFAC7B-1383-4003-9D30-E4FA66B771F7}" destId="{A03438C4-CADD-4769-9CD9-4B041AA01C67}" srcOrd="0" destOrd="0" presId="urn:microsoft.com/office/officeart/2005/8/layout/radial3"/>
    <dgm:cxn modelId="{4E67F354-B725-486A-874C-240E6D58FC29}" type="presParOf" srcId="{A03438C4-CADD-4769-9CD9-4B041AA01C67}" destId="{39920A54-193B-446B-908F-48D3EB8195E6}" srcOrd="0" destOrd="0" presId="urn:microsoft.com/office/officeart/2005/8/layout/radial3"/>
    <dgm:cxn modelId="{DFB060A8-A63F-4732-B7A1-E46FC131D5C6}" type="presParOf" srcId="{A03438C4-CADD-4769-9CD9-4B041AA01C67}" destId="{CF4EEB9A-D8F5-4AA0-BA83-BAC75D07FF7B}" srcOrd="1"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4AEFBF2-7B50-4348-AB83-A83B466BB095}" type="doc">
      <dgm:prSet loTypeId="urn:microsoft.com/office/officeart/2005/8/layout/radial4" loCatId="relationship" qsTypeId="urn:microsoft.com/office/officeart/2005/8/quickstyle/simple5" qsCatId="simple" csTypeId="urn:microsoft.com/office/officeart/2005/8/colors/accent6_3" csCatId="accent6" phldr="1"/>
      <dgm:spPr/>
      <dgm:t>
        <a:bodyPr/>
        <a:lstStyle/>
        <a:p>
          <a:endParaRPr lang="en-GB"/>
        </a:p>
      </dgm:t>
    </dgm:pt>
    <dgm:pt modelId="{31F6CD76-639E-455F-96E3-58DE2B031DA4}">
      <dgm:prSet phldrT="[Text]" custT="1"/>
      <dgm:spPr/>
      <dgm:t>
        <a:bodyPr/>
        <a:lstStyle/>
        <a:p>
          <a:r>
            <a:rPr lang="en-GB" sz="1200" dirty="0"/>
            <a:t>operational AI</a:t>
          </a:r>
        </a:p>
      </dgm:t>
    </dgm:pt>
    <dgm:pt modelId="{E4E056DA-8426-4ECC-9FCC-5F288B8ABB4B}" type="parTrans" cxnId="{B5B7164F-41D5-4AE6-8090-E76308AA4CE9}">
      <dgm:prSet/>
      <dgm:spPr/>
      <dgm:t>
        <a:bodyPr/>
        <a:lstStyle/>
        <a:p>
          <a:endParaRPr lang="en-GB"/>
        </a:p>
      </dgm:t>
    </dgm:pt>
    <dgm:pt modelId="{DA28B60C-7FCB-47EB-A3D6-F0BC48E8359B}" type="sibTrans" cxnId="{B5B7164F-41D5-4AE6-8090-E76308AA4CE9}">
      <dgm:prSet/>
      <dgm:spPr/>
      <dgm:t>
        <a:bodyPr/>
        <a:lstStyle/>
        <a:p>
          <a:endParaRPr lang="en-GB"/>
        </a:p>
      </dgm:t>
    </dgm:pt>
    <dgm:pt modelId="{F2E64B90-EEAA-4E8A-AF36-CD5A4994FBE6}">
      <dgm:prSet phldrT="[Text]" custT="1"/>
      <dgm:spPr/>
      <dgm:t>
        <a:bodyPr/>
        <a:lstStyle/>
        <a:p>
          <a:r>
            <a:rPr lang="en-GB" sz="1400" dirty="0"/>
            <a:t>skills</a:t>
          </a:r>
        </a:p>
      </dgm:t>
    </dgm:pt>
    <dgm:pt modelId="{ADAC62C0-7AD6-492A-8220-594D8844A153}" type="parTrans" cxnId="{73DE968A-517F-4BF6-A9B0-53B5460F1AAF}">
      <dgm:prSet/>
      <dgm:spPr/>
      <dgm:t>
        <a:bodyPr/>
        <a:lstStyle/>
        <a:p>
          <a:endParaRPr lang="en-GB"/>
        </a:p>
      </dgm:t>
    </dgm:pt>
    <dgm:pt modelId="{4C0AE6AC-B60E-4652-B16A-B9858C199C76}" type="sibTrans" cxnId="{73DE968A-517F-4BF6-A9B0-53B5460F1AAF}">
      <dgm:prSet/>
      <dgm:spPr/>
      <dgm:t>
        <a:bodyPr/>
        <a:lstStyle/>
        <a:p>
          <a:endParaRPr lang="en-GB"/>
        </a:p>
      </dgm:t>
    </dgm:pt>
    <dgm:pt modelId="{44D5D9BD-6876-4B2C-98F1-CDF06FC47DB3}">
      <dgm:prSet phldrT="[Text]" custT="1"/>
      <dgm:spPr/>
      <dgm:t>
        <a:bodyPr/>
        <a:lstStyle/>
        <a:p>
          <a:r>
            <a:rPr lang="en-GB" sz="1400" dirty="0"/>
            <a:t>infrastructure</a:t>
          </a:r>
        </a:p>
      </dgm:t>
    </dgm:pt>
    <dgm:pt modelId="{C1805C33-71E8-4874-AEFB-191315235066}" type="parTrans" cxnId="{BB61E254-1D9E-4BDC-AA04-BABCBDB07FC7}">
      <dgm:prSet/>
      <dgm:spPr/>
      <dgm:t>
        <a:bodyPr/>
        <a:lstStyle/>
        <a:p>
          <a:endParaRPr lang="en-GB"/>
        </a:p>
      </dgm:t>
    </dgm:pt>
    <dgm:pt modelId="{76518B83-57A0-46DA-96A6-7CCC8A9A9FAA}" type="sibTrans" cxnId="{BB61E254-1D9E-4BDC-AA04-BABCBDB07FC7}">
      <dgm:prSet/>
      <dgm:spPr/>
      <dgm:t>
        <a:bodyPr/>
        <a:lstStyle/>
        <a:p>
          <a:endParaRPr lang="en-GB"/>
        </a:p>
      </dgm:t>
    </dgm:pt>
    <dgm:pt modelId="{4F6E8E1D-DD9A-4DBC-A926-0F4007ED3BE9}">
      <dgm:prSet phldrT="[Text]" custT="1"/>
      <dgm:spPr/>
      <dgm:t>
        <a:bodyPr/>
        <a:lstStyle/>
        <a:p>
          <a:r>
            <a:rPr lang="en-GB" sz="1400" dirty="0"/>
            <a:t>governance</a:t>
          </a:r>
        </a:p>
      </dgm:t>
    </dgm:pt>
    <dgm:pt modelId="{0EFF03A4-68FF-41DB-8E58-96FE86866D1F}" type="parTrans" cxnId="{7BC81381-5810-4E2F-AF4F-8E4AFD330576}">
      <dgm:prSet/>
      <dgm:spPr/>
      <dgm:t>
        <a:bodyPr/>
        <a:lstStyle/>
        <a:p>
          <a:endParaRPr lang="en-GB"/>
        </a:p>
      </dgm:t>
    </dgm:pt>
    <dgm:pt modelId="{393E3F68-1AC1-4FFC-BC9D-8EAEF9B70048}" type="sibTrans" cxnId="{7BC81381-5810-4E2F-AF4F-8E4AFD330576}">
      <dgm:prSet/>
      <dgm:spPr/>
      <dgm:t>
        <a:bodyPr/>
        <a:lstStyle/>
        <a:p>
          <a:endParaRPr lang="en-GB"/>
        </a:p>
      </dgm:t>
    </dgm:pt>
    <dgm:pt modelId="{133278F2-2D07-4BC5-95A6-15BC9CEB5FB3}" type="pres">
      <dgm:prSet presAssocID="{F4AEFBF2-7B50-4348-AB83-A83B466BB095}" presName="cycle" presStyleCnt="0">
        <dgm:presLayoutVars>
          <dgm:chMax val="1"/>
          <dgm:dir/>
          <dgm:animLvl val="ctr"/>
          <dgm:resizeHandles val="exact"/>
        </dgm:presLayoutVars>
      </dgm:prSet>
      <dgm:spPr/>
      <dgm:t>
        <a:bodyPr/>
        <a:lstStyle/>
        <a:p>
          <a:endParaRPr lang="en-US"/>
        </a:p>
      </dgm:t>
    </dgm:pt>
    <dgm:pt modelId="{8865E3BA-69B7-4DE8-9CED-18EB34D23DCA}" type="pres">
      <dgm:prSet presAssocID="{31F6CD76-639E-455F-96E3-58DE2B031DA4}" presName="centerShape" presStyleLbl="node0" presStyleIdx="0" presStyleCnt="1" custScaleX="23406" custScaleY="23134" custLinFactNeighborX="3608" custLinFactNeighborY="-17121"/>
      <dgm:spPr/>
      <dgm:t>
        <a:bodyPr/>
        <a:lstStyle/>
        <a:p>
          <a:endParaRPr lang="en-US"/>
        </a:p>
      </dgm:t>
    </dgm:pt>
    <dgm:pt modelId="{23521E88-28A0-4B7B-AD49-ED828C6CC191}" type="pres">
      <dgm:prSet presAssocID="{ADAC62C0-7AD6-492A-8220-594D8844A153}" presName="parTrans" presStyleLbl="bgSibTrans2D1" presStyleIdx="0" presStyleCnt="3" custScaleY="41843"/>
      <dgm:spPr/>
      <dgm:t>
        <a:bodyPr/>
        <a:lstStyle/>
        <a:p>
          <a:endParaRPr lang="en-US"/>
        </a:p>
      </dgm:t>
    </dgm:pt>
    <dgm:pt modelId="{DBAA7706-E024-4925-B2B6-AD08B8A02DEC}" type="pres">
      <dgm:prSet presAssocID="{F2E64B90-EEAA-4E8A-AF36-CD5A4994FBE6}" presName="node" presStyleLbl="node1" presStyleIdx="0" presStyleCnt="3" custScaleX="32978" custScaleY="31288" custRadScaleRad="26670" custRadScaleInc="-167478">
        <dgm:presLayoutVars>
          <dgm:bulletEnabled val="1"/>
        </dgm:presLayoutVars>
      </dgm:prSet>
      <dgm:spPr/>
      <dgm:t>
        <a:bodyPr/>
        <a:lstStyle/>
        <a:p>
          <a:endParaRPr lang="en-US"/>
        </a:p>
      </dgm:t>
    </dgm:pt>
    <dgm:pt modelId="{38783134-F58E-41A9-BAF8-C11E74B81275}" type="pres">
      <dgm:prSet presAssocID="{C1805C33-71E8-4874-AEFB-191315235066}" presName="parTrans" presStyleLbl="bgSibTrans2D1" presStyleIdx="1" presStyleCnt="3" custScaleY="31510"/>
      <dgm:spPr/>
      <dgm:t>
        <a:bodyPr/>
        <a:lstStyle/>
        <a:p>
          <a:endParaRPr lang="en-US"/>
        </a:p>
      </dgm:t>
    </dgm:pt>
    <dgm:pt modelId="{58DC5491-2482-43D8-B85B-9F381E7F141F}" type="pres">
      <dgm:prSet presAssocID="{44D5D9BD-6876-4B2C-98F1-CDF06FC47DB3}" presName="node" presStyleLbl="node1" presStyleIdx="1" presStyleCnt="3" custScaleX="29539" custScaleY="28728" custRadScaleRad="40325" custRadScaleInc="212144">
        <dgm:presLayoutVars>
          <dgm:bulletEnabled val="1"/>
        </dgm:presLayoutVars>
      </dgm:prSet>
      <dgm:spPr/>
      <dgm:t>
        <a:bodyPr/>
        <a:lstStyle/>
        <a:p>
          <a:endParaRPr lang="en-US"/>
        </a:p>
      </dgm:t>
    </dgm:pt>
    <dgm:pt modelId="{A4FBDC67-DC68-4EBA-83FC-BE79879E29CE}" type="pres">
      <dgm:prSet presAssocID="{0EFF03A4-68FF-41DB-8E58-96FE86866D1F}" presName="parTrans" presStyleLbl="bgSibTrans2D1" presStyleIdx="2" presStyleCnt="3" custScaleY="30797"/>
      <dgm:spPr/>
      <dgm:t>
        <a:bodyPr/>
        <a:lstStyle/>
        <a:p>
          <a:endParaRPr lang="en-US"/>
        </a:p>
      </dgm:t>
    </dgm:pt>
    <dgm:pt modelId="{6E8084B5-E9F1-415C-AE15-8C04F0935512}" type="pres">
      <dgm:prSet presAssocID="{4F6E8E1D-DD9A-4DBC-A926-0F4007ED3BE9}" presName="node" presStyleLbl="node1" presStyleIdx="2" presStyleCnt="3" custScaleX="27144" custScaleY="29576" custRadScaleRad="71360" custRadScaleInc="88344">
        <dgm:presLayoutVars>
          <dgm:bulletEnabled val="1"/>
        </dgm:presLayoutVars>
      </dgm:prSet>
      <dgm:spPr/>
      <dgm:t>
        <a:bodyPr/>
        <a:lstStyle/>
        <a:p>
          <a:endParaRPr lang="en-US"/>
        </a:p>
      </dgm:t>
    </dgm:pt>
  </dgm:ptLst>
  <dgm:cxnLst>
    <dgm:cxn modelId="{F9C09542-F51A-416F-B347-AA3B06BD5B0C}" type="presOf" srcId="{F2E64B90-EEAA-4E8A-AF36-CD5A4994FBE6}" destId="{DBAA7706-E024-4925-B2B6-AD08B8A02DEC}" srcOrd="0" destOrd="0" presId="urn:microsoft.com/office/officeart/2005/8/layout/radial4"/>
    <dgm:cxn modelId="{B5B7164F-41D5-4AE6-8090-E76308AA4CE9}" srcId="{F4AEFBF2-7B50-4348-AB83-A83B466BB095}" destId="{31F6CD76-639E-455F-96E3-58DE2B031DA4}" srcOrd="0" destOrd="0" parTransId="{E4E056DA-8426-4ECC-9FCC-5F288B8ABB4B}" sibTransId="{DA28B60C-7FCB-47EB-A3D6-F0BC48E8359B}"/>
    <dgm:cxn modelId="{85576BAD-5726-4464-ADBB-F5C4D6AB5071}" type="presOf" srcId="{44D5D9BD-6876-4B2C-98F1-CDF06FC47DB3}" destId="{58DC5491-2482-43D8-B85B-9F381E7F141F}" srcOrd="0" destOrd="0" presId="urn:microsoft.com/office/officeart/2005/8/layout/radial4"/>
    <dgm:cxn modelId="{2B4D1D47-B294-47C0-A8F5-F14BDE171856}" type="presOf" srcId="{C1805C33-71E8-4874-AEFB-191315235066}" destId="{38783134-F58E-41A9-BAF8-C11E74B81275}" srcOrd="0" destOrd="0" presId="urn:microsoft.com/office/officeart/2005/8/layout/radial4"/>
    <dgm:cxn modelId="{73DE968A-517F-4BF6-A9B0-53B5460F1AAF}" srcId="{31F6CD76-639E-455F-96E3-58DE2B031DA4}" destId="{F2E64B90-EEAA-4E8A-AF36-CD5A4994FBE6}" srcOrd="0" destOrd="0" parTransId="{ADAC62C0-7AD6-492A-8220-594D8844A153}" sibTransId="{4C0AE6AC-B60E-4652-B16A-B9858C199C76}"/>
    <dgm:cxn modelId="{BB61E254-1D9E-4BDC-AA04-BABCBDB07FC7}" srcId="{31F6CD76-639E-455F-96E3-58DE2B031DA4}" destId="{44D5D9BD-6876-4B2C-98F1-CDF06FC47DB3}" srcOrd="1" destOrd="0" parTransId="{C1805C33-71E8-4874-AEFB-191315235066}" sibTransId="{76518B83-57A0-46DA-96A6-7CCC8A9A9FAA}"/>
    <dgm:cxn modelId="{EFFBEEAB-11D2-442A-A9BF-4CD8886425B4}" type="presOf" srcId="{4F6E8E1D-DD9A-4DBC-A926-0F4007ED3BE9}" destId="{6E8084B5-E9F1-415C-AE15-8C04F0935512}" srcOrd="0" destOrd="0" presId="urn:microsoft.com/office/officeart/2005/8/layout/radial4"/>
    <dgm:cxn modelId="{5575A009-C2D4-49CB-9BAD-E1F8DF56C9D8}" type="presOf" srcId="{0EFF03A4-68FF-41DB-8E58-96FE86866D1F}" destId="{A4FBDC67-DC68-4EBA-83FC-BE79879E29CE}" srcOrd="0" destOrd="0" presId="urn:microsoft.com/office/officeart/2005/8/layout/radial4"/>
    <dgm:cxn modelId="{7BC81381-5810-4E2F-AF4F-8E4AFD330576}" srcId="{31F6CD76-639E-455F-96E3-58DE2B031DA4}" destId="{4F6E8E1D-DD9A-4DBC-A926-0F4007ED3BE9}" srcOrd="2" destOrd="0" parTransId="{0EFF03A4-68FF-41DB-8E58-96FE86866D1F}" sibTransId="{393E3F68-1AC1-4FFC-BC9D-8EAEF9B70048}"/>
    <dgm:cxn modelId="{A6C59CCA-B082-4C5C-B486-24D2D3F7AAE8}" type="presOf" srcId="{F4AEFBF2-7B50-4348-AB83-A83B466BB095}" destId="{133278F2-2D07-4BC5-95A6-15BC9CEB5FB3}" srcOrd="0" destOrd="0" presId="urn:microsoft.com/office/officeart/2005/8/layout/radial4"/>
    <dgm:cxn modelId="{83187E7F-28BB-4B6F-A7DD-8B8F91C31F6C}" type="presOf" srcId="{31F6CD76-639E-455F-96E3-58DE2B031DA4}" destId="{8865E3BA-69B7-4DE8-9CED-18EB34D23DCA}" srcOrd="0" destOrd="0" presId="urn:microsoft.com/office/officeart/2005/8/layout/radial4"/>
    <dgm:cxn modelId="{61701FAE-027A-4C98-A13F-B2E339AE2354}" type="presOf" srcId="{ADAC62C0-7AD6-492A-8220-594D8844A153}" destId="{23521E88-28A0-4B7B-AD49-ED828C6CC191}" srcOrd="0" destOrd="0" presId="urn:microsoft.com/office/officeart/2005/8/layout/radial4"/>
    <dgm:cxn modelId="{D22D243F-CD67-4DED-8846-9F5EFB027FFB}" type="presParOf" srcId="{133278F2-2D07-4BC5-95A6-15BC9CEB5FB3}" destId="{8865E3BA-69B7-4DE8-9CED-18EB34D23DCA}" srcOrd="0" destOrd="0" presId="urn:microsoft.com/office/officeart/2005/8/layout/radial4"/>
    <dgm:cxn modelId="{D0AC30C1-EB04-44DC-AECA-3F7EB1E2D5E7}" type="presParOf" srcId="{133278F2-2D07-4BC5-95A6-15BC9CEB5FB3}" destId="{23521E88-28A0-4B7B-AD49-ED828C6CC191}" srcOrd="1" destOrd="0" presId="urn:microsoft.com/office/officeart/2005/8/layout/radial4"/>
    <dgm:cxn modelId="{212709EB-100A-43AB-9875-C0D515DE2558}" type="presParOf" srcId="{133278F2-2D07-4BC5-95A6-15BC9CEB5FB3}" destId="{DBAA7706-E024-4925-B2B6-AD08B8A02DEC}" srcOrd="2" destOrd="0" presId="urn:microsoft.com/office/officeart/2005/8/layout/radial4"/>
    <dgm:cxn modelId="{B95BA507-CA72-4597-8BF0-B1BA6B1552E2}" type="presParOf" srcId="{133278F2-2D07-4BC5-95A6-15BC9CEB5FB3}" destId="{38783134-F58E-41A9-BAF8-C11E74B81275}" srcOrd="3" destOrd="0" presId="urn:microsoft.com/office/officeart/2005/8/layout/radial4"/>
    <dgm:cxn modelId="{D9B7458C-940B-474E-AD0F-16CD22B914DF}" type="presParOf" srcId="{133278F2-2D07-4BC5-95A6-15BC9CEB5FB3}" destId="{58DC5491-2482-43D8-B85B-9F381E7F141F}" srcOrd="4" destOrd="0" presId="urn:microsoft.com/office/officeart/2005/8/layout/radial4"/>
    <dgm:cxn modelId="{C171D16B-6851-410F-8A23-8DF1BCA01E02}" type="presParOf" srcId="{133278F2-2D07-4BC5-95A6-15BC9CEB5FB3}" destId="{A4FBDC67-DC68-4EBA-83FC-BE79879E29CE}" srcOrd="5" destOrd="0" presId="urn:microsoft.com/office/officeart/2005/8/layout/radial4"/>
    <dgm:cxn modelId="{3AC043D3-4F77-4561-AF6E-9F8A8BFB82BC}" type="presParOf" srcId="{133278F2-2D07-4BC5-95A6-15BC9CEB5FB3}" destId="{6E8084B5-E9F1-415C-AE15-8C04F0935512}" srcOrd="6" destOrd="0" presId="urn:microsoft.com/office/officeart/2005/8/layout/radial4"/>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818E463-42F0-4FAB-AFB7-E7C0F0B4BD72}" type="doc">
      <dgm:prSet loTypeId="urn:microsoft.com/office/officeart/2005/8/layout/vProcess5" loCatId="process" qsTypeId="urn:microsoft.com/office/officeart/2005/8/quickstyle/simple4" qsCatId="simple" csTypeId="urn:microsoft.com/office/officeart/2005/8/colors/colorful3" csCatId="colorful" phldr="1"/>
      <dgm:spPr/>
      <dgm:t>
        <a:bodyPr/>
        <a:lstStyle/>
        <a:p>
          <a:endParaRPr lang="en-US"/>
        </a:p>
      </dgm:t>
    </dgm:pt>
    <dgm:pt modelId="{89518462-1762-42DF-A01A-AB7B84B0208F}">
      <dgm:prSet/>
      <dgm:spPr/>
      <dgm:t>
        <a:bodyPr/>
        <a:lstStyle/>
        <a:p>
          <a:r>
            <a:rPr lang="en-GB" dirty="0"/>
            <a:t>What other examples are there of AI in health and care? </a:t>
          </a:r>
          <a:endParaRPr lang="en-US" dirty="0"/>
        </a:p>
      </dgm:t>
    </dgm:pt>
    <dgm:pt modelId="{3926ABC5-BC09-460C-990B-A6916B0F74CD}" type="parTrans" cxnId="{31343944-5A07-4F7D-B080-124B68C2CFD1}">
      <dgm:prSet/>
      <dgm:spPr/>
      <dgm:t>
        <a:bodyPr/>
        <a:lstStyle/>
        <a:p>
          <a:endParaRPr lang="en-US"/>
        </a:p>
      </dgm:t>
    </dgm:pt>
    <dgm:pt modelId="{4C7A4B85-33D3-4D4F-8B7B-70BD509F365E}" type="sibTrans" cxnId="{31343944-5A07-4F7D-B080-124B68C2CFD1}">
      <dgm:prSet/>
      <dgm:spPr/>
      <dgm:t>
        <a:bodyPr/>
        <a:lstStyle/>
        <a:p>
          <a:endParaRPr lang="en-US"/>
        </a:p>
      </dgm:t>
    </dgm:pt>
    <dgm:pt modelId="{24590A58-03EA-4153-9332-832FC6C8224B}">
      <dgm:prSet/>
      <dgm:spPr/>
      <dgm:t>
        <a:bodyPr/>
        <a:lstStyle/>
        <a:p>
          <a:r>
            <a:rPr lang="en-GB" dirty="0"/>
            <a:t>What other challenges do we face?</a:t>
          </a:r>
          <a:endParaRPr lang="en-US" dirty="0"/>
        </a:p>
      </dgm:t>
    </dgm:pt>
    <dgm:pt modelId="{5E30B8C2-79C0-47C8-B0DA-C4080DC49C3D}" type="parTrans" cxnId="{EDE3F2FE-AA24-430B-8C70-7289C304A249}">
      <dgm:prSet/>
      <dgm:spPr/>
      <dgm:t>
        <a:bodyPr/>
        <a:lstStyle/>
        <a:p>
          <a:endParaRPr lang="en-US"/>
        </a:p>
      </dgm:t>
    </dgm:pt>
    <dgm:pt modelId="{5814134B-F893-4E7C-84DF-4DA090FF6D43}" type="sibTrans" cxnId="{EDE3F2FE-AA24-430B-8C70-7289C304A249}">
      <dgm:prSet/>
      <dgm:spPr/>
      <dgm:t>
        <a:bodyPr/>
        <a:lstStyle/>
        <a:p>
          <a:endParaRPr lang="en-US"/>
        </a:p>
      </dgm:t>
    </dgm:pt>
    <dgm:pt modelId="{62D677D4-3CC3-4986-BA50-1D8711BC8AD1}">
      <dgm:prSet/>
      <dgm:spPr/>
      <dgm:t>
        <a:bodyPr/>
        <a:lstStyle/>
        <a:p>
          <a:r>
            <a:rPr lang="en-GB"/>
            <a:t>What would help to facilitate an increased use of AI to improve quality and operations in health and care?</a:t>
          </a:r>
          <a:endParaRPr lang="en-US"/>
        </a:p>
      </dgm:t>
    </dgm:pt>
    <dgm:pt modelId="{0ACD8C95-DED9-4B03-B9FB-1DFD1FDF1FF4}" type="parTrans" cxnId="{0E0C050A-25C4-4943-A086-B71A8680AD17}">
      <dgm:prSet/>
      <dgm:spPr/>
      <dgm:t>
        <a:bodyPr/>
        <a:lstStyle/>
        <a:p>
          <a:endParaRPr lang="en-US"/>
        </a:p>
      </dgm:t>
    </dgm:pt>
    <dgm:pt modelId="{A61302DA-4801-4D83-AEB2-8DF4DAB344B1}" type="sibTrans" cxnId="{0E0C050A-25C4-4943-A086-B71A8680AD17}">
      <dgm:prSet/>
      <dgm:spPr/>
      <dgm:t>
        <a:bodyPr/>
        <a:lstStyle/>
        <a:p>
          <a:endParaRPr lang="en-US"/>
        </a:p>
      </dgm:t>
    </dgm:pt>
    <dgm:pt modelId="{C7A7A79E-5648-4DC0-B1CD-A118EB4384F8}" type="pres">
      <dgm:prSet presAssocID="{5818E463-42F0-4FAB-AFB7-E7C0F0B4BD72}" presName="outerComposite" presStyleCnt="0">
        <dgm:presLayoutVars>
          <dgm:chMax val="5"/>
          <dgm:dir/>
          <dgm:resizeHandles val="exact"/>
        </dgm:presLayoutVars>
      </dgm:prSet>
      <dgm:spPr/>
      <dgm:t>
        <a:bodyPr/>
        <a:lstStyle/>
        <a:p>
          <a:endParaRPr lang="en-US"/>
        </a:p>
      </dgm:t>
    </dgm:pt>
    <dgm:pt modelId="{C8D42FCB-5419-4CC6-B76E-576D78A2477C}" type="pres">
      <dgm:prSet presAssocID="{5818E463-42F0-4FAB-AFB7-E7C0F0B4BD72}" presName="dummyMaxCanvas" presStyleCnt="0">
        <dgm:presLayoutVars/>
      </dgm:prSet>
      <dgm:spPr/>
    </dgm:pt>
    <dgm:pt modelId="{713B375D-4E68-4468-8FBB-55C96DA7AABF}" type="pres">
      <dgm:prSet presAssocID="{5818E463-42F0-4FAB-AFB7-E7C0F0B4BD72}" presName="ThreeNodes_1" presStyleLbl="node1" presStyleIdx="0" presStyleCnt="3">
        <dgm:presLayoutVars>
          <dgm:bulletEnabled val="1"/>
        </dgm:presLayoutVars>
      </dgm:prSet>
      <dgm:spPr/>
      <dgm:t>
        <a:bodyPr/>
        <a:lstStyle/>
        <a:p>
          <a:endParaRPr lang="en-US"/>
        </a:p>
      </dgm:t>
    </dgm:pt>
    <dgm:pt modelId="{081E7C83-1415-4CCC-A2C7-A32FDE1A23A3}" type="pres">
      <dgm:prSet presAssocID="{5818E463-42F0-4FAB-AFB7-E7C0F0B4BD72}" presName="ThreeNodes_2" presStyleLbl="node1" presStyleIdx="1" presStyleCnt="3">
        <dgm:presLayoutVars>
          <dgm:bulletEnabled val="1"/>
        </dgm:presLayoutVars>
      </dgm:prSet>
      <dgm:spPr/>
      <dgm:t>
        <a:bodyPr/>
        <a:lstStyle/>
        <a:p>
          <a:endParaRPr lang="en-US"/>
        </a:p>
      </dgm:t>
    </dgm:pt>
    <dgm:pt modelId="{C950DC9D-E2EF-4581-9EB1-79ACA51FB78D}" type="pres">
      <dgm:prSet presAssocID="{5818E463-42F0-4FAB-AFB7-E7C0F0B4BD72}" presName="ThreeNodes_3" presStyleLbl="node1" presStyleIdx="2" presStyleCnt="3">
        <dgm:presLayoutVars>
          <dgm:bulletEnabled val="1"/>
        </dgm:presLayoutVars>
      </dgm:prSet>
      <dgm:spPr/>
      <dgm:t>
        <a:bodyPr/>
        <a:lstStyle/>
        <a:p>
          <a:endParaRPr lang="en-US"/>
        </a:p>
      </dgm:t>
    </dgm:pt>
    <dgm:pt modelId="{F1A928EA-A98A-4FB5-A23D-DFEBE7E8E478}" type="pres">
      <dgm:prSet presAssocID="{5818E463-42F0-4FAB-AFB7-E7C0F0B4BD72}" presName="ThreeConn_1-2" presStyleLbl="fgAccFollowNode1" presStyleIdx="0" presStyleCnt="2">
        <dgm:presLayoutVars>
          <dgm:bulletEnabled val="1"/>
        </dgm:presLayoutVars>
      </dgm:prSet>
      <dgm:spPr/>
      <dgm:t>
        <a:bodyPr/>
        <a:lstStyle/>
        <a:p>
          <a:endParaRPr lang="en-US"/>
        </a:p>
      </dgm:t>
    </dgm:pt>
    <dgm:pt modelId="{B042A68A-913A-4B68-9385-AFAFA8E595E9}" type="pres">
      <dgm:prSet presAssocID="{5818E463-42F0-4FAB-AFB7-E7C0F0B4BD72}" presName="ThreeConn_2-3" presStyleLbl="fgAccFollowNode1" presStyleIdx="1" presStyleCnt="2">
        <dgm:presLayoutVars>
          <dgm:bulletEnabled val="1"/>
        </dgm:presLayoutVars>
      </dgm:prSet>
      <dgm:spPr/>
      <dgm:t>
        <a:bodyPr/>
        <a:lstStyle/>
        <a:p>
          <a:endParaRPr lang="en-US"/>
        </a:p>
      </dgm:t>
    </dgm:pt>
    <dgm:pt modelId="{9CEA00A8-81AB-4909-92DB-736D00951D2E}" type="pres">
      <dgm:prSet presAssocID="{5818E463-42F0-4FAB-AFB7-E7C0F0B4BD72}" presName="ThreeNodes_1_text" presStyleLbl="node1" presStyleIdx="2" presStyleCnt="3">
        <dgm:presLayoutVars>
          <dgm:bulletEnabled val="1"/>
        </dgm:presLayoutVars>
      </dgm:prSet>
      <dgm:spPr/>
      <dgm:t>
        <a:bodyPr/>
        <a:lstStyle/>
        <a:p>
          <a:endParaRPr lang="en-US"/>
        </a:p>
      </dgm:t>
    </dgm:pt>
    <dgm:pt modelId="{D1B82622-FC0B-4807-8553-3AA5B76C1700}" type="pres">
      <dgm:prSet presAssocID="{5818E463-42F0-4FAB-AFB7-E7C0F0B4BD72}" presName="ThreeNodes_2_text" presStyleLbl="node1" presStyleIdx="2" presStyleCnt="3">
        <dgm:presLayoutVars>
          <dgm:bulletEnabled val="1"/>
        </dgm:presLayoutVars>
      </dgm:prSet>
      <dgm:spPr/>
      <dgm:t>
        <a:bodyPr/>
        <a:lstStyle/>
        <a:p>
          <a:endParaRPr lang="en-US"/>
        </a:p>
      </dgm:t>
    </dgm:pt>
    <dgm:pt modelId="{AD33AB09-0BB2-48FB-955D-750DD70D8307}" type="pres">
      <dgm:prSet presAssocID="{5818E463-42F0-4FAB-AFB7-E7C0F0B4BD72}" presName="ThreeNodes_3_text" presStyleLbl="node1" presStyleIdx="2" presStyleCnt="3">
        <dgm:presLayoutVars>
          <dgm:bulletEnabled val="1"/>
        </dgm:presLayoutVars>
      </dgm:prSet>
      <dgm:spPr/>
      <dgm:t>
        <a:bodyPr/>
        <a:lstStyle/>
        <a:p>
          <a:endParaRPr lang="en-US"/>
        </a:p>
      </dgm:t>
    </dgm:pt>
  </dgm:ptLst>
  <dgm:cxnLst>
    <dgm:cxn modelId="{31343944-5A07-4F7D-B080-124B68C2CFD1}" srcId="{5818E463-42F0-4FAB-AFB7-E7C0F0B4BD72}" destId="{89518462-1762-42DF-A01A-AB7B84B0208F}" srcOrd="0" destOrd="0" parTransId="{3926ABC5-BC09-460C-990B-A6916B0F74CD}" sibTransId="{4C7A4B85-33D3-4D4F-8B7B-70BD509F365E}"/>
    <dgm:cxn modelId="{0E0C050A-25C4-4943-A086-B71A8680AD17}" srcId="{5818E463-42F0-4FAB-AFB7-E7C0F0B4BD72}" destId="{62D677D4-3CC3-4986-BA50-1D8711BC8AD1}" srcOrd="2" destOrd="0" parTransId="{0ACD8C95-DED9-4B03-B9FB-1DFD1FDF1FF4}" sibTransId="{A61302DA-4801-4D83-AEB2-8DF4DAB344B1}"/>
    <dgm:cxn modelId="{4CF2899D-3199-45EF-9A2F-2EF6343C1E52}" type="presOf" srcId="{62D677D4-3CC3-4986-BA50-1D8711BC8AD1}" destId="{C950DC9D-E2EF-4581-9EB1-79ACA51FB78D}" srcOrd="0" destOrd="0" presId="urn:microsoft.com/office/officeart/2005/8/layout/vProcess5"/>
    <dgm:cxn modelId="{C03EEBAD-CDA9-4DF3-BDC8-7D29EB3DFCB7}" type="presOf" srcId="{89518462-1762-42DF-A01A-AB7B84B0208F}" destId="{9CEA00A8-81AB-4909-92DB-736D00951D2E}" srcOrd="1" destOrd="0" presId="urn:microsoft.com/office/officeart/2005/8/layout/vProcess5"/>
    <dgm:cxn modelId="{A8E73BDA-9B88-4E66-A8B9-4FE0AD72C131}" type="presOf" srcId="{24590A58-03EA-4153-9332-832FC6C8224B}" destId="{081E7C83-1415-4CCC-A2C7-A32FDE1A23A3}" srcOrd="0" destOrd="0" presId="urn:microsoft.com/office/officeart/2005/8/layout/vProcess5"/>
    <dgm:cxn modelId="{CBADEA31-A037-4271-A0E8-F1729FEE3A87}" type="presOf" srcId="{62D677D4-3CC3-4986-BA50-1D8711BC8AD1}" destId="{AD33AB09-0BB2-48FB-955D-750DD70D8307}" srcOrd="1" destOrd="0" presId="urn:microsoft.com/office/officeart/2005/8/layout/vProcess5"/>
    <dgm:cxn modelId="{858F80DB-FDF5-40E3-9D16-74B2223FF2C4}" type="presOf" srcId="{89518462-1762-42DF-A01A-AB7B84B0208F}" destId="{713B375D-4E68-4468-8FBB-55C96DA7AABF}" srcOrd="0" destOrd="0" presId="urn:microsoft.com/office/officeart/2005/8/layout/vProcess5"/>
    <dgm:cxn modelId="{EDE3F2FE-AA24-430B-8C70-7289C304A249}" srcId="{5818E463-42F0-4FAB-AFB7-E7C0F0B4BD72}" destId="{24590A58-03EA-4153-9332-832FC6C8224B}" srcOrd="1" destOrd="0" parTransId="{5E30B8C2-79C0-47C8-B0DA-C4080DC49C3D}" sibTransId="{5814134B-F893-4E7C-84DF-4DA090FF6D43}"/>
    <dgm:cxn modelId="{6A5E1739-AD28-48D4-AD98-A9AF3651C3D2}" type="presOf" srcId="{5814134B-F893-4E7C-84DF-4DA090FF6D43}" destId="{B042A68A-913A-4B68-9385-AFAFA8E595E9}" srcOrd="0" destOrd="0" presId="urn:microsoft.com/office/officeart/2005/8/layout/vProcess5"/>
    <dgm:cxn modelId="{6581DE8C-0F75-41C4-B355-3BDFD72C3F59}" type="presOf" srcId="{24590A58-03EA-4153-9332-832FC6C8224B}" destId="{D1B82622-FC0B-4807-8553-3AA5B76C1700}" srcOrd="1" destOrd="0" presId="urn:microsoft.com/office/officeart/2005/8/layout/vProcess5"/>
    <dgm:cxn modelId="{310D671A-6E4A-4083-9E40-C3F4628D923C}" type="presOf" srcId="{5818E463-42F0-4FAB-AFB7-E7C0F0B4BD72}" destId="{C7A7A79E-5648-4DC0-B1CD-A118EB4384F8}" srcOrd="0" destOrd="0" presId="urn:microsoft.com/office/officeart/2005/8/layout/vProcess5"/>
    <dgm:cxn modelId="{7D4A65E4-47E4-4EEE-977A-0E0794C254C4}" type="presOf" srcId="{4C7A4B85-33D3-4D4F-8B7B-70BD509F365E}" destId="{F1A928EA-A98A-4FB5-A23D-DFEBE7E8E478}" srcOrd="0" destOrd="0" presId="urn:microsoft.com/office/officeart/2005/8/layout/vProcess5"/>
    <dgm:cxn modelId="{D68F1D6A-E90C-42AA-A5BB-93FB1BA2DAEB}" type="presParOf" srcId="{C7A7A79E-5648-4DC0-B1CD-A118EB4384F8}" destId="{C8D42FCB-5419-4CC6-B76E-576D78A2477C}" srcOrd="0" destOrd="0" presId="urn:microsoft.com/office/officeart/2005/8/layout/vProcess5"/>
    <dgm:cxn modelId="{F88C1BDF-DD2D-4CB8-90E5-59A4A2ED4D2D}" type="presParOf" srcId="{C7A7A79E-5648-4DC0-B1CD-A118EB4384F8}" destId="{713B375D-4E68-4468-8FBB-55C96DA7AABF}" srcOrd="1" destOrd="0" presId="urn:microsoft.com/office/officeart/2005/8/layout/vProcess5"/>
    <dgm:cxn modelId="{75184BAD-B83A-46FD-9CFD-30C076DBB77C}" type="presParOf" srcId="{C7A7A79E-5648-4DC0-B1CD-A118EB4384F8}" destId="{081E7C83-1415-4CCC-A2C7-A32FDE1A23A3}" srcOrd="2" destOrd="0" presId="urn:microsoft.com/office/officeart/2005/8/layout/vProcess5"/>
    <dgm:cxn modelId="{2A585751-BA10-4CF9-867B-401440457233}" type="presParOf" srcId="{C7A7A79E-5648-4DC0-B1CD-A118EB4384F8}" destId="{C950DC9D-E2EF-4581-9EB1-79ACA51FB78D}" srcOrd="3" destOrd="0" presId="urn:microsoft.com/office/officeart/2005/8/layout/vProcess5"/>
    <dgm:cxn modelId="{6A458A27-EE8E-47DA-BE8B-6E643436588E}" type="presParOf" srcId="{C7A7A79E-5648-4DC0-B1CD-A118EB4384F8}" destId="{F1A928EA-A98A-4FB5-A23D-DFEBE7E8E478}" srcOrd="4" destOrd="0" presId="urn:microsoft.com/office/officeart/2005/8/layout/vProcess5"/>
    <dgm:cxn modelId="{00758ACF-1243-4460-8AAF-CDA170D9E6E0}" type="presParOf" srcId="{C7A7A79E-5648-4DC0-B1CD-A118EB4384F8}" destId="{B042A68A-913A-4B68-9385-AFAFA8E595E9}" srcOrd="5" destOrd="0" presId="urn:microsoft.com/office/officeart/2005/8/layout/vProcess5"/>
    <dgm:cxn modelId="{E43573A2-B609-4A93-B531-F023FFCAB292}" type="presParOf" srcId="{C7A7A79E-5648-4DC0-B1CD-A118EB4384F8}" destId="{9CEA00A8-81AB-4909-92DB-736D00951D2E}" srcOrd="6" destOrd="0" presId="urn:microsoft.com/office/officeart/2005/8/layout/vProcess5"/>
    <dgm:cxn modelId="{63412857-F3A5-4683-8548-53C46D6F5AD2}" type="presParOf" srcId="{C7A7A79E-5648-4DC0-B1CD-A118EB4384F8}" destId="{D1B82622-FC0B-4807-8553-3AA5B76C1700}" srcOrd="7" destOrd="0" presId="urn:microsoft.com/office/officeart/2005/8/layout/vProcess5"/>
    <dgm:cxn modelId="{33578DF5-A527-47FB-BC2E-8041C1C82FA9}" type="presParOf" srcId="{C7A7A79E-5648-4DC0-B1CD-A118EB4384F8}" destId="{AD33AB09-0BB2-48FB-955D-750DD70D8307}"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977455-A1B9-4E9F-9394-7CC19DD39B09}">
      <dsp:nvSpPr>
        <dsp:cNvPr id="0" name=""/>
        <dsp:cNvSpPr/>
      </dsp:nvSpPr>
      <dsp:spPr>
        <a:xfrm>
          <a:off x="4523826" y="2591126"/>
          <a:ext cx="1988436" cy="1988436"/>
        </a:xfrm>
        <a:prstGeom prst="ellipse">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GB" sz="3600" kern="1200"/>
            <a:t>Types of AI</a:t>
          </a:r>
        </a:p>
      </dsp:txBody>
      <dsp:txXfrm>
        <a:off x="4815026" y="2882326"/>
        <a:ext cx="1406036" cy="1406036"/>
      </dsp:txXfrm>
    </dsp:sp>
    <dsp:sp modelId="{EE759DCF-81FB-4B72-91B0-1084EBA824EE}">
      <dsp:nvSpPr>
        <dsp:cNvPr id="0" name=""/>
        <dsp:cNvSpPr/>
      </dsp:nvSpPr>
      <dsp:spPr>
        <a:xfrm rot="16200000">
          <a:off x="5218139" y="2275005"/>
          <a:ext cx="599810" cy="32431"/>
        </a:xfrm>
        <a:custGeom>
          <a:avLst/>
          <a:gdLst/>
          <a:ahLst/>
          <a:cxnLst/>
          <a:rect l="0" t="0" r="0" b="0"/>
          <a:pathLst>
            <a:path>
              <a:moveTo>
                <a:pt x="0" y="16215"/>
              </a:moveTo>
              <a:lnTo>
                <a:pt x="599810" y="16215"/>
              </a:lnTo>
            </a:path>
          </a:pathLst>
        </a:custGeom>
        <a:noFill/>
        <a:ln w="6350" cap="flat" cmpd="sng" algn="ctr">
          <a:solidFill>
            <a:schemeClr val="accent4">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5503049" y="2276226"/>
        <a:ext cx="29990" cy="29990"/>
      </dsp:txXfrm>
    </dsp:sp>
    <dsp:sp modelId="{19229D45-8F69-4CF5-A70B-AD16EAECE2A2}">
      <dsp:nvSpPr>
        <dsp:cNvPr id="0" name=""/>
        <dsp:cNvSpPr/>
      </dsp:nvSpPr>
      <dsp:spPr>
        <a:xfrm>
          <a:off x="4523826" y="2879"/>
          <a:ext cx="1988436" cy="1988436"/>
        </a:xfrm>
        <a:prstGeom prst="ellipse">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l" defTabSz="622300">
            <a:lnSpc>
              <a:spcPct val="90000"/>
            </a:lnSpc>
            <a:spcBef>
              <a:spcPct val="0"/>
            </a:spcBef>
            <a:spcAft>
              <a:spcPct val="35000"/>
            </a:spcAft>
          </a:pPr>
          <a:r>
            <a:rPr lang="en-GB" sz="1400" b="1" kern="1200"/>
            <a:t>Text</a:t>
          </a:r>
        </a:p>
        <a:p>
          <a:pPr marL="114300" lvl="1" indent="-114300" algn="l" defTabSz="622300">
            <a:lnSpc>
              <a:spcPct val="90000"/>
            </a:lnSpc>
            <a:spcBef>
              <a:spcPct val="0"/>
            </a:spcBef>
            <a:spcAft>
              <a:spcPct val="15000"/>
            </a:spcAft>
            <a:buChar char="••"/>
          </a:pPr>
          <a:r>
            <a:rPr lang="en-GB" sz="1400" kern="1200"/>
            <a:t>Speech-to-text</a:t>
          </a:r>
        </a:p>
        <a:p>
          <a:pPr marL="114300" lvl="1" indent="-114300" algn="l" defTabSz="622300">
            <a:lnSpc>
              <a:spcPct val="90000"/>
            </a:lnSpc>
            <a:spcBef>
              <a:spcPct val="0"/>
            </a:spcBef>
            <a:spcAft>
              <a:spcPct val="15000"/>
            </a:spcAft>
            <a:buChar char="••"/>
          </a:pPr>
          <a:r>
            <a:rPr lang="en-GB" sz="1400" kern="1200"/>
            <a:t>Classification / coding</a:t>
          </a:r>
        </a:p>
        <a:p>
          <a:pPr marL="114300" lvl="1" indent="-114300" algn="l" defTabSz="622300">
            <a:lnSpc>
              <a:spcPct val="90000"/>
            </a:lnSpc>
            <a:spcBef>
              <a:spcPct val="0"/>
            </a:spcBef>
            <a:spcAft>
              <a:spcPct val="15000"/>
            </a:spcAft>
            <a:buChar char="••"/>
          </a:pPr>
          <a:r>
            <a:rPr lang="en-GB" sz="1400" kern="1200"/>
            <a:t>Find similar topics</a:t>
          </a:r>
        </a:p>
      </dsp:txBody>
      <dsp:txXfrm>
        <a:off x="4815026" y="294079"/>
        <a:ext cx="1406036" cy="1406036"/>
      </dsp:txXfrm>
    </dsp:sp>
    <dsp:sp modelId="{BC0D438C-AFF4-4BB0-97A8-E919BB7D5547}">
      <dsp:nvSpPr>
        <dsp:cNvPr id="0" name=""/>
        <dsp:cNvSpPr/>
      </dsp:nvSpPr>
      <dsp:spPr>
        <a:xfrm rot="20520000">
          <a:off x="6448924" y="3169222"/>
          <a:ext cx="599810" cy="32431"/>
        </a:xfrm>
        <a:custGeom>
          <a:avLst/>
          <a:gdLst/>
          <a:ahLst/>
          <a:cxnLst/>
          <a:rect l="0" t="0" r="0" b="0"/>
          <a:pathLst>
            <a:path>
              <a:moveTo>
                <a:pt x="0" y="16215"/>
              </a:moveTo>
              <a:lnTo>
                <a:pt x="599810" y="16215"/>
              </a:lnTo>
            </a:path>
          </a:pathLst>
        </a:custGeom>
        <a:noFill/>
        <a:ln w="6350" cap="flat" cmpd="sng" algn="ctr">
          <a:solidFill>
            <a:schemeClr val="accent4">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6733834" y="3170443"/>
        <a:ext cx="29990" cy="29990"/>
      </dsp:txXfrm>
    </dsp:sp>
    <dsp:sp modelId="{9F154FD4-20D7-4EAE-9861-662B4820BEA2}">
      <dsp:nvSpPr>
        <dsp:cNvPr id="0" name=""/>
        <dsp:cNvSpPr/>
      </dsp:nvSpPr>
      <dsp:spPr>
        <a:xfrm>
          <a:off x="6985395" y="1791314"/>
          <a:ext cx="1988436" cy="1988436"/>
        </a:xfrm>
        <a:prstGeom prst="ellipse">
          <a:avLst/>
        </a:prstGeom>
        <a:gradFill rotWithShape="0">
          <a:gsLst>
            <a:gs pos="0">
              <a:schemeClr val="accent3">
                <a:hueOff val="677650"/>
                <a:satOff val="25000"/>
                <a:lumOff val="-3676"/>
                <a:alphaOff val="0"/>
                <a:satMod val="103000"/>
                <a:lumMod val="102000"/>
                <a:tint val="94000"/>
              </a:schemeClr>
            </a:gs>
            <a:gs pos="50000">
              <a:schemeClr val="accent3">
                <a:hueOff val="677650"/>
                <a:satOff val="25000"/>
                <a:lumOff val="-3676"/>
                <a:alphaOff val="0"/>
                <a:satMod val="110000"/>
                <a:lumMod val="100000"/>
                <a:shade val="100000"/>
              </a:schemeClr>
            </a:gs>
            <a:gs pos="100000">
              <a:schemeClr val="accent3">
                <a:hueOff val="677650"/>
                <a:satOff val="25000"/>
                <a:lumOff val="-3676"/>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l" defTabSz="622300">
            <a:lnSpc>
              <a:spcPct val="90000"/>
            </a:lnSpc>
            <a:spcBef>
              <a:spcPct val="0"/>
            </a:spcBef>
            <a:spcAft>
              <a:spcPct val="35000"/>
            </a:spcAft>
          </a:pPr>
          <a:r>
            <a:rPr lang="en-GB" sz="1400" b="1" kern="1200"/>
            <a:t>Visual</a:t>
          </a:r>
        </a:p>
        <a:p>
          <a:pPr marL="114300" lvl="1" indent="-114300" algn="l" defTabSz="622300">
            <a:lnSpc>
              <a:spcPct val="90000"/>
            </a:lnSpc>
            <a:spcBef>
              <a:spcPct val="0"/>
            </a:spcBef>
            <a:spcAft>
              <a:spcPct val="15000"/>
            </a:spcAft>
            <a:buChar char="••"/>
          </a:pPr>
          <a:r>
            <a:rPr lang="en-GB" sz="1400" kern="1200"/>
            <a:t>Augmented reality</a:t>
          </a:r>
        </a:p>
        <a:p>
          <a:pPr marL="114300" lvl="1" indent="-114300" algn="l" defTabSz="622300">
            <a:lnSpc>
              <a:spcPct val="90000"/>
            </a:lnSpc>
            <a:spcBef>
              <a:spcPct val="0"/>
            </a:spcBef>
            <a:spcAft>
              <a:spcPct val="15000"/>
            </a:spcAft>
            <a:buChar char="••"/>
          </a:pPr>
          <a:r>
            <a:rPr lang="en-GB" sz="1400" kern="1200"/>
            <a:t>Images / video-to-data</a:t>
          </a:r>
        </a:p>
      </dsp:txBody>
      <dsp:txXfrm>
        <a:off x="7276595" y="2082514"/>
        <a:ext cx="1406036" cy="1406036"/>
      </dsp:txXfrm>
    </dsp:sp>
    <dsp:sp modelId="{88D4D7A3-257F-45EB-9F68-E3D6697E089C}">
      <dsp:nvSpPr>
        <dsp:cNvPr id="0" name=""/>
        <dsp:cNvSpPr/>
      </dsp:nvSpPr>
      <dsp:spPr>
        <a:xfrm rot="3240000">
          <a:off x="5978806" y="4616096"/>
          <a:ext cx="599810" cy="32431"/>
        </a:xfrm>
        <a:custGeom>
          <a:avLst/>
          <a:gdLst/>
          <a:ahLst/>
          <a:cxnLst/>
          <a:rect l="0" t="0" r="0" b="0"/>
          <a:pathLst>
            <a:path>
              <a:moveTo>
                <a:pt x="0" y="16215"/>
              </a:moveTo>
              <a:lnTo>
                <a:pt x="599810" y="16215"/>
              </a:lnTo>
            </a:path>
          </a:pathLst>
        </a:custGeom>
        <a:noFill/>
        <a:ln w="6350" cap="flat" cmpd="sng" algn="ctr">
          <a:solidFill>
            <a:schemeClr val="accent4">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6263716" y="4617317"/>
        <a:ext cx="29990" cy="29990"/>
      </dsp:txXfrm>
    </dsp:sp>
    <dsp:sp modelId="{FF60B03F-A362-4801-B50A-79737B23526B}">
      <dsp:nvSpPr>
        <dsp:cNvPr id="0" name=""/>
        <dsp:cNvSpPr/>
      </dsp:nvSpPr>
      <dsp:spPr>
        <a:xfrm>
          <a:off x="6045160" y="4685061"/>
          <a:ext cx="1988436" cy="1988436"/>
        </a:xfrm>
        <a:prstGeom prst="ellipse">
          <a:avLst/>
        </a:prstGeom>
        <a:gradFill rotWithShape="0">
          <a:gsLst>
            <a:gs pos="0">
              <a:schemeClr val="accent3">
                <a:hueOff val="1355300"/>
                <a:satOff val="50000"/>
                <a:lumOff val="-7353"/>
                <a:alphaOff val="0"/>
                <a:satMod val="103000"/>
                <a:lumMod val="102000"/>
                <a:tint val="94000"/>
              </a:schemeClr>
            </a:gs>
            <a:gs pos="50000">
              <a:schemeClr val="accent3">
                <a:hueOff val="1355300"/>
                <a:satOff val="50000"/>
                <a:lumOff val="-7353"/>
                <a:alphaOff val="0"/>
                <a:satMod val="110000"/>
                <a:lumMod val="100000"/>
                <a:shade val="100000"/>
              </a:schemeClr>
            </a:gs>
            <a:gs pos="100000">
              <a:schemeClr val="accent3">
                <a:hueOff val="1355300"/>
                <a:satOff val="50000"/>
                <a:lumOff val="-7353"/>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l" defTabSz="622300">
            <a:lnSpc>
              <a:spcPct val="90000"/>
            </a:lnSpc>
            <a:spcBef>
              <a:spcPct val="0"/>
            </a:spcBef>
            <a:spcAft>
              <a:spcPct val="35000"/>
            </a:spcAft>
          </a:pPr>
          <a:r>
            <a:rPr lang="en-GB" sz="1400" b="1" kern="1200"/>
            <a:t>Internet of things</a:t>
          </a:r>
        </a:p>
        <a:p>
          <a:pPr marL="114300" lvl="1" indent="-114300" algn="l" defTabSz="622300">
            <a:lnSpc>
              <a:spcPct val="90000"/>
            </a:lnSpc>
            <a:spcBef>
              <a:spcPct val="0"/>
            </a:spcBef>
            <a:spcAft>
              <a:spcPct val="15000"/>
            </a:spcAft>
            <a:buChar char="••"/>
          </a:pPr>
          <a:r>
            <a:rPr lang="en-GB" sz="1400" kern="1200"/>
            <a:t>Wearables</a:t>
          </a:r>
        </a:p>
        <a:p>
          <a:pPr marL="114300" lvl="1" indent="-114300" algn="l" defTabSz="622300">
            <a:lnSpc>
              <a:spcPct val="90000"/>
            </a:lnSpc>
            <a:spcBef>
              <a:spcPct val="0"/>
            </a:spcBef>
            <a:spcAft>
              <a:spcPct val="15000"/>
            </a:spcAft>
            <a:buChar char="••"/>
          </a:pPr>
          <a:r>
            <a:rPr lang="en-GB" sz="1400" kern="1200"/>
            <a:t>Sensors</a:t>
          </a:r>
        </a:p>
        <a:p>
          <a:pPr marL="114300" lvl="1" indent="-114300" algn="l" defTabSz="622300">
            <a:lnSpc>
              <a:spcPct val="90000"/>
            </a:lnSpc>
            <a:spcBef>
              <a:spcPct val="0"/>
            </a:spcBef>
            <a:spcAft>
              <a:spcPct val="15000"/>
            </a:spcAft>
            <a:buChar char="••"/>
          </a:pPr>
          <a:r>
            <a:rPr lang="en-GB" sz="1400" kern="1200"/>
            <a:t>Robots</a:t>
          </a:r>
        </a:p>
      </dsp:txBody>
      <dsp:txXfrm>
        <a:off x="6336360" y="4976261"/>
        <a:ext cx="1406036" cy="1406036"/>
      </dsp:txXfrm>
    </dsp:sp>
    <dsp:sp modelId="{6AA10CEA-944F-4AC6-9D96-DFDFD543BFBD}">
      <dsp:nvSpPr>
        <dsp:cNvPr id="0" name=""/>
        <dsp:cNvSpPr/>
      </dsp:nvSpPr>
      <dsp:spPr>
        <a:xfrm rot="7560000">
          <a:off x="4457473" y="4616096"/>
          <a:ext cx="599810" cy="32431"/>
        </a:xfrm>
        <a:custGeom>
          <a:avLst/>
          <a:gdLst/>
          <a:ahLst/>
          <a:cxnLst/>
          <a:rect l="0" t="0" r="0" b="0"/>
          <a:pathLst>
            <a:path>
              <a:moveTo>
                <a:pt x="0" y="16215"/>
              </a:moveTo>
              <a:lnTo>
                <a:pt x="599810" y="16215"/>
              </a:lnTo>
            </a:path>
          </a:pathLst>
        </a:custGeom>
        <a:noFill/>
        <a:ln w="6350" cap="flat" cmpd="sng" algn="ctr">
          <a:solidFill>
            <a:schemeClr val="accent4">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4742383" y="4617317"/>
        <a:ext cx="29990" cy="29990"/>
      </dsp:txXfrm>
    </dsp:sp>
    <dsp:sp modelId="{D5A57581-8ECB-4E4E-8225-F385611FC326}">
      <dsp:nvSpPr>
        <dsp:cNvPr id="0" name=""/>
        <dsp:cNvSpPr/>
      </dsp:nvSpPr>
      <dsp:spPr>
        <a:xfrm>
          <a:off x="3002493" y="4685061"/>
          <a:ext cx="1988436" cy="1988436"/>
        </a:xfrm>
        <a:prstGeom prst="ellipse">
          <a:avLst/>
        </a:prstGeom>
        <a:gradFill rotWithShape="0">
          <a:gsLst>
            <a:gs pos="0">
              <a:schemeClr val="accent3">
                <a:hueOff val="2032949"/>
                <a:satOff val="75000"/>
                <a:lumOff val="-11029"/>
                <a:alphaOff val="0"/>
                <a:satMod val="103000"/>
                <a:lumMod val="102000"/>
                <a:tint val="94000"/>
              </a:schemeClr>
            </a:gs>
            <a:gs pos="50000">
              <a:schemeClr val="accent3">
                <a:hueOff val="2032949"/>
                <a:satOff val="75000"/>
                <a:lumOff val="-11029"/>
                <a:alphaOff val="0"/>
                <a:satMod val="110000"/>
                <a:lumMod val="100000"/>
                <a:shade val="100000"/>
              </a:schemeClr>
            </a:gs>
            <a:gs pos="100000">
              <a:schemeClr val="accent3">
                <a:hueOff val="2032949"/>
                <a:satOff val="75000"/>
                <a:lumOff val="-11029"/>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l" defTabSz="622300">
            <a:lnSpc>
              <a:spcPct val="90000"/>
            </a:lnSpc>
            <a:spcBef>
              <a:spcPct val="0"/>
            </a:spcBef>
            <a:spcAft>
              <a:spcPct val="35000"/>
            </a:spcAft>
          </a:pPr>
          <a:r>
            <a:rPr lang="en-GB" sz="1400" b="1" kern="1200"/>
            <a:t>Analytical</a:t>
          </a:r>
        </a:p>
        <a:p>
          <a:pPr marL="114300" lvl="1" indent="-114300" algn="l" defTabSz="622300">
            <a:lnSpc>
              <a:spcPct val="90000"/>
            </a:lnSpc>
            <a:spcBef>
              <a:spcPct val="0"/>
            </a:spcBef>
            <a:spcAft>
              <a:spcPct val="15000"/>
            </a:spcAft>
            <a:buChar char="••"/>
          </a:pPr>
          <a:r>
            <a:rPr lang="en-GB" sz="1400" kern="1200"/>
            <a:t>Prediction</a:t>
          </a:r>
        </a:p>
        <a:p>
          <a:pPr marL="114300" lvl="1" indent="-114300" algn="l" defTabSz="622300">
            <a:lnSpc>
              <a:spcPct val="90000"/>
            </a:lnSpc>
            <a:spcBef>
              <a:spcPct val="0"/>
            </a:spcBef>
            <a:spcAft>
              <a:spcPct val="15000"/>
            </a:spcAft>
            <a:buChar char="••"/>
          </a:pPr>
          <a:r>
            <a:rPr lang="en-GB" sz="1400" kern="1200"/>
            <a:t>Risk analysis</a:t>
          </a:r>
        </a:p>
        <a:p>
          <a:pPr marL="114300" lvl="1" indent="-114300" algn="l" defTabSz="622300">
            <a:lnSpc>
              <a:spcPct val="90000"/>
            </a:lnSpc>
            <a:spcBef>
              <a:spcPct val="0"/>
            </a:spcBef>
            <a:spcAft>
              <a:spcPct val="15000"/>
            </a:spcAft>
            <a:buChar char="••"/>
          </a:pPr>
          <a:r>
            <a:rPr lang="en-GB" sz="1400" kern="1200"/>
            <a:t>Classification</a:t>
          </a:r>
        </a:p>
      </dsp:txBody>
      <dsp:txXfrm>
        <a:off x="3293693" y="4976261"/>
        <a:ext cx="1406036" cy="1406036"/>
      </dsp:txXfrm>
    </dsp:sp>
    <dsp:sp modelId="{4301FC9A-4F4E-4876-A12B-7C39FBC7D75B}">
      <dsp:nvSpPr>
        <dsp:cNvPr id="0" name=""/>
        <dsp:cNvSpPr/>
      </dsp:nvSpPr>
      <dsp:spPr>
        <a:xfrm rot="11880000">
          <a:off x="3987355" y="3169222"/>
          <a:ext cx="599810" cy="32431"/>
        </a:xfrm>
        <a:custGeom>
          <a:avLst/>
          <a:gdLst/>
          <a:ahLst/>
          <a:cxnLst/>
          <a:rect l="0" t="0" r="0" b="0"/>
          <a:pathLst>
            <a:path>
              <a:moveTo>
                <a:pt x="0" y="16215"/>
              </a:moveTo>
              <a:lnTo>
                <a:pt x="599810" y="16215"/>
              </a:lnTo>
            </a:path>
          </a:pathLst>
        </a:custGeom>
        <a:noFill/>
        <a:ln w="6350" cap="flat" cmpd="sng" algn="ctr">
          <a:solidFill>
            <a:schemeClr val="accent4">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4272265" y="3170443"/>
        <a:ext cx="29990" cy="29990"/>
      </dsp:txXfrm>
    </dsp:sp>
    <dsp:sp modelId="{C4D6C590-2F49-4DF5-B934-0BE761513C14}">
      <dsp:nvSpPr>
        <dsp:cNvPr id="0" name=""/>
        <dsp:cNvSpPr/>
      </dsp:nvSpPr>
      <dsp:spPr>
        <a:xfrm>
          <a:off x="2062258" y="1791314"/>
          <a:ext cx="1988436" cy="1988436"/>
        </a:xfrm>
        <a:prstGeom prst="ellipse">
          <a:avLst/>
        </a:prstGeom>
        <a:gradFill rotWithShape="0">
          <a:gsLst>
            <a:gs pos="0">
              <a:schemeClr val="accent3">
                <a:hueOff val="2710599"/>
                <a:satOff val="100000"/>
                <a:lumOff val="-14706"/>
                <a:alphaOff val="0"/>
                <a:satMod val="103000"/>
                <a:lumMod val="102000"/>
                <a:tint val="94000"/>
              </a:schemeClr>
            </a:gs>
            <a:gs pos="50000">
              <a:schemeClr val="accent3">
                <a:hueOff val="2710599"/>
                <a:satOff val="100000"/>
                <a:lumOff val="-14706"/>
                <a:alphaOff val="0"/>
                <a:satMod val="110000"/>
                <a:lumMod val="100000"/>
                <a:shade val="100000"/>
              </a:schemeClr>
            </a:gs>
            <a:gs pos="100000">
              <a:schemeClr val="accent3">
                <a:hueOff val="2710599"/>
                <a:satOff val="100000"/>
                <a:lumOff val="-14706"/>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l" defTabSz="622300">
            <a:lnSpc>
              <a:spcPct val="90000"/>
            </a:lnSpc>
            <a:spcBef>
              <a:spcPct val="0"/>
            </a:spcBef>
            <a:spcAft>
              <a:spcPct val="35000"/>
            </a:spcAft>
          </a:pPr>
          <a:r>
            <a:rPr lang="en-GB" sz="1400" b="1" kern="1200"/>
            <a:t>Interactive</a:t>
          </a:r>
        </a:p>
        <a:p>
          <a:pPr marL="114300" lvl="1" indent="-114300" algn="l" defTabSz="622300">
            <a:lnSpc>
              <a:spcPct val="90000"/>
            </a:lnSpc>
            <a:spcBef>
              <a:spcPct val="0"/>
            </a:spcBef>
            <a:spcAft>
              <a:spcPct val="15000"/>
            </a:spcAft>
            <a:buChar char="••"/>
          </a:pPr>
          <a:r>
            <a:rPr lang="en-GB" sz="1400" kern="1200"/>
            <a:t>Chatbots</a:t>
          </a:r>
        </a:p>
        <a:p>
          <a:pPr marL="114300" lvl="1" indent="-114300" algn="l" defTabSz="622300">
            <a:lnSpc>
              <a:spcPct val="90000"/>
            </a:lnSpc>
            <a:spcBef>
              <a:spcPct val="0"/>
            </a:spcBef>
            <a:spcAft>
              <a:spcPct val="15000"/>
            </a:spcAft>
            <a:buChar char="••"/>
          </a:pPr>
          <a:r>
            <a:rPr lang="en-GB" sz="1400" kern="1200"/>
            <a:t>Smart personal assistants</a:t>
          </a:r>
        </a:p>
      </dsp:txBody>
      <dsp:txXfrm>
        <a:off x="2353458" y="2082514"/>
        <a:ext cx="1406036" cy="140603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920A54-193B-446B-908F-48D3EB8195E6}">
      <dsp:nvSpPr>
        <dsp:cNvPr id="0" name=""/>
        <dsp:cNvSpPr/>
      </dsp:nvSpPr>
      <dsp:spPr>
        <a:xfrm>
          <a:off x="-77978" y="0"/>
          <a:ext cx="6481889" cy="6355193"/>
        </a:xfrm>
        <a:prstGeom prst="ellipse">
          <a:avLst/>
        </a:prstGeom>
        <a:gradFill rotWithShape="0">
          <a:gsLst>
            <a:gs pos="0">
              <a:schemeClr val="accent1">
                <a:shade val="80000"/>
                <a:alpha val="50000"/>
                <a:hueOff val="0"/>
                <a:satOff val="0"/>
                <a:lumOff val="0"/>
                <a:alphaOff val="0"/>
                <a:satMod val="103000"/>
                <a:lumMod val="102000"/>
                <a:tint val="94000"/>
              </a:schemeClr>
            </a:gs>
            <a:gs pos="50000">
              <a:schemeClr val="accent1">
                <a:shade val="80000"/>
                <a:alpha val="50000"/>
                <a:hueOff val="0"/>
                <a:satOff val="0"/>
                <a:lumOff val="0"/>
                <a:alphaOff val="0"/>
                <a:satMod val="110000"/>
                <a:lumMod val="100000"/>
                <a:shade val="100000"/>
              </a:schemeClr>
            </a:gs>
            <a:gs pos="100000">
              <a:schemeClr val="accent1">
                <a:shade val="80000"/>
                <a:alpha val="5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r>
            <a:rPr lang="en-GB" sz="6500" kern="1200" dirty="0"/>
            <a:t>academic research</a:t>
          </a:r>
        </a:p>
      </dsp:txBody>
      <dsp:txXfrm>
        <a:off x="871273" y="930696"/>
        <a:ext cx="4583387" cy="4493801"/>
      </dsp:txXfrm>
    </dsp:sp>
    <dsp:sp modelId="{CF4EEB9A-D8F5-4AA0-BA83-BAC75D07FF7B}">
      <dsp:nvSpPr>
        <dsp:cNvPr id="0" name=""/>
        <dsp:cNvSpPr/>
      </dsp:nvSpPr>
      <dsp:spPr>
        <a:xfrm>
          <a:off x="5261718" y="2744464"/>
          <a:ext cx="1637750" cy="1651266"/>
        </a:xfrm>
        <a:prstGeom prst="ellipse">
          <a:avLst/>
        </a:prstGeom>
        <a:gradFill rotWithShape="0">
          <a:gsLst>
            <a:gs pos="0">
              <a:schemeClr val="accent1">
                <a:shade val="80000"/>
                <a:alpha val="50000"/>
                <a:hueOff val="15"/>
                <a:satOff val="3042"/>
                <a:lumOff val="5084"/>
                <a:alphaOff val="30000"/>
                <a:satMod val="103000"/>
                <a:lumMod val="102000"/>
                <a:tint val="94000"/>
              </a:schemeClr>
            </a:gs>
            <a:gs pos="50000">
              <a:schemeClr val="accent1">
                <a:shade val="80000"/>
                <a:alpha val="50000"/>
                <a:hueOff val="15"/>
                <a:satOff val="3042"/>
                <a:lumOff val="5084"/>
                <a:alphaOff val="30000"/>
                <a:satMod val="110000"/>
                <a:lumMod val="100000"/>
                <a:shade val="100000"/>
              </a:schemeClr>
            </a:gs>
            <a:gs pos="100000">
              <a:schemeClr val="accent1">
                <a:shade val="80000"/>
                <a:alpha val="50000"/>
                <a:hueOff val="15"/>
                <a:satOff val="3042"/>
                <a:lumOff val="5084"/>
                <a:alphaOff val="30000"/>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GB" sz="1100" kern="1200" dirty="0"/>
            <a:t>prototypes</a:t>
          </a:r>
        </a:p>
      </dsp:txBody>
      <dsp:txXfrm>
        <a:off x="5501561" y="2986286"/>
        <a:ext cx="1158064" cy="116762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65E3BA-69B7-4DE8-9CED-18EB34D23DCA}">
      <dsp:nvSpPr>
        <dsp:cNvPr id="0" name=""/>
        <dsp:cNvSpPr/>
      </dsp:nvSpPr>
      <dsp:spPr>
        <a:xfrm>
          <a:off x="4058056" y="2917622"/>
          <a:ext cx="557058" cy="550584"/>
        </a:xfrm>
        <a:prstGeom prst="ellipse">
          <a:avLst/>
        </a:prstGeom>
        <a:gradFill rotWithShape="0">
          <a:gsLst>
            <a:gs pos="0">
              <a:schemeClr val="accent6">
                <a:shade val="80000"/>
                <a:hueOff val="0"/>
                <a:satOff val="0"/>
                <a:lumOff val="0"/>
                <a:alphaOff val="0"/>
                <a:satMod val="103000"/>
                <a:lumMod val="102000"/>
                <a:tint val="94000"/>
              </a:schemeClr>
            </a:gs>
            <a:gs pos="50000">
              <a:schemeClr val="accent6">
                <a:shade val="80000"/>
                <a:hueOff val="0"/>
                <a:satOff val="0"/>
                <a:lumOff val="0"/>
                <a:alphaOff val="0"/>
                <a:satMod val="110000"/>
                <a:lumMod val="100000"/>
                <a:shade val="100000"/>
              </a:schemeClr>
            </a:gs>
            <a:gs pos="100000">
              <a:schemeClr val="accent6">
                <a:shade val="8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a:t>operational AI</a:t>
          </a:r>
        </a:p>
      </dsp:txBody>
      <dsp:txXfrm>
        <a:off x="4139635" y="2998253"/>
        <a:ext cx="393900" cy="389322"/>
      </dsp:txXfrm>
    </dsp:sp>
    <dsp:sp modelId="{23521E88-28A0-4B7B-AD49-ED828C6CC191}">
      <dsp:nvSpPr>
        <dsp:cNvPr id="0" name=""/>
        <dsp:cNvSpPr/>
      </dsp:nvSpPr>
      <dsp:spPr>
        <a:xfrm rot="6441117">
          <a:off x="3146019" y="4200102"/>
          <a:ext cx="1663037" cy="283818"/>
        </a:xfrm>
        <a:prstGeom prst="leftArrow">
          <a:avLst>
            <a:gd name="adj1" fmla="val 60000"/>
            <a:gd name="adj2" fmla="val 50000"/>
          </a:avLst>
        </a:prstGeom>
        <a:gradFill rotWithShape="0">
          <a:gsLst>
            <a:gs pos="0">
              <a:schemeClr val="accent6">
                <a:shade val="90000"/>
                <a:hueOff val="0"/>
                <a:satOff val="0"/>
                <a:lumOff val="0"/>
                <a:alphaOff val="0"/>
                <a:satMod val="103000"/>
                <a:lumMod val="102000"/>
                <a:tint val="94000"/>
              </a:schemeClr>
            </a:gs>
            <a:gs pos="50000">
              <a:schemeClr val="accent6">
                <a:shade val="90000"/>
                <a:hueOff val="0"/>
                <a:satOff val="0"/>
                <a:lumOff val="0"/>
                <a:alphaOff val="0"/>
                <a:satMod val="110000"/>
                <a:lumMod val="100000"/>
                <a:shade val="100000"/>
              </a:schemeClr>
            </a:gs>
            <a:gs pos="100000">
              <a:schemeClr val="accent6">
                <a:shade val="9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DBAA7706-E024-4925-B2B6-AD08B8A02DEC}">
      <dsp:nvSpPr>
        <dsp:cNvPr id="0" name=""/>
        <dsp:cNvSpPr/>
      </dsp:nvSpPr>
      <dsp:spPr>
        <a:xfrm>
          <a:off x="3356732" y="4852722"/>
          <a:ext cx="745626" cy="565932"/>
        </a:xfrm>
        <a:prstGeom prst="roundRect">
          <a:avLst>
            <a:gd name="adj" fmla="val 10000"/>
          </a:avLst>
        </a:prstGeom>
        <a:gradFill rotWithShape="0">
          <a:gsLst>
            <a:gs pos="0">
              <a:schemeClr val="accent6">
                <a:shade val="80000"/>
                <a:hueOff val="0"/>
                <a:satOff val="0"/>
                <a:lumOff val="0"/>
                <a:alphaOff val="0"/>
                <a:satMod val="103000"/>
                <a:lumMod val="102000"/>
                <a:tint val="94000"/>
              </a:schemeClr>
            </a:gs>
            <a:gs pos="50000">
              <a:schemeClr val="accent6">
                <a:shade val="80000"/>
                <a:hueOff val="0"/>
                <a:satOff val="0"/>
                <a:lumOff val="0"/>
                <a:alphaOff val="0"/>
                <a:satMod val="110000"/>
                <a:lumMod val="100000"/>
                <a:shade val="100000"/>
              </a:schemeClr>
            </a:gs>
            <a:gs pos="100000">
              <a:schemeClr val="accent6">
                <a:shade val="8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en-GB" sz="1400" kern="1200" dirty="0"/>
            <a:t>skills</a:t>
          </a:r>
        </a:p>
      </dsp:txBody>
      <dsp:txXfrm>
        <a:off x="3373308" y="4869298"/>
        <a:ext cx="712474" cy="532780"/>
      </dsp:txXfrm>
    </dsp:sp>
    <dsp:sp modelId="{38783134-F58E-41A9-BAF8-C11E74B81275}">
      <dsp:nvSpPr>
        <dsp:cNvPr id="0" name=""/>
        <dsp:cNvSpPr/>
      </dsp:nvSpPr>
      <dsp:spPr>
        <a:xfrm rot="4021839">
          <a:off x="3953525" y="4233687"/>
          <a:ext cx="1738956" cy="213730"/>
        </a:xfrm>
        <a:prstGeom prst="leftArrow">
          <a:avLst>
            <a:gd name="adj1" fmla="val 60000"/>
            <a:gd name="adj2" fmla="val 50000"/>
          </a:avLst>
        </a:prstGeom>
        <a:gradFill rotWithShape="0">
          <a:gsLst>
            <a:gs pos="0">
              <a:schemeClr val="accent6">
                <a:shade val="90000"/>
                <a:hueOff val="160693"/>
                <a:satOff val="-6326"/>
                <a:lumOff val="12592"/>
                <a:alphaOff val="0"/>
                <a:satMod val="103000"/>
                <a:lumMod val="102000"/>
                <a:tint val="94000"/>
              </a:schemeClr>
            </a:gs>
            <a:gs pos="50000">
              <a:schemeClr val="accent6">
                <a:shade val="90000"/>
                <a:hueOff val="160693"/>
                <a:satOff val="-6326"/>
                <a:lumOff val="12592"/>
                <a:alphaOff val="0"/>
                <a:satMod val="110000"/>
                <a:lumMod val="100000"/>
                <a:shade val="100000"/>
              </a:schemeClr>
            </a:gs>
            <a:gs pos="100000">
              <a:schemeClr val="accent6">
                <a:shade val="90000"/>
                <a:hueOff val="160693"/>
                <a:satOff val="-6326"/>
                <a:lumOff val="12592"/>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58DC5491-2482-43D8-B85B-9F381E7F141F}">
      <dsp:nvSpPr>
        <dsp:cNvPr id="0" name=""/>
        <dsp:cNvSpPr/>
      </dsp:nvSpPr>
      <dsp:spPr>
        <a:xfrm>
          <a:off x="4828372" y="4881279"/>
          <a:ext cx="667871" cy="519627"/>
        </a:xfrm>
        <a:prstGeom prst="roundRect">
          <a:avLst>
            <a:gd name="adj" fmla="val 10000"/>
          </a:avLst>
        </a:prstGeom>
        <a:gradFill rotWithShape="0">
          <a:gsLst>
            <a:gs pos="0">
              <a:schemeClr val="accent6">
                <a:shade val="80000"/>
                <a:hueOff val="160640"/>
                <a:satOff val="-6455"/>
                <a:lumOff val="13814"/>
                <a:alphaOff val="0"/>
                <a:satMod val="103000"/>
                <a:lumMod val="102000"/>
                <a:tint val="94000"/>
              </a:schemeClr>
            </a:gs>
            <a:gs pos="50000">
              <a:schemeClr val="accent6">
                <a:shade val="80000"/>
                <a:hueOff val="160640"/>
                <a:satOff val="-6455"/>
                <a:lumOff val="13814"/>
                <a:alphaOff val="0"/>
                <a:satMod val="110000"/>
                <a:lumMod val="100000"/>
                <a:shade val="100000"/>
              </a:schemeClr>
            </a:gs>
            <a:gs pos="100000">
              <a:schemeClr val="accent6">
                <a:shade val="80000"/>
                <a:hueOff val="160640"/>
                <a:satOff val="-6455"/>
                <a:lumOff val="13814"/>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en-GB" sz="1400" kern="1200" dirty="0"/>
            <a:t>infrastructure</a:t>
          </a:r>
        </a:p>
      </dsp:txBody>
      <dsp:txXfrm>
        <a:off x="4843591" y="4896498"/>
        <a:ext cx="637433" cy="489189"/>
      </dsp:txXfrm>
    </dsp:sp>
    <dsp:sp modelId="{A4FBDC67-DC68-4EBA-83FC-BE79879E29CE}">
      <dsp:nvSpPr>
        <dsp:cNvPr id="0" name=""/>
        <dsp:cNvSpPr/>
      </dsp:nvSpPr>
      <dsp:spPr>
        <a:xfrm rot="2572252">
          <a:off x="4327361" y="4163673"/>
          <a:ext cx="2334926" cy="208894"/>
        </a:xfrm>
        <a:prstGeom prst="leftArrow">
          <a:avLst>
            <a:gd name="adj1" fmla="val 60000"/>
            <a:gd name="adj2" fmla="val 50000"/>
          </a:avLst>
        </a:prstGeom>
        <a:gradFill rotWithShape="0">
          <a:gsLst>
            <a:gs pos="0">
              <a:schemeClr val="accent6">
                <a:shade val="90000"/>
                <a:hueOff val="321387"/>
                <a:satOff val="-12653"/>
                <a:lumOff val="25183"/>
                <a:alphaOff val="0"/>
                <a:satMod val="103000"/>
                <a:lumMod val="102000"/>
                <a:tint val="94000"/>
              </a:schemeClr>
            </a:gs>
            <a:gs pos="50000">
              <a:schemeClr val="accent6">
                <a:shade val="90000"/>
                <a:hueOff val="321387"/>
                <a:satOff val="-12653"/>
                <a:lumOff val="25183"/>
                <a:alphaOff val="0"/>
                <a:satMod val="110000"/>
                <a:lumMod val="100000"/>
                <a:shade val="100000"/>
              </a:schemeClr>
            </a:gs>
            <a:gs pos="100000">
              <a:schemeClr val="accent6">
                <a:shade val="90000"/>
                <a:hueOff val="321387"/>
                <a:satOff val="-12653"/>
                <a:lumOff val="25183"/>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6E8084B5-E9F1-415C-AE15-8C04F0935512}">
      <dsp:nvSpPr>
        <dsp:cNvPr id="0" name=""/>
        <dsp:cNvSpPr/>
      </dsp:nvSpPr>
      <dsp:spPr>
        <a:xfrm>
          <a:off x="6043585" y="4794919"/>
          <a:ext cx="613720" cy="534966"/>
        </a:xfrm>
        <a:prstGeom prst="roundRect">
          <a:avLst>
            <a:gd name="adj" fmla="val 10000"/>
          </a:avLst>
        </a:prstGeom>
        <a:gradFill rotWithShape="0">
          <a:gsLst>
            <a:gs pos="0">
              <a:schemeClr val="accent6">
                <a:shade val="80000"/>
                <a:hueOff val="321280"/>
                <a:satOff val="-12909"/>
                <a:lumOff val="27628"/>
                <a:alphaOff val="0"/>
                <a:satMod val="103000"/>
                <a:lumMod val="102000"/>
                <a:tint val="94000"/>
              </a:schemeClr>
            </a:gs>
            <a:gs pos="50000">
              <a:schemeClr val="accent6">
                <a:shade val="80000"/>
                <a:hueOff val="321280"/>
                <a:satOff val="-12909"/>
                <a:lumOff val="27628"/>
                <a:alphaOff val="0"/>
                <a:satMod val="110000"/>
                <a:lumMod val="100000"/>
                <a:shade val="100000"/>
              </a:schemeClr>
            </a:gs>
            <a:gs pos="100000">
              <a:schemeClr val="accent6">
                <a:shade val="80000"/>
                <a:hueOff val="321280"/>
                <a:satOff val="-12909"/>
                <a:lumOff val="27628"/>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en-GB" sz="1400" kern="1200" dirty="0"/>
            <a:t>governance</a:t>
          </a:r>
        </a:p>
      </dsp:txBody>
      <dsp:txXfrm>
        <a:off x="6059254" y="4810588"/>
        <a:ext cx="582382" cy="50362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3B375D-4E68-4468-8FBB-55C96DA7AABF}">
      <dsp:nvSpPr>
        <dsp:cNvPr id="0" name=""/>
        <dsp:cNvSpPr/>
      </dsp:nvSpPr>
      <dsp:spPr>
        <a:xfrm>
          <a:off x="0" y="0"/>
          <a:ext cx="8938260" cy="1305401"/>
        </a:xfrm>
        <a:prstGeom prst="roundRect">
          <a:avLst>
            <a:gd name="adj" fmla="val 10000"/>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n-GB" sz="2500" kern="1200" dirty="0"/>
            <a:t>What other examples are there of AI in health and care? </a:t>
          </a:r>
          <a:endParaRPr lang="en-US" sz="2500" kern="1200" dirty="0"/>
        </a:p>
      </dsp:txBody>
      <dsp:txXfrm>
        <a:off x="38234" y="38234"/>
        <a:ext cx="7529629" cy="1228933"/>
      </dsp:txXfrm>
    </dsp:sp>
    <dsp:sp modelId="{081E7C83-1415-4CCC-A2C7-A32FDE1A23A3}">
      <dsp:nvSpPr>
        <dsp:cNvPr id="0" name=""/>
        <dsp:cNvSpPr/>
      </dsp:nvSpPr>
      <dsp:spPr>
        <a:xfrm>
          <a:off x="788669" y="1522968"/>
          <a:ext cx="8938260" cy="1305401"/>
        </a:xfrm>
        <a:prstGeom prst="roundRect">
          <a:avLst>
            <a:gd name="adj" fmla="val 10000"/>
          </a:avLst>
        </a:prstGeom>
        <a:gradFill rotWithShape="0">
          <a:gsLst>
            <a:gs pos="0">
              <a:schemeClr val="accent3">
                <a:hueOff val="1355300"/>
                <a:satOff val="50000"/>
                <a:lumOff val="-7353"/>
                <a:alphaOff val="0"/>
                <a:satMod val="103000"/>
                <a:lumMod val="102000"/>
                <a:tint val="94000"/>
              </a:schemeClr>
            </a:gs>
            <a:gs pos="50000">
              <a:schemeClr val="accent3">
                <a:hueOff val="1355300"/>
                <a:satOff val="50000"/>
                <a:lumOff val="-7353"/>
                <a:alphaOff val="0"/>
                <a:satMod val="110000"/>
                <a:lumMod val="100000"/>
                <a:shade val="100000"/>
              </a:schemeClr>
            </a:gs>
            <a:gs pos="100000">
              <a:schemeClr val="accent3">
                <a:hueOff val="1355300"/>
                <a:satOff val="50000"/>
                <a:lumOff val="-7353"/>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n-GB" sz="2500" kern="1200" dirty="0"/>
            <a:t>What other challenges do we face?</a:t>
          </a:r>
          <a:endParaRPr lang="en-US" sz="2500" kern="1200" dirty="0"/>
        </a:p>
      </dsp:txBody>
      <dsp:txXfrm>
        <a:off x="826903" y="1561202"/>
        <a:ext cx="7224611" cy="1228933"/>
      </dsp:txXfrm>
    </dsp:sp>
    <dsp:sp modelId="{C950DC9D-E2EF-4581-9EB1-79ACA51FB78D}">
      <dsp:nvSpPr>
        <dsp:cNvPr id="0" name=""/>
        <dsp:cNvSpPr/>
      </dsp:nvSpPr>
      <dsp:spPr>
        <a:xfrm>
          <a:off x="1577339" y="3045936"/>
          <a:ext cx="8938260" cy="1305401"/>
        </a:xfrm>
        <a:prstGeom prst="roundRect">
          <a:avLst>
            <a:gd name="adj" fmla="val 10000"/>
          </a:avLst>
        </a:prstGeom>
        <a:gradFill rotWithShape="0">
          <a:gsLst>
            <a:gs pos="0">
              <a:schemeClr val="accent3">
                <a:hueOff val="2710599"/>
                <a:satOff val="100000"/>
                <a:lumOff val="-14706"/>
                <a:alphaOff val="0"/>
                <a:satMod val="103000"/>
                <a:lumMod val="102000"/>
                <a:tint val="94000"/>
              </a:schemeClr>
            </a:gs>
            <a:gs pos="50000">
              <a:schemeClr val="accent3">
                <a:hueOff val="2710599"/>
                <a:satOff val="100000"/>
                <a:lumOff val="-14706"/>
                <a:alphaOff val="0"/>
                <a:satMod val="110000"/>
                <a:lumMod val="100000"/>
                <a:shade val="100000"/>
              </a:schemeClr>
            </a:gs>
            <a:gs pos="100000">
              <a:schemeClr val="accent3">
                <a:hueOff val="2710599"/>
                <a:satOff val="100000"/>
                <a:lumOff val="-14706"/>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n-GB" sz="2500" kern="1200"/>
            <a:t>What would help to facilitate an increased use of AI to improve quality and operations in health and care?</a:t>
          </a:r>
          <a:endParaRPr lang="en-US" sz="2500" kern="1200"/>
        </a:p>
      </dsp:txBody>
      <dsp:txXfrm>
        <a:off x="1615573" y="3084170"/>
        <a:ext cx="7224611" cy="1228933"/>
      </dsp:txXfrm>
    </dsp:sp>
    <dsp:sp modelId="{F1A928EA-A98A-4FB5-A23D-DFEBE7E8E478}">
      <dsp:nvSpPr>
        <dsp:cNvPr id="0" name=""/>
        <dsp:cNvSpPr/>
      </dsp:nvSpPr>
      <dsp:spPr>
        <a:xfrm>
          <a:off x="8089749" y="989929"/>
          <a:ext cx="848510" cy="848510"/>
        </a:xfrm>
        <a:prstGeom prst="downArrow">
          <a:avLst>
            <a:gd name="adj1" fmla="val 55000"/>
            <a:gd name="adj2" fmla="val 45000"/>
          </a:avLst>
        </a:prstGeom>
        <a:solidFill>
          <a:schemeClr val="accent3">
            <a:tint val="40000"/>
            <a:alpha val="90000"/>
            <a:hueOff val="0"/>
            <a:satOff val="0"/>
            <a:lumOff val="0"/>
            <a:alphaOff val="0"/>
          </a:schemeClr>
        </a:solidFill>
        <a:ln w="6350" cap="flat" cmpd="sng" algn="ctr">
          <a:solidFill>
            <a:schemeClr val="accent3">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8280664" y="989929"/>
        <a:ext cx="466680" cy="638504"/>
      </dsp:txXfrm>
    </dsp:sp>
    <dsp:sp modelId="{B042A68A-913A-4B68-9385-AFAFA8E595E9}">
      <dsp:nvSpPr>
        <dsp:cNvPr id="0" name=""/>
        <dsp:cNvSpPr/>
      </dsp:nvSpPr>
      <dsp:spPr>
        <a:xfrm>
          <a:off x="8878419" y="2504195"/>
          <a:ext cx="848510" cy="848510"/>
        </a:xfrm>
        <a:prstGeom prst="downArrow">
          <a:avLst>
            <a:gd name="adj1" fmla="val 55000"/>
            <a:gd name="adj2" fmla="val 45000"/>
          </a:avLst>
        </a:prstGeom>
        <a:solidFill>
          <a:schemeClr val="accent3">
            <a:tint val="40000"/>
            <a:alpha val="90000"/>
            <a:hueOff val="2029141"/>
            <a:satOff val="100000"/>
            <a:lumOff val="1779"/>
            <a:alphaOff val="0"/>
          </a:schemeClr>
        </a:solidFill>
        <a:ln w="6350" cap="flat" cmpd="sng" algn="ctr">
          <a:solidFill>
            <a:schemeClr val="accent3">
              <a:tint val="40000"/>
              <a:alpha val="90000"/>
              <a:hueOff val="2029141"/>
              <a:satOff val="100000"/>
              <a:lumOff val="1779"/>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9069334" y="2504195"/>
        <a:ext cx="466680" cy="638504"/>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BCF01A-0CFD-4365-9404-5BC4D7B03E2A}" type="datetimeFigureOut">
              <a:rPr lang="en-GB" smtClean="0"/>
              <a:t>29/11/2022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69A3ECF-A61C-4753-B2E7-9070D1C4FA7D}" type="slidenum">
              <a:rPr lang="en-GB" smtClean="0"/>
              <a:t>‹#›</a:t>
            </a:fld>
            <a:endParaRPr lang="en-GB"/>
          </a:p>
        </p:txBody>
      </p:sp>
    </p:spTree>
    <p:extLst>
      <p:ext uri="{BB962C8B-B14F-4D97-AF65-F5344CB8AC3E}">
        <p14:creationId xmlns:p14="http://schemas.microsoft.com/office/powerpoint/2010/main" val="40611226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E69A3ECF-A61C-4753-B2E7-9070D1C4FA7D}" type="slidenum">
              <a:rPr lang="en-GB" smtClean="0"/>
              <a:t>6</a:t>
            </a:fld>
            <a:endParaRPr lang="en-GB"/>
          </a:p>
        </p:txBody>
      </p:sp>
    </p:spTree>
    <p:extLst>
      <p:ext uri="{BB962C8B-B14F-4D97-AF65-F5344CB8AC3E}">
        <p14:creationId xmlns:p14="http://schemas.microsoft.com/office/powerpoint/2010/main" val="32539162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GB" smtClean="0"/>
              <a:t>29/11/2022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7392353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29/11/2022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401404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29/11/2022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2140649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29/11/2022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3710833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GB" smtClean="0"/>
              <a:t>29/11/2022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662242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GB" smtClean="0"/>
              <a:t>29/11/2022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444709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GB" smtClean="0"/>
              <a:t>29/11/2022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5473210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GB" smtClean="0"/>
              <a:t>29/11/2022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3190288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GB" smtClean="0"/>
              <a:t>29/11/2022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42888688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29/11/2022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3272974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29/11/2022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2412280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GB" smtClean="0"/>
              <a:t>29/11/2022</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GB" smtClean="0"/>
              <a:t>‹#›</a:t>
            </a:fld>
            <a:endParaRPr lang="en-GB"/>
          </a:p>
        </p:txBody>
      </p:sp>
    </p:spTree>
    <p:extLst>
      <p:ext uri="{BB962C8B-B14F-4D97-AF65-F5344CB8AC3E}">
        <p14:creationId xmlns:p14="http://schemas.microsoft.com/office/powerpoint/2010/main" val="2406540540"/>
      </p:ext>
    </p:extLst>
  </p:cSld>
  <p:clrMap bg1="dk1" tx1="lt1" bg2="dk2" tx2="lt2" accent1="accent1" accent2="accent2" accent3="accent3" accent4="accent4" accent5="accent5" accent6="accent6" hlink="hlink" folHlink="folHlink"/>
  <p:sldLayoutIdLst>
    <p:sldLayoutId id="2147483931" r:id="rId1"/>
    <p:sldLayoutId id="2147483932" r:id="rId2"/>
    <p:sldLayoutId id="2147483933" r:id="rId3"/>
    <p:sldLayoutId id="2147483934" r:id="rId4"/>
    <p:sldLayoutId id="2147483935" r:id="rId5"/>
    <p:sldLayoutId id="2147483936" r:id="rId6"/>
    <p:sldLayoutId id="2147483937" r:id="rId7"/>
    <p:sldLayoutId id="2147483938" r:id="rId8"/>
    <p:sldLayoutId id="2147483939" r:id="rId9"/>
    <p:sldLayoutId id="2147483940" r:id="rId10"/>
    <p:sldLayoutId id="214748394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ekhdecoded.com/artificial-intelligence/" TargetMode="External"/><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https://creativecommons.org/licenses/by-nc-sa/3.0/"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transform.england.nhs.uk/ai-lab/ai-lab-programmes/regulating-the-ai-ecosystem/the-multi-agency-advice-service-maas/"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8" Type="http://schemas.openxmlformats.org/officeDocument/2006/relationships/hyperlink" Target="https://transform.england.nhs.uk/ai-lab/ai-lab-programmes/regulating-the-ai-ecosystem/the-multi-agency-advice-service-maas/" TargetMode="External"/><Relationship Id="rId13" Type="http://schemas.openxmlformats.org/officeDocument/2006/relationships/hyperlink" Target="https://shapingourfuturewellbeing.com/spread-scale/" TargetMode="External"/><Relationship Id="rId3" Type="http://schemas.openxmlformats.org/officeDocument/2006/relationships/hyperlink" Target="https://digitalhealth.wales/tec-cymru" TargetMode="External"/><Relationship Id="rId7" Type="http://schemas.openxmlformats.org/officeDocument/2006/relationships/hyperlink" Target="https://lshubwales.com/" TargetMode="External"/><Relationship Id="rId12" Type="http://schemas.openxmlformats.org/officeDocument/2006/relationships/hyperlink" Target="https://gds.blog.gov.uk/" TargetMode="External"/><Relationship Id="rId17" Type="http://schemas.openxmlformats.org/officeDocument/2006/relationships/hyperlink" Target="https://widi.wales/" TargetMode="External"/><Relationship Id="rId2" Type="http://schemas.openxmlformats.org/officeDocument/2006/relationships/hyperlink" Target="https://digitalhealth.wales/dhew" TargetMode="External"/><Relationship Id="rId16" Type="http://schemas.openxmlformats.org/officeDocument/2006/relationships/hyperlink" Target="https://riwales.com/" TargetMode="External"/><Relationship Id="rId1" Type="http://schemas.openxmlformats.org/officeDocument/2006/relationships/slideLayout" Target="../slideLayouts/slideLayout5.xml"/><Relationship Id="rId6" Type="http://schemas.openxmlformats.org/officeDocument/2006/relationships/hyperlink" Target="https://gov.wales/national-clinical-framework-learning-health-and-care-system" TargetMode="External"/><Relationship Id="rId11" Type="http://schemas.openxmlformats.org/officeDocument/2006/relationships/hyperlink" Target="https://transform.england.nhs.uk/ai-lab/ai-lab-programmes/ai-health-and-care-award/" TargetMode="External"/><Relationship Id="rId5" Type="http://schemas.openxmlformats.org/officeDocument/2006/relationships/hyperlink" Target="https://www.cardiff.ac.uk/innovation/our-partnerships/data-nation-accelerator" TargetMode="External"/><Relationship Id="rId15" Type="http://schemas.openxmlformats.org/officeDocument/2006/relationships/hyperlink" Target="https://digitalpublicservices.gov.wales/" TargetMode="External"/><Relationship Id="rId10" Type="http://schemas.openxmlformats.org/officeDocument/2006/relationships/hyperlink" Target="https://saildatabank.com/" TargetMode="External"/><Relationship Id="rId4" Type="http://schemas.openxmlformats.org/officeDocument/2006/relationships/hyperlink" Target="https://healthtechnology.wales/" TargetMode="External"/><Relationship Id="rId9" Type="http://schemas.openxmlformats.org/officeDocument/2006/relationships/hyperlink" Target="https://www.turing.ac.uk/" TargetMode="External"/><Relationship Id="rId14" Type="http://schemas.openxmlformats.org/officeDocument/2006/relationships/hyperlink" Target="https://www.bevancommission.org/"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s://github.com/nhsx/skunkworks-parkinsons-detection" TargetMode="External"/><Relationship Id="rId13" Type="http://schemas.openxmlformats.org/officeDocument/2006/relationships/hyperlink" Target="https://www.england.nhs.uk/aac/what-we-do/how-can-the-aac-help-me/ai-award/round-2-ai-in-health-and-care-awards/" TargetMode="External"/><Relationship Id="rId3" Type="http://schemas.openxmlformats.org/officeDocument/2006/relationships/hyperlink" Target="https://htn.co.uk/2022/06/16/search-engine-tool-developed-to-identify-potential-liver-disease/" TargetMode="External"/><Relationship Id="rId7" Type="http://schemas.openxmlformats.org/officeDocument/2006/relationships/hyperlink" Target="https://digitalhealth.wales/news/pioneering-wound-care-technology-launches-wales-transform-patient-experience" TargetMode="External"/><Relationship Id="rId12" Type="http://schemas.openxmlformats.org/officeDocument/2006/relationships/hyperlink" Target="https://digitalhealth.wales/news/tritech-competition-winners-set-drive-innovations-health-and-social-care" TargetMode="External"/><Relationship Id="rId2" Type="http://schemas.openxmlformats.org/officeDocument/2006/relationships/hyperlink" Target="https://www.kheironmed.com/wp-content/uploads/2021/08/Kheiron_Mia_Product-One-Pager_UK_Vf1.pdf" TargetMode="External"/><Relationship Id="rId16" Type="http://schemas.openxmlformats.org/officeDocument/2006/relationships/hyperlink" Target="https://www.nhsx.nhs.uk/ai-lab/ai-lab-programmes/skunkworks/" TargetMode="External"/><Relationship Id="rId1" Type="http://schemas.openxmlformats.org/officeDocument/2006/relationships/slideLayout" Target="../slideLayouts/slideLayout2.xml"/><Relationship Id="rId6" Type="http://schemas.openxmlformats.org/officeDocument/2006/relationships/hyperlink" Target="https://www.bevancommission.org/projects/vr-and-ai-technologies-enable-patients-to-shape-their-own-cancer-treatment/" TargetMode="External"/><Relationship Id="rId11" Type="http://schemas.openxmlformats.org/officeDocument/2006/relationships/hyperlink" Target="https://moondance-cancer.wales/cms-assets/download/Digital-and-AI-technologies-for-cancer-care-Cancer-landscape-resource.pdf" TargetMode="External"/><Relationship Id="rId5" Type="http://schemas.openxmlformats.org/officeDocument/2006/relationships/hyperlink" Target="https://mft.nhs.uk/2022/01/26/trial-of-wearable-health-technology-for-cancer-patients-opens/" TargetMode="External"/><Relationship Id="rId15" Type="http://schemas.openxmlformats.org/officeDocument/2006/relationships/hyperlink" Target="https://lshubwales.com/sites/default/files/2019-09/Public%20Health%20Wales%20Screening%20Division.pdf" TargetMode="External"/><Relationship Id="rId10" Type="http://schemas.openxmlformats.org/officeDocument/2006/relationships/hyperlink" Target="https://bjgp.org/content/bjgp/72/715/e138.full.pdf" TargetMode="External"/><Relationship Id="rId4" Type="http://schemas.openxmlformats.org/officeDocument/2006/relationships/hyperlink" Target="https://transform.england.nhs.uk/covid-19-response/technology-nhs/supporting-the-innovation-collaboratives-to-expand-their-remote-monitoring-plans/" TargetMode="External"/><Relationship Id="rId9" Type="http://schemas.openxmlformats.org/officeDocument/2006/relationships/hyperlink" Target="https://htn.co.uk/2022/04/04/news-in-brief-30m-ai-fund-raise-wales-pilots-new-virtual-mental-health-pathway-cnwl-rolls-out-audit-app/" TargetMode="External"/><Relationship Id="rId14" Type="http://schemas.openxmlformats.org/officeDocument/2006/relationships/hyperlink" Target="https://www.nhsx.nhs.uk/ai-lab/"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diagramLayout" Target="../diagrams/layout3.xml"/><Relationship Id="rId13" Type="http://schemas.openxmlformats.org/officeDocument/2006/relationships/image" Target="NULL"/><Relationship Id="rId3" Type="http://schemas.openxmlformats.org/officeDocument/2006/relationships/diagramLayout" Target="../diagrams/layout2.xml"/><Relationship Id="rId7" Type="http://schemas.openxmlformats.org/officeDocument/2006/relationships/diagramData" Target="../diagrams/data3.xml"/><Relationship Id="rId12" Type="http://schemas.openxmlformats.org/officeDocument/2006/relationships/image" Target="../media/image4.png"/><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71B2258F-86CA-4D4D-8270-BC05FCDEBFB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icture containing graphical user interface&#10;&#10;Description automatically generated">
            <a:extLst>
              <a:ext uri="{FF2B5EF4-FFF2-40B4-BE49-F238E27FC236}">
                <a16:creationId xmlns:a16="http://schemas.microsoft.com/office/drawing/2014/main" id="{33D22B0A-232E-4507-9F66-06A819DC2DA4}"/>
              </a:ext>
            </a:extLst>
          </p:cNvPr>
          <p:cNvPicPr>
            <a:picLocks noChangeAspect="1"/>
          </p:cNvPicPr>
          <p:nvPr/>
        </p:nvPicPr>
        <p:blipFill rotWithShape="1">
          <a:blip r:embed="rId2">
            <a:alphaModFix amt="50000"/>
            <a:extLst>
              <a:ext uri="{28A0092B-C50C-407E-A947-70E740481C1C}">
                <a14:useLocalDpi xmlns:a14="http://schemas.microsoft.com/office/drawing/2010/main" val="0"/>
              </a:ext>
              <a:ext uri="{837473B0-CC2E-450A-ABE3-18F120FF3D39}">
                <a1611:picAttrSrcUrl xmlns="" xmlns:a1611="http://schemas.microsoft.com/office/drawing/2016/11/main" r:id="rId3"/>
              </a:ext>
            </a:extLst>
          </a:blip>
          <a:srcRect l="7556"/>
          <a:stretch/>
        </p:blipFill>
        <p:spPr>
          <a:xfrm>
            <a:off x="20" y="1"/>
            <a:ext cx="12191980" cy="6857999"/>
          </a:xfrm>
          <a:prstGeom prst="rect">
            <a:avLst/>
          </a:prstGeom>
        </p:spPr>
      </p:pic>
      <p:sp>
        <p:nvSpPr>
          <p:cNvPr id="2" name="Title 1"/>
          <p:cNvSpPr>
            <a:spLocks noGrp="1"/>
          </p:cNvSpPr>
          <p:nvPr>
            <p:ph type="ctrTitle"/>
          </p:nvPr>
        </p:nvSpPr>
        <p:spPr>
          <a:xfrm>
            <a:off x="1524000" y="1122362"/>
            <a:ext cx="9144000" cy="2900518"/>
          </a:xfrm>
        </p:spPr>
        <p:txBody>
          <a:bodyPr>
            <a:normAutofit/>
          </a:bodyPr>
          <a:lstStyle/>
          <a:p>
            <a:r>
              <a:rPr lang="en-GB" sz="5400" dirty="0">
                <a:solidFill>
                  <a:srgbClr val="FFFFFF"/>
                </a:solidFill>
              </a:rPr>
              <a:t>AI in health and care in Wales</a:t>
            </a:r>
          </a:p>
        </p:txBody>
      </p:sp>
      <p:sp>
        <p:nvSpPr>
          <p:cNvPr id="3" name="Subtitle 2"/>
          <p:cNvSpPr>
            <a:spLocks noGrp="1"/>
          </p:cNvSpPr>
          <p:nvPr>
            <p:ph type="subTitle" idx="1"/>
          </p:nvPr>
        </p:nvSpPr>
        <p:spPr>
          <a:xfrm>
            <a:off x="1524000" y="4159404"/>
            <a:ext cx="9144000" cy="1098395"/>
          </a:xfrm>
        </p:spPr>
        <p:txBody>
          <a:bodyPr>
            <a:normAutofit/>
          </a:bodyPr>
          <a:lstStyle/>
          <a:p>
            <a:pPr algn="r"/>
            <a:r>
              <a:rPr lang="en-GB" sz="1600" dirty="0">
                <a:solidFill>
                  <a:srgbClr val="FFFFFF"/>
                </a:solidFill>
              </a:rPr>
              <a:t>KRIC December 2022</a:t>
            </a:r>
          </a:p>
          <a:p>
            <a:pPr algn="r"/>
            <a:r>
              <a:rPr lang="en-GB" sz="1600" dirty="0">
                <a:solidFill>
                  <a:srgbClr val="FFFFFF"/>
                </a:solidFill>
              </a:rPr>
              <a:t>Louisa Nolan, PHW, Head of Data Science</a:t>
            </a:r>
          </a:p>
        </p:txBody>
      </p:sp>
      <p:sp>
        <p:nvSpPr>
          <p:cNvPr id="6" name="TextBox 5">
            <a:extLst>
              <a:ext uri="{FF2B5EF4-FFF2-40B4-BE49-F238E27FC236}">
                <a16:creationId xmlns:a16="http://schemas.microsoft.com/office/drawing/2014/main" id="{BC673E08-26A9-4054-89EC-335C469AFD0D}"/>
              </a:ext>
            </a:extLst>
          </p:cNvPr>
          <p:cNvSpPr txBox="1"/>
          <p:nvPr/>
        </p:nvSpPr>
        <p:spPr>
          <a:xfrm>
            <a:off x="9751909" y="6657945"/>
            <a:ext cx="2440091" cy="200055"/>
          </a:xfrm>
          <a:prstGeom prst="rect">
            <a:avLst/>
          </a:prstGeom>
          <a:solidFill>
            <a:srgbClr val="000000"/>
          </a:solidFill>
        </p:spPr>
        <p:txBody>
          <a:bodyPr wrap="none" rtlCol="0">
            <a:spAutoFit/>
          </a:bodyPr>
          <a:lstStyle/>
          <a:p>
            <a:pPr algn="r">
              <a:spcAft>
                <a:spcPts val="600"/>
              </a:spcAft>
            </a:pPr>
            <a:r>
              <a:rPr lang="en-GB" sz="700">
                <a:solidFill>
                  <a:srgbClr val="FFFFFF"/>
                </a:solidFill>
                <a:hlinkClick r:id="rId3" tooltip="https://tekhdecoded.com/artificial-intelligence/">
                  <a:extLst>
                    <a:ext uri="{A12FA001-AC4F-418D-AE19-62706E023703}">
                      <ahyp:hlinkClr xmlns="" xmlns:ahyp="http://schemas.microsoft.com/office/drawing/2018/hyperlinkcolor" val="tx"/>
                    </a:ext>
                  </a:extLst>
                </a:hlinkClick>
              </a:rPr>
              <a:t>This Photo</a:t>
            </a:r>
            <a:r>
              <a:rPr lang="en-GB" sz="700">
                <a:solidFill>
                  <a:srgbClr val="FFFFFF"/>
                </a:solidFill>
              </a:rPr>
              <a:t> by Unknown Author is licensed under </a:t>
            </a:r>
            <a:r>
              <a:rPr lang="en-GB" sz="700">
                <a:solidFill>
                  <a:srgbClr val="FFFFFF"/>
                </a:solidFill>
                <a:hlinkClick r:id="rId4" tooltip="https://creativecommons.org/licenses/by-nc-sa/3.0/">
                  <a:extLst>
                    <a:ext uri="{A12FA001-AC4F-418D-AE19-62706E023703}">
                      <ahyp:hlinkClr xmlns="" xmlns:ahyp="http://schemas.microsoft.com/office/drawing/2018/hyperlinkcolor" val="tx"/>
                    </a:ext>
                  </a:extLst>
                </a:hlinkClick>
              </a:rPr>
              <a:t>CC BY-SA-NC</a:t>
            </a:r>
            <a:endParaRPr lang="en-GB" sz="700">
              <a:solidFill>
                <a:srgbClr val="FFFFFF"/>
              </a:solidFill>
            </a:endParaRPr>
          </a:p>
        </p:txBody>
      </p:sp>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EE46976-BEA7-4D72-ABD9-B02228BB4285}"/>
              </a:ext>
            </a:extLst>
          </p:cNvPr>
          <p:cNvSpPr>
            <a:spLocks noGrp="1"/>
          </p:cNvSpPr>
          <p:nvPr>
            <p:ph type="title"/>
          </p:nvPr>
        </p:nvSpPr>
        <p:spPr>
          <a:xfrm>
            <a:off x="483094" y="228846"/>
            <a:ext cx="10515600" cy="904382"/>
          </a:xfrm>
        </p:spPr>
        <p:txBody>
          <a:bodyPr/>
          <a:lstStyle/>
          <a:p>
            <a:r>
              <a:rPr lang="en-GB" dirty="0"/>
              <a:t>What are the barriers to AI adoption?</a:t>
            </a:r>
          </a:p>
        </p:txBody>
      </p:sp>
      <p:sp>
        <p:nvSpPr>
          <p:cNvPr id="5" name="Content Placeholder 4">
            <a:extLst>
              <a:ext uri="{FF2B5EF4-FFF2-40B4-BE49-F238E27FC236}">
                <a16:creationId xmlns:a16="http://schemas.microsoft.com/office/drawing/2014/main" id="{28D3A927-467B-427F-B62D-DDE5CC9855F4}"/>
              </a:ext>
            </a:extLst>
          </p:cNvPr>
          <p:cNvSpPr>
            <a:spLocks noGrp="1"/>
          </p:cNvSpPr>
          <p:nvPr>
            <p:ph idx="1"/>
          </p:nvPr>
        </p:nvSpPr>
        <p:spPr>
          <a:xfrm>
            <a:off x="692458" y="1500326"/>
            <a:ext cx="10661342" cy="4676637"/>
          </a:xfrm>
        </p:spPr>
        <p:txBody>
          <a:bodyPr>
            <a:normAutofit/>
          </a:bodyPr>
          <a:lstStyle/>
          <a:p>
            <a:r>
              <a:rPr lang="en-GB" sz="1400" b="1" dirty="0"/>
              <a:t>Lack of skills to identify, evaluate and implement solutions</a:t>
            </a:r>
          </a:p>
          <a:p>
            <a:pPr lvl="1"/>
            <a:r>
              <a:rPr lang="en-GB" sz="1400" dirty="0"/>
              <a:t>Digital and AI procurement</a:t>
            </a:r>
          </a:p>
          <a:p>
            <a:pPr lvl="1"/>
            <a:r>
              <a:rPr lang="en-GB" sz="1400" dirty="0"/>
              <a:t>User research, service design, digital product delivery etc (Digital, data and technology professions, DDAT)</a:t>
            </a:r>
          </a:p>
          <a:p>
            <a:pPr lvl="1"/>
            <a:r>
              <a:rPr lang="en-GB" sz="1400" dirty="0"/>
              <a:t>AI, digital and data literacy, especially in senior leaders and decision-makers</a:t>
            </a:r>
          </a:p>
          <a:p>
            <a:r>
              <a:rPr lang="en-GB" sz="1400" b="1" dirty="0"/>
              <a:t>Digital and data maturity still a work in progress</a:t>
            </a:r>
          </a:p>
          <a:p>
            <a:pPr lvl="1"/>
            <a:r>
              <a:rPr lang="en-GB" sz="1400" dirty="0"/>
              <a:t>Legacy, often proprietary systems</a:t>
            </a:r>
          </a:p>
          <a:p>
            <a:pPr lvl="1"/>
            <a:r>
              <a:rPr lang="en-GB" sz="1400" dirty="0"/>
              <a:t>Lack of interoperability, and of consistent data and digital standards and governance</a:t>
            </a:r>
          </a:p>
          <a:p>
            <a:pPr lvl="1"/>
            <a:r>
              <a:rPr lang="en-GB" sz="1400" dirty="0"/>
              <a:t>Lack of access to primary care data, except in research environment</a:t>
            </a:r>
          </a:p>
          <a:p>
            <a:r>
              <a:rPr lang="en-GB" sz="1400" b="1" dirty="0"/>
              <a:t>There is a gap between research and prototyping, and implementation into operation</a:t>
            </a:r>
          </a:p>
          <a:p>
            <a:pPr lvl="1"/>
            <a:r>
              <a:rPr lang="en-GB" sz="1400" dirty="0"/>
              <a:t>Many research and prototype projects, far fewer translate into operation</a:t>
            </a:r>
          </a:p>
          <a:p>
            <a:pPr lvl="1"/>
            <a:r>
              <a:rPr lang="en-GB" sz="1400" dirty="0"/>
              <a:t>The skills required to operationalise products are different from the skills required for research and prototyping</a:t>
            </a:r>
          </a:p>
          <a:p>
            <a:pPr lvl="1"/>
            <a:r>
              <a:rPr lang="en-GB" sz="1400" dirty="0"/>
              <a:t>Research platforms are not suitable for operational deployment</a:t>
            </a:r>
          </a:p>
          <a:p>
            <a:pPr lvl="1"/>
            <a:r>
              <a:rPr lang="en-GB" sz="1400" dirty="0"/>
              <a:t>Regulation is behind the technology, and legal accountability for clinical devices using AI is uncertain, leading to uncertainty around corporate risk</a:t>
            </a:r>
          </a:p>
          <a:p>
            <a:r>
              <a:rPr lang="en-GB" sz="1400" b="1" dirty="0"/>
              <a:t>Lack of an AI strategy for health and care in Wales</a:t>
            </a:r>
          </a:p>
          <a:p>
            <a:pPr lvl="1"/>
            <a:r>
              <a:rPr lang="en-GB" sz="1400" dirty="0"/>
              <a:t>No strategic case for AI made</a:t>
            </a:r>
          </a:p>
          <a:p>
            <a:pPr lvl="1"/>
            <a:r>
              <a:rPr lang="en-GB" sz="1400" dirty="0"/>
              <a:t>No roadmap</a:t>
            </a:r>
          </a:p>
          <a:p>
            <a:pPr lvl="1"/>
            <a:endParaRPr lang="en-GB" sz="1400" dirty="0"/>
          </a:p>
          <a:p>
            <a:endParaRPr lang="en-GB" sz="1400" dirty="0"/>
          </a:p>
        </p:txBody>
      </p:sp>
    </p:spTree>
    <p:extLst>
      <p:ext uri="{BB962C8B-B14F-4D97-AF65-F5344CB8AC3E}">
        <p14:creationId xmlns:p14="http://schemas.microsoft.com/office/powerpoint/2010/main" val="36146973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 What is Data Maturity &amp; How to Climb the Data Maturity Scale? 🤔 📈">
            <a:extLst>
              <a:ext uri="{FF2B5EF4-FFF2-40B4-BE49-F238E27FC236}">
                <a16:creationId xmlns:a16="http://schemas.microsoft.com/office/drawing/2014/main" id="{2BC58D68-464E-4127-986C-C296E96EE08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0447" y="1109855"/>
            <a:ext cx="11071105" cy="5281217"/>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a:extLst>
              <a:ext uri="{FF2B5EF4-FFF2-40B4-BE49-F238E27FC236}">
                <a16:creationId xmlns:a16="http://schemas.microsoft.com/office/drawing/2014/main" id="{81175432-474E-4964-8D75-DE86A2B93C16}"/>
              </a:ext>
            </a:extLst>
          </p:cNvPr>
          <p:cNvSpPr>
            <a:spLocks noGrp="1"/>
          </p:cNvSpPr>
          <p:nvPr>
            <p:ph type="title"/>
          </p:nvPr>
        </p:nvSpPr>
        <p:spPr>
          <a:xfrm>
            <a:off x="673722" y="239567"/>
            <a:ext cx="10515600" cy="870288"/>
          </a:xfrm>
        </p:spPr>
        <p:txBody>
          <a:bodyPr/>
          <a:lstStyle/>
          <a:p>
            <a:pPr algn="ctr"/>
            <a:r>
              <a:rPr lang="en-GB"/>
              <a:t>Gartner data maturity model</a:t>
            </a:r>
          </a:p>
        </p:txBody>
      </p:sp>
      <p:sp>
        <p:nvSpPr>
          <p:cNvPr id="4" name="TextBox 3">
            <a:extLst>
              <a:ext uri="{FF2B5EF4-FFF2-40B4-BE49-F238E27FC236}">
                <a16:creationId xmlns:a16="http://schemas.microsoft.com/office/drawing/2014/main" id="{B24AAA9B-F257-420B-98F3-E2E9082E2930}"/>
              </a:ext>
            </a:extLst>
          </p:cNvPr>
          <p:cNvSpPr txBox="1"/>
          <p:nvPr/>
        </p:nvSpPr>
        <p:spPr>
          <a:xfrm>
            <a:off x="4012781" y="5853800"/>
            <a:ext cx="2491078" cy="461665"/>
          </a:xfrm>
          <a:prstGeom prst="rect">
            <a:avLst/>
          </a:prstGeom>
          <a:solidFill>
            <a:srgbClr val="FFC000"/>
          </a:solidFill>
        </p:spPr>
        <p:txBody>
          <a:bodyPr wrap="square" rtlCol="0">
            <a:spAutoFit/>
          </a:bodyPr>
          <a:lstStyle/>
          <a:p>
            <a:pPr algn="ctr"/>
            <a:r>
              <a:rPr lang="en-GB" sz="2400">
                <a:solidFill>
                  <a:schemeClr val="bg1"/>
                </a:solidFill>
              </a:rPr>
              <a:t>We are here</a:t>
            </a:r>
          </a:p>
        </p:txBody>
      </p:sp>
      <p:cxnSp>
        <p:nvCxnSpPr>
          <p:cNvPr id="5" name="Straight Arrow Connector 4">
            <a:extLst>
              <a:ext uri="{FF2B5EF4-FFF2-40B4-BE49-F238E27FC236}">
                <a16:creationId xmlns:a16="http://schemas.microsoft.com/office/drawing/2014/main" id="{BE519703-A2B0-4510-8513-C31DE3BFF9B0}"/>
              </a:ext>
            </a:extLst>
          </p:cNvPr>
          <p:cNvCxnSpPr>
            <a:cxnSpLocks/>
            <a:stCxn id="4" idx="0"/>
          </p:cNvCxnSpPr>
          <p:nvPr/>
        </p:nvCxnSpPr>
        <p:spPr>
          <a:xfrm flipH="1" flipV="1">
            <a:off x="5190836" y="5181600"/>
            <a:ext cx="67484" cy="672200"/>
          </a:xfrm>
          <a:prstGeom prst="straightConnector1">
            <a:avLst/>
          </a:prstGeom>
          <a:ln w="1270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88378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EE46976-BEA7-4D72-ABD9-B02228BB4285}"/>
              </a:ext>
            </a:extLst>
          </p:cNvPr>
          <p:cNvSpPr>
            <a:spLocks noGrp="1"/>
          </p:cNvSpPr>
          <p:nvPr>
            <p:ph type="title"/>
          </p:nvPr>
        </p:nvSpPr>
        <p:spPr>
          <a:xfrm>
            <a:off x="518604" y="329614"/>
            <a:ext cx="10515600" cy="931015"/>
          </a:xfrm>
        </p:spPr>
        <p:txBody>
          <a:bodyPr>
            <a:normAutofit/>
          </a:bodyPr>
          <a:lstStyle/>
          <a:p>
            <a:r>
              <a:rPr lang="en-GB" sz="3600"/>
              <a:t>What is already being done to address these barriers?</a:t>
            </a:r>
          </a:p>
        </p:txBody>
      </p:sp>
      <p:sp>
        <p:nvSpPr>
          <p:cNvPr id="5" name="Content Placeholder 4">
            <a:extLst>
              <a:ext uri="{FF2B5EF4-FFF2-40B4-BE49-F238E27FC236}">
                <a16:creationId xmlns:a16="http://schemas.microsoft.com/office/drawing/2014/main" id="{28D3A927-467B-427F-B62D-DDE5CC9855F4}"/>
              </a:ext>
            </a:extLst>
          </p:cNvPr>
          <p:cNvSpPr>
            <a:spLocks noGrp="1"/>
          </p:cNvSpPr>
          <p:nvPr>
            <p:ph idx="1"/>
          </p:nvPr>
        </p:nvSpPr>
        <p:spPr>
          <a:xfrm>
            <a:off x="838200" y="1383236"/>
            <a:ext cx="10515600" cy="5145150"/>
          </a:xfrm>
        </p:spPr>
        <p:txBody>
          <a:bodyPr>
            <a:noAutofit/>
          </a:bodyPr>
          <a:lstStyle/>
          <a:p>
            <a:r>
              <a:rPr lang="en-GB" sz="1400" b="1" dirty="0"/>
              <a:t>Lack of skills to identify, evaluate and implement solutions</a:t>
            </a:r>
          </a:p>
          <a:p>
            <a:pPr lvl="1"/>
            <a:r>
              <a:rPr lang="en-GB" sz="1400" dirty="0"/>
              <a:t>DDAT professions and skills mapping to NHS bands by DHCW will enable recruitment and retention of much-needed DDAT skills</a:t>
            </a:r>
          </a:p>
          <a:p>
            <a:pPr lvl="1"/>
            <a:r>
              <a:rPr lang="en-GB" sz="1400" dirty="0"/>
              <a:t>WG funded degree-level software engineering apprenticeship &amp; ONS data science graduate programme are available &amp; there is some take-up e.g. PHW</a:t>
            </a:r>
          </a:p>
          <a:p>
            <a:pPr lvl="1"/>
            <a:r>
              <a:rPr lang="en-GB" sz="1400" dirty="0"/>
              <a:t>A review of the health informatics apprenticeship by HEIW is underway</a:t>
            </a:r>
          </a:p>
          <a:p>
            <a:pPr lvl="1"/>
            <a:r>
              <a:rPr lang="en-GB" sz="1400" dirty="0"/>
              <a:t>There is growing strength in digital leadership</a:t>
            </a:r>
          </a:p>
          <a:p>
            <a:r>
              <a:rPr lang="en-GB" sz="1400" b="1" dirty="0"/>
              <a:t>Digital and data maturity still a work in progress</a:t>
            </a:r>
          </a:p>
          <a:p>
            <a:pPr lvl="1"/>
            <a:r>
              <a:rPr lang="en-GB" sz="1400" dirty="0"/>
              <a:t>National Data Resource platform and associated work programme, including data discovery is designed to address many of the issues</a:t>
            </a:r>
          </a:p>
          <a:p>
            <a:r>
              <a:rPr lang="en-GB" sz="1400" b="1" dirty="0"/>
              <a:t>There is a gap between research and prototyping, and implementation into operation</a:t>
            </a:r>
          </a:p>
          <a:p>
            <a:pPr lvl="1"/>
            <a:r>
              <a:rPr lang="en-GB" sz="1400" dirty="0"/>
              <a:t>There is a growing set of examples of successful implementation of AI solutions across the UK and more widely to draw from</a:t>
            </a:r>
          </a:p>
          <a:p>
            <a:pPr lvl="1"/>
            <a:r>
              <a:rPr lang="en-GB" sz="1400" dirty="0"/>
              <a:t>The NDR platform will facilitate both research and operations</a:t>
            </a:r>
          </a:p>
          <a:p>
            <a:pPr lvl="1"/>
            <a:r>
              <a:rPr lang="en-GB" sz="1400" dirty="0"/>
              <a:t>A growing set of organisations in Wales to support AI adoption for example, the Life Sciences Hub, Tec Cymru, Centre for Digital Public Services, Health Technology Wales</a:t>
            </a:r>
          </a:p>
          <a:p>
            <a:pPr lvl="1"/>
            <a:r>
              <a:rPr lang="en-GB" sz="1400" dirty="0"/>
              <a:t>There has been significant work on ethics and consent, including WAST’s work with the ICO ‘s AI specialist team</a:t>
            </a:r>
          </a:p>
          <a:p>
            <a:pPr lvl="1"/>
            <a:r>
              <a:rPr lang="en-GB" sz="1400" dirty="0"/>
              <a:t>Many AI use cases, including all those currently deployed, are not defined as clinical devices, but are operational, or support human-in-the-loop decision-making, avoiding the issue of lack of regulation for clinical devices, and falling within current corporate risk appetites</a:t>
            </a:r>
          </a:p>
          <a:p>
            <a:r>
              <a:rPr lang="en-GB" sz="1400" b="1" dirty="0"/>
              <a:t>Lack of an AI strategy for health and care in Wales</a:t>
            </a:r>
          </a:p>
          <a:p>
            <a:pPr lvl="1"/>
            <a:r>
              <a:rPr lang="en-GB" sz="1400" dirty="0"/>
              <a:t>Welsh Government, DHCW, PHW and the Welsh Institute for Digital Information have begun collaboration on a strategic vision and recommendations for AI in Wales, aligning with the Digital Health and Social Care Strategy refresh</a:t>
            </a:r>
          </a:p>
          <a:p>
            <a:endParaRPr lang="en-GB" sz="1600" dirty="0"/>
          </a:p>
        </p:txBody>
      </p:sp>
    </p:spTree>
    <p:extLst>
      <p:ext uri="{BB962C8B-B14F-4D97-AF65-F5344CB8AC3E}">
        <p14:creationId xmlns:p14="http://schemas.microsoft.com/office/powerpoint/2010/main" val="3663479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EE46976-BEA7-4D72-ABD9-B02228BB4285}"/>
              </a:ext>
            </a:extLst>
          </p:cNvPr>
          <p:cNvSpPr>
            <a:spLocks noGrp="1"/>
          </p:cNvSpPr>
          <p:nvPr>
            <p:ph type="title"/>
          </p:nvPr>
        </p:nvSpPr>
        <p:spPr>
          <a:xfrm>
            <a:off x="262303" y="501924"/>
            <a:ext cx="10382023" cy="820850"/>
          </a:xfrm>
        </p:spPr>
        <p:txBody>
          <a:bodyPr>
            <a:normAutofit/>
          </a:bodyPr>
          <a:lstStyle/>
          <a:p>
            <a:r>
              <a:rPr lang="en-GB" sz="3600" dirty="0"/>
              <a:t>What else could be done to address these barriers?</a:t>
            </a:r>
          </a:p>
        </p:txBody>
      </p:sp>
      <p:sp>
        <p:nvSpPr>
          <p:cNvPr id="5" name="Content Placeholder 4">
            <a:extLst>
              <a:ext uri="{FF2B5EF4-FFF2-40B4-BE49-F238E27FC236}">
                <a16:creationId xmlns:a16="http://schemas.microsoft.com/office/drawing/2014/main" id="{28D3A927-467B-427F-B62D-DDE5CC9855F4}"/>
              </a:ext>
            </a:extLst>
          </p:cNvPr>
          <p:cNvSpPr>
            <a:spLocks noGrp="1"/>
          </p:cNvSpPr>
          <p:nvPr>
            <p:ph idx="1"/>
          </p:nvPr>
        </p:nvSpPr>
        <p:spPr>
          <a:xfrm>
            <a:off x="941074" y="1725137"/>
            <a:ext cx="9383656" cy="3672485"/>
          </a:xfrm>
        </p:spPr>
        <p:txBody>
          <a:bodyPr>
            <a:noAutofit/>
          </a:bodyPr>
          <a:lstStyle/>
          <a:p>
            <a:r>
              <a:rPr lang="en-GB" sz="1600" b="1" dirty="0"/>
              <a:t>Lack of skills to identify, evaluate and implement solutions</a:t>
            </a:r>
          </a:p>
          <a:p>
            <a:pPr lvl="1"/>
            <a:r>
              <a:rPr lang="en-GB" sz="1600" dirty="0"/>
              <a:t>Seek to embed digital and data literacy across all NHS Wales professions, and as an expectation for leaders</a:t>
            </a:r>
          </a:p>
          <a:p>
            <a:pPr lvl="1"/>
            <a:r>
              <a:rPr lang="en-GB" sz="1600" dirty="0"/>
              <a:t>Create professional standards, competency frameworks and career pathways for the DDAT professions in NHS Wales – including user researcher and service design, which are critical to successful implementation</a:t>
            </a:r>
          </a:p>
          <a:p>
            <a:pPr lvl="1"/>
            <a:r>
              <a:rPr lang="en-GB" sz="1600" dirty="0"/>
              <a:t>Consider creating an AI in health and care seminar series or conference, to facilitate knowledge sharing and innovation across and beyond Wales</a:t>
            </a:r>
          </a:p>
          <a:p>
            <a:r>
              <a:rPr lang="en-GB" sz="1600" b="1" dirty="0"/>
              <a:t>Digital and data maturity still a work in progress</a:t>
            </a:r>
          </a:p>
          <a:p>
            <a:pPr lvl="1"/>
            <a:r>
              <a:rPr lang="en-GB" sz="1600" dirty="0"/>
              <a:t>Create strong AI, data and digital standards, governance, and supporting training, to ensure good practice and regulatory understanding which facilitates technological innovation and trust. This should be owned by the NHS Exec</a:t>
            </a:r>
          </a:p>
          <a:p>
            <a:pPr lvl="1"/>
            <a:r>
              <a:rPr lang="en-GB" sz="1600" dirty="0"/>
              <a:t>Take a strategic approach to accessing primary care data, led by NHS Exec, and backed up by robust data governance</a:t>
            </a:r>
          </a:p>
        </p:txBody>
      </p:sp>
    </p:spTree>
    <p:extLst>
      <p:ext uri="{BB962C8B-B14F-4D97-AF65-F5344CB8AC3E}">
        <p14:creationId xmlns:p14="http://schemas.microsoft.com/office/powerpoint/2010/main" val="29407168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28D3A927-467B-427F-B62D-DDE5CC9855F4}"/>
              </a:ext>
            </a:extLst>
          </p:cNvPr>
          <p:cNvSpPr>
            <a:spLocks noGrp="1"/>
          </p:cNvSpPr>
          <p:nvPr>
            <p:ph idx="1"/>
          </p:nvPr>
        </p:nvSpPr>
        <p:spPr>
          <a:xfrm>
            <a:off x="639233" y="1359249"/>
            <a:ext cx="10913534" cy="4996827"/>
          </a:xfrm>
        </p:spPr>
        <p:txBody>
          <a:bodyPr>
            <a:noAutofit/>
          </a:bodyPr>
          <a:lstStyle/>
          <a:p>
            <a:r>
              <a:rPr lang="en-GB" sz="1600" b="1" dirty="0"/>
              <a:t>There is a gap between research and prototyping, and implementation into operation</a:t>
            </a:r>
          </a:p>
          <a:p>
            <a:pPr lvl="1"/>
            <a:r>
              <a:rPr lang="en-GB" sz="1600" dirty="0"/>
              <a:t>Ensure that clinical staff are involved in development from the start. Strong user engagement is the key to successful implementation</a:t>
            </a:r>
          </a:p>
          <a:p>
            <a:pPr lvl="1"/>
            <a:r>
              <a:rPr lang="en-GB" sz="1600" dirty="0"/>
              <a:t>Map out the support already available from the various digital organisations, and create a roadmap for those considering implementing AI, for each step of identifying opportunities, developing and implementing AI</a:t>
            </a:r>
          </a:p>
          <a:p>
            <a:pPr lvl="1"/>
            <a:r>
              <a:rPr lang="en-GB" sz="1600" dirty="0"/>
              <a:t>Systematically promote funding opportunities, and the outcomes from the awards, including AI in Health and Care Awards (£250 million over 4 years), TriTech’s technology challenge (£80,000). AI in health and care award winners have been implemented in 1 Trust in Wales, 6 in Scotland and 20% of NHS Trusts in England</a:t>
            </a:r>
          </a:p>
          <a:p>
            <a:pPr lvl="1"/>
            <a:r>
              <a:rPr lang="en-GB" sz="1600" dirty="0"/>
              <a:t>Assess the feasibility of extending the services of the </a:t>
            </a:r>
            <a:r>
              <a:rPr lang="en-GB" sz="1600" dirty="0">
                <a:hlinkClick r:id="rId2"/>
              </a:rPr>
              <a:t>Multi-Agency Advisory Service for Artificial Intelligence</a:t>
            </a:r>
            <a:r>
              <a:rPr lang="en-GB" sz="1600" dirty="0"/>
              <a:t> (MAAS) into Wales, They have developed a valuable resource collating guidance including guidance on regulations, for adopters and producers of AI in health and care, and have an important role to play in addressing challenges around corporate risk appetite</a:t>
            </a:r>
          </a:p>
          <a:p>
            <a:pPr lvl="1"/>
            <a:r>
              <a:rPr lang="en-GB" sz="1600" dirty="0"/>
              <a:t>Seek opportunities to champion the need for  better regulation of AI clinical devices. This is likely to be a lengthy process.</a:t>
            </a:r>
          </a:p>
          <a:p>
            <a:pPr lvl="1"/>
            <a:r>
              <a:rPr lang="en-GB" sz="1600" dirty="0"/>
              <a:t>Focus on bringing in AI solutions already tested and in use elsewhere, through collaborative development with end users</a:t>
            </a:r>
          </a:p>
          <a:p>
            <a:r>
              <a:rPr lang="en-GB" sz="1600" b="1" dirty="0"/>
              <a:t>Lack of an AI strategy for health and care in Wales</a:t>
            </a:r>
          </a:p>
          <a:p>
            <a:pPr lvl="1"/>
            <a:r>
              <a:rPr lang="en-GB" sz="1600" dirty="0"/>
              <a:t>Incorporate these findings into the visions and recommendation for AI in Wales</a:t>
            </a:r>
          </a:p>
          <a:p>
            <a:pPr lvl="1"/>
            <a:r>
              <a:rPr lang="en-GB" sz="1600" dirty="0"/>
              <a:t>Ensure a robust economic case is made, demonstrating potential for invest to save, operationally and through improved health outcomes</a:t>
            </a:r>
          </a:p>
          <a:p>
            <a:pPr lvl="1"/>
            <a:r>
              <a:rPr lang="en-GB" sz="1600" dirty="0"/>
              <a:t>Build evaluation into the strategy, so that benefits are measurable</a:t>
            </a:r>
          </a:p>
          <a:p>
            <a:pPr lvl="1"/>
            <a:endParaRPr lang="en-GB" sz="1400" dirty="0"/>
          </a:p>
        </p:txBody>
      </p:sp>
      <p:sp>
        <p:nvSpPr>
          <p:cNvPr id="6" name="Title 3">
            <a:extLst>
              <a:ext uri="{FF2B5EF4-FFF2-40B4-BE49-F238E27FC236}">
                <a16:creationId xmlns:a16="http://schemas.microsoft.com/office/drawing/2014/main" id="{6C9FF4EC-5D88-436C-8750-C26776B13AD3}"/>
              </a:ext>
            </a:extLst>
          </p:cNvPr>
          <p:cNvSpPr>
            <a:spLocks noGrp="1"/>
          </p:cNvSpPr>
          <p:nvPr>
            <p:ph type="title"/>
          </p:nvPr>
        </p:nvSpPr>
        <p:spPr>
          <a:xfrm>
            <a:off x="262303" y="501924"/>
            <a:ext cx="10382023" cy="820850"/>
          </a:xfrm>
        </p:spPr>
        <p:txBody>
          <a:bodyPr>
            <a:normAutofit/>
          </a:bodyPr>
          <a:lstStyle/>
          <a:p>
            <a:r>
              <a:rPr lang="en-GB" sz="3600" dirty="0"/>
              <a:t>What else could be done to address these barriers?</a:t>
            </a:r>
          </a:p>
        </p:txBody>
      </p:sp>
    </p:spTree>
    <p:extLst>
      <p:ext uri="{BB962C8B-B14F-4D97-AF65-F5344CB8AC3E}">
        <p14:creationId xmlns:p14="http://schemas.microsoft.com/office/powerpoint/2010/main" val="32944380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4FB2F3E-259B-4650-B258-F09745BAA84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2" name="Group 11">
            <a:extLst>
              <a:ext uri="{FF2B5EF4-FFF2-40B4-BE49-F238E27FC236}">
                <a16:creationId xmlns:a16="http://schemas.microsoft.com/office/drawing/2014/main" id="{084C5BAC-71DF-48C0-AB51-699516D3BE58}"/>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a:noFill/>
        </p:grpSpPr>
        <p:sp>
          <p:nvSpPr>
            <p:cNvPr id="13" name="Freeform 5">
              <a:extLst>
                <a:ext uri="{FF2B5EF4-FFF2-40B4-BE49-F238E27FC236}">
                  <a16:creationId xmlns:a16="http://schemas.microsoft.com/office/drawing/2014/main" id="{6742FA10-28D2-4023-A08B-427E93706EA1}"/>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17000"/>
                </a:schemeClr>
              </a:solidFill>
              <a:prstDash val="solid"/>
              <a:miter lim="800000"/>
              <a:headEnd/>
              <a:tailEnd/>
            </a:ln>
          </p:spPr>
        </p:sp>
        <p:sp>
          <p:nvSpPr>
            <p:cNvPr id="14" name="Freeform 6">
              <a:extLst>
                <a:ext uri="{FF2B5EF4-FFF2-40B4-BE49-F238E27FC236}">
                  <a16:creationId xmlns:a16="http://schemas.microsoft.com/office/drawing/2014/main" id="{BC497CE0-1368-4C66-923F-CA97C35EDCD3}"/>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p:spPr>
        </p:sp>
        <p:sp>
          <p:nvSpPr>
            <p:cNvPr id="15" name="Freeform 7">
              <a:extLst>
                <a:ext uri="{FF2B5EF4-FFF2-40B4-BE49-F238E27FC236}">
                  <a16:creationId xmlns:a16="http://schemas.microsoft.com/office/drawing/2014/main" id="{F96D638D-D7BB-43E9-BC7A-6FBBDB507BDC}"/>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18000"/>
                </a:schemeClr>
              </a:solidFill>
              <a:prstDash val="dash"/>
              <a:miter lim="800000"/>
              <a:headEnd/>
              <a:tailEnd/>
            </a:ln>
          </p:spPr>
        </p:sp>
        <p:sp>
          <p:nvSpPr>
            <p:cNvPr id="16" name="Freeform 8">
              <a:extLst>
                <a:ext uri="{FF2B5EF4-FFF2-40B4-BE49-F238E27FC236}">
                  <a16:creationId xmlns:a16="http://schemas.microsoft.com/office/drawing/2014/main" id="{207DB018-8F92-42DF-A1CA-065C774E6899}"/>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15000"/>
                </a:schemeClr>
              </a:solidFill>
              <a:prstDash val="solid"/>
              <a:miter lim="800000"/>
              <a:headEnd/>
              <a:tailEnd/>
            </a:ln>
          </p:spPr>
        </p:sp>
        <p:sp>
          <p:nvSpPr>
            <p:cNvPr id="17" name="Freeform 9">
              <a:extLst>
                <a:ext uri="{FF2B5EF4-FFF2-40B4-BE49-F238E27FC236}">
                  <a16:creationId xmlns:a16="http://schemas.microsoft.com/office/drawing/2014/main" id="{BB2A6006-A798-4927-B799-42A45D5B1FE0}"/>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15000"/>
                </a:schemeClr>
              </a:solidFill>
              <a:prstDash val="solid"/>
              <a:miter lim="800000"/>
              <a:headEnd/>
              <a:tailEnd/>
            </a:ln>
          </p:spPr>
        </p:sp>
        <p:sp>
          <p:nvSpPr>
            <p:cNvPr id="18" name="Freeform 10">
              <a:extLst>
                <a:ext uri="{FF2B5EF4-FFF2-40B4-BE49-F238E27FC236}">
                  <a16:creationId xmlns:a16="http://schemas.microsoft.com/office/drawing/2014/main" id="{3F6DB3F4-548A-4D02-A6CC-D5275E6C8570}"/>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14000"/>
                </a:schemeClr>
              </a:solidFill>
              <a:prstDash val="solid"/>
              <a:miter lim="800000"/>
              <a:headEnd/>
              <a:tailEnd/>
            </a:ln>
          </p:spPr>
        </p:sp>
        <p:sp>
          <p:nvSpPr>
            <p:cNvPr id="19" name="Freeform 11">
              <a:extLst>
                <a:ext uri="{FF2B5EF4-FFF2-40B4-BE49-F238E27FC236}">
                  <a16:creationId xmlns:a16="http://schemas.microsoft.com/office/drawing/2014/main" id="{2D9F4A59-DDA2-427E-802B-9056AD99C0E8}"/>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13000"/>
                </a:schemeClr>
              </a:solidFill>
              <a:prstDash val="solid"/>
              <a:miter lim="800000"/>
              <a:headEnd/>
              <a:tailEnd/>
            </a:ln>
          </p:spPr>
        </p:sp>
        <p:sp>
          <p:nvSpPr>
            <p:cNvPr id="20" name="Freeform 12">
              <a:extLst>
                <a:ext uri="{FF2B5EF4-FFF2-40B4-BE49-F238E27FC236}">
                  <a16:creationId xmlns:a16="http://schemas.microsoft.com/office/drawing/2014/main" id="{BF086A79-DD15-4D5E-A197-9ADE0ACFD16D}"/>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13000"/>
                </a:schemeClr>
              </a:solidFill>
              <a:prstDash val="solid"/>
              <a:miter lim="800000"/>
              <a:headEnd/>
              <a:tailEnd/>
            </a:ln>
          </p:spPr>
        </p:sp>
        <p:sp>
          <p:nvSpPr>
            <p:cNvPr id="21" name="Freeform 13">
              <a:extLst>
                <a:ext uri="{FF2B5EF4-FFF2-40B4-BE49-F238E27FC236}">
                  <a16:creationId xmlns:a16="http://schemas.microsoft.com/office/drawing/2014/main" id="{CCB86A9C-D602-4645-AF2E-7BADDF1E9143}"/>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12000"/>
                </a:schemeClr>
              </a:solidFill>
              <a:prstDash val="dash"/>
              <a:miter lim="800000"/>
              <a:headEnd/>
              <a:tailEnd/>
            </a:ln>
          </p:spPr>
        </p:sp>
        <p:sp>
          <p:nvSpPr>
            <p:cNvPr id="22" name="Freeform 14">
              <a:extLst>
                <a:ext uri="{FF2B5EF4-FFF2-40B4-BE49-F238E27FC236}">
                  <a16:creationId xmlns:a16="http://schemas.microsoft.com/office/drawing/2014/main" id="{21C6649F-C4FA-423E-A09A-1B286FAE2993}"/>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12000"/>
                </a:schemeClr>
              </a:solidFill>
              <a:prstDash val="dash"/>
              <a:miter lim="800000"/>
              <a:headEnd/>
              <a:tailEnd/>
            </a:ln>
          </p:spPr>
        </p:sp>
        <p:sp>
          <p:nvSpPr>
            <p:cNvPr id="23" name="Freeform 15">
              <a:extLst>
                <a:ext uri="{FF2B5EF4-FFF2-40B4-BE49-F238E27FC236}">
                  <a16:creationId xmlns:a16="http://schemas.microsoft.com/office/drawing/2014/main" id="{F00891A4-E0CB-4F23-AD2A-4A210875321C}"/>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12000"/>
                </a:schemeClr>
              </a:solidFill>
              <a:prstDash val="dashDot"/>
              <a:miter lim="800000"/>
              <a:headEnd/>
              <a:tailEnd/>
            </a:ln>
          </p:spPr>
        </p:sp>
        <p:sp>
          <p:nvSpPr>
            <p:cNvPr id="24" name="Freeform 16">
              <a:extLst>
                <a:ext uri="{FF2B5EF4-FFF2-40B4-BE49-F238E27FC236}">
                  <a16:creationId xmlns:a16="http://schemas.microsoft.com/office/drawing/2014/main" id="{0688C71A-541C-4CD1-9821-92958FFC0C2F}"/>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12000"/>
                </a:schemeClr>
              </a:solidFill>
              <a:prstDash val="dashDot"/>
              <a:miter lim="800000"/>
              <a:headEnd/>
              <a:tailEnd/>
            </a:ln>
          </p:spPr>
        </p:sp>
        <p:sp>
          <p:nvSpPr>
            <p:cNvPr id="25" name="Freeform 17">
              <a:extLst>
                <a:ext uri="{FF2B5EF4-FFF2-40B4-BE49-F238E27FC236}">
                  <a16:creationId xmlns:a16="http://schemas.microsoft.com/office/drawing/2014/main" id="{B5F5BDE4-42C0-4408-B6A9-B35D037F1505}"/>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12000"/>
                </a:schemeClr>
              </a:solidFill>
              <a:prstDash val="solid"/>
              <a:miter lim="800000"/>
              <a:headEnd/>
              <a:tailEnd/>
            </a:ln>
          </p:spPr>
        </p:sp>
        <p:sp>
          <p:nvSpPr>
            <p:cNvPr id="26" name="Freeform 18">
              <a:extLst>
                <a:ext uri="{FF2B5EF4-FFF2-40B4-BE49-F238E27FC236}">
                  <a16:creationId xmlns:a16="http://schemas.microsoft.com/office/drawing/2014/main" id="{B215F5C9-B825-47D1-8E5B-AE5BE61A401B}"/>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12000"/>
                </a:schemeClr>
              </a:solidFill>
              <a:prstDash val="solid"/>
              <a:miter lim="800000"/>
              <a:headEnd/>
              <a:tailEnd/>
            </a:ln>
          </p:spPr>
        </p:sp>
        <p:sp>
          <p:nvSpPr>
            <p:cNvPr id="27" name="Freeform 19">
              <a:extLst>
                <a:ext uri="{FF2B5EF4-FFF2-40B4-BE49-F238E27FC236}">
                  <a16:creationId xmlns:a16="http://schemas.microsoft.com/office/drawing/2014/main" id="{8FDD346A-E62F-4D05-B776-13CE8F35FA71}"/>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11000"/>
                </a:schemeClr>
              </a:solidFill>
              <a:prstDash val="solid"/>
              <a:miter lim="800000"/>
              <a:headEnd/>
              <a:tailEnd/>
            </a:ln>
          </p:spPr>
        </p:sp>
        <p:sp>
          <p:nvSpPr>
            <p:cNvPr id="28" name="Freeform 20">
              <a:extLst>
                <a:ext uri="{FF2B5EF4-FFF2-40B4-BE49-F238E27FC236}">
                  <a16:creationId xmlns:a16="http://schemas.microsoft.com/office/drawing/2014/main" id="{C1037E36-F1A3-4462-A9C6-C94A781467DB}"/>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11000"/>
                </a:schemeClr>
              </a:solidFill>
              <a:prstDash val="solid"/>
              <a:miter lim="800000"/>
              <a:headEnd/>
              <a:tailEnd/>
            </a:ln>
          </p:spPr>
        </p:sp>
        <p:sp>
          <p:nvSpPr>
            <p:cNvPr id="29" name="Freeform 21">
              <a:extLst>
                <a:ext uri="{FF2B5EF4-FFF2-40B4-BE49-F238E27FC236}">
                  <a16:creationId xmlns:a16="http://schemas.microsoft.com/office/drawing/2014/main" id="{10D539D8-C2C4-45F9-9778-440E8624863B}"/>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10000"/>
                </a:schemeClr>
              </a:solidFill>
              <a:prstDash val="solid"/>
              <a:miter lim="800000"/>
              <a:headEnd/>
              <a:tailEnd/>
            </a:ln>
          </p:spPr>
        </p:sp>
        <p:sp>
          <p:nvSpPr>
            <p:cNvPr id="30" name="Freeform 22">
              <a:extLst>
                <a:ext uri="{FF2B5EF4-FFF2-40B4-BE49-F238E27FC236}">
                  <a16:creationId xmlns:a16="http://schemas.microsoft.com/office/drawing/2014/main" id="{8B003199-95C6-4E08-9D5D-E53DAF421BCD}"/>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10000"/>
                </a:schemeClr>
              </a:solidFill>
              <a:prstDash val="dash"/>
              <a:miter lim="800000"/>
              <a:headEnd/>
              <a:tailEnd/>
            </a:ln>
          </p:spPr>
        </p:sp>
        <p:sp>
          <p:nvSpPr>
            <p:cNvPr id="31" name="Freeform 23">
              <a:extLst>
                <a:ext uri="{FF2B5EF4-FFF2-40B4-BE49-F238E27FC236}">
                  <a16:creationId xmlns:a16="http://schemas.microsoft.com/office/drawing/2014/main" id="{6A2507B4-2AA4-44A1-93B1-D65EC73AF544}"/>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10000"/>
                </a:schemeClr>
              </a:solidFill>
              <a:prstDash val="solid"/>
              <a:miter lim="800000"/>
              <a:headEnd/>
              <a:tailEnd/>
            </a:ln>
          </p:spPr>
        </p:sp>
      </p:grpSp>
      <p:sp>
        <p:nvSpPr>
          <p:cNvPr id="4" name="Title 3">
            <a:extLst>
              <a:ext uri="{FF2B5EF4-FFF2-40B4-BE49-F238E27FC236}">
                <a16:creationId xmlns:a16="http://schemas.microsoft.com/office/drawing/2014/main" id="{10DE16A0-8A70-4698-9588-E40322C922CB}"/>
              </a:ext>
            </a:extLst>
          </p:cNvPr>
          <p:cNvSpPr>
            <a:spLocks noGrp="1"/>
          </p:cNvSpPr>
          <p:nvPr>
            <p:ph type="title"/>
          </p:nvPr>
        </p:nvSpPr>
        <p:spPr>
          <a:xfrm>
            <a:off x="2002536" y="1261872"/>
            <a:ext cx="8238744" cy="3118104"/>
          </a:xfrm>
        </p:spPr>
        <p:txBody>
          <a:bodyPr vert="horz" lIns="91440" tIns="45720" rIns="91440" bIns="45720" rtlCol="0" anchor="b">
            <a:normAutofit/>
          </a:bodyPr>
          <a:lstStyle/>
          <a:p>
            <a:r>
              <a:rPr lang="en-US" sz="6800" dirty="0"/>
              <a:t>Next steps</a:t>
            </a:r>
            <a:endParaRPr lang="en-US" sz="6800" kern="1200" dirty="0">
              <a:solidFill>
                <a:schemeClr val="tx1"/>
              </a:solidFill>
              <a:latin typeface="+mj-lt"/>
              <a:ea typeface="+mj-ea"/>
              <a:cs typeface="+mj-cs"/>
            </a:endParaRPr>
          </a:p>
        </p:txBody>
      </p:sp>
      <p:sp>
        <p:nvSpPr>
          <p:cNvPr id="33" name="Isosceles Triangle 32">
            <a:extLst>
              <a:ext uri="{FF2B5EF4-FFF2-40B4-BE49-F238E27FC236}">
                <a16:creationId xmlns:a16="http://schemas.microsoft.com/office/drawing/2014/main" id="{83CB2632-0822-4E49-A707-FA1B8A4D017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435823" y="3320139"/>
            <a:ext cx="300774" cy="25928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974094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18C174-7426-4E3D-8047-6364E65B181F}"/>
              </a:ext>
            </a:extLst>
          </p:cNvPr>
          <p:cNvSpPr>
            <a:spLocks noGrp="1"/>
          </p:cNvSpPr>
          <p:nvPr>
            <p:ph type="title"/>
          </p:nvPr>
        </p:nvSpPr>
        <p:spPr/>
        <p:txBody>
          <a:bodyPr/>
          <a:lstStyle/>
          <a:p>
            <a:r>
              <a:rPr lang="en-GB" dirty="0"/>
              <a:t>Next steps</a:t>
            </a:r>
          </a:p>
        </p:txBody>
      </p:sp>
      <p:sp>
        <p:nvSpPr>
          <p:cNvPr id="3" name="Content Placeholder 2">
            <a:extLst>
              <a:ext uri="{FF2B5EF4-FFF2-40B4-BE49-F238E27FC236}">
                <a16:creationId xmlns:a16="http://schemas.microsoft.com/office/drawing/2014/main" id="{29B9BFAD-5895-4FBC-92BB-D0A44677D053}"/>
              </a:ext>
            </a:extLst>
          </p:cNvPr>
          <p:cNvSpPr>
            <a:spLocks noGrp="1"/>
          </p:cNvSpPr>
          <p:nvPr>
            <p:ph idx="1"/>
          </p:nvPr>
        </p:nvSpPr>
        <p:spPr/>
        <p:txBody>
          <a:bodyPr/>
          <a:lstStyle/>
          <a:p>
            <a:r>
              <a:rPr lang="en-GB" dirty="0"/>
              <a:t>Set out the requirements for an AI strategy, based on this review</a:t>
            </a:r>
          </a:p>
          <a:p>
            <a:pPr lvl="1"/>
            <a:r>
              <a:rPr lang="en-GB" dirty="0"/>
              <a:t>complete by end 2022</a:t>
            </a:r>
          </a:p>
          <a:p>
            <a:pPr lvl="1"/>
            <a:r>
              <a:rPr lang="en-GB" dirty="0"/>
              <a:t>present to Minister</a:t>
            </a:r>
          </a:p>
          <a:p>
            <a:r>
              <a:rPr lang="en-GB" dirty="0"/>
              <a:t>Work with:</a:t>
            </a:r>
          </a:p>
          <a:p>
            <a:pPr lvl="1"/>
            <a:r>
              <a:rPr lang="en-GB" dirty="0"/>
              <a:t>Welsh Government (Digital Strategy, Innovation, Social Care)</a:t>
            </a:r>
          </a:p>
          <a:p>
            <a:pPr lvl="1"/>
            <a:r>
              <a:rPr lang="en-GB" dirty="0"/>
              <a:t>Wales Institute of Digital Information (commissioned by DCHW to explore this topic)</a:t>
            </a:r>
          </a:p>
          <a:p>
            <a:pPr lvl="1"/>
            <a:r>
              <a:rPr lang="en-GB" dirty="0"/>
              <a:t>w</a:t>
            </a:r>
            <a:r>
              <a:rPr lang="en-GB"/>
              <a:t>ider </a:t>
            </a:r>
            <a:r>
              <a:rPr lang="en-GB" dirty="0"/>
              <a:t>stakeholders</a:t>
            </a:r>
          </a:p>
          <a:p>
            <a:r>
              <a:rPr lang="en-GB" dirty="0"/>
              <a:t>Incorporate into WG plans on AI strategy / roadmap for Wales</a:t>
            </a:r>
          </a:p>
          <a:p>
            <a:pPr lvl="1"/>
            <a:endParaRPr lang="en-GB" dirty="0"/>
          </a:p>
        </p:txBody>
      </p:sp>
    </p:spTree>
    <p:extLst>
      <p:ext uri="{BB962C8B-B14F-4D97-AF65-F5344CB8AC3E}">
        <p14:creationId xmlns:p14="http://schemas.microsoft.com/office/powerpoint/2010/main" val="22051583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228552E-C8B1-4A80-8448-0787CE0FC70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DB86E2B-501E-43AC-933A-AD88A5461ACA}"/>
              </a:ext>
            </a:extLst>
          </p:cNvPr>
          <p:cNvSpPr>
            <a:spLocks noGrp="1"/>
          </p:cNvSpPr>
          <p:nvPr>
            <p:ph type="title"/>
          </p:nvPr>
        </p:nvSpPr>
        <p:spPr>
          <a:xfrm>
            <a:off x="838200" y="365125"/>
            <a:ext cx="10515600" cy="1325563"/>
          </a:xfrm>
        </p:spPr>
        <p:txBody>
          <a:bodyPr>
            <a:normAutofit/>
          </a:bodyPr>
          <a:lstStyle/>
          <a:p>
            <a:r>
              <a:rPr lang="en-GB">
                <a:solidFill>
                  <a:srgbClr val="FFFFFF"/>
                </a:solidFill>
              </a:rPr>
              <a:t>Questions</a:t>
            </a:r>
          </a:p>
        </p:txBody>
      </p:sp>
      <p:graphicFrame>
        <p:nvGraphicFramePr>
          <p:cNvPr id="5" name="Content Placeholder 2">
            <a:extLst>
              <a:ext uri="{FF2B5EF4-FFF2-40B4-BE49-F238E27FC236}">
                <a16:creationId xmlns:a16="http://schemas.microsoft.com/office/drawing/2014/main" id="{26CA37A7-C9D3-EA21-EAC3-B1FC20970C03}"/>
              </a:ext>
            </a:extLst>
          </p:cNvPr>
          <p:cNvGraphicFramePr>
            <a:graphicFrameLocks noGrp="1"/>
          </p:cNvGraphicFramePr>
          <p:nvPr>
            <p:ph idx="1"/>
            <p:extLst>
              <p:ext uri="{D42A27DB-BD31-4B8C-83A1-F6EECF244321}">
                <p14:modId xmlns:p14="http://schemas.microsoft.com/office/powerpoint/2010/main" val="1037883449"/>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342973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4FB2F3E-259B-4650-B258-F09745BAA84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2" name="Group 11">
            <a:extLst>
              <a:ext uri="{FF2B5EF4-FFF2-40B4-BE49-F238E27FC236}">
                <a16:creationId xmlns:a16="http://schemas.microsoft.com/office/drawing/2014/main" id="{084C5BAC-71DF-48C0-AB51-699516D3BE58}"/>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a:noFill/>
        </p:grpSpPr>
        <p:sp>
          <p:nvSpPr>
            <p:cNvPr id="13" name="Freeform 5">
              <a:extLst>
                <a:ext uri="{FF2B5EF4-FFF2-40B4-BE49-F238E27FC236}">
                  <a16:creationId xmlns:a16="http://schemas.microsoft.com/office/drawing/2014/main" id="{6742FA10-28D2-4023-A08B-427E93706EA1}"/>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17000"/>
                </a:schemeClr>
              </a:solidFill>
              <a:prstDash val="solid"/>
              <a:miter lim="800000"/>
              <a:headEnd/>
              <a:tailEnd/>
            </a:ln>
          </p:spPr>
        </p:sp>
        <p:sp>
          <p:nvSpPr>
            <p:cNvPr id="14" name="Freeform 6">
              <a:extLst>
                <a:ext uri="{FF2B5EF4-FFF2-40B4-BE49-F238E27FC236}">
                  <a16:creationId xmlns:a16="http://schemas.microsoft.com/office/drawing/2014/main" id="{BC497CE0-1368-4C66-923F-CA97C35EDCD3}"/>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p:spPr>
        </p:sp>
        <p:sp>
          <p:nvSpPr>
            <p:cNvPr id="15" name="Freeform 7">
              <a:extLst>
                <a:ext uri="{FF2B5EF4-FFF2-40B4-BE49-F238E27FC236}">
                  <a16:creationId xmlns:a16="http://schemas.microsoft.com/office/drawing/2014/main" id="{F96D638D-D7BB-43E9-BC7A-6FBBDB507BDC}"/>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18000"/>
                </a:schemeClr>
              </a:solidFill>
              <a:prstDash val="dash"/>
              <a:miter lim="800000"/>
              <a:headEnd/>
              <a:tailEnd/>
            </a:ln>
          </p:spPr>
        </p:sp>
        <p:sp>
          <p:nvSpPr>
            <p:cNvPr id="16" name="Freeform 8">
              <a:extLst>
                <a:ext uri="{FF2B5EF4-FFF2-40B4-BE49-F238E27FC236}">
                  <a16:creationId xmlns:a16="http://schemas.microsoft.com/office/drawing/2014/main" id="{207DB018-8F92-42DF-A1CA-065C774E6899}"/>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15000"/>
                </a:schemeClr>
              </a:solidFill>
              <a:prstDash val="solid"/>
              <a:miter lim="800000"/>
              <a:headEnd/>
              <a:tailEnd/>
            </a:ln>
          </p:spPr>
        </p:sp>
        <p:sp>
          <p:nvSpPr>
            <p:cNvPr id="17" name="Freeform 9">
              <a:extLst>
                <a:ext uri="{FF2B5EF4-FFF2-40B4-BE49-F238E27FC236}">
                  <a16:creationId xmlns:a16="http://schemas.microsoft.com/office/drawing/2014/main" id="{BB2A6006-A798-4927-B799-42A45D5B1FE0}"/>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15000"/>
                </a:schemeClr>
              </a:solidFill>
              <a:prstDash val="solid"/>
              <a:miter lim="800000"/>
              <a:headEnd/>
              <a:tailEnd/>
            </a:ln>
          </p:spPr>
        </p:sp>
        <p:sp>
          <p:nvSpPr>
            <p:cNvPr id="18" name="Freeform 10">
              <a:extLst>
                <a:ext uri="{FF2B5EF4-FFF2-40B4-BE49-F238E27FC236}">
                  <a16:creationId xmlns:a16="http://schemas.microsoft.com/office/drawing/2014/main" id="{3F6DB3F4-548A-4D02-A6CC-D5275E6C8570}"/>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14000"/>
                </a:schemeClr>
              </a:solidFill>
              <a:prstDash val="solid"/>
              <a:miter lim="800000"/>
              <a:headEnd/>
              <a:tailEnd/>
            </a:ln>
          </p:spPr>
        </p:sp>
        <p:sp>
          <p:nvSpPr>
            <p:cNvPr id="19" name="Freeform 11">
              <a:extLst>
                <a:ext uri="{FF2B5EF4-FFF2-40B4-BE49-F238E27FC236}">
                  <a16:creationId xmlns:a16="http://schemas.microsoft.com/office/drawing/2014/main" id="{2D9F4A59-DDA2-427E-802B-9056AD99C0E8}"/>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13000"/>
                </a:schemeClr>
              </a:solidFill>
              <a:prstDash val="solid"/>
              <a:miter lim="800000"/>
              <a:headEnd/>
              <a:tailEnd/>
            </a:ln>
          </p:spPr>
        </p:sp>
        <p:sp>
          <p:nvSpPr>
            <p:cNvPr id="20" name="Freeform 12">
              <a:extLst>
                <a:ext uri="{FF2B5EF4-FFF2-40B4-BE49-F238E27FC236}">
                  <a16:creationId xmlns:a16="http://schemas.microsoft.com/office/drawing/2014/main" id="{BF086A79-DD15-4D5E-A197-9ADE0ACFD16D}"/>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13000"/>
                </a:schemeClr>
              </a:solidFill>
              <a:prstDash val="solid"/>
              <a:miter lim="800000"/>
              <a:headEnd/>
              <a:tailEnd/>
            </a:ln>
          </p:spPr>
        </p:sp>
        <p:sp>
          <p:nvSpPr>
            <p:cNvPr id="21" name="Freeform 13">
              <a:extLst>
                <a:ext uri="{FF2B5EF4-FFF2-40B4-BE49-F238E27FC236}">
                  <a16:creationId xmlns:a16="http://schemas.microsoft.com/office/drawing/2014/main" id="{CCB86A9C-D602-4645-AF2E-7BADDF1E9143}"/>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12000"/>
                </a:schemeClr>
              </a:solidFill>
              <a:prstDash val="dash"/>
              <a:miter lim="800000"/>
              <a:headEnd/>
              <a:tailEnd/>
            </a:ln>
          </p:spPr>
        </p:sp>
        <p:sp>
          <p:nvSpPr>
            <p:cNvPr id="22" name="Freeform 14">
              <a:extLst>
                <a:ext uri="{FF2B5EF4-FFF2-40B4-BE49-F238E27FC236}">
                  <a16:creationId xmlns:a16="http://schemas.microsoft.com/office/drawing/2014/main" id="{21C6649F-C4FA-423E-A09A-1B286FAE2993}"/>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12000"/>
                </a:schemeClr>
              </a:solidFill>
              <a:prstDash val="dash"/>
              <a:miter lim="800000"/>
              <a:headEnd/>
              <a:tailEnd/>
            </a:ln>
          </p:spPr>
        </p:sp>
        <p:sp>
          <p:nvSpPr>
            <p:cNvPr id="23" name="Freeform 15">
              <a:extLst>
                <a:ext uri="{FF2B5EF4-FFF2-40B4-BE49-F238E27FC236}">
                  <a16:creationId xmlns:a16="http://schemas.microsoft.com/office/drawing/2014/main" id="{F00891A4-E0CB-4F23-AD2A-4A210875321C}"/>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12000"/>
                </a:schemeClr>
              </a:solidFill>
              <a:prstDash val="dashDot"/>
              <a:miter lim="800000"/>
              <a:headEnd/>
              <a:tailEnd/>
            </a:ln>
          </p:spPr>
        </p:sp>
        <p:sp>
          <p:nvSpPr>
            <p:cNvPr id="24" name="Freeform 16">
              <a:extLst>
                <a:ext uri="{FF2B5EF4-FFF2-40B4-BE49-F238E27FC236}">
                  <a16:creationId xmlns:a16="http://schemas.microsoft.com/office/drawing/2014/main" id="{0688C71A-541C-4CD1-9821-92958FFC0C2F}"/>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12000"/>
                </a:schemeClr>
              </a:solidFill>
              <a:prstDash val="dashDot"/>
              <a:miter lim="800000"/>
              <a:headEnd/>
              <a:tailEnd/>
            </a:ln>
          </p:spPr>
        </p:sp>
        <p:sp>
          <p:nvSpPr>
            <p:cNvPr id="25" name="Freeform 17">
              <a:extLst>
                <a:ext uri="{FF2B5EF4-FFF2-40B4-BE49-F238E27FC236}">
                  <a16:creationId xmlns:a16="http://schemas.microsoft.com/office/drawing/2014/main" id="{B5F5BDE4-42C0-4408-B6A9-B35D037F1505}"/>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12000"/>
                </a:schemeClr>
              </a:solidFill>
              <a:prstDash val="solid"/>
              <a:miter lim="800000"/>
              <a:headEnd/>
              <a:tailEnd/>
            </a:ln>
          </p:spPr>
        </p:sp>
        <p:sp>
          <p:nvSpPr>
            <p:cNvPr id="26" name="Freeform 18">
              <a:extLst>
                <a:ext uri="{FF2B5EF4-FFF2-40B4-BE49-F238E27FC236}">
                  <a16:creationId xmlns:a16="http://schemas.microsoft.com/office/drawing/2014/main" id="{B215F5C9-B825-47D1-8E5B-AE5BE61A401B}"/>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12000"/>
                </a:schemeClr>
              </a:solidFill>
              <a:prstDash val="solid"/>
              <a:miter lim="800000"/>
              <a:headEnd/>
              <a:tailEnd/>
            </a:ln>
          </p:spPr>
        </p:sp>
        <p:sp>
          <p:nvSpPr>
            <p:cNvPr id="27" name="Freeform 19">
              <a:extLst>
                <a:ext uri="{FF2B5EF4-FFF2-40B4-BE49-F238E27FC236}">
                  <a16:creationId xmlns:a16="http://schemas.microsoft.com/office/drawing/2014/main" id="{8FDD346A-E62F-4D05-B776-13CE8F35FA71}"/>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11000"/>
                </a:schemeClr>
              </a:solidFill>
              <a:prstDash val="solid"/>
              <a:miter lim="800000"/>
              <a:headEnd/>
              <a:tailEnd/>
            </a:ln>
          </p:spPr>
        </p:sp>
        <p:sp>
          <p:nvSpPr>
            <p:cNvPr id="28" name="Freeform 20">
              <a:extLst>
                <a:ext uri="{FF2B5EF4-FFF2-40B4-BE49-F238E27FC236}">
                  <a16:creationId xmlns:a16="http://schemas.microsoft.com/office/drawing/2014/main" id="{C1037E36-F1A3-4462-A9C6-C94A781467DB}"/>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11000"/>
                </a:schemeClr>
              </a:solidFill>
              <a:prstDash val="solid"/>
              <a:miter lim="800000"/>
              <a:headEnd/>
              <a:tailEnd/>
            </a:ln>
          </p:spPr>
        </p:sp>
        <p:sp>
          <p:nvSpPr>
            <p:cNvPr id="29" name="Freeform 21">
              <a:extLst>
                <a:ext uri="{FF2B5EF4-FFF2-40B4-BE49-F238E27FC236}">
                  <a16:creationId xmlns:a16="http://schemas.microsoft.com/office/drawing/2014/main" id="{10D539D8-C2C4-45F9-9778-440E8624863B}"/>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10000"/>
                </a:schemeClr>
              </a:solidFill>
              <a:prstDash val="solid"/>
              <a:miter lim="800000"/>
              <a:headEnd/>
              <a:tailEnd/>
            </a:ln>
          </p:spPr>
        </p:sp>
        <p:sp>
          <p:nvSpPr>
            <p:cNvPr id="30" name="Freeform 22">
              <a:extLst>
                <a:ext uri="{FF2B5EF4-FFF2-40B4-BE49-F238E27FC236}">
                  <a16:creationId xmlns:a16="http://schemas.microsoft.com/office/drawing/2014/main" id="{8B003199-95C6-4E08-9D5D-E53DAF421BCD}"/>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10000"/>
                </a:schemeClr>
              </a:solidFill>
              <a:prstDash val="dash"/>
              <a:miter lim="800000"/>
              <a:headEnd/>
              <a:tailEnd/>
            </a:ln>
          </p:spPr>
        </p:sp>
        <p:sp>
          <p:nvSpPr>
            <p:cNvPr id="31" name="Freeform 23">
              <a:extLst>
                <a:ext uri="{FF2B5EF4-FFF2-40B4-BE49-F238E27FC236}">
                  <a16:creationId xmlns:a16="http://schemas.microsoft.com/office/drawing/2014/main" id="{6A2507B4-2AA4-44A1-93B1-D65EC73AF544}"/>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10000"/>
                </a:schemeClr>
              </a:solidFill>
              <a:prstDash val="solid"/>
              <a:miter lim="800000"/>
              <a:headEnd/>
              <a:tailEnd/>
            </a:ln>
          </p:spPr>
        </p:sp>
      </p:grpSp>
      <p:sp>
        <p:nvSpPr>
          <p:cNvPr id="4" name="Title 3">
            <a:extLst>
              <a:ext uri="{FF2B5EF4-FFF2-40B4-BE49-F238E27FC236}">
                <a16:creationId xmlns:a16="http://schemas.microsoft.com/office/drawing/2014/main" id="{10DE16A0-8A70-4698-9588-E40322C922CB}"/>
              </a:ext>
            </a:extLst>
          </p:cNvPr>
          <p:cNvSpPr>
            <a:spLocks noGrp="1"/>
          </p:cNvSpPr>
          <p:nvPr>
            <p:ph type="title"/>
          </p:nvPr>
        </p:nvSpPr>
        <p:spPr>
          <a:xfrm>
            <a:off x="2002536" y="1261872"/>
            <a:ext cx="8238744" cy="3118104"/>
          </a:xfrm>
        </p:spPr>
        <p:txBody>
          <a:bodyPr vert="horz" lIns="91440" tIns="45720" rIns="91440" bIns="45720" rtlCol="0" anchor="b">
            <a:normAutofit/>
          </a:bodyPr>
          <a:lstStyle/>
          <a:p>
            <a:r>
              <a:rPr lang="en-US" sz="6800" dirty="0"/>
              <a:t>Annexes</a:t>
            </a:r>
            <a:endParaRPr lang="en-US" sz="6800" kern="1200" dirty="0">
              <a:solidFill>
                <a:schemeClr val="tx1"/>
              </a:solidFill>
              <a:latin typeface="+mj-lt"/>
              <a:ea typeface="+mj-ea"/>
              <a:cs typeface="+mj-cs"/>
            </a:endParaRPr>
          </a:p>
        </p:txBody>
      </p:sp>
      <p:sp>
        <p:nvSpPr>
          <p:cNvPr id="33" name="Isosceles Triangle 32">
            <a:extLst>
              <a:ext uri="{FF2B5EF4-FFF2-40B4-BE49-F238E27FC236}">
                <a16:creationId xmlns:a16="http://schemas.microsoft.com/office/drawing/2014/main" id="{83CB2632-0822-4E49-A707-FA1B8A4D017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435823" y="3320139"/>
            <a:ext cx="300774" cy="25928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297486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06C413-7693-4B09-A715-0CB5FBE8EA04}"/>
              </a:ext>
            </a:extLst>
          </p:cNvPr>
          <p:cNvSpPr>
            <a:spLocks noGrp="1"/>
          </p:cNvSpPr>
          <p:nvPr>
            <p:ph type="title"/>
          </p:nvPr>
        </p:nvSpPr>
        <p:spPr>
          <a:xfrm>
            <a:off x="449171" y="365125"/>
            <a:ext cx="10515600" cy="1325563"/>
          </a:xfrm>
        </p:spPr>
        <p:txBody>
          <a:bodyPr/>
          <a:lstStyle/>
          <a:p>
            <a:r>
              <a:rPr lang="en-GB" dirty="0"/>
              <a:t>Annex A: Who is involved?</a:t>
            </a:r>
            <a:endParaRPr lang="en-GB" sz="2000" b="1" dirty="0">
              <a:solidFill>
                <a:srgbClr val="FF0000"/>
              </a:solidFill>
            </a:endParaRPr>
          </a:p>
        </p:txBody>
      </p:sp>
      <p:sp>
        <p:nvSpPr>
          <p:cNvPr id="3" name="Content Placeholder 2">
            <a:extLst>
              <a:ext uri="{FF2B5EF4-FFF2-40B4-BE49-F238E27FC236}">
                <a16:creationId xmlns:a16="http://schemas.microsoft.com/office/drawing/2014/main" id="{CB03811D-B325-43C9-894F-EC9780C695CF}"/>
              </a:ext>
            </a:extLst>
          </p:cNvPr>
          <p:cNvSpPr>
            <a:spLocks noGrp="1"/>
          </p:cNvSpPr>
          <p:nvPr>
            <p:ph sz="half" idx="2"/>
          </p:nvPr>
        </p:nvSpPr>
        <p:spPr>
          <a:xfrm>
            <a:off x="751011" y="1690688"/>
            <a:ext cx="5157787" cy="4325352"/>
          </a:xfrm>
        </p:spPr>
        <p:txBody>
          <a:bodyPr>
            <a:noAutofit/>
          </a:bodyPr>
          <a:lstStyle/>
          <a:p>
            <a:pPr marL="0" indent="0">
              <a:lnSpc>
                <a:spcPct val="120000"/>
              </a:lnSpc>
              <a:spcBef>
                <a:spcPts val="300"/>
              </a:spcBef>
              <a:buNone/>
            </a:pPr>
            <a:r>
              <a:rPr lang="en-GB" sz="1600" dirty="0"/>
              <a:t>Welsh Government</a:t>
            </a:r>
          </a:p>
          <a:p>
            <a:pPr marL="0" indent="0">
              <a:lnSpc>
                <a:spcPct val="120000"/>
              </a:lnSpc>
              <a:spcBef>
                <a:spcPts val="300"/>
              </a:spcBef>
              <a:buNone/>
            </a:pPr>
            <a:r>
              <a:rPr lang="en-GB" sz="1600" dirty="0"/>
              <a:t>Public Health Wales</a:t>
            </a:r>
          </a:p>
          <a:p>
            <a:pPr marL="0" indent="0">
              <a:lnSpc>
                <a:spcPct val="120000"/>
              </a:lnSpc>
              <a:spcBef>
                <a:spcPts val="300"/>
              </a:spcBef>
              <a:buNone/>
            </a:pPr>
            <a:r>
              <a:rPr lang="en-GB" sz="1600" dirty="0"/>
              <a:t>Digital Health and Care Wales, and the National Data Resource</a:t>
            </a:r>
          </a:p>
          <a:p>
            <a:pPr marL="0" indent="0">
              <a:lnSpc>
                <a:spcPct val="120000"/>
              </a:lnSpc>
              <a:spcBef>
                <a:spcPts val="300"/>
              </a:spcBef>
              <a:buNone/>
            </a:pPr>
            <a:r>
              <a:rPr lang="en-GB" sz="1600" dirty="0"/>
              <a:t>Health Boards</a:t>
            </a:r>
          </a:p>
          <a:p>
            <a:pPr marL="0" indent="0">
              <a:lnSpc>
                <a:spcPct val="120000"/>
              </a:lnSpc>
              <a:spcBef>
                <a:spcPts val="300"/>
              </a:spcBef>
              <a:buNone/>
            </a:pPr>
            <a:r>
              <a:rPr lang="en-GB" sz="1600" dirty="0"/>
              <a:t>Health Education and Improvement Wales</a:t>
            </a:r>
          </a:p>
          <a:p>
            <a:pPr marL="0" indent="0">
              <a:lnSpc>
                <a:spcPct val="120000"/>
              </a:lnSpc>
              <a:spcBef>
                <a:spcPts val="300"/>
              </a:spcBef>
              <a:buNone/>
            </a:pPr>
            <a:r>
              <a:rPr lang="en-GB" sz="1600" dirty="0">
                <a:hlinkClick r:id="rId2"/>
              </a:rPr>
              <a:t>Digital Health Ecosystem Wales</a:t>
            </a:r>
            <a:endParaRPr lang="en-GB" sz="1600" dirty="0"/>
          </a:p>
          <a:p>
            <a:pPr marL="0" indent="0">
              <a:lnSpc>
                <a:spcPct val="120000"/>
              </a:lnSpc>
              <a:spcBef>
                <a:spcPts val="300"/>
              </a:spcBef>
              <a:buNone/>
            </a:pPr>
            <a:r>
              <a:rPr lang="en-GB" sz="1600" dirty="0">
                <a:hlinkClick r:id="rId3"/>
              </a:rPr>
              <a:t>Tec Cymru</a:t>
            </a:r>
            <a:endParaRPr lang="en-GB" sz="1600" dirty="0"/>
          </a:p>
          <a:p>
            <a:pPr marL="0" indent="0">
              <a:lnSpc>
                <a:spcPct val="120000"/>
              </a:lnSpc>
              <a:spcBef>
                <a:spcPts val="300"/>
              </a:spcBef>
              <a:buNone/>
            </a:pPr>
            <a:r>
              <a:rPr lang="en-GB" sz="1600" dirty="0">
                <a:hlinkClick r:id="rId4"/>
              </a:rPr>
              <a:t>Health Technology Wales</a:t>
            </a:r>
            <a:endParaRPr lang="en-GB" sz="1600" dirty="0"/>
          </a:p>
          <a:p>
            <a:pPr marL="0" indent="0">
              <a:lnSpc>
                <a:spcPct val="120000"/>
              </a:lnSpc>
              <a:spcBef>
                <a:spcPts val="300"/>
              </a:spcBef>
              <a:buNone/>
            </a:pPr>
            <a:r>
              <a:rPr lang="en-GB" sz="1600" dirty="0">
                <a:hlinkClick r:id="rId5"/>
              </a:rPr>
              <a:t>Wales Data Nation Accelerator</a:t>
            </a:r>
            <a:endParaRPr lang="en-GB" sz="1600" dirty="0"/>
          </a:p>
          <a:p>
            <a:pPr marL="0" indent="0">
              <a:lnSpc>
                <a:spcPct val="120000"/>
              </a:lnSpc>
              <a:spcBef>
                <a:spcPts val="300"/>
              </a:spcBef>
              <a:buNone/>
            </a:pPr>
            <a:r>
              <a:rPr lang="en-GB" sz="1600" dirty="0">
                <a:hlinkClick r:id="rId6"/>
              </a:rPr>
              <a:t>National Clinical Framework and D2K</a:t>
            </a:r>
            <a:endParaRPr lang="en-GB" sz="1600" dirty="0"/>
          </a:p>
          <a:p>
            <a:pPr marL="0" indent="0">
              <a:lnSpc>
                <a:spcPct val="120000"/>
              </a:lnSpc>
              <a:spcBef>
                <a:spcPts val="300"/>
              </a:spcBef>
              <a:buNone/>
            </a:pPr>
            <a:r>
              <a:rPr lang="en-GB" sz="1600" dirty="0">
                <a:hlinkClick r:id="rId7"/>
              </a:rPr>
              <a:t>Life Sciences Hub</a:t>
            </a:r>
            <a:r>
              <a:rPr lang="en-GB" sz="1600" dirty="0"/>
              <a:t>, and the AI Special Interest Group</a:t>
            </a:r>
          </a:p>
          <a:p>
            <a:pPr marL="0" indent="0">
              <a:lnSpc>
                <a:spcPct val="120000"/>
              </a:lnSpc>
              <a:spcBef>
                <a:spcPts val="300"/>
              </a:spcBef>
              <a:buNone/>
            </a:pPr>
            <a:r>
              <a:rPr lang="en-GB" sz="1600" dirty="0">
                <a:hlinkClick r:id="rId8"/>
              </a:rPr>
              <a:t>The Multi-Agency Advice Service</a:t>
            </a:r>
            <a:endParaRPr lang="en-GB" sz="1600" dirty="0"/>
          </a:p>
          <a:p>
            <a:pPr>
              <a:lnSpc>
                <a:spcPct val="120000"/>
              </a:lnSpc>
              <a:spcBef>
                <a:spcPts val="300"/>
              </a:spcBef>
              <a:buFont typeface="+mj-lt"/>
              <a:buAutoNum type="arabicPeriod"/>
            </a:pPr>
            <a:endParaRPr lang="en-GB" sz="1600" dirty="0"/>
          </a:p>
        </p:txBody>
      </p:sp>
      <p:sp>
        <p:nvSpPr>
          <p:cNvPr id="6" name="Content Placeholder 5">
            <a:extLst>
              <a:ext uri="{FF2B5EF4-FFF2-40B4-BE49-F238E27FC236}">
                <a16:creationId xmlns:a16="http://schemas.microsoft.com/office/drawing/2014/main" id="{86AB4B14-D244-46F4-8DD9-F1D3F9C355AC}"/>
              </a:ext>
            </a:extLst>
          </p:cNvPr>
          <p:cNvSpPr>
            <a:spLocks noGrp="1"/>
          </p:cNvSpPr>
          <p:nvPr>
            <p:ph sz="quarter" idx="4"/>
          </p:nvPr>
        </p:nvSpPr>
        <p:spPr>
          <a:xfrm>
            <a:off x="6040499" y="1690688"/>
            <a:ext cx="5183188" cy="4325352"/>
          </a:xfrm>
        </p:spPr>
        <p:txBody>
          <a:bodyPr>
            <a:normAutofit/>
          </a:bodyPr>
          <a:lstStyle/>
          <a:p>
            <a:pPr marL="0" indent="0">
              <a:lnSpc>
                <a:spcPct val="120000"/>
              </a:lnSpc>
              <a:spcBef>
                <a:spcPts val="300"/>
              </a:spcBef>
              <a:buNone/>
            </a:pPr>
            <a:r>
              <a:rPr lang="en-GB" sz="1600" dirty="0">
                <a:hlinkClick r:id="rId9"/>
              </a:rPr>
              <a:t>Alan Turing Institute</a:t>
            </a:r>
            <a:endParaRPr lang="en-GB" sz="1600" dirty="0"/>
          </a:p>
          <a:p>
            <a:pPr marL="0" indent="0">
              <a:lnSpc>
                <a:spcPct val="120000"/>
              </a:lnSpc>
              <a:spcBef>
                <a:spcPts val="300"/>
              </a:spcBef>
              <a:buNone/>
            </a:pPr>
            <a:r>
              <a:rPr lang="en-GB" sz="1600" dirty="0"/>
              <a:t>Welsh academia including the </a:t>
            </a:r>
            <a:r>
              <a:rPr lang="en-GB" sz="1600" dirty="0">
                <a:hlinkClick r:id="rId10"/>
              </a:rPr>
              <a:t>SAIL Databank</a:t>
            </a:r>
            <a:endParaRPr lang="en-GB" sz="1600" dirty="0"/>
          </a:p>
          <a:p>
            <a:pPr marL="0" indent="0">
              <a:lnSpc>
                <a:spcPct val="120000"/>
              </a:lnSpc>
              <a:spcBef>
                <a:spcPts val="300"/>
              </a:spcBef>
              <a:buNone/>
            </a:pPr>
            <a:r>
              <a:rPr lang="en-GB" sz="1600" dirty="0">
                <a:hlinkClick r:id="rId11"/>
              </a:rPr>
              <a:t>AI in Health and Care Awards</a:t>
            </a:r>
            <a:endParaRPr lang="en-GB" sz="1600" dirty="0"/>
          </a:p>
          <a:p>
            <a:pPr marL="0" indent="0">
              <a:lnSpc>
                <a:spcPct val="120000"/>
              </a:lnSpc>
              <a:spcBef>
                <a:spcPts val="300"/>
              </a:spcBef>
              <a:buNone/>
            </a:pPr>
            <a:r>
              <a:rPr lang="en-GB" sz="1600" dirty="0"/>
              <a:t>NHSX</a:t>
            </a:r>
          </a:p>
          <a:p>
            <a:pPr marL="0" indent="0">
              <a:lnSpc>
                <a:spcPct val="120000"/>
              </a:lnSpc>
              <a:spcBef>
                <a:spcPts val="300"/>
              </a:spcBef>
              <a:buNone/>
            </a:pPr>
            <a:r>
              <a:rPr lang="en-GB" sz="1600" dirty="0"/>
              <a:t>Private sector including Palantir</a:t>
            </a:r>
          </a:p>
          <a:p>
            <a:pPr marL="0" indent="0">
              <a:lnSpc>
                <a:spcPct val="120000"/>
              </a:lnSpc>
              <a:spcBef>
                <a:spcPts val="300"/>
              </a:spcBef>
              <a:buNone/>
            </a:pPr>
            <a:r>
              <a:rPr lang="en-GB" sz="1600" dirty="0">
                <a:hlinkClick r:id="rId12"/>
              </a:rPr>
              <a:t>Government Digital Service</a:t>
            </a:r>
            <a:endParaRPr lang="en-GB" sz="1600" dirty="0"/>
          </a:p>
          <a:p>
            <a:pPr marL="0" indent="0">
              <a:lnSpc>
                <a:spcPct val="120000"/>
              </a:lnSpc>
              <a:spcBef>
                <a:spcPts val="300"/>
              </a:spcBef>
              <a:buNone/>
            </a:pPr>
            <a:r>
              <a:rPr lang="en-GB" sz="1600" dirty="0">
                <a:hlinkClick r:id="rId13"/>
              </a:rPr>
              <a:t>Spread and Scale Academy</a:t>
            </a:r>
            <a:endParaRPr lang="en-GB" sz="1600" dirty="0"/>
          </a:p>
          <a:p>
            <a:pPr marL="0" indent="0">
              <a:lnSpc>
                <a:spcPct val="120000"/>
              </a:lnSpc>
              <a:spcBef>
                <a:spcPts val="300"/>
              </a:spcBef>
              <a:buNone/>
            </a:pPr>
            <a:r>
              <a:rPr lang="en-GB" sz="1600" dirty="0">
                <a:hlinkClick r:id="rId14"/>
              </a:rPr>
              <a:t>Bevan Commission</a:t>
            </a:r>
            <a:endParaRPr lang="en-GB" sz="1600" dirty="0"/>
          </a:p>
          <a:p>
            <a:pPr marL="0" indent="0">
              <a:lnSpc>
                <a:spcPct val="120000"/>
              </a:lnSpc>
              <a:spcBef>
                <a:spcPts val="300"/>
              </a:spcBef>
              <a:buNone/>
            </a:pPr>
            <a:r>
              <a:rPr lang="en-GB" sz="1600" dirty="0">
                <a:hlinkClick r:id="rId15"/>
              </a:rPr>
              <a:t>Centre for Digital Public Services</a:t>
            </a:r>
            <a:endParaRPr lang="en-GB" sz="1600" dirty="0"/>
          </a:p>
          <a:p>
            <a:pPr marL="0" indent="0">
              <a:lnSpc>
                <a:spcPct val="120000"/>
              </a:lnSpc>
              <a:spcBef>
                <a:spcPts val="300"/>
              </a:spcBef>
              <a:buNone/>
            </a:pPr>
            <a:r>
              <a:rPr lang="en-GB" sz="1600" dirty="0">
                <a:hlinkClick r:id="rId16"/>
              </a:rPr>
              <a:t>Respiratory Innovation Wales</a:t>
            </a:r>
            <a:endParaRPr lang="en-GB" sz="1600" dirty="0"/>
          </a:p>
          <a:p>
            <a:pPr marL="0" indent="0">
              <a:lnSpc>
                <a:spcPct val="120000"/>
              </a:lnSpc>
              <a:spcBef>
                <a:spcPts val="300"/>
              </a:spcBef>
              <a:buNone/>
            </a:pPr>
            <a:r>
              <a:rPr lang="en-GB" sz="1600" dirty="0">
                <a:hlinkClick r:id="rId17"/>
              </a:rPr>
              <a:t>Wales Institute of Digital Information</a:t>
            </a:r>
            <a:endParaRPr lang="en-GB" sz="1600" dirty="0"/>
          </a:p>
        </p:txBody>
      </p:sp>
    </p:spTree>
    <p:extLst>
      <p:ext uri="{BB962C8B-B14F-4D97-AF65-F5344CB8AC3E}">
        <p14:creationId xmlns:p14="http://schemas.microsoft.com/office/powerpoint/2010/main" val="19955665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06C413-7693-4B09-A715-0CB5FBE8EA04}"/>
              </a:ext>
            </a:extLst>
          </p:cNvPr>
          <p:cNvSpPr>
            <a:spLocks noGrp="1"/>
          </p:cNvSpPr>
          <p:nvPr>
            <p:ph type="title"/>
          </p:nvPr>
        </p:nvSpPr>
        <p:spPr>
          <a:xfrm>
            <a:off x="317545" y="354608"/>
            <a:ext cx="8936897" cy="1325563"/>
          </a:xfrm>
        </p:spPr>
        <p:txBody>
          <a:bodyPr>
            <a:normAutofit/>
          </a:bodyPr>
          <a:lstStyle/>
          <a:p>
            <a:r>
              <a:rPr lang="en-GB" dirty="0" smtClean="0"/>
              <a:t>Purpose</a:t>
            </a:r>
            <a:endParaRPr lang="en-GB" dirty="0"/>
          </a:p>
        </p:txBody>
      </p:sp>
      <p:sp>
        <p:nvSpPr>
          <p:cNvPr id="3" name="Content Placeholder 2">
            <a:extLst>
              <a:ext uri="{FF2B5EF4-FFF2-40B4-BE49-F238E27FC236}">
                <a16:creationId xmlns:a16="http://schemas.microsoft.com/office/drawing/2014/main" id="{CB03811D-B325-43C9-894F-EC9780C695CF}"/>
              </a:ext>
            </a:extLst>
          </p:cNvPr>
          <p:cNvSpPr>
            <a:spLocks noGrp="1"/>
          </p:cNvSpPr>
          <p:nvPr>
            <p:ph idx="1"/>
          </p:nvPr>
        </p:nvSpPr>
        <p:spPr>
          <a:xfrm>
            <a:off x="477672" y="1883392"/>
            <a:ext cx="8098685" cy="4233324"/>
          </a:xfrm>
        </p:spPr>
        <p:txBody>
          <a:bodyPr anchor="ctr">
            <a:normAutofit/>
          </a:bodyPr>
          <a:lstStyle/>
          <a:p>
            <a:pPr lvl="0"/>
            <a:r>
              <a:rPr lang="en-GB" dirty="0"/>
              <a:t>Provided to the KRIC Committee for information, to present the findings of the review that has taken place into AI </a:t>
            </a:r>
            <a:r>
              <a:rPr lang="en-GB" dirty="0"/>
              <a:t>health and care </a:t>
            </a:r>
            <a:r>
              <a:rPr lang="en-GB" b="1" dirty="0"/>
              <a:t>in </a:t>
            </a:r>
            <a:r>
              <a:rPr lang="en-GB" dirty="0" smtClean="0"/>
              <a:t>in </a:t>
            </a:r>
            <a:r>
              <a:rPr lang="en-GB" dirty="0" smtClean="0"/>
              <a:t>Wales</a:t>
            </a:r>
          </a:p>
          <a:p>
            <a:pPr lvl="0"/>
            <a:endParaRPr lang="en-GB" dirty="0"/>
          </a:p>
          <a:p>
            <a:pPr lvl="0"/>
            <a:r>
              <a:rPr lang="en-GB" dirty="0"/>
              <a:t>Seek comment and input on the next steps for Public Health Wales. </a:t>
            </a:r>
          </a:p>
          <a:p>
            <a:pPr marL="0" indent="0" algn="l" rtl="0" fontAlgn="base">
              <a:buNone/>
            </a:pPr>
            <a:endParaRPr lang="en-GB" sz="2800" b="0" i="0" dirty="0">
              <a:effectLst/>
              <a:latin typeface="Calibri" panose="020F0502020204030204" pitchFamily="34" charset="0"/>
            </a:endParaRPr>
          </a:p>
        </p:txBody>
      </p:sp>
      <p:sp>
        <p:nvSpPr>
          <p:cNvPr id="1037" name="Rectangle 1036">
            <a:extLst>
              <a:ext uri="{FF2B5EF4-FFF2-40B4-BE49-F238E27FC236}">
                <a16:creationId xmlns:a16="http://schemas.microsoft.com/office/drawing/2014/main" id="{59A309A7-1751-4ABE-A3C1-EEC40366AD8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88880" y="0"/>
            <a:ext cx="2103120" cy="6858000"/>
          </a:xfrm>
          <a:prstGeom prst="rect">
            <a:avLst/>
          </a:prstGeom>
          <a:solidFill>
            <a:srgbClr val="3451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9" name="Oval 1038">
            <a:extLst>
              <a:ext uri="{FF2B5EF4-FFF2-40B4-BE49-F238E27FC236}">
                <a16:creationId xmlns:a16="http://schemas.microsoft.com/office/drawing/2014/main" id="{967D8EB6-EAE1-4F9C-B398-83321E28720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15400" y="2358913"/>
            <a:ext cx="2140172" cy="2140172"/>
          </a:xfrm>
          <a:prstGeom prst="ellipse">
            <a:avLst/>
          </a:prstGeom>
          <a:solidFill>
            <a:srgbClr val="FFFFFF"/>
          </a:solidFill>
          <a:ln w="22225">
            <a:solidFill>
              <a:srgbClr val="D8B6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2" name="Picture 8" descr="NHS Public Health Wales Accessible Website | Case Studies | Recite Me">
            <a:extLst>
              <a:ext uri="{FF2B5EF4-FFF2-40B4-BE49-F238E27FC236}">
                <a16:creationId xmlns:a16="http://schemas.microsoft.com/office/drawing/2014/main" id="{F54D30C3-A05E-45C3-B25B-23D46372932C}"/>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254442" y="2929095"/>
            <a:ext cx="1462088" cy="9998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4290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44383B2-A4F2-4CF7-88D8-8A50025D7E30}"/>
              </a:ext>
            </a:extLst>
          </p:cNvPr>
          <p:cNvSpPr txBox="1"/>
          <p:nvPr/>
        </p:nvSpPr>
        <p:spPr>
          <a:xfrm>
            <a:off x="237744" y="230909"/>
            <a:ext cx="6096000" cy="369332"/>
          </a:xfrm>
          <a:prstGeom prst="rect">
            <a:avLst/>
          </a:prstGeom>
          <a:noFill/>
        </p:spPr>
        <p:txBody>
          <a:bodyPr wrap="square">
            <a:spAutoFit/>
          </a:bodyPr>
          <a:lstStyle/>
          <a:p>
            <a:pPr marL="0" indent="0">
              <a:lnSpc>
                <a:spcPct val="100000"/>
              </a:lnSpc>
              <a:spcBef>
                <a:spcPts val="300"/>
              </a:spcBef>
              <a:spcAft>
                <a:spcPts val="300"/>
              </a:spcAft>
              <a:buNone/>
            </a:pPr>
            <a:r>
              <a:rPr lang="en-GB" sz="1800" b="1" dirty="0">
                <a:solidFill>
                  <a:schemeClr val="bg1"/>
                </a:solidFill>
                <a:latin typeface="+mj-lt"/>
                <a:ea typeface="+mj-ea"/>
                <a:cs typeface="+mj-cs"/>
              </a:rPr>
              <a:t>Annex B: examples of AI in health and care</a:t>
            </a:r>
          </a:p>
        </p:txBody>
      </p:sp>
      <p:sp>
        <p:nvSpPr>
          <p:cNvPr id="7" name="TextBox 6">
            <a:extLst>
              <a:ext uri="{FF2B5EF4-FFF2-40B4-BE49-F238E27FC236}">
                <a16:creationId xmlns:a16="http://schemas.microsoft.com/office/drawing/2014/main" id="{5D92292F-B8EB-4D45-AD01-808234A9CB42}"/>
              </a:ext>
            </a:extLst>
          </p:cNvPr>
          <p:cNvSpPr txBox="1"/>
          <p:nvPr/>
        </p:nvSpPr>
        <p:spPr>
          <a:xfrm>
            <a:off x="585627" y="625525"/>
            <a:ext cx="10557163" cy="6232475"/>
          </a:xfrm>
          <a:prstGeom prst="rect">
            <a:avLst/>
          </a:prstGeom>
          <a:noFill/>
        </p:spPr>
        <p:txBody>
          <a:bodyPr wrap="square">
            <a:spAutoFit/>
          </a:bodyPr>
          <a:lstStyle/>
          <a:p>
            <a:pPr>
              <a:spcAft>
                <a:spcPts val="300"/>
              </a:spcAft>
            </a:pPr>
            <a:r>
              <a:rPr lang="en-GB" sz="1200" dirty="0">
                <a:solidFill>
                  <a:schemeClr val="bg1"/>
                </a:solidFill>
              </a:rPr>
              <a:t>Case studies – note that this is not a census of all activity, in Wales or more widely</a:t>
            </a:r>
          </a:p>
          <a:p>
            <a:pPr marL="628650" lvl="1" indent="-171450">
              <a:spcAft>
                <a:spcPts val="300"/>
              </a:spcAft>
              <a:buFont typeface="Arial" panose="020B0604020202020204" pitchFamily="34" charset="0"/>
              <a:buChar char="•"/>
            </a:pPr>
            <a:r>
              <a:rPr lang="en-GB" sz="1200" dirty="0">
                <a:solidFill>
                  <a:schemeClr val="bg1"/>
                </a:solidFill>
              </a:rPr>
              <a:t>predicting Norovirus outbreaks, DHCW</a:t>
            </a:r>
          </a:p>
          <a:p>
            <a:pPr marL="628650" lvl="1" indent="-171450">
              <a:spcAft>
                <a:spcPts val="300"/>
              </a:spcAft>
              <a:buFont typeface="Arial" panose="020B0604020202020204" pitchFamily="34" charset="0"/>
              <a:buChar char="•"/>
            </a:pPr>
            <a:r>
              <a:rPr lang="en-GB" sz="1200" dirty="0">
                <a:solidFill>
                  <a:schemeClr val="bg1"/>
                </a:solidFill>
                <a:hlinkClick r:id="rId2"/>
              </a:rPr>
              <a:t>Breast Test Wales</a:t>
            </a:r>
            <a:r>
              <a:rPr lang="en-GB" sz="1200" dirty="0">
                <a:solidFill>
                  <a:schemeClr val="bg1"/>
                </a:solidFill>
              </a:rPr>
              <a:t>, PHW</a:t>
            </a:r>
          </a:p>
          <a:p>
            <a:pPr marL="628650" lvl="1" indent="-171450">
              <a:spcAft>
                <a:spcPts val="300"/>
              </a:spcAft>
              <a:buFont typeface="Arial" panose="020B0604020202020204" pitchFamily="34" charset="0"/>
              <a:buChar char="•"/>
            </a:pPr>
            <a:r>
              <a:rPr lang="en-GB" sz="1200" dirty="0" err="1">
                <a:solidFill>
                  <a:schemeClr val="bg1"/>
                </a:solidFill>
                <a:hlinkClick r:id="rId3"/>
              </a:rPr>
              <a:t>HepatoSIGHT</a:t>
            </a:r>
            <a:r>
              <a:rPr lang="en-GB" sz="1200" dirty="0">
                <a:solidFill>
                  <a:schemeClr val="bg1"/>
                </a:solidFill>
                <a:hlinkClick r:id="rId3"/>
              </a:rPr>
              <a:t>, predicting liver disease</a:t>
            </a:r>
            <a:r>
              <a:rPr lang="en-GB" sz="1200" dirty="0">
                <a:solidFill>
                  <a:schemeClr val="bg1"/>
                </a:solidFill>
              </a:rPr>
              <a:t>, Somerset NHS Foundation Trust</a:t>
            </a:r>
          </a:p>
          <a:p>
            <a:pPr marL="628650" lvl="1" indent="-171450">
              <a:spcAft>
                <a:spcPts val="300"/>
              </a:spcAft>
              <a:buFont typeface="Arial" panose="020B0604020202020204" pitchFamily="34" charset="0"/>
              <a:buChar char="•"/>
            </a:pPr>
            <a:r>
              <a:rPr lang="en-GB" sz="1200" dirty="0">
                <a:solidFill>
                  <a:schemeClr val="bg1"/>
                </a:solidFill>
                <a:hlinkClick r:id="rId4"/>
              </a:rPr>
              <a:t>remote cardiac monitoring</a:t>
            </a:r>
            <a:r>
              <a:rPr lang="en-GB" sz="1200" dirty="0">
                <a:solidFill>
                  <a:schemeClr val="bg1"/>
                </a:solidFill>
              </a:rPr>
              <a:t>, NHSX</a:t>
            </a:r>
          </a:p>
          <a:p>
            <a:pPr marL="628650" lvl="1" indent="-171450">
              <a:spcAft>
                <a:spcPts val="300"/>
              </a:spcAft>
              <a:buFont typeface="Arial" panose="020B0604020202020204" pitchFamily="34" charset="0"/>
              <a:buChar char="•"/>
            </a:pPr>
            <a:r>
              <a:rPr lang="en-GB" sz="1200" dirty="0">
                <a:solidFill>
                  <a:schemeClr val="bg1"/>
                </a:solidFill>
                <a:hlinkClick r:id="rId5"/>
              </a:rPr>
              <a:t>EMBRaCE, monitoring vital signs in cancer treatment patients</a:t>
            </a:r>
            <a:r>
              <a:rPr lang="en-GB" sz="1200" dirty="0">
                <a:solidFill>
                  <a:schemeClr val="bg1"/>
                </a:solidFill>
              </a:rPr>
              <a:t>, Manchester and Christie Foundation Trusts</a:t>
            </a:r>
          </a:p>
          <a:p>
            <a:pPr marL="628650" lvl="1" indent="-171450">
              <a:spcAft>
                <a:spcPts val="300"/>
              </a:spcAft>
              <a:buFont typeface="Arial" panose="020B0604020202020204" pitchFamily="34" charset="0"/>
              <a:buChar char="•"/>
            </a:pPr>
            <a:r>
              <a:rPr lang="en-GB" sz="1200" dirty="0" err="1">
                <a:solidFill>
                  <a:schemeClr val="bg1"/>
                </a:solidFill>
                <a:hlinkClick r:id="rId6"/>
              </a:rPr>
              <a:t>RiTTA</a:t>
            </a:r>
            <a:r>
              <a:rPr lang="en-GB" sz="1200" dirty="0">
                <a:solidFill>
                  <a:schemeClr val="bg1"/>
                </a:solidFill>
                <a:hlinkClick r:id="rId6"/>
              </a:rPr>
              <a:t>, virtual assistant for tailored care</a:t>
            </a:r>
            <a:r>
              <a:rPr lang="en-GB" sz="1200" dirty="0">
                <a:solidFill>
                  <a:schemeClr val="bg1"/>
                </a:solidFill>
              </a:rPr>
              <a:t>, Velindre</a:t>
            </a:r>
          </a:p>
          <a:p>
            <a:pPr marL="628650" lvl="1" indent="-171450">
              <a:spcAft>
                <a:spcPts val="300"/>
              </a:spcAft>
              <a:buFont typeface="Arial" panose="020B0604020202020204" pitchFamily="34" charset="0"/>
              <a:buChar char="•"/>
            </a:pPr>
            <a:r>
              <a:rPr lang="en-GB" sz="1200" dirty="0">
                <a:solidFill>
                  <a:schemeClr val="bg1"/>
                </a:solidFill>
                <a:hlinkClick r:id="rId7"/>
              </a:rPr>
              <a:t>wound care scanning app</a:t>
            </a:r>
            <a:r>
              <a:rPr lang="en-GB" sz="1200" dirty="0">
                <a:solidFill>
                  <a:schemeClr val="bg1"/>
                </a:solidFill>
              </a:rPr>
              <a:t>, SBUHB</a:t>
            </a:r>
          </a:p>
          <a:p>
            <a:pPr marL="628650" lvl="1" indent="-171450">
              <a:spcAft>
                <a:spcPts val="300"/>
              </a:spcAft>
              <a:buFont typeface="Arial" panose="020B0604020202020204" pitchFamily="34" charset="0"/>
              <a:buChar char="•"/>
            </a:pPr>
            <a:r>
              <a:rPr lang="en-GB" sz="1200" dirty="0">
                <a:solidFill>
                  <a:schemeClr val="bg1"/>
                </a:solidFill>
                <a:hlinkClick r:id="rId7"/>
              </a:rPr>
              <a:t>Healthy.io, pain check app using face scanning</a:t>
            </a:r>
            <a:r>
              <a:rPr lang="en-GB" sz="1200" dirty="0">
                <a:solidFill>
                  <a:schemeClr val="bg1"/>
                </a:solidFill>
              </a:rPr>
              <a:t>, SBUHB</a:t>
            </a:r>
          </a:p>
          <a:p>
            <a:pPr marL="628650" lvl="1" indent="-171450">
              <a:spcAft>
                <a:spcPts val="300"/>
              </a:spcAft>
              <a:buFont typeface="Arial" panose="020B0604020202020204" pitchFamily="34" charset="0"/>
              <a:buChar char="•"/>
            </a:pPr>
            <a:r>
              <a:rPr lang="en-GB" sz="1200" dirty="0">
                <a:solidFill>
                  <a:schemeClr val="bg1"/>
                </a:solidFill>
              </a:rPr>
              <a:t>COVID risk stratification, DHCW</a:t>
            </a:r>
          </a:p>
          <a:p>
            <a:pPr marL="628650" lvl="1" indent="-171450">
              <a:spcAft>
                <a:spcPts val="300"/>
              </a:spcAft>
              <a:buFont typeface="Arial" panose="020B0604020202020204" pitchFamily="34" charset="0"/>
              <a:buChar char="•"/>
            </a:pPr>
            <a:r>
              <a:rPr lang="en-GB" sz="1200" dirty="0">
                <a:solidFill>
                  <a:schemeClr val="bg1"/>
                </a:solidFill>
                <a:hlinkClick r:id="rId8"/>
              </a:rPr>
              <a:t>Parkinson's detection from brain slice</a:t>
            </a:r>
            <a:r>
              <a:rPr lang="en-GB" sz="1200" dirty="0">
                <a:solidFill>
                  <a:schemeClr val="bg1"/>
                </a:solidFill>
              </a:rPr>
              <a:t>, NHSX</a:t>
            </a:r>
          </a:p>
          <a:p>
            <a:pPr marL="628650" lvl="1" indent="-171450">
              <a:spcAft>
                <a:spcPts val="300"/>
              </a:spcAft>
              <a:buFont typeface="Arial" panose="020B0604020202020204" pitchFamily="34" charset="0"/>
              <a:buChar char="•"/>
            </a:pPr>
            <a:r>
              <a:rPr lang="en-GB" sz="1200" dirty="0" err="1">
                <a:solidFill>
                  <a:schemeClr val="bg1"/>
                </a:solidFill>
                <a:hlinkClick r:id="rId9"/>
              </a:rPr>
              <a:t>CliniTouch</a:t>
            </a:r>
            <a:r>
              <a:rPr lang="en-GB" sz="1200" dirty="0">
                <a:solidFill>
                  <a:schemeClr val="bg1"/>
                </a:solidFill>
                <a:hlinkClick r:id="rId9"/>
              </a:rPr>
              <a:t> Vie, remote monitoring of mental health</a:t>
            </a:r>
            <a:r>
              <a:rPr lang="en-GB" sz="1200" dirty="0">
                <a:solidFill>
                  <a:schemeClr val="bg1"/>
                </a:solidFill>
              </a:rPr>
              <a:t>, SBUHB</a:t>
            </a:r>
          </a:p>
          <a:p>
            <a:pPr marL="628650" lvl="1" indent="-171450">
              <a:spcAft>
                <a:spcPts val="300"/>
              </a:spcAft>
              <a:buFont typeface="Arial" panose="020B0604020202020204" pitchFamily="34" charset="0"/>
              <a:buChar char="•"/>
            </a:pPr>
            <a:r>
              <a:rPr lang="en-GB" sz="1200" dirty="0">
                <a:solidFill>
                  <a:schemeClr val="bg1"/>
                </a:solidFill>
              </a:rPr>
              <a:t>predicting high incidence days for out-of-hospital cardiac arrest, Japan</a:t>
            </a:r>
          </a:p>
          <a:p>
            <a:pPr marL="628650" lvl="1" indent="-171450">
              <a:spcAft>
                <a:spcPts val="300"/>
              </a:spcAft>
              <a:buFont typeface="Arial" panose="020B0604020202020204" pitchFamily="34" charset="0"/>
              <a:buChar char="•"/>
            </a:pPr>
            <a:r>
              <a:rPr lang="en-GB" sz="1200" dirty="0">
                <a:solidFill>
                  <a:schemeClr val="bg1"/>
                </a:solidFill>
                <a:hlinkClick r:id="rId10"/>
              </a:rPr>
              <a:t>PRISM - predictive risk management</a:t>
            </a:r>
            <a:r>
              <a:rPr lang="en-GB" sz="1200" dirty="0">
                <a:solidFill>
                  <a:schemeClr val="bg1"/>
                </a:solidFill>
              </a:rPr>
              <a:t>, estimating chance of admission to A&amp;E in next 12 months, DHCW</a:t>
            </a:r>
          </a:p>
          <a:p>
            <a:pPr marL="628650" lvl="1" indent="-171450">
              <a:spcAft>
                <a:spcPts val="300"/>
              </a:spcAft>
              <a:buFont typeface="Arial" panose="020B0604020202020204" pitchFamily="34" charset="0"/>
              <a:buChar char="•"/>
            </a:pPr>
            <a:r>
              <a:rPr lang="en-GB" sz="1200" dirty="0">
                <a:solidFill>
                  <a:schemeClr val="bg1"/>
                </a:solidFill>
              </a:rPr>
              <a:t>automation of coding for registries, PHW</a:t>
            </a:r>
          </a:p>
          <a:p>
            <a:pPr marL="628650" lvl="1" indent="-171450">
              <a:spcAft>
                <a:spcPts val="300"/>
              </a:spcAft>
              <a:buFont typeface="Arial" panose="020B0604020202020204" pitchFamily="34" charset="0"/>
              <a:buChar char="•"/>
            </a:pPr>
            <a:r>
              <a:rPr lang="en-GB" sz="1200" dirty="0">
                <a:solidFill>
                  <a:schemeClr val="bg1"/>
                </a:solidFill>
              </a:rPr>
              <a:t>classification in NDR platform, DHCW</a:t>
            </a:r>
          </a:p>
          <a:p>
            <a:pPr marL="628650" lvl="1" indent="-171450">
              <a:spcAft>
                <a:spcPts val="300"/>
              </a:spcAft>
              <a:buFont typeface="Arial" panose="020B0604020202020204" pitchFamily="34" charset="0"/>
              <a:buChar char="•"/>
            </a:pPr>
            <a:r>
              <a:rPr lang="en-GB" sz="1200" dirty="0">
                <a:solidFill>
                  <a:schemeClr val="bg1"/>
                </a:solidFill>
              </a:rPr>
              <a:t>supporting clinical decision making in respect of referral letters, DHCW</a:t>
            </a:r>
          </a:p>
          <a:p>
            <a:pPr marL="628650" lvl="1" indent="-171450">
              <a:spcAft>
                <a:spcPts val="300"/>
              </a:spcAft>
              <a:buFont typeface="Arial" panose="020B0604020202020204" pitchFamily="34" charset="0"/>
              <a:buChar char="•"/>
            </a:pPr>
            <a:endParaRPr lang="en-GB" sz="1200" dirty="0">
              <a:solidFill>
                <a:schemeClr val="bg1"/>
              </a:solidFill>
            </a:endParaRPr>
          </a:p>
          <a:p>
            <a:pPr>
              <a:spcAft>
                <a:spcPts val="300"/>
              </a:spcAft>
            </a:pPr>
            <a:r>
              <a:rPr lang="en-GB" sz="1200" dirty="0">
                <a:solidFill>
                  <a:schemeClr val="bg1"/>
                </a:solidFill>
              </a:rPr>
              <a:t>Reviews and awards for AI in health and care</a:t>
            </a:r>
          </a:p>
          <a:p>
            <a:pPr marL="628650" lvl="1" indent="-171450">
              <a:spcBef>
                <a:spcPts val="300"/>
              </a:spcBef>
              <a:spcAft>
                <a:spcPts val="300"/>
              </a:spcAft>
              <a:buFont typeface="Arial" panose="020B0604020202020204" pitchFamily="34" charset="0"/>
              <a:buChar char="•"/>
            </a:pPr>
            <a:r>
              <a:rPr lang="en-GB" sz="1200" dirty="0">
                <a:solidFill>
                  <a:srgbClr val="954F72"/>
                </a:solidFill>
                <a:effectLst/>
                <a:cs typeface="Calibri"/>
                <a:hlinkClick r:id="rId11">
                  <a:extLst>
                    <a:ext uri="{A12FA001-AC4F-418D-AE19-62706E023703}">
                      <ahyp:hlinkClr xmlns="" xmlns:ahyp="http://schemas.microsoft.com/office/drawing/2018/hyperlinkcolor" val="tx"/>
                    </a:ext>
                  </a:extLst>
                </a:hlinkClick>
              </a:rPr>
              <a:t>Digital and AI technologies for cancer care: current examples</a:t>
            </a:r>
            <a:r>
              <a:rPr lang="en-GB" sz="1200" dirty="0">
                <a:solidFill>
                  <a:srgbClr val="002060"/>
                </a:solidFill>
                <a:cs typeface="Calibri"/>
              </a:rPr>
              <a:t>,</a:t>
            </a:r>
            <a:r>
              <a:rPr lang="en-GB" sz="1200" dirty="0">
                <a:solidFill>
                  <a:srgbClr val="002060"/>
                </a:solidFill>
                <a:effectLst/>
                <a:cs typeface="Calibri"/>
              </a:rPr>
              <a:t> Moond</a:t>
            </a:r>
            <a:r>
              <a:rPr lang="en-GB" sz="1200" dirty="0">
                <a:solidFill>
                  <a:srgbClr val="002060"/>
                </a:solidFill>
                <a:cs typeface="Calibri"/>
              </a:rPr>
              <a:t>ance Cancer Initiative, Gregory, March 2022</a:t>
            </a:r>
            <a:endParaRPr lang="en-GB" sz="1200" dirty="0">
              <a:solidFill>
                <a:schemeClr val="bg1"/>
              </a:solidFill>
              <a:cs typeface="Calibri"/>
            </a:endParaRPr>
          </a:p>
          <a:p>
            <a:pPr marL="628650" lvl="1" indent="-171450">
              <a:spcBef>
                <a:spcPts val="300"/>
              </a:spcBef>
              <a:spcAft>
                <a:spcPts val="300"/>
              </a:spcAft>
              <a:buFont typeface="Arial" panose="020B0604020202020204" pitchFamily="34" charset="0"/>
              <a:buChar char="•"/>
            </a:pPr>
            <a:r>
              <a:rPr lang="en-GB" sz="1200" dirty="0">
                <a:effectLst/>
                <a:cs typeface="Calibri"/>
                <a:hlinkClick r:id="rId12"/>
              </a:rPr>
              <a:t>Tritech competition winners set to drive innovations in health and social care | Digital Health Wales</a:t>
            </a:r>
            <a:endParaRPr lang="en-GB" sz="1200" dirty="0">
              <a:solidFill>
                <a:srgbClr val="002060"/>
              </a:solidFill>
              <a:effectLst/>
              <a:cs typeface="Calibri"/>
            </a:endParaRPr>
          </a:p>
          <a:p>
            <a:pPr marL="628650" lvl="1" indent="-171450">
              <a:spcBef>
                <a:spcPts val="300"/>
              </a:spcBef>
              <a:spcAft>
                <a:spcPts val="300"/>
              </a:spcAft>
              <a:buFont typeface="Arial" panose="020B0604020202020204" pitchFamily="34" charset="0"/>
              <a:buChar char="•"/>
            </a:pPr>
            <a:r>
              <a:rPr lang="en-GB" sz="1200" u="sng" dirty="0">
                <a:solidFill>
                  <a:srgbClr val="0563C1"/>
                </a:solidFill>
                <a:effectLst/>
                <a:ea typeface="Calibri" panose="020F0502020204030204" pitchFamily="34" charset="0"/>
                <a:cs typeface="Times New Roman"/>
                <a:hlinkClick r:id="rId13"/>
              </a:rPr>
              <a:t>AI in health and care</a:t>
            </a:r>
            <a:r>
              <a:rPr lang="en-GB" sz="1200" u="sng" dirty="0">
                <a:solidFill>
                  <a:srgbClr val="0563C1"/>
                </a:solidFill>
                <a:cs typeface="Times New Roman"/>
                <a:hlinkClick r:id="rId13"/>
              </a:rPr>
              <a:t> award </a:t>
            </a:r>
            <a:r>
              <a:rPr lang="en-GB" sz="1200" dirty="0">
                <a:solidFill>
                  <a:srgbClr val="002060"/>
                </a:solidFill>
                <a:cs typeface="Calibri"/>
              </a:rPr>
              <a:t>- 79 innovations with £90 million, Swansea University on the evaluation advisory group. </a:t>
            </a:r>
            <a:r>
              <a:rPr lang="en-GB" sz="1200" b="0" i="0" dirty="0">
                <a:solidFill>
                  <a:srgbClr val="202A30"/>
                </a:solidFill>
                <a:effectLst/>
              </a:rPr>
              <a:t>The AI Award is part of the £250 million </a:t>
            </a:r>
            <a:r>
              <a:rPr lang="en-GB" sz="1200" b="0" i="0" u="sng" dirty="0">
                <a:solidFill>
                  <a:srgbClr val="005EB8"/>
                </a:solidFill>
                <a:effectLst/>
                <a:hlinkClick r:id="rId14"/>
              </a:rPr>
              <a:t>NHS AI Lab</a:t>
            </a:r>
            <a:r>
              <a:rPr lang="en-GB" sz="1200" b="0" i="0" dirty="0">
                <a:solidFill>
                  <a:srgbClr val="202A30"/>
                </a:solidFill>
                <a:effectLst/>
              </a:rPr>
              <a:t> aimed at improving the health and lives of patients. </a:t>
            </a:r>
          </a:p>
          <a:p>
            <a:pPr marL="628650" lvl="1" indent="-171450">
              <a:spcBef>
                <a:spcPts val="300"/>
              </a:spcBef>
              <a:spcAft>
                <a:spcPts val="300"/>
              </a:spcAft>
              <a:buFont typeface="Arial" panose="020B0604020202020204" pitchFamily="34" charset="0"/>
              <a:buChar char="•"/>
            </a:pPr>
            <a:r>
              <a:rPr lang="en-GB" sz="1200" dirty="0">
                <a:effectLst/>
                <a:cs typeface="Calibri"/>
                <a:hlinkClick r:id="rId15"/>
              </a:rPr>
              <a:t>Public Health Wales Screening Division</a:t>
            </a:r>
            <a:r>
              <a:rPr lang="en-GB" sz="1200" dirty="0">
                <a:solidFill>
                  <a:srgbClr val="002060"/>
                </a:solidFill>
                <a:cs typeface="Calibri"/>
              </a:rPr>
              <a:t>, opportunities for AI, 2019</a:t>
            </a:r>
          </a:p>
          <a:p>
            <a:pPr marL="628650" lvl="1" indent="-171450">
              <a:spcBef>
                <a:spcPts val="300"/>
              </a:spcBef>
              <a:spcAft>
                <a:spcPts val="300"/>
              </a:spcAft>
              <a:buFont typeface="Arial" panose="020B0604020202020204" pitchFamily="34" charset="0"/>
              <a:buChar char="•"/>
            </a:pPr>
            <a:r>
              <a:rPr lang="en-GB" sz="1200" u="sng" dirty="0">
                <a:solidFill>
                  <a:srgbClr val="0563C1"/>
                </a:solidFill>
                <a:effectLst/>
                <a:ea typeface="Calibri" panose="020F0502020204030204" pitchFamily="34" charset="0"/>
                <a:cs typeface="Times New Roman"/>
                <a:hlinkClick r:id="rId16"/>
              </a:rPr>
              <a:t>NHSX AI Skunkworks programmes</a:t>
            </a:r>
            <a:r>
              <a:rPr lang="en-GB" sz="1200" u="sng" dirty="0">
                <a:solidFill>
                  <a:srgbClr val="0563C1"/>
                </a:solidFill>
                <a:effectLst/>
                <a:ea typeface="Calibri" panose="020F0502020204030204" pitchFamily="34" charset="0"/>
                <a:cs typeface="Times New Roman"/>
              </a:rPr>
              <a:t> – 5 case studies</a:t>
            </a:r>
          </a:p>
          <a:p>
            <a:pPr>
              <a:spcAft>
                <a:spcPts val="300"/>
              </a:spcAft>
            </a:pPr>
            <a:endParaRPr lang="en-GB" sz="1200" dirty="0">
              <a:solidFill>
                <a:schemeClr val="bg1"/>
              </a:solidFill>
            </a:endParaRPr>
          </a:p>
          <a:p>
            <a:endParaRPr lang="en-GB" sz="1200" dirty="0">
              <a:solidFill>
                <a:schemeClr val="bg1"/>
              </a:solidFill>
            </a:endParaRPr>
          </a:p>
        </p:txBody>
      </p:sp>
    </p:spTree>
    <p:extLst>
      <p:ext uri="{BB962C8B-B14F-4D97-AF65-F5344CB8AC3E}">
        <p14:creationId xmlns:p14="http://schemas.microsoft.com/office/powerpoint/2010/main" val="21116868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06C413-7693-4B09-A715-0CB5FBE8EA04}"/>
              </a:ext>
            </a:extLst>
          </p:cNvPr>
          <p:cNvSpPr>
            <a:spLocks noGrp="1"/>
          </p:cNvSpPr>
          <p:nvPr>
            <p:ph type="title"/>
          </p:nvPr>
        </p:nvSpPr>
        <p:spPr>
          <a:xfrm>
            <a:off x="317545" y="354608"/>
            <a:ext cx="8936897" cy="1325563"/>
          </a:xfrm>
        </p:spPr>
        <p:txBody>
          <a:bodyPr>
            <a:normAutofit/>
          </a:bodyPr>
          <a:lstStyle/>
          <a:p>
            <a:r>
              <a:rPr lang="en-GB"/>
              <a:t>Commissioned by the Chairs of PHW, DHCW, HEIW</a:t>
            </a:r>
          </a:p>
        </p:txBody>
      </p:sp>
      <p:sp>
        <p:nvSpPr>
          <p:cNvPr id="3" name="Content Placeholder 2">
            <a:extLst>
              <a:ext uri="{FF2B5EF4-FFF2-40B4-BE49-F238E27FC236}">
                <a16:creationId xmlns:a16="http://schemas.microsoft.com/office/drawing/2014/main" id="{CB03811D-B325-43C9-894F-EC9780C695CF}"/>
              </a:ext>
            </a:extLst>
          </p:cNvPr>
          <p:cNvSpPr>
            <a:spLocks noGrp="1"/>
          </p:cNvSpPr>
          <p:nvPr>
            <p:ph idx="1"/>
          </p:nvPr>
        </p:nvSpPr>
        <p:spPr>
          <a:xfrm>
            <a:off x="477672" y="1883392"/>
            <a:ext cx="8098685" cy="4233324"/>
          </a:xfrm>
        </p:spPr>
        <p:txBody>
          <a:bodyPr anchor="ctr">
            <a:normAutofit/>
          </a:bodyPr>
          <a:lstStyle/>
          <a:p>
            <a:pPr marL="0" indent="0" algn="l" rtl="0" fontAlgn="base">
              <a:buNone/>
            </a:pPr>
            <a:r>
              <a:rPr lang="en-GB" b="1" i="0" dirty="0">
                <a:effectLst/>
                <a:latin typeface="Calibri" panose="020F0502020204030204" pitchFamily="34" charset="0"/>
              </a:rPr>
              <a:t>The goals of the review were to: </a:t>
            </a:r>
          </a:p>
          <a:p>
            <a:pPr lvl="1" fontAlgn="base"/>
            <a:r>
              <a:rPr lang="en-GB" sz="2800" b="0" i="0" dirty="0">
                <a:effectLst/>
                <a:latin typeface="Calibri" panose="020F0502020204030204" pitchFamily="34" charset="0"/>
              </a:rPr>
              <a:t>understand what AI has been implemented / is being tested / has been tried in health in Wales </a:t>
            </a:r>
          </a:p>
          <a:p>
            <a:pPr lvl="1" fontAlgn="base"/>
            <a:r>
              <a:rPr lang="en-GB" sz="2800" b="0" i="0" dirty="0">
                <a:effectLst/>
                <a:latin typeface="Calibri" panose="020F0502020204030204" pitchFamily="34" charset="0"/>
              </a:rPr>
              <a:t>review exemplars of AI in health outside Wales </a:t>
            </a:r>
          </a:p>
          <a:p>
            <a:pPr lvl="1" fontAlgn="base"/>
            <a:r>
              <a:rPr lang="en-GB" sz="2800" b="0" i="0" dirty="0">
                <a:effectLst/>
                <a:latin typeface="Calibri" panose="020F0502020204030204" pitchFamily="34" charset="0"/>
              </a:rPr>
              <a:t>understand the opportunities and barriers to the further adoption of AI in health in Wales  </a:t>
            </a:r>
          </a:p>
          <a:p>
            <a:pPr lvl="1" fontAlgn="base"/>
            <a:r>
              <a:rPr lang="en-GB" sz="2800" b="0" i="0" dirty="0">
                <a:effectLst/>
                <a:latin typeface="Calibri" panose="020F0502020204030204" pitchFamily="34" charset="0"/>
              </a:rPr>
              <a:t>make recommendations for the future of AI in healthcare in Wales</a:t>
            </a:r>
          </a:p>
        </p:txBody>
      </p:sp>
      <p:sp>
        <p:nvSpPr>
          <p:cNvPr id="1037" name="Rectangle 1036">
            <a:extLst>
              <a:ext uri="{FF2B5EF4-FFF2-40B4-BE49-F238E27FC236}">
                <a16:creationId xmlns:a16="http://schemas.microsoft.com/office/drawing/2014/main" id="{59A309A7-1751-4ABE-A3C1-EEC40366AD8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88880" y="0"/>
            <a:ext cx="2103120" cy="6858000"/>
          </a:xfrm>
          <a:prstGeom prst="rect">
            <a:avLst/>
          </a:prstGeom>
          <a:solidFill>
            <a:srgbClr val="3451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9" name="Oval 1038">
            <a:extLst>
              <a:ext uri="{FF2B5EF4-FFF2-40B4-BE49-F238E27FC236}">
                <a16:creationId xmlns:a16="http://schemas.microsoft.com/office/drawing/2014/main" id="{967D8EB6-EAE1-4F9C-B398-83321E28720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15400" y="2358913"/>
            <a:ext cx="2140172" cy="2140172"/>
          </a:xfrm>
          <a:prstGeom prst="ellipse">
            <a:avLst/>
          </a:prstGeom>
          <a:solidFill>
            <a:srgbClr val="FFFFFF"/>
          </a:solidFill>
          <a:ln w="22225">
            <a:solidFill>
              <a:srgbClr val="D8B6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2" name="Picture 8" descr="NHS Public Health Wales Accessible Website | Case Studies | Recite Me">
            <a:extLst>
              <a:ext uri="{FF2B5EF4-FFF2-40B4-BE49-F238E27FC236}">
                <a16:creationId xmlns:a16="http://schemas.microsoft.com/office/drawing/2014/main" id="{F54D30C3-A05E-45C3-B25B-23D46372932C}"/>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254442" y="2929095"/>
            <a:ext cx="1462088" cy="9998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72772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B03811D-B325-43C9-894F-EC9780C695CF}"/>
              </a:ext>
            </a:extLst>
          </p:cNvPr>
          <p:cNvSpPr>
            <a:spLocks noGrp="1"/>
          </p:cNvSpPr>
          <p:nvPr>
            <p:ph idx="1"/>
          </p:nvPr>
        </p:nvSpPr>
        <p:spPr>
          <a:xfrm>
            <a:off x="368476" y="937090"/>
            <a:ext cx="4669062" cy="5196883"/>
          </a:xfrm>
        </p:spPr>
        <p:txBody>
          <a:bodyPr>
            <a:noAutofit/>
          </a:bodyPr>
          <a:lstStyle/>
          <a:p>
            <a:pPr marL="0" indent="0">
              <a:buNone/>
            </a:pPr>
            <a:r>
              <a:rPr lang="en-GB" b="1" i="0">
                <a:effectLst/>
              </a:rPr>
              <a:t>Artificial intelligence is:</a:t>
            </a:r>
          </a:p>
          <a:p>
            <a:pPr marL="457200" lvl="1" indent="0">
              <a:buNone/>
            </a:pPr>
            <a:r>
              <a:rPr lang="en-GB" sz="2800" i="0">
                <a:effectLst/>
              </a:rPr>
              <a:t>the simulation of human intelligence processes by machines, especially computer systems</a:t>
            </a:r>
          </a:p>
          <a:p>
            <a:pPr marL="457200" lvl="1" indent="0">
              <a:buNone/>
            </a:pPr>
            <a:endParaRPr lang="en-GB" sz="2800"/>
          </a:p>
          <a:p>
            <a:pPr marL="0" indent="0">
              <a:buNone/>
            </a:pPr>
            <a:r>
              <a:rPr lang="en-GB" b="1"/>
              <a:t>It can:</a:t>
            </a:r>
          </a:p>
          <a:p>
            <a:pPr marL="457200" lvl="1" indent="0">
              <a:buNone/>
            </a:pPr>
            <a:r>
              <a:rPr lang="en-GB" sz="2800"/>
              <a:t>speed up operations</a:t>
            </a:r>
          </a:p>
          <a:p>
            <a:pPr marL="457200" lvl="1" indent="0">
              <a:buNone/>
            </a:pPr>
            <a:r>
              <a:rPr lang="en-GB" sz="2800"/>
              <a:t>improve operational quality</a:t>
            </a:r>
          </a:p>
          <a:p>
            <a:pPr marL="457200" lvl="1" indent="0">
              <a:buNone/>
            </a:pPr>
            <a:r>
              <a:rPr lang="en-GB" sz="2800"/>
              <a:t>improve decision-making</a:t>
            </a:r>
          </a:p>
          <a:p>
            <a:pPr marL="457200" lvl="1" indent="0">
              <a:buNone/>
            </a:pPr>
            <a:r>
              <a:rPr lang="en-GB" sz="2800"/>
              <a:t>save money</a:t>
            </a:r>
          </a:p>
        </p:txBody>
      </p:sp>
      <p:graphicFrame>
        <p:nvGraphicFramePr>
          <p:cNvPr id="6" name="Diagram 5">
            <a:extLst>
              <a:ext uri="{FF2B5EF4-FFF2-40B4-BE49-F238E27FC236}">
                <a16:creationId xmlns:a16="http://schemas.microsoft.com/office/drawing/2014/main" id="{60A2E099-B6C0-4658-8BF0-A8A8E26C664F}"/>
              </a:ext>
            </a:extLst>
          </p:cNvPr>
          <p:cNvGraphicFramePr/>
          <p:nvPr>
            <p:extLst>
              <p:ext uri="{D42A27DB-BD31-4B8C-83A1-F6EECF244321}">
                <p14:modId xmlns:p14="http://schemas.microsoft.com/office/powerpoint/2010/main" val="489778177"/>
              </p:ext>
            </p:extLst>
          </p:nvPr>
        </p:nvGraphicFramePr>
        <p:xfrm>
          <a:off x="2703007" y="90811"/>
          <a:ext cx="11036090" cy="66763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861784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4FB2F3E-259B-4650-B258-F09745BAA84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084C5BAC-71DF-48C0-AB51-699516D3BE58}"/>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a:noFill/>
        </p:grpSpPr>
        <p:sp>
          <p:nvSpPr>
            <p:cNvPr id="13" name="Freeform 5">
              <a:extLst>
                <a:ext uri="{FF2B5EF4-FFF2-40B4-BE49-F238E27FC236}">
                  <a16:creationId xmlns:a16="http://schemas.microsoft.com/office/drawing/2014/main" id="{6742FA10-28D2-4023-A08B-427E93706EA1}"/>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17000"/>
                </a:schemeClr>
              </a:solidFill>
              <a:prstDash val="solid"/>
              <a:miter lim="800000"/>
              <a:headEnd/>
              <a:tailEnd/>
            </a:ln>
          </p:spPr>
        </p:sp>
        <p:sp>
          <p:nvSpPr>
            <p:cNvPr id="14" name="Freeform 6">
              <a:extLst>
                <a:ext uri="{FF2B5EF4-FFF2-40B4-BE49-F238E27FC236}">
                  <a16:creationId xmlns:a16="http://schemas.microsoft.com/office/drawing/2014/main" id="{BC497CE0-1368-4C66-923F-CA97C35EDCD3}"/>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p:spPr>
        </p:sp>
        <p:sp>
          <p:nvSpPr>
            <p:cNvPr id="15" name="Freeform 7">
              <a:extLst>
                <a:ext uri="{FF2B5EF4-FFF2-40B4-BE49-F238E27FC236}">
                  <a16:creationId xmlns:a16="http://schemas.microsoft.com/office/drawing/2014/main" id="{F96D638D-D7BB-43E9-BC7A-6FBBDB507BDC}"/>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18000"/>
                </a:schemeClr>
              </a:solidFill>
              <a:prstDash val="dash"/>
              <a:miter lim="800000"/>
              <a:headEnd/>
              <a:tailEnd/>
            </a:ln>
          </p:spPr>
        </p:sp>
        <p:sp>
          <p:nvSpPr>
            <p:cNvPr id="16" name="Freeform 8">
              <a:extLst>
                <a:ext uri="{FF2B5EF4-FFF2-40B4-BE49-F238E27FC236}">
                  <a16:creationId xmlns:a16="http://schemas.microsoft.com/office/drawing/2014/main" id="{207DB018-8F92-42DF-A1CA-065C774E6899}"/>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15000"/>
                </a:schemeClr>
              </a:solidFill>
              <a:prstDash val="solid"/>
              <a:miter lim="800000"/>
              <a:headEnd/>
              <a:tailEnd/>
            </a:ln>
          </p:spPr>
        </p:sp>
        <p:sp>
          <p:nvSpPr>
            <p:cNvPr id="17" name="Freeform 9">
              <a:extLst>
                <a:ext uri="{FF2B5EF4-FFF2-40B4-BE49-F238E27FC236}">
                  <a16:creationId xmlns:a16="http://schemas.microsoft.com/office/drawing/2014/main" id="{BB2A6006-A798-4927-B799-42A45D5B1FE0}"/>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15000"/>
                </a:schemeClr>
              </a:solidFill>
              <a:prstDash val="solid"/>
              <a:miter lim="800000"/>
              <a:headEnd/>
              <a:tailEnd/>
            </a:ln>
          </p:spPr>
        </p:sp>
        <p:sp>
          <p:nvSpPr>
            <p:cNvPr id="18" name="Freeform 10">
              <a:extLst>
                <a:ext uri="{FF2B5EF4-FFF2-40B4-BE49-F238E27FC236}">
                  <a16:creationId xmlns:a16="http://schemas.microsoft.com/office/drawing/2014/main" id="{3F6DB3F4-548A-4D02-A6CC-D5275E6C8570}"/>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14000"/>
                </a:schemeClr>
              </a:solidFill>
              <a:prstDash val="solid"/>
              <a:miter lim="800000"/>
              <a:headEnd/>
              <a:tailEnd/>
            </a:ln>
          </p:spPr>
        </p:sp>
        <p:sp>
          <p:nvSpPr>
            <p:cNvPr id="19" name="Freeform 11">
              <a:extLst>
                <a:ext uri="{FF2B5EF4-FFF2-40B4-BE49-F238E27FC236}">
                  <a16:creationId xmlns:a16="http://schemas.microsoft.com/office/drawing/2014/main" id="{2D9F4A59-DDA2-427E-802B-9056AD99C0E8}"/>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13000"/>
                </a:schemeClr>
              </a:solidFill>
              <a:prstDash val="solid"/>
              <a:miter lim="800000"/>
              <a:headEnd/>
              <a:tailEnd/>
            </a:ln>
          </p:spPr>
        </p:sp>
        <p:sp>
          <p:nvSpPr>
            <p:cNvPr id="20" name="Freeform 12">
              <a:extLst>
                <a:ext uri="{FF2B5EF4-FFF2-40B4-BE49-F238E27FC236}">
                  <a16:creationId xmlns:a16="http://schemas.microsoft.com/office/drawing/2014/main" id="{BF086A79-DD15-4D5E-A197-9ADE0ACFD16D}"/>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13000"/>
                </a:schemeClr>
              </a:solidFill>
              <a:prstDash val="solid"/>
              <a:miter lim="800000"/>
              <a:headEnd/>
              <a:tailEnd/>
            </a:ln>
          </p:spPr>
        </p:sp>
        <p:sp>
          <p:nvSpPr>
            <p:cNvPr id="21" name="Freeform 13">
              <a:extLst>
                <a:ext uri="{FF2B5EF4-FFF2-40B4-BE49-F238E27FC236}">
                  <a16:creationId xmlns:a16="http://schemas.microsoft.com/office/drawing/2014/main" id="{CCB86A9C-D602-4645-AF2E-7BADDF1E9143}"/>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12000"/>
                </a:schemeClr>
              </a:solidFill>
              <a:prstDash val="dash"/>
              <a:miter lim="800000"/>
              <a:headEnd/>
              <a:tailEnd/>
            </a:ln>
          </p:spPr>
        </p:sp>
        <p:sp>
          <p:nvSpPr>
            <p:cNvPr id="22" name="Freeform 14">
              <a:extLst>
                <a:ext uri="{FF2B5EF4-FFF2-40B4-BE49-F238E27FC236}">
                  <a16:creationId xmlns:a16="http://schemas.microsoft.com/office/drawing/2014/main" id="{21C6649F-C4FA-423E-A09A-1B286FAE2993}"/>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12000"/>
                </a:schemeClr>
              </a:solidFill>
              <a:prstDash val="dash"/>
              <a:miter lim="800000"/>
              <a:headEnd/>
              <a:tailEnd/>
            </a:ln>
          </p:spPr>
        </p:sp>
        <p:sp>
          <p:nvSpPr>
            <p:cNvPr id="23" name="Freeform 15">
              <a:extLst>
                <a:ext uri="{FF2B5EF4-FFF2-40B4-BE49-F238E27FC236}">
                  <a16:creationId xmlns:a16="http://schemas.microsoft.com/office/drawing/2014/main" id="{F00891A4-E0CB-4F23-AD2A-4A210875321C}"/>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12000"/>
                </a:schemeClr>
              </a:solidFill>
              <a:prstDash val="dashDot"/>
              <a:miter lim="800000"/>
              <a:headEnd/>
              <a:tailEnd/>
            </a:ln>
          </p:spPr>
        </p:sp>
        <p:sp>
          <p:nvSpPr>
            <p:cNvPr id="24" name="Freeform 16">
              <a:extLst>
                <a:ext uri="{FF2B5EF4-FFF2-40B4-BE49-F238E27FC236}">
                  <a16:creationId xmlns:a16="http://schemas.microsoft.com/office/drawing/2014/main" id="{0688C71A-541C-4CD1-9821-92958FFC0C2F}"/>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12000"/>
                </a:schemeClr>
              </a:solidFill>
              <a:prstDash val="dashDot"/>
              <a:miter lim="800000"/>
              <a:headEnd/>
              <a:tailEnd/>
            </a:ln>
          </p:spPr>
        </p:sp>
        <p:sp>
          <p:nvSpPr>
            <p:cNvPr id="25" name="Freeform 17">
              <a:extLst>
                <a:ext uri="{FF2B5EF4-FFF2-40B4-BE49-F238E27FC236}">
                  <a16:creationId xmlns:a16="http://schemas.microsoft.com/office/drawing/2014/main" id="{B5F5BDE4-42C0-4408-B6A9-B35D037F1505}"/>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12000"/>
                </a:schemeClr>
              </a:solidFill>
              <a:prstDash val="solid"/>
              <a:miter lim="800000"/>
              <a:headEnd/>
              <a:tailEnd/>
            </a:ln>
          </p:spPr>
        </p:sp>
        <p:sp>
          <p:nvSpPr>
            <p:cNvPr id="26" name="Freeform 18">
              <a:extLst>
                <a:ext uri="{FF2B5EF4-FFF2-40B4-BE49-F238E27FC236}">
                  <a16:creationId xmlns:a16="http://schemas.microsoft.com/office/drawing/2014/main" id="{B215F5C9-B825-47D1-8E5B-AE5BE61A401B}"/>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12000"/>
                </a:schemeClr>
              </a:solidFill>
              <a:prstDash val="solid"/>
              <a:miter lim="800000"/>
              <a:headEnd/>
              <a:tailEnd/>
            </a:ln>
          </p:spPr>
        </p:sp>
        <p:sp>
          <p:nvSpPr>
            <p:cNvPr id="27" name="Freeform 19">
              <a:extLst>
                <a:ext uri="{FF2B5EF4-FFF2-40B4-BE49-F238E27FC236}">
                  <a16:creationId xmlns:a16="http://schemas.microsoft.com/office/drawing/2014/main" id="{8FDD346A-E62F-4D05-B776-13CE8F35FA71}"/>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11000"/>
                </a:schemeClr>
              </a:solidFill>
              <a:prstDash val="solid"/>
              <a:miter lim="800000"/>
              <a:headEnd/>
              <a:tailEnd/>
            </a:ln>
          </p:spPr>
        </p:sp>
        <p:sp>
          <p:nvSpPr>
            <p:cNvPr id="28" name="Freeform 20">
              <a:extLst>
                <a:ext uri="{FF2B5EF4-FFF2-40B4-BE49-F238E27FC236}">
                  <a16:creationId xmlns:a16="http://schemas.microsoft.com/office/drawing/2014/main" id="{C1037E36-F1A3-4462-A9C6-C94A781467DB}"/>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11000"/>
                </a:schemeClr>
              </a:solidFill>
              <a:prstDash val="solid"/>
              <a:miter lim="800000"/>
              <a:headEnd/>
              <a:tailEnd/>
            </a:ln>
          </p:spPr>
        </p:sp>
        <p:sp>
          <p:nvSpPr>
            <p:cNvPr id="29" name="Freeform 21">
              <a:extLst>
                <a:ext uri="{FF2B5EF4-FFF2-40B4-BE49-F238E27FC236}">
                  <a16:creationId xmlns:a16="http://schemas.microsoft.com/office/drawing/2014/main" id="{10D539D8-C2C4-45F9-9778-440E8624863B}"/>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10000"/>
                </a:schemeClr>
              </a:solidFill>
              <a:prstDash val="solid"/>
              <a:miter lim="800000"/>
              <a:headEnd/>
              <a:tailEnd/>
            </a:ln>
          </p:spPr>
        </p:sp>
        <p:sp>
          <p:nvSpPr>
            <p:cNvPr id="30" name="Freeform 22">
              <a:extLst>
                <a:ext uri="{FF2B5EF4-FFF2-40B4-BE49-F238E27FC236}">
                  <a16:creationId xmlns:a16="http://schemas.microsoft.com/office/drawing/2014/main" id="{8B003199-95C6-4E08-9D5D-E53DAF421BCD}"/>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10000"/>
                </a:schemeClr>
              </a:solidFill>
              <a:prstDash val="dash"/>
              <a:miter lim="800000"/>
              <a:headEnd/>
              <a:tailEnd/>
            </a:ln>
          </p:spPr>
        </p:sp>
        <p:sp>
          <p:nvSpPr>
            <p:cNvPr id="31" name="Freeform 23">
              <a:extLst>
                <a:ext uri="{FF2B5EF4-FFF2-40B4-BE49-F238E27FC236}">
                  <a16:creationId xmlns:a16="http://schemas.microsoft.com/office/drawing/2014/main" id="{6A2507B4-2AA4-44A1-93B1-D65EC73AF544}"/>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10000"/>
                </a:schemeClr>
              </a:solidFill>
              <a:prstDash val="solid"/>
              <a:miter lim="800000"/>
              <a:headEnd/>
              <a:tailEnd/>
            </a:ln>
          </p:spPr>
        </p:sp>
      </p:grpSp>
      <p:sp>
        <p:nvSpPr>
          <p:cNvPr id="4" name="Title 3">
            <a:extLst>
              <a:ext uri="{FF2B5EF4-FFF2-40B4-BE49-F238E27FC236}">
                <a16:creationId xmlns:a16="http://schemas.microsoft.com/office/drawing/2014/main" id="{10DE16A0-8A70-4698-9588-E40322C922CB}"/>
              </a:ext>
            </a:extLst>
          </p:cNvPr>
          <p:cNvSpPr>
            <a:spLocks noGrp="1"/>
          </p:cNvSpPr>
          <p:nvPr>
            <p:ph type="title"/>
          </p:nvPr>
        </p:nvSpPr>
        <p:spPr>
          <a:xfrm>
            <a:off x="2002536" y="1261872"/>
            <a:ext cx="8238744" cy="3118104"/>
          </a:xfrm>
        </p:spPr>
        <p:txBody>
          <a:bodyPr vert="horz" lIns="91440" tIns="45720" rIns="91440" bIns="45720" rtlCol="0" anchor="b">
            <a:normAutofit/>
          </a:bodyPr>
          <a:lstStyle/>
          <a:p>
            <a:r>
              <a:rPr lang="en-US" sz="6800" kern="1200">
                <a:solidFill>
                  <a:schemeClr val="tx1"/>
                </a:solidFill>
                <a:latin typeface="+mj-lt"/>
                <a:ea typeface="+mj-ea"/>
                <a:cs typeface="+mj-cs"/>
              </a:rPr>
              <a:t>Where are we now?</a:t>
            </a:r>
          </a:p>
        </p:txBody>
      </p:sp>
      <p:sp>
        <p:nvSpPr>
          <p:cNvPr id="33" name="Isosceles Triangle 32">
            <a:extLst>
              <a:ext uri="{FF2B5EF4-FFF2-40B4-BE49-F238E27FC236}">
                <a16:creationId xmlns:a16="http://schemas.microsoft.com/office/drawing/2014/main" id="{83CB2632-0822-4E49-A707-FA1B8A4D017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435823" y="3320139"/>
            <a:ext cx="300774" cy="25928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solidFill>
                <a:schemeClr val="tx1"/>
              </a:solidFill>
            </a:endParaRPr>
          </a:p>
        </p:txBody>
      </p:sp>
    </p:spTree>
    <p:extLst>
      <p:ext uri="{BB962C8B-B14F-4D97-AF65-F5344CB8AC3E}">
        <p14:creationId xmlns:p14="http://schemas.microsoft.com/office/powerpoint/2010/main" val="750039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08ED483-22EE-459A-BED0-BAEBE6975E27}"/>
              </a:ext>
            </a:extLst>
          </p:cNvPr>
          <p:cNvPicPr>
            <a:picLocks noChangeAspect="1"/>
          </p:cNvPicPr>
          <p:nvPr/>
        </p:nvPicPr>
        <p:blipFill>
          <a:blip r:embed="rId3"/>
          <a:stretch>
            <a:fillRect/>
          </a:stretch>
        </p:blipFill>
        <p:spPr>
          <a:xfrm>
            <a:off x="78993" y="-40640"/>
            <a:ext cx="12034013" cy="6858000"/>
          </a:xfrm>
          <a:prstGeom prst="rect">
            <a:avLst/>
          </a:prstGeom>
        </p:spPr>
      </p:pic>
      <p:sp>
        <p:nvSpPr>
          <p:cNvPr id="4" name="TextBox 3">
            <a:extLst>
              <a:ext uri="{FF2B5EF4-FFF2-40B4-BE49-F238E27FC236}">
                <a16:creationId xmlns:a16="http://schemas.microsoft.com/office/drawing/2014/main" id="{EDB29C7D-3512-415E-B7D3-38D03E4C8A68}"/>
              </a:ext>
            </a:extLst>
          </p:cNvPr>
          <p:cNvSpPr txBox="1"/>
          <p:nvPr/>
        </p:nvSpPr>
        <p:spPr>
          <a:xfrm>
            <a:off x="210346" y="1091953"/>
            <a:ext cx="2834695" cy="1138773"/>
          </a:xfrm>
          <a:prstGeom prst="rect">
            <a:avLst/>
          </a:prstGeom>
          <a:solidFill>
            <a:schemeClr val="accent6">
              <a:lumMod val="20000"/>
              <a:lumOff val="80000"/>
            </a:schemeClr>
          </a:solidFill>
        </p:spPr>
        <p:txBody>
          <a:bodyPr wrap="square" rtlCol="0">
            <a:spAutoFit/>
          </a:bodyPr>
          <a:lstStyle/>
          <a:p>
            <a:r>
              <a:rPr lang="en-GB" sz="2400" b="1" dirty="0">
                <a:solidFill>
                  <a:schemeClr val="bg1"/>
                </a:solidFill>
              </a:rPr>
              <a:t>What can AI do in health and care?</a:t>
            </a:r>
          </a:p>
          <a:p>
            <a:r>
              <a:rPr lang="en-GB" sz="2000" dirty="0">
                <a:solidFill>
                  <a:schemeClr val="bg1"/>
                </a:solidFill>
              </a:rPr>
              <a:t>Case studies</a:t>
            </a:r>
          </a:p>
        </p:txBody>
      </p:sp>
    </p:spTree>
    <p:extLst>
      <p:ext uri="{BB962C8B-B14F-4D97-AF65-F5344CB8AC3E}">
        <p14:creationId xmlns:p14="http://schemas.microsoft.com/office/powerpoint/2010/main" val="4148870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a:extLst>
              <a:ext uri="{FF2B5EF4-FFF2-40B4-BE49-F238E27FC236}">
                <a16:creationId xmlns:a16="http://schemas.microsoft.com/office/drawing/2014/main" id="{E1C9F5FC-648E-4CC3-AFD1-32AA4934F9E9}"/>
              </a:ext>
            </a:extLst>
          </p:cNvPr>
          <p:cNvGraphicFramePr/>
          <p:nvPr/>
        </p:nvGraphicFramePr>
        <p:xfrm>
          <a:off x="1296141" y="0"/>
          <a:ext cx="6960094" cy="64870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 5">
            <a:extLst>
              <a:ext uri="{FF2B5EF4-FFF2-40B4-BE49-F238E27FC236}">
                <a16:creationId xmlns:a16="http://schemas.microsoft.com/office/drawing/2014/main" id="{40ADAA5C-0953-489E-B7F6-7DFF0284D74C}"/>
              </a:ext>
            </a:extLst>
          </p:cNvPr>
          <p:cNvGraphicFramePr/>
          <p:nvPr/>
        </p:nvGraphicFramePr>
        <p:xfrm>
          <a:off x="3203852" y="1254834"/>
          <a:ext cx="8128000" cy="541866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mc:AlternateContent xmlns:mc="http://schemas.openxmlformats.org/markup-compatibility/2006">
        <mc:Choice xmlns="" xmlns:pslz="http://schemas.microsoft.com/office/powerpoint/2016/slidezoom" Requires="pslz">
          <p:graphicFrame>
            <p:nvGraphicFramePr>
              <p:cNvPr id="3" name="Slide Zoom 2">
                <a:extLst>
                  <a:ext uri="{FF2B5EF4-FFF2-40B4-BE49-F238E27FC236}">
                    <a16:creationId xmlns:a16="http://schemas.microsoft.com/office/drawing/2014/main" id="{9BB88C65-B39C-40C8-936E-8F74879E015C}"/>
                  </a:ext>
                </a:extLst>
              </p:cNvPr>
              <p:cNvGraphicFramePr>
                <a:graphicFrameLocks noChangeAspect="1"/>
              </p:cNvGraphicFramePr>
              <p:nvPr/>
            </p:nvGraphicFramePr>
            <p:xfrm>
              <a:off x="-2376463" y="-937097"/>
              <a:ext cx="3048000" cy="1714500"/>
            </p:xfrm>
            <a:graphic>
              <a:graphicData uri="http://schemas.microsoft.com/office/powerpoint/2016/slidezoom">
                <pslz:sldZm>
                  <pslz:sldZmObj sldId="298" cId="1687644366">
                    <pslz:zmPr id="{DC938DBF-3606-47AA-8C52-9AA83097D07D}" returnToParent="0" transitionDur="1000">
                      <p166:blipFill xmlns:p166="http://schemas.microsoft.com/office/powerpoint/2016/6/main">
                        <a:blip r:embed="rId1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p:pic>
            <p:nvPicPr>
              <p:cNvPr id="3" name="Slide Zoom 2">
                <a:extLst>
                  <a:ext uri="{FF2B5EF4-FFF2-40B4-BE49-F238E27FC236}">
                    <a16:creationId xmlns:a16="http://schemas.microsoft.com/office/drawing/2014/main" id="{9BB88C65-B39C-40C8-936E-8F74879E015C}"/>
                  </a:ext>
                </a:extLst>
              </p:cNvPr>
              <p:cNvPicPr>
                <a:picLocks noGrp="1" noRot="1" noChangeAspect="1" noMove="1" noResize="1" noEditPoints="1" noAdjustHandles="1" noChangeArrowheads="1" noChangeShapeType="1"/>
              </p:cNvPicPr>
              <p:nvPr/>
            </p:nvPicPr>
            <p:blipFill>
              <a:blip r:embed="rId13"/>
              <a:stretch>
                <a:fillRect/>
              </a:stretch>
            </p:blipFill>
            <p:spPr>
              <a:xfrm>
                <a:off x="-2376463" y="-937097"/>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16876443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06C413-7693-4B09-A715-0CB5FBE8EA04}"/>
              </a:ext>
            </a:extLst>
          </p:cNvPr>
          <p:cNvSpPr>
            <a:spLocks noGrp="1"/>
          </p:cNvSpPr>
          <p:nvPr>
            <p:ph type="title"/>
          </p:nvPr>
        </p:nvSpPr>
        <p:spPr>
          <a:xfrm>
            <a:off x="763555" y="179123"/>
            <a:ext cx="10515599" cy="800592"/>
          </a:xfrm>
        </p:spPr>
        <p:txBody>
          <a:bodyPr vert="horz" lIns="91440" tIns="45720" rIns="91440" bIns="45720" rtlCol="0" anchor="b">
            <a:normAutofit/>
          </a:bodyPr>
          <a:lstStyle/>
          <a:p>
            <a:r>
              <a:rPr lang="en-US" sz="5000" kern="1200">
                <a:solidFill>
                  <a:schemeClr val="tx1"/>
                </a:solidFill>
                <a:latin typeface="+mj-lt"/>
                <a:ea typeface="+mj-ea"/>
                <a:cs typeface="+mj-cs"/>
              </a:rPr>
              <a:t>AI maturity in health and care in Wales</a:t>
            </a:r>
          </a:p>
        </p:txBody>
      </p:sp>
      <p:pic>
        <p:nvPicPr>
          <p:cNvPr id="5" name="Picture 2" descr="What are the maturity levels of Artificial Intelligence? - DeltalogiX">
            <a:extLst>
              <a:ext uri="{FF2B5EF4-FFF2-40B4-BE49-F238E27FC236}">
                <a16:creationId xmlns:a16="http://schemas.microsoft.com/office/drawing/2014/main" id="{36487C96-429D-4381-8977-DE00BBA1049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1419850" y="1113391"/>
            <a:ext cx="9352297" cy="5350882"/>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5DAD18B4-22F8-4341-B025-477DE58E163D}"/>
              </a:ext>
            </a:extLst>
          </p:cNvPr>
          <p:cNvSpPr txBox="1"/>
          <p:nvPr/>
        </p:nvSpPr>
        <p:spPr>
          <a:xfrm>
            <a:off x="3057797" y="5513776"/>
            <a:ext cx="2491078" cy="461665"/>
          </a:xfrm>
          <a:prstGeom prst="rect">
            <a:avLst/>
          </a:prstGeom>
          <a:solidFill>
            <a:srgbClr val="FFC000"/>
          </a:solidFill>
        </p:spPr>
        <p:txBody>
          <a:bodyPr wrap="square" rtlCol="0">
            <a:spAutoFit/>
          </a:bodyPr>
          <a:lstStyle/>
          <a:p>
            <a:pPr algn="ctr"/>
            <a:r>
              <a:rPr lang="en-GB" sz="2400">
                <a:solidFill>
                  <a:schemeClr val="bg1"/>
                </a:solidFill>
              </a:rPr>
              <a:t>We are here</a:t>
            </a:r>
          </a:p>
        </p:txBody>
      </p:sp>
      <p:cxnSp>
        <p:nvCxnSpPr>
          <p:cNvPr id="15" name="Straight Arrow Connector 14">
            <a:extLst>
              <a:ext uri="{FF2B5EF4-FFF2-40B4-BE49-F238E27FC236}">
                <a16:creationId xmlns:a16="http://schemas.microsoft.com/office/drawing/2014/main" id="{FF2A6679-A2F6-4D40-9440-E32070EDB87C}"/>
              </a:ext>
            </a:extLst>
          </p:cNvPr>
          <p:cNvCxnSpPr>
            <a:cxnSpLocks/>
            <a:stCxn id="11" idx="0"/>
          </p:cNvCxnSpPr>
          <p:nvPr/>
        </p:nvCxnSpPr>
        <p:spPr>
          <a:xfrm flipV="1">
            <a:off x="4303336" y="4776186"/>
            <a:ext cx="898979" cy="737590"/>
          </a:xfrm>
          <a:prstGeom prst="straightConnector1">
            <a:avLst/>
          </a:prstGeom>
          <a:ln w="1270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35063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4FB2F3E-259B-4650-B258-F09745BAA84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2" name="Group 11">
            <a:extLst>
              <a:ext uri="{FF2B5EF4-FFF2-40B4-BE49-F238E27FC236}">
                <a16:creationId xmlns:a16="http://schemas.microsoft.com/office/drawing/2014/main" id="{084C5BAC-71DF-48C0-AB51-699516D3BE58}"/>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a:noFill/>
        </p:grpSpPr>
        <p:sp>
          <p:nvSpPr>
            <p:cNvPr id="13" name="Freeform 5">
              <a:extLst>
                <a:ext uri="{FF2B5EF4-FFF2-40B4-BE49-F238E27FC236}">
                  <a16:creationId xmlns:a16="http://schemas.microsoft.com/office/drawing/2014/main" id="{6742FA10-28D2-4023-A08B-427E93706EA1}"/>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17000"/>
                </a:schemeClr>
              </a:solidFill>
              <a:prstDash val="solid"/>
              <a:miter lim="800000"/>
              <a:headEnd/>
              <a:tailEnd/>
            </a:ln>
          </p:spPr>
        </p:sp>
        <p:sp>
          <p:nvSpPr>
            <p:cNvPr id="14" name="Freeform 6">
              <a:extLst>
                <a:ext uri="{FF2B5EF4-FFF2-40B4-BE49-F238E27FC236}">
                  <a16:creationId xmlns:a16="http://schemas.microsoft.com/office/drawing/2014/main" id="{BC497CE0-1368-4C66-923F-CA97C35EDCD3}"/>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p:spPr>
        </p:sp>
        <p:sp>
          <p:nvSpPr>
            <p:cNvPr id="15" name="Freeform 7">
              <a:extLst>
                <a:ext uri="{FF2B5EF4-FFF2-40B4-BE49-F238E27FC236}">
                  <a16:creationId xmlns:a16="http://schemas.microsoft.com/office/drawing/2014/main" id="{F96D638D-D7BB-43E9-BC7A-6FBBDB507BDC}"/>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18000"/>
                </a:schemeClr>
              </a:solidFill>
              <a:prstDash val="dash"/>
              <a:miter lim="800000"/>
              <a:headEnd/>
              <a:tailEnd/>
            </a:ln>
          </p:spPr>
        </p:sp>
        <p:sp>
          <p:nvSpPr>
            <p:cNvPr id="16" name="Freeform 8">
              <a:extLst>
                <a:ext uri="{FF2B5EF4-FFF2-40B4-BE49-F238E27FC236}">
                  <a16:creationId xmlns:a16="http://schemas.microsoft.com/office/drawing/2014/main" id="{207DB018-8F92-42DF-A1CA-065C774E6899}"/>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15000"/>
                </a:schemeClr>
              </a:solidFill>
              <a:prstDash val="solid"/>
              <a:miter lim="800000"/>
              <a:headEnd/>
              <a:tailEnd/>
            </a:ln>
          </p:spPr>
        </p:sp>
        <p:sp>
          <p:nvSpPr>
            <p:cNvPr id="17" name="Freeform 9">
              <a:extLst>
                <a:ext uri="{FF2B5EF4-FFF2-40B4-BE49-F238E27FC236}">
                  <a16:creationId xmlns:a16="http://schemas.microsoft.com/office/drawing/2014/main" id="{BB2A6006-A798-4927-B799-42A45D5B1FE0}"/>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15000"/>
                </a:schemeClr>
              </a:solidFill>
              <a:prstDash val="solid"/>
              <a:miter lim="800000"/>
              <a:headEnd/>
              <a:tailEnd/>
            </a:ln>
          </p:spPr>
        </p:sp>
        <p:sp>
          <p:nvSpPr>
            <p:cNvPr id="18" name="Freeform 10">
              <a:extLst>
                <a:ext uri="{FF2B5EF4-FFF2-40B4-BE49-F238E27FC236}">
                  <a16:creationId xmlns:a16="http://schemas.microsoft.com/office/drawing/2014/main" id="{3F6DB3F4-548A-4D02-A6CC-D5275E6C8570}"/>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14000"/>
                </a:schemeClr>
              </a:solidFill>
              <a:prstDash val="solid"/>
              <a:miter lim="800000"/>
              <a:headEnd/>
              <a:tailEnd/>
            </a:ln>
          </p:spPr>
        </p:sp>
        <p:sp>
          <p:nvSpPr>
            <p:cNvPr id="19" name="Freeform 11">
              <a:extLst>
                <a:ext uri="{FF2B5EF4-FFF2-40B4-BE49-F238E27FC236}">
                  <a16:creationId xmlns:a16="http://schemas.microsoft.com/office/drawing/2014/main" id="{2D9F4A59-DDA2-427E-802B-9056AD99C0E8}"/>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13000"/>
                </a:schemeClr>
              </a:solidFill>
              <a:prstDash val="solid"/>
              <a:miter lim="800000"/>
              <a:headEnd/>
              <a:tailEnd/>
            </a:ln>
          </p:spPr>
        </p:sp>
        <p:sp>
          <p:nvSpPr>
            <p:cNvPr id="20" name="Freeform 12">
              <a:extLst>
                <a:ext uri="{FF2B5EF4-FFF2-40B4-BE49-F238E27FC236}">
                  <a16:creationId xmlns:a16="http://schemas.microsoft.com/office/drawing/2014/main" id="{BF086A79-DD15-4D5E-A197-9ADE0ACFD16D}"/>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13000"/>
                </a:schemeClr>
              </a:solidFill>
              <a:prstDash val="solid"/>
              <a:miter lim="800000"/>
              <a:headEnd/>
              <a:tailEnd/>
            </a:ln>
          </p:spPr>
        </p:sp>
        <p:sp>
          <p:nvSpPr>
            <p:cNvPr id="21" name="Freeform 13">
              <a:extLst>
                <a:ext uri="{FF2B5EF4-FFF2-40B4-BE49-F238E27FC236}">
                  <a16:creationId xmlns:a16="http://schemas.microsoft.com/office/drawing/2014/main" id="{CCB86A9C-D602-4645-AF2E-7BADDF1E9143}"/>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12000"/>
                </a:schemeClr>
              </a:solidFill>
              <a:prstDash val="dash"/>
              <a:miter lim="800000"/>
              <a:headEnd/>
              <a:tailEnd/>
            </a:ln>
          </p:spPr>
        </p:sp>
        <p:sp>
          <p:nvSpPr>
            <p:cNvPr id="22" name="Freeform 14">
              <a:extLst>
                <a:ext uri="{FF2B5EF4-FFF2-40B4-BE49-F238E27FC236}">
                  <a16:creationId xmlns:a16="http://schemas.microsoft.com/office/drawing/2014/main" id="{21C6649F-C4FA-423E-A09A-1B286FAE2993}"/>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12000"/>
                </a:schemeClr>
              </a:solidFill>
              <a:prstDash val="dash"/>
              <a:miter lim="800000"/>
              <a:headEnd/>
              <a:tailEnd/>
            </a:ln>
          </p:spPr>
        </p:sp>
        <p:sp>
          <p:nvSpPr>
            <p:cNvPr id="23" name="Freeform 15">
              <a:extLst>
                <a:ext uri="{FF2B5EF4-FFF2-40B4-BE49-F238E27FC236}">
                  <a16:creationId xmlns:a16="http://schemas.microsoft.com/office/drawing/2014/main" id="{F00891A4-E0CB-4F23-AD2A-4A210875321C}"/>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12000"/>
                </a:schemeClr>
              </a:solidFill>
              <a:prstDash val="dashDot"/>
              <a:miter lim="800000"/>
              <a:headEnd/>
              <a:tailEnd/>
            </a:ln>
          </p:spPr>
        </p:sp>
        <p:sp>
          <p:nvSpPr>
            <p:cNvPr id="24" name="Freeform 16">
              <a:extLst>
                <a:ext uri="{FF2B5EF4-FFF2-40B4-BE49-F238E27FC236}">
                  <a16:creationId xmlns:a16="http://schemas.microsoft.com/office/drawing/2014/main" id="{0688C71A-541C-4CD1-9821-92958FFC0C2F}"/>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12000"/>
                </a:schemeClr>
              </a:solidFill>
              <a:prstDash val="dashDot"/>
              <a:miter lim="800000"/>
              <a:headEnd/>
              <a:tailEnd/>
            </a:ln>
          </p:spPr>
        </p:sp>
        <p:sp>
          <p:nvSpPr>
            <p:cNvPr id="25" name="Freeform 17">
              <a:extLst>
                <a:ext uri="{FF2B5EF4-FFF2-40B4-BE49-F238E27FC236}">
                  <a16:creationId xmlns:a16="http://schemas.microsoft.com/office/drawing/2014/main" id="{B5F5BDE4-42C0-4408-B6A9-B35D037F1505}"/>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12000"/>
                </a:schemeClr>
              </a:solidFill>
              <a:prstDash val="solid"/>
              <a:miter lim="800000"/>
              <a:headEnd/>
              <a:tailEnd/>
            </a:ln>
          </p:spPr>
        </p:sp>
        <p:sp>
          <p:nvSpPr>
            <p:cNvPr id="26" name="Freeform 18">
              <a:extLst>
                <a:ext uri="{FF2B5EF4-FFF2-40B4-BE49-F238E27FC236}">
                  <a16:creationId xmlns:a16="http://schemas.microsoft.com/office/drawing/2014/main" id="{B215F5C9-B825-47D1-8E5B-AE5BE61A401B}"/>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12000"/>
                </a:schemeClr>
              </a:solidFill>
              <a:prstDash val="solid"/>
              <a:miter lim="800000"/>
              <a:headEnd/>
              <a:tailEnd/>
            </a:ln>
          </p:spPr>
        </p:sp>
        <p:sp>
          <p:nvSpPr>
            <p:cNvPr id="27" name="Freeform 19">
              <a:extLst>
                <a:ext uri="{FF2B5EF4-FFF2-40B4-BE49-F238E27FC236}">
                  <a16:creationId xmlns:a16="http://schemas.microsoft.com/office/drawing/2014/main" id="{8FDD346A-E62F-4D05-B776-13CE8F35FA71}"/>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11000"/>
                </a:schemeClr>
              </a:solidFill>
              <a:prstDash val="solid"/>
              <a:miter lim="800000"/>
              <a:headEnd/>
              <a:tailEnd/>
            </a:ln>
          </p:spPr>
        </p:sp>
        <p:sp>
          <p:nvSpPr>
            <p:cNvPr id="28" name="Freeform 20">
              <a:extLst>
                <a:ext uri="{FF2B5EF4-FFF2-40B4-BE49-F238E27FC236}">
                  <a16:creationId xmlns:a16="http://schemas.microsoft.com/office/drawing/2014/main" id="{C1037E36-F1A3-4462-A9C6-C94A781467DB}"/>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11000"/>
                </a:schemeClr>
              </a:solidFill>
              <a:prstDash val="solid"/>
              <a:miter lim="800000"/>
              <a:headEnd/>
              <a:tailEnd/>
            </a:ln>
          </p:spPr>
        </p:sp>
        <p:sp>
          <p:nvSpPr>
            <p:cNvPr id="29" name="Freeform 21">
              <a:extLst>
                <a:ext uri="{FF2B5EF4-FFF2-40B4-BE49-F238E27FC236}">
                  <a16:creationId xmlns:a16="http://schemas.microsoft.com/office/drawing/2014/main" id="{10D539D8-C2C4-45F9-9778-440E8624863B}"/>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10000"/>
                </a:schemeClr>
              </a:solidFill>
              <a:prstDash val="solid"/>
              <a:miter lim="800000"/>
              <a:headEnd/>
              <a:tailEnd/>
            </a:ln>
          </p:spPr>
        </p:sp>
        <p:sp>
          <p:nvSpPr>
            <p:cNvPr id="30" name="Freeform 22">
              <a:extLst>
                <a:ext uri="{FF2B5EF4-FFF2-40B4-BE49-F238E27FC236}">
                  <a16:creationId xmlns:a16="http://schemas.microsoft.com/office/drawing/2014/main" id="{8B003199-95C6-4E08-9D5D-E53DAF421BCD}"/>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10000"/>
                </a:schemeClr>
              </a:solidFill>
              <a:prstDash val="dash"/>
              <a:miter lim="800000"/>
              <a:headEnd/>
              <a:tailEnd/>
            </a:ln>
          </p:spPr>
        </p:sp>
        <p:sp>
          <p:nvSpPr>
            <p:cNvPr id="31" name="Freeform 23">
              <a:extLst>
                <a:ext uri="{FF2B5EF4-FFF2-40B4-BE49-F238E27FC236}">
                  <a16:creationId xmlns:a16="http://schemas.microsoft.com/office/drawing/2014/main" id="{6A2507B4-2AA4-44A1-93B1-D65EC73AF544}"/>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10000"/>
                </a:schemeClr>
              </a:solidFill>
              <a:prstDash val="solid"/>
              <a:miter lim="800000"/>
              <a:headEnd/>
              <a:tailEnd/>
            </a:ln>
          </p:spPr>
        </p:sp>
      </p:grpSp>
      <p:sp>
        <p:nvSpPr>
          <p:cNvPr id="4" name="Title 3">
            <a:extLst>
              <a:ext uri="{FF2B5EF4-FFF2-40B4-BE49-F238E27FC236}">
                <a16:creationId xmlns:a16="http://schemas.microsoft.com/office/drawing/2014/main" id="{10DE16A0-8A70-4698-9588-E40322C922CB}"/>
              </a:ext>
            </a:extLst>
          </p:cNvPr>
          <p:cNvSpPr>
            <a:spLocks noGrp="1"/>
          </p:cNvSpPr>
          <p:nvPr>
            <p:ph type="title"/>
          </p:nvPr>
        </p:nvSpPr>
        <p:spPr>
          <a:xfrm>
            <a:off x="2002535" y="1261872"/>
            <a:ext cx="9335917" cy="3118104"/>
          </a:xfrm>
        </p:spPr>
        <p:txBody>
          <a:bodyPr vert="horz" lIns="91440" tIns="45720" rIns="91440" bIns="45720" rtlCol="0" anchor="b">
            <a:normAutofit/>
          </a:bodyPr>
          <a:lstStyle/>
          <a:p>
            <a:r>
              <a:rPr lang="en-US" sz="4000" dirty="0"/>
              <a:t>What are the barriers to increasing AI maturity?</a:t>
            </a:r>
            <a:br>
              <a:rPr lang="en-US" sz="4000" dirty="0"/>
            </a:br>
            <a:r>
              <a:rPr lang="en-US" sz="4000" dirty="0"/>
              <a:t>What can be done to address them?</a:t>
            </a:r>
            <a:br>
              <a:rPr lang="en-US" sz="4000" dirty="0"/>
            </a:br>
            <a:r>
              <a:rPr lang="en-US" sz="4000" dirty="0"/>
              <a:t>What more could be done to address them?</a:t>
            </a:r>
            <a:endParaRPr lang="en-US" sz="4000" kern="1200" dirty="0">
              <a:solidFill>
                <a:schemeClr val="tx1"/>
              </a:solidFill>
              <a:latin typeface="+mj-lt"/>
              <a:ea typeface="+mj-ea"/>
              <a:cs typeface="+mj-cs"/>
            </a:endParaRPr>
          </a:p>
        </p:txBody>
      </p:sp>
      <p:sp>
        <p:nvSpPr>
          <p:cNvPr id="33" name="Isosceles Triangle 32">
            <a:extLst>
              <a:ext uri="{FF2B5EF4-FFF2-40B4-BE49-F238E27FC236}">
                <a16:creationId xmlns:a16="http://schemas.microsoft.com/office/drawing/2014/main" id="{83CB2632-0822-4E49-A707-FA1B8A4D017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435823" y="3320139"/>
            <a:ext cx="300774" cy="259288"/>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5966759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aa801cc5-48cb-4be7-bdc0-aed9c7fef4d5">
      <Terms xmlns="http://schemas.microsoft.com/office/infopath/2007/PartnerControls"/>
    </lcf76f155ced4ddcb4097134ff3c332f>
    <TaxCatchAll xmlns="aaf4eb6c-f887-4e88-b53e-6642dd718fe1"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AE5124A8A9E0B4BB7323C5106EAAC60" ma:contentTypeVersion="15" ma:contentTypeDescription="Create a new document." ma:contentTypeScope="" ma:versionID="d2ea5b9cd76b389f3f749b3d89ac7abf">
  <xsd:schema xmlns:xsd="http://www.w3.org/2001/XMLSchema" xmlns:xs="http://www.w3.org/2001/XMLSchema" xmlns:p="http://schemas.microsoft.com/office/2006/metadata/properties" xmlns:ns2="aa801cc5-48cb-4be7-bdc0-aed9c7fef4d5" xmlns:ns3="aaf4eb6c-f887-4e88-b53e-6642dd718fe1" targetNamespace="http://schemas.microsoft.com/office/2006/metadata/properties" ma:root="true" ma:fieldsID="a834b1d2094a93dfe240dc05c0ac4c8a" ns2:_="" ns3:_="">
    <xsd:import namespace="aa801cc5-48cb-4be7-bdc0-aed9c7fef4d5"/>
    <xsd:import namespace="aaf4eb6c-f887-4e88-b53e-6642dd718fe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a801cc5-48cb-4be7-bdc0-aed9c7fef4d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DateTaken" ma:index="20" nillable="true" ma:displayName="MediaServiceDateTaken" ma:hidden="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aaf4eb6c-f887-4e88-b53e-6642dd718fe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8477fb13-363d-41e4-a1fd-4018988d0742}" ma:internalName="TaxCatchAll" ma:showField="CatchAllData" ma:web="aaf4eb6c-f887-4e88-b53e-6642dd718fe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53368C4-4C0B-45E4-A312-E2898BB0CDB4}">
  <ds:schemaRefs>
    <ds:schemaRef ds:uri="http://www.w3.org/XML/1998/namespace"/>
    <ds:schemaRef ds:uri="http://purl.org/dc/elements/1.1/"/>
    <ds:schemaRef ds:uri="http://schemas.openxmlformats.org/package/2006/metadata/core-properties"/>
    <ds:schemaRef ds:uri="http://schemas.microsoft.com/office/infopath/2007/PartnerControls"/>
    <ds:schemaRef ds:uri="http://schemas.microsoft.com/office/2006/metadata/properties"/>
    <ds:schemaRef ds:uri="http://purl.org/dc/dcmitype/"/>
    <ds:schemaRef ds:uri="http://purl.org/dc/terms/"/>
    <ds:schemaRef ds:uri="http://schemas.microsoft.com/office/2006/documentManagement/types"/>
    <ds:schemaRef ds:uri="aaf4eb6c-f887-4e88-b53e-6642dd718fe1"/>
    <ds:schemaRef ds:uri="aa801cc5-48cb-4be7-bdc0-aed9c7fef4d5"/>
  </ds:schemaRefs>
</ds:datastoreItem>
</file>

<file path=customXml/itemProps2.xml><?xml version="1.0" encoding="utf-8"?>
<ds:datastoreItem xmlns:ds="http://schemas.openxmlformats.org/officeDocument/2006/customXml" ds:itemID="{7C8CF708-A131-44D3-A280-5480A8DD89FD}">
  <ds:schemaRefs>
    <ds:schemaRef ds:uri="http://schemas.microsoft.com/sharepoint/v3/contenttype/forms"/>
  </ds:schemaRefs>
</ds:datastoreItem>
</file>

<file path=customXml/itemProps3.xml><?xml version="1.0" encoding="utf-8"?>
<ds:datastoreItem xmlns:ds="http://schemas.openxmlformats.org/officeDocument/2006/customXml" ds:itemID="{02FD7453-DD22-4705-AF71-A2E6F4B70FA4}">
  <ds:schemaRefs>
    <ds:schemaRef ds:uri="aa801cc5-48cb-4be7-bdc0-aed9c7fef4d5"/>
    <ds:schemaRef ds:uri="aaf4eb6c-f887-4e88-b53e-6642dd718fe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Office Theme</Template>
  <TotalTime>322</TotalTime>
  <Words>1700</Words>
  <Application>Microsoft Office PowerPoint</Application>
  <PresentationFormat>Widescreen</PresentationFormat>
  <Paragraphs>173</Paragraphs>
  <Slides>20</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Calibri Light</vt:lpstr>
      <vt:lpstr>Times New Roman</vt:lpstr>
      <vt:lpstr>Office Theme</vt:lpstr>
      <vt:lpstr>AI in health and care in Wales</vt:lpstr>
      <vt:lpstr>Purpose</vt:lpstr>
      <vt:lpstr>Commissioned by the Chairs of PHW, DHCW, HEIW</vt:lpstr>
      <vt:lpstr>PowerPoint Presentation</vt:lpstr>
      <vt:lpstr>Where are we now?</vt:lpstr>
      <vt:lpstr>PowerPoint Presentation</vt:lpstr>
      <vt:lpstr>PowerPoint Presentation</vt:lpstr>
      <vt:lpstr>AI maturity in health and care in Wales</vt:lpstr>
      <vt:lpstr>What are the barriers to increasing AI maturity? What can be done to address them? What more could be done to address them?</vt:lpstr>
      <vt:lpstr>What are the barriers to AI adoption?</vt:lpstr>
      <vt:lpstr>Gartner data maturity model</vt:lpstr>
      <vt:lpstr>What is already being done to address these barriers?</vt:lpstr>
      <vt:lpstr>What else could be done to address these barriers?</vt:lpstr>
      <vt:lpstr>What else could be done to address these barriers?</vt:lpstr>
      <vt:lpstr>Next steps</vt:lpstr>
      <vt:lpstr>Next steps</vt:lpstr>
      <vt:lpstr>Questions</vt:lpstr>
      <vt:lpstr>Annexes</vt:lpstr>
      <vt:lpstr>Annex A: Who is involved?</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Louisa Nolan (Public Health Wales - No. 2 Capital Quarter)</dc:creator>
  <cp:lastModifiedBy>Liz Blayney (Public Health Wales - No. 2 Capital Quarter)</cp:lastModifiedBy>
  <cp:revision>4</cp:revision>
  <dcterms:created xsi:type="dcterms:W3CDTF">2022-08-30T17:38:42Z</dcterms:created>
  <dcterms:modified xsi:type="dcterms:W3CDTF">2022-11-29T13:27:40Z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0x0101001AE5124A8A9E0B4BB7323C5106EAAC60</vt:lpwstr>
  </property>
  <property fmtid="{D5CDD505-2E9C-101B-9397-08002B2CF9AE}" pid="3" name="MediaServiceImageTags">
    <vt:lpwstr/>
  </property>
</Properties>
</file>