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8" r:id="rId2"/>
    <p:sldId id="259" r:id="rId3"/>
    <p:sldId id="260" r:id="rId4"/>
    <p:sldId id="273" r:id="rId5"/>
    <p:sldId id="262" r:id="rId6"/>
    <p:sldId id="270" r:id="rId7"/>
    <p:sldId id="271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402"/>
    <a:srgbClr val="E03882"/>
    <a:srgbClr val="324F82"/>
    <a:srgbClr val="4FB9AB"/>
    <a:srgbClr val="28B8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BB3E93-9672-4CB4-A35E-4042E572183E}" v="16" dt="2022-09-13T14:30:21.88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57"/>
    <p:restoredTop sz="94660"/>
  </p:normalViewPr>
  <p:slideViewPr>
    <p:cSldViewPr snapToGrid="0" snapToObjects="1" showGuides="1">
      <p:cViewPr varScale="1">
        <p:scale>
          <a:sx n="108" d="100"/>
          <a:sy n="108" d="100"/>
        </p:scale>
        <p:origin x="1012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63841F-BFA5-E84D-9FBF-C2EF90B9D7E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0E142-3AF0-A947-ABB3-AF8FB94735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4304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4033A-9BE4-C148-A588-EF9D888CAC46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721FB3-2FB1-D246-9430-EC4C2EC16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266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BAD584-A538-444F-AC58-E835AFC764E1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126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18457"/>
            <a:ext cx="10492882" cy="830997"/>
          </a:xfrm>
          <a:prstGeom prst="rect">
            <a:avLst/>
          </a:prstGeom>
        </p:spPr>
        <p:txBody>
          <a:bodyPr wrap="square" lIns="0" tIns="0" rIns="0" bIns="0" anchor="ctr">
            <a:norm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2805101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2253927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</p:spTree>
    <p:extLst>
      <p:ext uri="{BB962C8B-B14F-4D97-AF65-F5344CB8AC3E}">
        <p14:creationId xmlns:p14="http://schemas.microsoft.com/office/powerpoint/2010/main" val="1834730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3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440128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3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805562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228606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7017084" y="2122268"/>
            <a:ext cx="946657" cy="946657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2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Image &amp; Text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39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9081397" y="3308338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3504441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6292919" y="3302454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7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1340729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9706163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9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4129207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50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6917685" y="2032808"/>
            <a:ext cx="1145455" cy="1145455"/>
          </a:xfrm>
          <a:prstGeom prst="rect">
            <a:avLst/>
          </a:prstGeom>
          <a:noFill/>
        </p:spPr>
        <p:txBody>
          <a:bodyPr wrap="non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4 Column Text &amp; Icon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2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9081397" y="3644420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2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3504441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6292919" y="3638536"/>
            <a:ext cx="239498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8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3991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56633" y="1432038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784566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657554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5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2622884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3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6715887" y="3289611"/>
            <a:ext cx="476049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Quid </a:t>
            </a:r>
            <a:r>
              <a:rPr lang="en-US" dirty="0" err="1"/>
              <a:t>enim</a:t>
            </a:r>
            <a:r>
              <a:rPr lang="en-US" dirty="0"/>
              <a:t> de </a:t>
            </a:r>
            <a:r>
              <a:rPr lang="en-US" dirty="0" err="1"/>
              <a:t>amicitia</a:t>
            </a:r>
            <a:r>
              <a:rPr lang="en-US" dirty="0"/>
              <a:t> </a:t>
            </a:r>
            <a:r>
              <a:rPr lang="en-US" dirty="0" err="1"/>
              <a:t>statueris</a:t>
            </a:r>
            <a:r>
              <a:rPr lang="en-US" dirty="0"/>
              <a:t> </a:t>
            </a:r>
            <a:r>
              <a:rPr lang="en-US" dirty="0" err="1"/>
              <a:t>utilitatis</a:t>
            </a:r>
            <a:r>
              <a:rPr lang="en-US" dirty="0"/>
              <a:t> causa </a:t>
            </a:r>
            <a:r>
              <a:rPr lang="en-US" dirty="0" err="1"/>
              <a:t>expetenda</a:t>
            </a:r>
            <a:r>
              <a:rPr lang="en-US" dirty="0"/>
              <a:t> vides. Quod </a:t>
            </a:r>
            <a:r>
              <a:rPr lang="en-US" dirty="0" err="1"/>
              <a:t>vestri</a:t>
            </a:r>
            <a:r>
              <a:rPr lang="en-US" dirty="0"/>
              <a:t> non item.</a:t>
            </a:r>
          </a:p>
        </p:txBody>
      </p:sp>
      <p:sp>
        <p:nvSpPr>
          <p:cNvPr id="28" name="Picture Placeholder 3" title="Click the Icon to add your Image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8622808" y="1495647"/>
            <a:ext cx="946657" cy="946657"/>
          </a:xfrm>
          <a:prstGeom prst="rect">
            <a:avLst/>
          </a:prstGeom>
          <a:noFill/>
        </p:spPr>
        <p:txBody>
          <a:bodyPr wrap="non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6715887" y="2834261"/>
            <a:ext cx="476049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Comparison Slide Heading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7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rgbClr val="324F82">
                <a:alpha val="50000"/>
              </a:srgb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7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3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4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E038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05183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03987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3339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8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33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Column Comparison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848173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0" name="Picture Placeholder 3" title="Click the Icon to add your Image"/>
          <p:cNvSpPr>
            <a:spLocks noGrp="1" noChangeAspect="1"/>
          </p:cNvSpPr>
          <p:nvPr>
            <p:ph type="pic" sz="quarter" idx="26" hasCustomPrompt="1"/>
          </p:nvPr>
        </p:nvSpPr>
        <p:spPr>
          <a:xfrm>
            <a:off x="848173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48173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0" name="Picture Placeholder 3" title="Click the Icon to add your Image"/>
          <p:cNvSpPr>
            <a:spLocks noGrp="1" noChangeAspect="1"/>
          </p:cNvSpPr>
          <p:nvPr>
            <p:ph type="pic" sz="quarter" idx="32" hasCustomPrompt="1"/>
          </p:nvPr>
        </p:nvSpPr>
        <p:spPr>
          <a:xfrm>
            <a:off x="10545321" y="1815122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35" hasCustomPrompt="1"/>
          </p:nvPr>
        </p:nvSpPr>
        <p:spPr>
          <a:xfrm>
            <a:off x="10545321" y="3113926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38" hasCustomPrompt="1"/>
          </p:nvPr>
        </p:nvSpPr>
        <p:spPr>
          <a:xfrm>
            <a:off x="10545321" y="4443331"/>
            <a:ext cx="798855" cy="798855"/>
          </a:xfrm>
          <a:prstGeom prst="rect">
            <a:avLst/>
          </a:prstGeom>
          <a:noFill/>
        </p:spPr>
        <p:txBody>
          <a:bodyPr wrap="square" lIns="0" tIns="0" rIns="0" bIns="0" anchor="ctr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4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6 Icons &amp; Text Slide Heading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  <p:sp>
        <p:nvSpPr>
          <p:cNvPr id="27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1955389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1955389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6096174" y="2155352"/>
            <a:ext cx="0" cy="3001617"/>
          </a:xfrm>
          <a:prstGeom prst="line">
            <a:avLst/>
          </a:prstGeom>
          <a:ln>
            <a:solidFill>
              <a:schemeClr val="bg1">
                <a:alpha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1955389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1955389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4" name="Content Placeholder 17"/>
          <p:cNvSpPr>
            <a:spLocks noGrp="1"/>
          </p:cNvSpPr>
          <p:nvPr>
            <p:ph sz="quarter" idx="28" hasCustomPrompt="1"/>
          </p:nvPr>
        </p:nvSpPr>
        <p:spPr>
          <a:xfrm>
            <a:off x="1955389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17"/>
          <p:cNvSpPr>
            <a:spLocks noGrp="1"/>
          </p:cNvSpPr>
          <p:nvPr>
            <p:ph sz="quarter" idx="30" hasCustomPrompt="1"/>
          </p:nvPr>
        </p:nvSpPr>
        <p:spPr>
          <a:xfrm>
            <a:off x="1955389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6" name="Content Placeholder 17"/>
          <p:cNvSpPr>
            <a:spLocks noGrp="1"/>
          </p:cNvSpPr>
          <p:nvPr>
            <p:ph sz="quarter" idx="31" hasCustomPrompt="1"/>
          </p:nvPr>
        </p:nvSpPr>
        <p:spPr>
          <a:xfrm>
            <a:off x="6715888" y="2106913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7" name="Content Placeholder 17"/>
          <p:cNvSpPr>
            <a:spLocks noGrp="1"/>
          </p:cNvSpPr>
          <p:nvPr>
            <p:ph sz="quarter" idx="33" hasCustomPrompt="1"/>
          </p:nvPr>
        </p:nvSpPr>
        <p:spPr>
          <a:xfrm>
            <a:off x="6715888" y="1780480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8" name="Content Placeholder 17"/>
          <p:cNvSpPr>
            <a:spLocks noGrp="1"/>
          </p:cNvSpPr>
          <p:nvPr>
            <p:ph sz="quarter" idx="34" hasCustomPrompt="1"/>
          </p:nvPr>
        </p:nvSpPr>
        <p:spPr>
          <a:xfrm>
            <a:off x="6715888" y="3405717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9" name="Content Placeholder 17"/>
          <p:cNvSpPr>
            <a:spLocks noGrp="1"/>
          </p:cNvSpPr>
          <p:nvPr>
            <p:ph sz="quarter" idx="36" hasCustomPrompt="1"/>
          </p:nvPr>
        </p:nvSpPr>
        <p:spPr>
          <a:xfrm>
            <a:off x="6715888" y="3079284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50" name="Content Placeholder 17"/>
          <p:cNvSpPr>
            <a:spLocks noGrp="1"/>
          </p:cNvSpPr>
          <p:nvPr>
            <p:ph sz="quarter" idx="37" hasCustomPrompt="1"/>
          </p:nvPr>
        </p:nvSpPr>
        <p:spPr>
          <a:xfrm>
            <a:off x="6715888" y="4735122"/>
            <a:ext cx="3521072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171450" indent="-171450" algn="l">
              <a:lnSpc>
                <a:spcPct val="100000"/>
              </a:lnSpc>
              <a:buFont typeface="Arial" charset="0"/>
              <a:buChar char="•"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1" name="Content Placeholder 17"/>
          <p:cNvSpPr>
            <a:spLocks noGrp="1"/>
          </p:cNvSpPr>
          <p:nvPr>
            <p:ph sz="quarter" idx="39" hasCustomPrompt="1"/>
          </p:nvPr>
        </p:nvSpPr>
        <p:spPr>
          <a:xfrm>
            <a:off x="6715888" y="4408689"/>
            <a:ext cx="352107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>
              <a:lnSpc>
                <a:spcPct val="100000"/>
              </a:lnSpc>
              <a:buNone/>
              <a:defRPr sz="1400" b="1" i="0" baseline="0">
                <a:solidFill>
                  <a:srgbClr val="F9C40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2" y="4560199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715962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21" hasCustomPrompt="1"/>
          </p:nvPr>
        </p:nvSpPr>
        <p:spPr>
          <a:xfrm>
            <a:off x="715962" y="4224117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3" name="Content Placeholder 17"/>
          <p:cNvSpPr>
            <a:spLocks noGrp="1"/>
          </p:cNvSpPr>
          <p:nvPr>
            <p:ph sz="quarter" idx="22" hasCustomPrompt="1"/>
          </p:nvPr>
        </p:nvSpPr>
        <p:spPr>
          <a:xfrm>
            <a:off x="4440173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17"/>
          <p:cNvSpPr>
            <a:spLocks noGrp="1"/>
          </p:cNvSpPr>
          <p:nvPr>
            <p:ph sz="quarter" idx="24" hasCustomPrompt="1"/>
          </p:nvPr>
        </p:nvSpPr>
        <p:spPr>
          <a:xfrm>
            <a:off x="4440173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36" name="Content Placeholder 17"/>
          <p:cNvSpPr>
            <a:spLocks noGrp="1"/>
          </p:cNvSpPr>
          <p:nvPr>
            <p:ph sz="quarter" idx="25" hasCustomPrompt="1"/>
          </p:nvPr>
        </p:nvSpPr>
        <p:spPr>
          <a:xfrm>
            <a:off x="8164384" y="4537025"/>
            <a:ext cx="3311999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2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17"/>
          <p:cNvSpPr>
            <a:spLocks noGrp="1"/>
          </p:cNvSpPr>
          <p:nvPr>
            <p:ph sz="quarter" idx="27" hasCustomPrompt="1"/>
          </p:nvPr>
        </p:nvSpPr>
        <p:spPr>
          <a:xfrm>
            <a:off x="8164384" y="4200943"/>
            <a:ext cx="331199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ctr">
              <a:lnSpc>
                <a:spcPct val="100000"/>
              </a:lnSpc>
              <a:buNone/>
              <a:defRPr sz="1400" b="1" i="0" baseline="0">
                <a:solidFill>
                  <a:srgbClr val="4FB9AB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Insert Subtitle Here</a:t>
            </a:r>
          </a:p>
        </p:txBody>
      </p:sp>
      <p:sp>
        <p:nvSpPr>
          <p:cNvPr id="41" name="Picture Placeholder 3" title="Click the Icon to add your Image"/>
          <p:cNvSpPr>
            <a:spLocks noGrp="1" noChangeAspect="1"/>
          </p:cNvSpPr>
          <p:nvPr>
            <p:ph type="pic" sz="quarter" idx="28" hasCustomPrompt="1"/>
          </p:nvPr>
        </p:nvSpPr>
        <p:spPr>
          <a:xfrm>
            <a:off x="4440173" y="2010139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2" name="Picture Placeholder 3" title="Click the Icon to add your Image"/>
          <p:cNvSpPr>
            <a:spLocks noGrp="1" noChangeAspect="1"/>
          </p:cNvSpPr>
          <p:nvPr>
            <p:ph type="pic" sz="quarter" idx="29" hasCustomPrompt="1"/>
          </p:nvPr>
        </p:nvSpPr>
        <p:spPr>
          <a:xfrm>
            <a:off x="8168689" y="2003311"/>
            <a:ext cx="3303387" cy="1943169"/>
          </a:xfrm>
          <a:prstGeom prst="rect">
            <a:avLst/>
          </a:prstGeom>
          <a:solidFill>
            <a:schemeClr val="bg2"/>
          </a:solidFill>
        </p:spPr>
        <p:txBody>
          <a:bodyPr wrap="square" lIns="360000" tIns="0" rIns="360000" bIns="540000" anchor="b" anchorCtr="1">
            <a:noAutofit/>
          </a:bodyPr>
          <a:lstStyle>
            <a:lvl1pPr marL="0" indent="0" algn="ctr">
              <a:buNone/>
              <a:defRPr sz="10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</a:t>
            </a:r>
          </a:p>
        </p:txBody>
      </p:sp>
      <p:sp>
        <p:nvSpPr>
          <p:cNvPr id="44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3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&amp;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1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597485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6089373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715618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Rectangle 21"/>
          <p:cNvSpPr/>
          <p:nvPr userDrawn="1"/>
        </p:nvSpPr>
        <p:spPr>
          <a:xfrm>
            <a:off x="6089373" y="5814391"/>
            <a:ext cx="6102626" cy="1043609"/>
          </a:xfrm>
          <a:prstGeom prst="rect">
            <a:avLst/>
          </a:prstGeom>
          <a:gradFill>
            <a:gsLst>
              <a:gs pos="100000">
                <a:srgbClr val="324F82">
                  <a:alpha val="50000"/>
                </a:srgbClr>
              </a:gs>
              <a:gs pos="0">
                <a:srgbClr val="324F82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10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715964" y="216673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715963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 title="Click the Icon to add your Image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6102626" cy="6858000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1835999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3" name="Rectangle 2"/>
          <p:cNvSpPr/>
          <p:nvPr userDrawn="1"/>
        </p:nvSpPr>
        <p:spPr>
          <a:xfrm>
            <a:off x="6102626" y="1"/>
            <a:ext cx="6089374" cy="6858000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 userDrawn="1"/>
        </p:nvCxnSpPr>
        <p:spPr>
          <a:xfrm>
            <a:off x="6818244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 userDrawn="1"/>
        </p:nvSpPr>
        <p:spPr>
          <a:xfrm>
            <a:off x="0" y="5814391"/>
            <a:ext cx="6102626" cy="1043609"/>
          </a:xfrm>
          <a:prstGeom prst="rect">
            <a:avLst/>
          </a:prstGeom>
          <a:gradFill>
            <a:gsLst>
              <a:gs pos="100000">
                <a:schemeClr val="bg1">
                  <a:alpha val="49000"/>
                </a:schemeClr>
              </a:gs>
              <a:gs pos="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6818589" y="2162650"/>
            <a:ext cx="4657792" cy="31618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818244" y="716218"/>
            <a:ext cx="4657793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Split Image Slide Heading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6818244" y="1158975"/>
            <a:ext cx="4657794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715617"/>
            <a:ext cx="10760766" cy="5401276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Chapter/Slide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 Chapter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715617" y="2057401"/>
            <a:ext cx="10760766" cy="4059492"/>
          </a:xfrm>
          <a:prstGeom prst="rect">
            <a:avLst/>
          </a:prstGeom>
        </p:spPr>
        <p:txBody>
          <a:bodyPr wrap="none" lIns="0" tIns="0" rIns="0" bIns="0" anchor="ctr" anchorCtr="1">
            <a:noAutofit/>
          </a:bodyPr>
          <a:lstStyle>
            <a:lvl1pPr algn="ctr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Icon Chapter Slide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4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5430079" y="2057400"/>
            <a:ext cx="1331842" cy="1331842"/>
          </a:xfrm>
          <a:prstGeom prst="rect">
            <a:avLst/>
          </a:prstGeom>
          <a:noFill/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y questions?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715617" y="3315615"/>
            <a:ext cx="107640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Thank</a:t>
            </a:r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you for listening.</a:t>
            </a:r>
          </a:p>
          <a:p>
            <a:pPr algn="ctr"/>
            <a:r>
              <a:rPr lang="en-US" sz="4400" b="1" i="0" baseline="0" dirty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rPr>
              <a:t> Any questions?</a:t>
            </a:r>
            <a:endParaRPr lang="en-US" sz="4400" b="1" i="0" dirty="0">
              <a:solidFill>
                <a:schemeClr val="bg1"/>
              </a:solidFill>
              <a:latin typeface="Ubuntu" charset="0"/>
              <a:ea typeface="Ubuntu" charset="0"/>
              <a:cs typeface="Ubuntu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89" y="1769165"/>
            <a:ext cx="1717886" cy="14092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8" name="Chart Placeholder 7"/>
          <p:cNvSpPr>
            <a:spLocks noGrp="1"/>
          </p:cNvSpPr>
          <p:nvPr>
            <p:ph type="chart" sz="quarter" idx="14" hasCustomPrompt="1"/>
          </p:nvPr>
        </p:nvSpPr>
        <p:spPr>
          <a:xfrm>
            <a:off x="715963" y="1838325"/>
            <a:ext cx="10760075" cy="3736975"/>
          </a:xfrm>
          <a:prstGeom prst="rect">
            <a:avLst/>
          </a:prstGeom>
        </p:spPr>
        <p:txBody>
          <a:bodyPr anchor="b" anchorCtr="1"/>
          <a:lstStyle>
            <a:lvl1pPr marL="0" indent="0">
              <a:buNone/>
              <a:defRPr sz="1400" b="0" i="0" baseline="0">
                <a:solidFill>
                  <a:srgbClr val="324F82"/>
                </a:solidFill>
                <a:latin typeface="Ubuntu Light" charset="0"/>
                <a:ea typeface="Ubuntu Light" charset="0"/>
                <a:cs typeface="Ubuntu Light" charset="0"/>
              </a:defRPr>
            </a:lvl1pPr>
          </a:lstStyle>
          <a:p>
            <a:r>
              <a:rPr lang="en-US" dirty="0"/>
              <a:t>Click the icon to start building your chart</a:t>
            </a:r>
          </a:p>
        </p:txBody>
      </p:sp>
      <p:sp>
        <p:nvSpPr>
          <p:cNvPr id="10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Chart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2" name="TextBox 21"/>
          <p:cNvSpPr txBox="1"/>
          <p:nvPr userDrawn="1"/>
        </p:nvSpPr>
        <p:spPr>
          <a:xfrm>
            <a:off x="-1123122" y="-18387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  <p:extLst>
      <p:ext uri="{BB962C8B-B14F-4D97-AF65-F5344CB8AC3E}">
        <p14:creationId xmlns:p14="http://schemas.microsoft.com/office/powerpoint/2010/main" val="111829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17"/>
          <p:cNvSpPr>
            <a:spLocks noGrp="1"/>
          </p:cNvSpPr>
          <p:nvPr>
            <p:ph sz="quarter" idx="14" hasCustomPrompt="1"/>
          </p:nvPr>
        </p:nvSpPr>
        <p:spPr>
          <a:xfrm>
            <a:off x="715963" y="2230644"/>
            <a:ext cx="10760075" cy="2065181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1 Column Text Slide Heading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2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Slide Revers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sp>
        <p:nvSpPr>
          <p:cNvPr id="5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cxnSp>
        <p:nvCxnSpPr>
          <p:cNvPr id="24" name="Straight Connector 23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17"/>
          <p:cNvSpPr>
            <a:spLocks noGrp="1"/>
          </p:cNvSpPr>
          <p:nvPr>
            <p:ph sz="quarter" idx="16" hasCustomPrompt="1"/>
          </p:nvPr>
        </p:nvSpPr>
        <p:spPr>
          <a:xfrm>
            <a:off x="715964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6453809" y="2230644"/>
            <a:ext cx="5022228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2230641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Text Slide Heading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Text Slide Pu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Content Placeholder 17"/>
          <p:cNvSpPr>
            <a:spLocks noGrp="1"/>
          </p:cNvSpPr>
          <p:nvPr>
            <p:ph sz="quarter" idx="15" hasCustomPrompt="1"/>
          </p:nvPr>
        </p:nvSpPr>
        <p:spPr>
          <a:xfrm>
            <a:off x="715963" y="2230644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28" name="Content Placeholder 17"/>
          <p:cNvSpPr>
            <a:spLocks noGrp="1"/>
          </p:cNvSpPr>
          <p:nvPr>
            <p:ph sz="quarter" idx="18" hasCustomPrompt="1"/>
          </p:nvPr>
        </p:nvSpPr>
        <p:spPr>
          <a:xfrm>
            <a:off x="4481097" y="2230642"/>
            <a:ext cx="32298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Content Placeholder 17"/>
          <p:cNvSpPr>
            <a:spLocks noGrp="1"/>
          </p:cNvSpPr>
          <p:nvPr>
            <p:ph sz="quarter" idx="19" hasCustomPrompt="1"/>
          </p:nvPr>
        </p:nvSpPr>
        <p:spPr>
          <a:xfrm>
            <a:off x="8246231" y="1868557"/>
            <a:ext cx="3229803" cy="3641970"/>
          </a:xfrm>
          <a:prstGeom prst="rect">
            <a:avLst/>
          </a:prstGeom>
          <a:solidFill>
            <a:srgbClr val="324F82"/>
          </a:solidFill>
        </p:spPr>
        <p:txBody>
          <a:bodyPr wrap="square" lIns="360000" tIns="360000" rIns="360000" bIns="360000">
            <a:noAutofit/>
          </a:bodyPr>
          <a:lstStyle>
            <a:lvl1pPr marL="285750" indent="-285750">
              <a:lnSpc>
                <a:spcPct val="100000"/>
              </a:lnSpc>
              <a:buFont typeface="Arial" charset="0"/>
              <a:buChar char="•"/>
              <a:defRPr sz="1600" b="0" i="0" baseline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4572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2pPr>
            <a:lvl3pPr marL="9144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3 Column Pull Out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Image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5953539"/>
            <a:ext cx="12192000" cy="904461"/>
          </a:xfrm>
          <a:prstGeom prst="rect">
            <a:avLst/>
          </a:prstGeom>
          <a:gradFill>
            <a:gsLst>
              <a:gs pos="10000">
                <a:srgbClr val="324F82"/>
              </a:gs>
              <a:gs pos="100000">
                <a:srgbClr val="28B8CE"/>
              </a:gs>
            </a:gsLst>
            <a:lin ang="189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165" y="6116893"/>
            <a:ext cx="2087823" cy="599071"/>
          </a:xfrm>
          <a:prstGeom prst="rect">
            <a:avLst/>
          </a:prstGeom>
        </p:spPr>
      </p:pic>
      <p:cxnSp>
        <p:nvCxnSpPr>
          <p:cNvPr id="15" name="Straight Connector 14"/>
          <p:cNvCxnSpPr/>
          <p:nvPr userDrawn="1"/>
        </p:nvCxnSpPr>
        <p:spPr>
          <a:xfrm>
            <a:off x="718456" y="1868557"/>
            <a:ext cx="864704" cy="0"/>
          </a:xfrm>
          <a:prstGeom prst="line">
            <a:avLst/>
          </a:prstGeom>
          <a:ln w="28575">
            <a:solidFill>
              <a:srgbClr val="F9C40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icture Placeholder 3" title="Click the Icon to add your Image"/>
          <p:cNvSpPr>
            <a:spLocks noGrp="1" noChangeAspect="1"/>
          </p:cNvSpPr>
          <p:nvPr>
            <p:ph type="pic" sz="quarter" idx="16" hasCustomPrompt="1"/>
          </p:nvPr>
        </p:nvSpPr>
        <p:spPr>
          <a:xfrm>
            <a:off x="6453807" y="2230643"/>
            <a:ext cx="5022576" cy="2929007"/>
          </a:xfrm>
          <a:prstGeom prst="rect">
            <a:avLst/>
          </a:prstGeom>
          <a:solidFill>
            <a:schemeClr val="bg2"/>
          </a:solidFill>
        </p:spPr>
        <p:txBody>
          <a:bodyPr wrap="square" lIns="0" tIns="0" rIns="0" bIns="540000" anchor="b" anchorCtr="1">
            <a:noAutofit/>
          </a:bodyPr>
          <a:lstStyle>
            <a:lvl1pPr marL="0" indent="0" algn="ctr">
              <a:buNone/>
              <a:defRPr sz="1200" b="0" i="0" baseline="0">
                <a:solidFill>
                  <a:schemeClr val="bg1">
                    <a:lumMod val="50000"/>
                  </a:schemeClr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the icon to add your image </a:t>
            </a:r>
          </a:p>
        </p:txBody>
      </p:sp>
      <p:sp>
        <p:nvSpPr>
          <p:cNvPr id="11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348491" y="6294968"/>
            <a:ext cx="3597275" cy="221599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sz="1600" b="1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Insert Document Title</a:t>
            </a:r>
          </a:p>
        </p:txBody>
      </p:sp>
      <p:sp>
        <p:nvSpPr>
          <p:cNvPr id="12" name="Content Placeholder 17"/>
          <p:cNvSpPr>
            <a:spLocks noGrp="1"/>
          </p:cNvSpPr>
          <p:nvPr>
            <p:ph sz="quarter" idx="17" hasCustomPrompt="1"/>
          </p:nvPr>
        </p:nvSpPr>
        <p:spPr>
          <a:xfrm>
            <a:off x="715963" y="2230644"/>
            <a:ext cx="5022227" cy="20651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 sz="2400" b="0" i="0" baseline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742950" indent="-285750">
              <a:buFont typeface="Courier New" charset="0"/>
              <a:buChar char="o"/>
              <a:defRPr sz="18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1200150" indent="-285750">
              <a:buFont typeface="Arial" charset="0"/>
              <a:buChar char="•"/>
              <a:defRPr sz="1600" b="0" i="0">
                <a:solidFill>
                  <a:srgbClr val="324F82"/>
                </a:solidFill>
                <a:latin typeface="Verdana" charset="0"/>
                <a:ea typeface="Verdana" charset="0"/>
                <a:cs typeface="Verdana" charset="0"/>
              </a:defRPr>
            </a:lvl3pPr>
            <a:lvl4pPr marL="13716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4pPr>
            <a:lvl5pPr marL="1828800" indent="0">
              <a:buNone/>
              <a:defRPr sz="1400" b="0" i="0">
                <a:latin typeface="Verdana" charset="0"/>
                <a:ea typeface="Verdana" charset="0"/>
                <a:cs typeface="Verdana" charset="0"/>
              </a:defRPr>
            </a:lvl5pPr>
          </a:lstStyle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  <a:p>
            <a:pPr lvl="0"/>
            <a:r>
              <a:rPr lang="en-US" dirty="0"/>
              <a:t>Bullet Point Bullet Point</a:t>
            </a:r>
          </a:p>
          <a:p>
            <a:pPr lvl="1"/>
            <a:r>
              <a:rPr lang="en-US" dirty="0"/>
              <a:t>Bullet Point Bullet Point</a:t>
            </a:r>
          </a:p>
          <a:p>
            <a:pPr lvl="2"/>
            <a:r>
              <a:rPr lang="en-US" dirty="0"/>
              <a:t>Bullet Point Bullet Point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5963" y="716218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1" i="0">
                <a:solidFill>
                  <a:srgbClr val="324F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Text &amp; Image Slide Heading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715962" y="1158975"/>
            <a:ext cx="10760075" cy="3935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b="0" i="0">
                <a:solidFill>
                  <a:srgbClr val="E0388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Slide Subheading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358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4" r:id="rId2"/>
    <p:sldLayoutId id="2147483650" r:id="rId3"/>
    <p:sldLayoutId id="2147483666" r:id="rId4"/>
    <p:sldLayoutId id="2147483651" r:id="rId5"/>
    <p:sldLayoutId id="2147483667" r:id="rId6"/>
    <p:sldLayoutId id="2147483652" r:id="rId7"/>
    <p:sldLayoutId id="2147483665" r:id="rId8"/>
    <p:sldLayoutId id="2147483654" r:id="rId9"/>
    <p:sldLayoutId id="2147483656" r:id="rId10"/>
    <p:sldLayoutId id="2147483663" r:id="rId11"/>
    <p:sldLayoutId id="2147483660" r:id="rId12"/>
    <p:sldLayoutId id="2147483664" r:id="rId13"/>
    <p:sldLayoutId id="2147483670" r:id="rId14"/>
    <p:sldLayoutId id="2147483671" r:id="rId15"/>
    <p:sldLayoutId id="2147483657" r:id="rId16"/>
    <p:sldLayoutId id="2147483653" r:id="rId17"/>
    <p:sldLayoutId id="2147483668" r:id="rId18"/>
    <p:sldLayoutId id="2147483669" r:id="rId19"/>
    <p:sldLayoutId id="2147483658" r:id="rId20"/>
    <p:sldLayoutId id="2147483655" r:id="rId21"/>
    <p:sldLayoutId id="2147483662" r:id="rId22"/>
    <p:sldLayoutId id="2147483673" r:id="rId23"/>
    <p:sldLayoutId id="2147483659" r:id="rId24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anphi.org/tools-resources/nphi-framework.html" TargetMode="External"/><Relationship Id="rId2" Type="http://schemas.openxmlformats.org/officeDocument/2006/relationships/hyperlink" Target="https://www.legislation.gov.uk/wsi/2009/2058/article/3/made" TargetMode="Externa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acmedsci.ac.uk/publications" TargetMode="External"/><Relationship Id="rId4" Type="http://schemas.openxmlformats.org/officeDocument/2006/relationships/hyperlink" Target="https://www.nihr.ac.uk/health-and-care-professionals/engagement-and-participation-in-research/embedding-a-research-culture.htm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4500" b="0" i="0" u="none" strike="noStrike" dirty="0">
                <a:effectLst/>
                <a:latin typeface="Ubuntu" panose="020B0504030602030204" pitchFamily="34" charset="0"/>
              </a:rPr>
              <a:t>Towards a Public Health Wales Research &amp; Evaluation Strategy</a:t>
            </a:r>
            <a:endParaRPr lang="en-US" sz="4500" dirty="0">
              <a:latin typeface="Ubuntu" panose="020B0504030602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/>
              <a:t>21</a:t>
            </a:r>
            <a:r>
              <a:rPr lang="en-US" baseline="30000" dirty="0"/>
              <a:t>st</a:t>
            </a:r>
            <a:r>
              <a:rPr lang="en-US" dirty="0"/>
              <a:t> September 2022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Iain Bell</a:t>
            </a:r>
          </a:p>
        </p:txBody>
      </p:sp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DC861119-ED6C-40B9-A4A8-05A37CF4CEFB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01" y="0"/>
            <a:ext cx="11447538" cy="594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0870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331795-0815-46D4-B955-1F575F22A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1137270"/>
            <a:ext cx="10492882" cy="830997"/>
          </a:xfrm>
        </p:spPr>
        <p:txBody>
          <a:bodyPr/>
          <a:lstStyle/>
          <a:p>
            <a:r>
              <a:rPr lang="en-GB" b="0" dirty="0"/>
              <a:t>User priorities</a:t>
            </a:r>
          </a:p>
        </p:txBody>
      </p:sp>
    </p:spTree>
    <p:extLst>
      <p:ext uri="{BB962C8B-B14F-4D97-AF65-F5344CB8AC3E}">
        <p14:creationId xmlns:p14="http://schemas.microsoft.com/office/powerpoint/2010/main" val="1216654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280A5-60BC-4264-B964-74C37FB006A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2" y="2045709"/>
            <a:ext cx="10760075" cy="3724096"/>
          </a:xfrm>
        </p:spPr>
        <p:txBody>
          <a:bodyPr/>
          <a:lstStyle/>
          <a:p>
            <a:r>
              <a:rPr lang="en-GB" dirty="0"/>
              <a:t>Unclear how all our work fits together​</a:t>
            </a:r>
          </a:p>
          <a:p>
            <a:endParaRPr lang="en-GB" dirty="0"/>
          </a:p>
          <a:p>
            <a:r>
              <a:rPr lang="en-GB" dirty="0"/>
              <a:t>Alignment with Government priorities​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Equality and protected characteristics are vital​</a:t>
            </a:r>
          </a:p>
          <a:p>
            <a:pPr marL="0" indent="0">
              <a:buNone/>
            </a:pPr>
            <a:endParaRPr lang="en-GB" dirty="0">
              <a:solidFill>
                <a:srgbClr val="FFC000"/>
              </a:solidFill>
            </a:endParaRPr>
          </a:p>
          <a:p>
            <a:r>
              <a:rPr lang="en-GB" dirty="0"/>
              <a:t>A greater focus on evaluation, </a:t>
            </a:r>
            <a:r>
              <a:rPr lang="en-GB" dirty="0">
                <a:solidFill>
                  <a:schemeClr val="tx2"/>
                </a:solidFill>
              </a:rPr>
              <a:t>impact and service delivery – the “how?” and “why?” change achieved or not​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2EF27C-3E3C-4569-92D6-FBCD38DA52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Key findings​</a:t>
            </a:r>
          </a:p>
        </p:txBody>
      </p:sp>
    </p:spTree>
    <p:extLst>
      <p:ext uri="{BB962C8B-B14F-4D97-AF65-F5344CB8AC3E}">
        <p14:creationId xmlns:p14="http://schemas.microsoft.com/office/powerpoint/2010/main" val="1484514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83E3D7-C25B-44F9-AE64-EDB27D19F30E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32226" y="842782"/>
            <a:ext cx="11127547" cy="5001732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C65A0E-F368-42A9-A738-1786E54596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205" y="319703"/>
            <a:ext cx="10760075" cy="393542"/>
          </a:xfrm>
        </p:spPr>
        <p:txBody>
          <a:bodyPr/>
          <a:lstStyle/>
          <a:p>
            <a:pPr algn="ctr"/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Considerations for research strategy</a:t>
            </a:r>
            <a:r>
              <a:rPr lang="en-GB" b="0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</a:rPr>
              <a:t>​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89199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E4990DC-982F-43F6-B26E-C4B866220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0" dirty="0"/>
              <a:t>So what might this mean for our strategy</a:t>
            </a:r>
          </a:p>
        </p:txBody>
      </p:sp>
    </p:spTree>
    <p:extLst>
      <p:ext uri="{BB962C8B-B14F-4D97-AF65-F5344CB8AC3E}">
        <p14:creationId xmlns:p14="http://schemas.microsoft.com/office/powerpoint/2010/main" val="196888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120A86-0882-4113-BE6F-F456A5A06A71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/>
          <a:stretch>
            <a:fillRect/>
          </a:stretch>
        </p:blipFill>
        <p:spPr>
          <a:xfrm>
            <a:off x="565774" y="452214"/>
            <a:ext cx="10540590" cy="5103596"/>
          </a:xfrm>
        </p:spPr>
      </p:pic>
    </p:spTree>
    <p:extLst>
      <p:ext uri="{BB962C8B-B14F-4D97-AF65-F5344CB8AC3E}">
        <p14:creationId xmlns:p14="http://schemas.microsoft.com/office/powerpoint/2010/main" val="1510336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EA2B7-7715-49A6-86B0-1F3DC43B372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0480" y="1850500"/>
            <a:ext cx="10760075" cy="4062651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GB" dirty="0"/>
              <a:t>Open about our priorities​</a:t>
            </a:r>
          </a:p>
          <a:p>
            <a:pPr>
              <a:spcBef>
                <a:spcPts val="0"/>
              </a:spcBef>
            </a:pPr>
            <a:r>
              <a:rPr lang="en-GB" dirty="0"/>
              <a:t>Develop and share areas of research interest within and external to PHW​</a:t>
            </a:r>
          </a:p>
          <a:p>
            <a:pPr>
              <a:spcBef>
                <a:spcPts val="0"/>
              </a:spcBef>
            </a:pPr>
            <a:r>
              <a:rPr lang="en-GB" dirty="0"/>
              <a:t>Publish outputs targeted to user needs​</a:t>
            </a:r>
          </a:p>
          <a:p>
            <a:pPr>
              <a:spcBef>
                <a:spcPts val="0"/>
              </a:spcBef>
            </a:pPr>
            <a:r>
              <a:rPr lang="en-GB" dirty="0"/>
              <a:t>Be clear about what we are leading/supporting ourselves​</a:t>
            </a:r>
          </a:p>
          <a:p>
            <a:pPr>
              <a:spcBef>
                <a:spcPts val="0"/>
              </a:spcBef>
            </a:pPr>
            <a:r>
              <a:rPr lang="en-GB" dirty="0"/>
              <a:t>Open with the public about what we are doing​</a:t>
            </a:r>
          </a:p>
          <a:p>
            <a:pPr>
              <a:spcBef>
                <a:spcPts val="0"/>
              </a:spcBef>
            </a:pPr>
            <a:r>
              <a:rPr lang="en-GB" dirty="0"/>
              <a:t>Open about our methods, ​</a:t>
            </a:r>
          </a:p>
          <a:p>
            <a:pPr>
              <a:spcBef>
                <a:spcPts val="0"/>
              </a:spcBef>
            </a:pPr>
            <a:r>
              <a:rPr lang="en-GB" dirty="0"/>
              <a:t>Open data or TREs​</a:t>
            </a:r>
          </a:p>
          <a:p>
            <a:pPr>
              <a:spcBef>
                <a:spcPts val="0"/>
              </a:spcBef>
            </a:pPr>
            <a:r>
              <a:rPr lang="en-GB" dirty="0"/>
              <a:t>Open source​</a:t>
            </a:r>
          </a:p>
          <a:p>
            <a:pPr>
              <a:spcBef>
                <a:spcPts val="0"/>
              </a:spcBef>
            </a:pPr>
            <a:r>
              <a:rPr lang="en-GB" dirty="0"/>
              <a:t>Replicability​</a:t>
            </a:r>
          </a:p>
          <a:p>
            <a:pPr>
              <a:spcBef>
                <a:spcPts val="0"/>
              </a:spcBef>
            </a:pPr>
            <a:r>
              <a:rPr lang="en-GB" dirty="0"/>
              <a:t>Open on non-findings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872A7A-7CCB-4E89-820B-104AEAC3C0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Open by default​</a:t>
            </a:r>
          </a:p>
        </p:txBody>
      </p:sp>
    </p:spTree>
    <p:extLst>
      <p:ext uri="{BB962C8B-B14F-4D97-AF65-F5344CB8AC3E}">
        <p14:creationId xmlns:p14="http://schemas.microsoft.com/office/powerpoint/2010/main" val="36722547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AAB755-6C7F-4A28-843E-BC126D93DB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33770" y="2086806"/>
            <a:ext cx="10760075" cy="3724096"/>
          </a:xfrm>
        </p:spPr>
        <p:txBody>
          <a:bodyPr/>
          <a:lstStyle/>
          <a:p>
            <a:r>
              <a:rPr lang="en-GB" dirty="0"/>
              <a:t>Co-design with communities when working with them​</a:t>
            </a:r>
          </a:p>
          <a:p>
            <a:endParaRPr lang="en-GB" dirty="0"/>
          </a:p>
          <a:p>
            <a:r>
              <a:rPr lang="en-GB" dirty="0"/>
              <a:t>Ensure we capture and are representative of all areas of society​</a:t>
            </a:r>
          </a:p>
          <a:p>
            <a:endParaRPr lang="en-GB" dirty="0"/>
          </a:p>
          <a:p>
            <a:r>
              <a:rPr lang="en-GB" dirty="0"/>
              <a:t>Capture equalities information systematically to enable evaluation​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Work with communities to reach out and include those whose trust we don’t have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0898E0-B916-465B-BA43-AD38620F2E2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Inclusive</a:t>
            </a:r>
          </a:p>
        </p:txBody>
      </p:sp>
    </p:spTree>
    <p:extLst>
      <p:ext uri="{BB962C8B-B14F-4D97-AF65-F5344CB8AC3E}">
        <p14:creationId xmlns:p14="http://schemas.microsoft.com/office/powerpoint/2010/main" val="3493443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214A3-BF91-4E12-BD82-52B26054A8A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9931" y="2117629"/>
            <a:ext cx="10760075" cy="3524042"/>
          </a:xfrm>
        </p:spPr>
        <p:txBody>
          <a:bodyPr/>
          <a:lstStyle/>
          <a:p>
            <a:r>
              <a:rPr lang="en-GB" sz="1400" dirty="0"/>
              <a:t>Celebrate the breadth of our agenda from microbiology and pathogen genomics to panel surveys and everything in between​</a:t>
            </a:r>
          </a:p>
          <a:p>
            <a:r>
              <a:rPr lang="en-GB" sz="1400" dirty="0"/>
              <a:t>Pull together the skills we need and the diverse expertise across PHW and externally where there are gaps​</a:t>
            </a:r>
          </a:p>
          <a:p>
            <a:r>
              <a:rPr lang="en-GB" sz="1400" dirty="0"/>
              <a:t>Statistical design​</a:t>
            </a:r>
          </a:p>
          <a:p>
            <a:r>
              <a:rPr lang="en-GB" sz="1400" dirty="0"/>
              <a:t>Subject matter expertise​</a:t>
            </a:r>
          </a:p>
          <a:p>
            <a:r>
              <a:rPr lang="en-GB" sz="1400" dirty="0"/>
              <a:t>Bioinformatics​</a:t>
            </a:r>
          </a:p>
          <a:p>
            <a:r>
              <a:rPr lang="en-GB" sz="1400" dirty="0"/>
              <a:t>Evaluation methods​</a:t>
            </a:r>
          </a:p>
          <a:p>
            <a:r>
              <a:rPr lang="en-GB" sz="1400" dirty="0"/>
              <a:t>Economics​</a:t>
            </a:r>
          </a:p>
          <a:p>
            <a:r>
              <a:rPr lang="en-GB" sz="1400" dirty="0"/>
              <a:t>Questionnaire design​</a:t>
            </a:r>
          </a:p>
          <a:p>
            <a:r>
              <a:rPr lang="en-GB" sz="1400" dirty="0"/>
              <a:t>And much, much more​</a:t>
            </a:r>
          </a:p>
          <a:p>
            <a:r>
              <a:rPr lang="en-GB" sz="1400" dirty="0"/>
              <a:t>Integrated model of R&amp;E development and delivery which achieves joint success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2D3C58-DC71-4273-B67E-3ADDD2730FE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Multi-disciplinary</a:t>
            </a:r>
          </a:p>
        </p:txBody>
      </p:sp>
    </p:spTree>
    <p:extLst>
      <p:ext uri="{BB962C8B-B14F-4D97-AF65-F5344CB8AC3E}">
        <p14:creationId xmlns:p14="http://schemas.microsoft.com/office/powerpoint/2010/main" val="2773022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2DC90A-5E9A-4C1D-859C-007DACAB98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3354765"/>
          </a:xfrm>
        </p:spPr>
        <p:txBody>
          <a:bodyPr/>
          <a:lstStyle/>
          <a:p>
            <a:r>
              <a:rPr lang="en-GB" dirty="0"/>
              <a:t>Common standards for PHW products​</a:t>
            </a:r>
          </a:p>
          <a:p>
            <a:r>
              <a:rPr lang="en-GB" dirty="0"/>
              <a:t>A coherent and comprehensive package of research​</a:t>
            </a:r>
          </a:p>
          <a:p>
            <a:r>
              <a:rPr lang="en-GB" dirty="0"/>
              <a:t>Partnering with others to deliver​</a:t>
            </a:r>
          </a:p>
          <a:p>
            <a:r>
              <a:rPr lang="en-GB" dirty="0"/>
              <a:t>Academics​</a:t>
            </a:r>
          </a:p>
          <a:p>
            <a:r>
              <a:rPr lang="en-GB" dirty="0"/>
              <a:t>Local Health Boards​</a:t>
            </a:r>
          </a:p>
          <a:p>
            <a:r>
              <a:rPr lang="en-GB" dirty="0"/>
              <a:t>Third sector​</a:t>
            </a:r>
          </a:p>
          <a:p>
            <a:r>
              <a:rPr lang="en-GB" dirty="0"/>
              <a:t>Local Authorities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52D2CE-B78F-4F36-B153-D6E733216A7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Joined-up</a:t>
            </a:r>
          </a:p>
        </p:txBody>
      </p:sp>
    </p:spTree>
    <p:extLst>
      <p:ext uri="{BB962C8B-B14F-4D97-AF65-F5344CB8AC3E}">
        <p14:creationId xmlns:p14="http://schemas.microsoft.com/office/powerpoint/2010/main" val="1481087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3600986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 function of public health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Evaluate and conduct research is a defined function of Public health Wales outlined in </a:t>
            </a:r>
            <a:r>
              <a:rPr lang="en-GB" sz="20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2"/>
              </a:rPr>
              <a:t>legislation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Core function of </a:t>
            </a:r>
            <a:r>
              <a:rPr lang="en-GB" sz="20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3"/>
              </a:rPr>
              <a:t>IANPHI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"Public health Institute”  - and highlighted in IANPHI review of PHW 2019(?)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“Evaluation and analysis of health status; Public health research”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Learning and developing organisation – research =&gt; better care, better recruitment and retention, Transforming public health  </a:t>
            </a:r>
            <a:r>
              <a:rPr lang="en-US" sz="20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sz="2000" b="0" i="0" u="none" strike="noStrike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Eg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here with focus on “health care” settings </a:t>
            </a:r>
            <a:r>
              <a:rPr lang="en-GB" sz="20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4"/>
              </a:rPr>
              <a:t>NIHR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;  or </a:t>
            </a:r>
            <a:r>
              <a:rPr lang="en-GB" sz="2000" b="0" i="0" u="sng" strike="noStrike" dirty="0">
                <a:solidFill>
                  <a:srgbClr val="0563C1"/>
                </a:solidFill>
                <a:effectLst/>
                <a:latin typeface="Calibri" panose="020F0502020204030204" pitchFamily="34" charset="0"/>
                <a:hlinkClick r:id="rId5"/>
              </a:rPr>
              <a:t>Academy of Med Sciences</a:t>
            </a: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(innovation report Jan 2020)</a:t>
            </a:r>
            <a:endParaRPr lang="en-US" sz="2000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“Why value / do research?”</a:t>
            </a:r>
          </a:p>
        </p:txBody>
      </p:sp>
    </p:spTree>
    <p:extLst>
      <p:ext uri="{BB962C8B-B14F-4D97-AF65-F5344CB8AC3E}">
        <p14:creationId xmlns:p14="http://schemas.microsoft.com/office/powerpoint/2010/main" val="436981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E9AA2-2F92-482B-8EF9-D982F250ADF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2" y="1963516"/>
            <a:ext cx="10760075" cy="3965188"/>
          </a:xfrm>
        </p:spPr>
        <p:txBody>
          <a:bodyPr/>
          <a:lstStyle/>
          <a:p>
            <a:r>
              <a:rPr lang="en-GB" dirty="0"/>
              <a:t>Influencing funders to address evidence gaps/R&amp;E needs for pop health ​</a:t>
            </a:r>
          </a:p>
          <a:p>
            <a:r>
              <a:rPr lang="en-GB" dirty="0"/>
              <a:t>A stronger focus on “what works” for who in the population and why ​</a:t>
            </a:r>
          </a:p>
          <a:p>
            <a:r>
              <a:rPr lang="en-GB" dirty="0"/>
              <a:t>Be clear on actions and what could be done to improve things​</a:t>
            </a:r>
          </a:p>
          <a:p>
            <a:r>
              <a:rPr lang="en-GB" dirty="0"/>
              <a:t>Support effective operational delivery​</a:t>
            </a:r>
          </a:p>
          <a:p>
            <a:r>
              <a:rPr lang="en-GB" dirty="0"/>
              <a:t>Concrete and implementable conclusions and findings​</a:t>
            </a:r>
          </a:p>
          <a:p>
            <a:r>
              <a:rPr lang="en-GB" dirty="0"/>
              <a:t>Identify audience and deliver products that maximise impact for that audience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987EEE-AB21-483A-9593-3FDFDB77592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Influential</a:t>
            </a:r>
          </a:p>
        </p:txBody>
      </p:sp>
    </p:spTree>
    <p:extLst>
      <p:ext uri="{BB962C8B-B14F-4D97-AF65-F5344CB8AC3E}">
        <p14:creationId xmlns:p14="http://schemas.microsoft.com/office/powerpoint/2010/main" val="1001271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75315-C04D-42CF-9E22-109F8478B7EE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1973790"/>
            <a:ext cx="10760075" cy="3857466"/>
          </a:xfrm>
        </p:spPr>
        <p:txBody>
          <a:bodyPr/>
          <a:lstStyle/>
          <a:p>
            <a:r>
              <a:rPr lang="en-GB" sz="1600" dirty="0"/>
              <a:t>Need further work on our priorities​</a:t>
            </a:r>
          </a:p>
          <a:p>
            <a:r>
              <a:rPr lang="en-GB" sz="1600" dirty="0"/>
              <a:t>Research governance will need to be strengthened​</a:t>
            </a:r>
          </a:p>
          <a:p>
            <a:r>
              <a:rPr lang="en-GB" sz="1600" dirty="0"/>
              <a:t>Integrated with corporate, finance (</a:t>
            </a:r>
            <a:r>
              <a:rPr lang="en-GB" sz="1600" dirty="0" err="1"/>
              <a:t>eg</a:t>
            </a:r>
            <a:r>
              <a:rPr lang="en-GB" sz="1600" dirty="0"/>
              <a:t> grant management), legal, information, data governance….ethics? ​</a:t>
            </a:r>
          </a:p>
          <a:p>
            <a:r>
              <a:rPr lang="en-GB" sz="1600" dirty="0"/>
              <a:t>Data infrastructure/TRE to enable access to data for research(when appropriate)​</a:t>
            </a:r>
          </a:p>
          <a:p>
            <a:r>
              <a:rPr lang="en-GB" sz="1600" dirty="0"/>
              <a:t>Enabling model/approach to support multi-dis teams R&amp;E </a:t>
            </a:r>
            <a:r>
              <a:rPr lang="en-GB" sz="1600" dirty="0" err="1"/>
              <a:t>inc</a:t>
            </a:r>
            <a:r>
              <a:rPr lang="en-GB" sz="1600" dirty="0"/>
              <a:t> external partners (</a:t>
            </a:r>
            <a:r>
              <a:rPr lang="en-GB" sz="1600" dirty="0" err="1"/>
              <a:t>ie</a:t>
            </a:r>
            <a:r>
              <a:rPr lang="en-GB" sz="1600" dirty="0"/>
              <a:t> hon contracts, partnerships, staffing models)​</a:t>
            </a:r>
          </a:p>
          <a:p>
            <a:r>
              <a:rPr lang="en-GB" sz="1600" dirty="0"/>
              <a:t>Need to develop an influencing network on funders​</a:t>
            </a:r>
          </a:p>
          <a:p>
            <a:r>
              <a:rPr lang="en-GB" sz="1600" dirty="0"/>
              <a:t>A fundamental culture shift from behind closed door research to an open-by-default policy​</a:t>
            </a:r>
          </a:p>
          <a:p>
            <a:r>
              <a:rPr lang="en-GB" sz="1600" dirty="0"/>
              <a:t>Developing blog space with Comms for this​</a:t>
            </a:r>
          </a:p>
          <a:p>
            <a:r>
              <a:rPr lang="en-GB" sz="1600" dirty="0"/>
              <a:t>Effective links to public involvement/co-production </a:t>
            </a:r>
            <a:r>
              <a:rPr lang="en-GB" dirty="0"/>
              <a:t>​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5B856C-DD4A-451E-8B1A-9C92FA747DB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Implications</a:t>
            </a:r>
          </a:p>
        </p:txBody>
      </p:sp>
    </p:spTree>
    <p:extLst>
      <p:ext uri="{BB962C8B-B14F-4D97-AF65-F5344CB8AC3E}">
        <p14:creationId xmlns:p14="http://schemas.microsoft.com/office/powerpoint/2010/main" val="3904387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23B1DF-B09E-4156-A796-8DDAAEFAE94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2" y="2231646"/>
            <a:ext cx="10760075" cy="3354765"/>
          </a:xfrm>
        </p:spPr>
        <p:txBody>
          <a:bodyPr/>
          <a:lstStyle/>
          <a:p>
            <a:r>
              <a:rPr lang="en-GB" dirty="0"/>
              <a:t>Further discussion amongst executives on priority areas​</a:t>
            </a:r>
          </a:p>
          <a:p>
            <a:endParaRPr lang="en-GB" dirty="0"/>
          </a:p>
          <a:p>
            <a:r>
              <a:rPr lang="en-GB" dirty="0"/>
              <a:t>Discuss with research teams for input​</a:t>
            </a:r>
          </a:p>
          <a:p>
            <a:endParaRPr lang="en-GB" dirty="0"/>
          </a:p>
          <a:p>
            <a:r>
              <a:rPr lang="en-GB" dirty="0"/>
              <a:t>Iterate and develop in line with long-term strategy​</a:t>
            </a:r>
          </a:p>
          <a:p>
            <a:endParaRPr lang="en-GB" dirty="0"/>
          </a:p>
          <a:p>
            <a:r>
              <a:rPr lang="en-GB" dirty="0"/>
              <a:t>Discuss with stakeholders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FF7213-AEDD-4282-AA30-A915A05818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178738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43AB1-706D-4C03-9FFB-5A96752E988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3" y="2230644"/>
            <a:ext cx="10760075" cy="3226524"/>
          </a:xfrm>
        </p:spPr>
        <p:txBody>
          <a:bodyPr/>
          <a:lstStyle/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Undertaken a research mapping exercise across Public Health Wales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Undertaken user research with users of our data and evidence products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Undertaken research priorities questionnaires with stakeholders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Reviewed/reflected on 2019/25 PHW R&amp;E Strategy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GB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 will, in future, assess the academic public health research landscape but this is not in scope just now</a:t>
            </a:r>
            <a:endParaRPr lang="en-US" b="0" i="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0A5B1D-3953-4316-BF12-0732010BF5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To support the development of the strategy we have</a:t>
            </a:r>
          </a:p>
        </p:txBody>
      </p:sp>
    </p:spTree>
    <p:extLst>
      <p:ext uri="{BB962C8B-B14F-4D97-AF65-F5344CB8AC3E}">
        <p14:creationId xmlns:p14="http://schemas.microsoft.com/office/powerpoint/2010/main" val="174187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470764-546D-42D6-A9C8-8A2F0D7CE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1137270"/>
            <a:ext cx="10492882" cy="830997"/>
          </a:xfrm>
        </p:spPr>
        <p:txBody>
          <a:bodyPr/>
          <a:lstStyle/>
          <a:p>
            <a:r>
              <a:rPr lang="en-GB" b="0" dirty="0"/>
              <a:t>Research</a:t>
            </a:r>
            <a:r>
              <a:rPr lang="en-GB" dirty="0"/>
              <a:t> </a:t>
            </a:r>
            <a:r>
              <a:rPr lang="en-GB" b="0" dirty="0"/>
              <a:t>mapping</a:t>
            </a:r>
          </a:p>
        </p:txBody>
      </p:sp>
    </p:spTree>
    <p:extLst>
      <p:ext uri="{BB962C8B-B14F-4D97-AF65-F5344CB8AC3E}">
        <p14:creationId xmlns:p14="http://schemas.microsoft.com/office/powerpoint/2010/main" val="416156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AB6E6-0764-4D33-8631-CE9204A8251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5964" y="2230643"/>
            <a:ext cx="3383426" cy="1642713"/>
          </a:xfrm>
        </p:spPr>
        <p:txBody>
          <a:bodyPr/>
          <a:lstStyle/>
          <a:p>
            <a:pPr marL="0" indent="0" algn="l" rtl="0" fontAlgn="base">
              <a:buNone/>
            </a:pPr>
            <a:r>
              <a:rPr lang="en-GB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en-US" b="0" i="0" dirty="0">
              <a:solidFill>
                <a:srgbClr val="000000"/>
              </a:solidFill>
              <a:effectLst/>
              <a:latin typeface="Segoe UI" panose="020B0502040204020203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9C542-6D56-4B45-A7AF-838A801898B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RESEARCH SPEND 2016-2021​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4049807-4F73-45BF-9C0F-6CDA85A11C85}"/>
              </a:ext>
            </a:extLst>
          </p:cNvPr>
          <p:cNvSpPr txBox="1"/>
          <p:nvPr/>
        </p:nvSpPr>
        <p:spPr>
          <a:xfrm>
            <a:off x="715964" y="2179419"/>
            <a:ext cx="348293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i="0" u="none" strike="noStrike" dirty="0">
                <a:solidFill>
                  <a:srgbClr val="203864"/>
                </a:solidFill>
                <a:effectLst/>
                <a:latin typeface="Calibri bold" panose="020F0702030404030204" pitchFamily="34" charset="0"/>
                <a:cs typeface="Calibri bold" panose="020F0702030404030204" pitchFamily="34" charset="0"/>
              </a:rPr>
              <a:t>INTERNAL SPEND ~£750,000 </a:t>
            </a:r>
          </a:p>
          <a:p>
            <a:r>
              <a:rPr lang="en-GB" b="1" i="0" u="none" strike="noStrike" dirty="0">
                <a:solidFill>
                  <a:srgbClr val="203864"/>
                </a:solidFill>
                <a:effectLst/>
                <a:latin typeface="Calibri bold" panose="020F0702030404030204" pitchFamily="34" charset="0"/>
                <a:cs typeface="Calibri bold" panose="020F0702030404030204" pitchFamily="34" charset="0"/>
              </a:rPr>
              <a:t>(hard to discern exact amount) </a:t>
            </a:r>
          </a:p>
          <a:p>
            <a:endParaRPr lang="en-GB" b="1" dirty="0">
              <a:solidFill>
                <a:srgbClr val="203864"/>
              </a:solidFill>
              <a:latin typeface="Calibri bold" panose="020F0702030404030204" pitchFamily="34" charset="0"/>
              <a:cs typeface="Calibri bold" panose="020F0702030404030204" pitchFamily="34" charset="0"/>
            </a:endParaRPr>
          </a:p>
          <a:p>
            <a:endParaRPr lang="en-GB" b="1" dirty="0">
              <a:solidFill>
                <a:srgbClr val="203864"/>
              </a:solidFill>
              <a:latin typeface="Calibri bold" panose="020F0702030404030204" pitchFamily="34" charset="0"/>
              <a:cs typeface="Calibri bold" panose="020F0702030404030204" pitchFamily="34" charset="0"/>
            </a:endParaRPr>
          </a:p>
          <a:p>
            <a:r>
              <a:rPr lang="en-GB" b="1" i="0" dirty="0">
                <a:solidFill>
                  <a:srgbClr val="203864"/>
                </a:solidFill>
                <a:effectLst/>
                <a:latin typeface="Calibri" panose="020F0502020204030204" pitchFamily="34" charset="0"/>
              </a:rPr>
              <a:t>EXTERNAL INCOME ~£6 Million</a:t>
            </a:r>
            <a:endParaRPr lang="en-GB" dirty="0">
              <a:latin typeface="Calibri bold" panose="020F0702030404030204" pitchFamily="34" charset="0"/>
              <a:cs typeface="Calibri bold" panose="020F0702030404030204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CADF2F-EE92-42B7-B899-ABBBA923F1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187" y="1178238"/>
            <a:ext cx="263842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361D3F-A5ED-4014-9DF9-10D0F6AB429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914" b="5304"/>
          <a:stretch/>
        </p:blipFill>
        <p:spPr>
          <a:xfrm>
            <a:off x="4712610" y="3770841"/>
            <a:ext cx="3095625" cy="207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427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>
          <a:xfrm>
            <a:off x="602946" y="1982914"/>
            <a:ext cx="10760075" cy="3590727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GB" sz="2000" b="1" dirty="0"/>
              <a:t>HPSS, WHO CC &amp; KNOWLEDGE (R&amp;E) MOST ACTIVE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dirty="0"/>
              <a:t>WHO CC and R&amp;E have formed service/academic models </a:t>
            </a:r>
            <a:r>
              <a:rPr lang="en-GB" sz="2000" dirty="0">
                <a:solidFill>
                  <a:schemeClr val="accent2"/>
                </a:solidFill>
              </a:rPr>
              <a:t>and collaborations</a:t>
            </a:r>
            <a:r>
              <a:rPr lang="en-GB" sz="2000" dirty="0"/>
              <a:t> with welsh universities – Bangor and Swansea, </a:t>
            </a:r>
            <a:r>
              <a:rPr lang="en-GB" sz="2000" dirty="0">
                <a:solidFill>
                  <a:schemeClr val="accent2"/>
                </a:solidFill>
              </a:rPr>
              <a:t>and others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b="1" dirty="0"/>
              <a:t>WHO CC </a:t>
            </a:r>
            <a:r>
              <a:rPr lang="en-GB" sz="2000" dirty="0"/>
              <a:t>well funded to deliver programme of work - service evaluation/ literature review type ‘research’ and funding streams outside of health (police force funding streams </a:t>
            </a:r>
            <a:r>
              <a:rPr lang="en-GB" sz="2000" dirty="0" err="1"/>
              <a:t>etc</a:t>
            </a:r>
            <a:r>
              <a:rPr lang="en-GB" sz="2000" dirty="0"/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b="1" dirty="0"/>
              <a:t>R&amp;E</a:t>
            </a:r>
            <a:r>
              <a:rPr lang="en-GB" sz="2000" dirty="0"/>
              <a:t> collaborating in the population health/inequalities system arena – Health Foundation (NDL </a:t>
            </a:r>
            <a:r>
              <a:rPr lang="en-GB" sz="2000" dirty="0" err="1"/>
              <a:t>etc</a:t>
            </a:r>
            <a:r>
              <a:rPr lang="en-GB" sz="2000" dirty="0"/>
              <a:t>)/ NCPHWR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GB" sz="2000" b="1" dirty="0"/>
              <a:t>HPSS</a:t>
            </a:r>
            <a:r>
              <a:rPr lang="en-GB" sz="2000" dirty="0"/>
              <a:t> – Handful of researchers bringing in larger pots – Chris Williams/Josie Smith/Tom Connor/ Lim Jones/ Rachel Chalmers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RESEARCH ACTIVITY BY DIRECTORATE 2016-2021</a:t>
            </a:r>
          </a:p>
        </p:txBody>
      </p:sp>
    </p:spTree>
    <p:extLst>
      <p:ext uri="{BB962C8B-B14F-4D97-AF65-F5344CB8AC3E}">
        <p14:creationId xmlns:p14="http://schemas.microsoft.com/office/powerpoint/2010/main" val="8431478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F5B01-5867-4E9F-B9C5-B2AFBDFE159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41456" y="2223642"/>
            <a:ext cx="10760075" cy="4193969"/>
          </a:xfrm>
        </p:spPr>
        <p:txBody>
          <a:bodyPr/>
          <a:lstStyle/>
          <a:p>
            <a:r>
              <a:rPr lang="en-GB" sz="2000" dirty="0"/>
              <a:t>Our research activity mirrors the profile of the researcher</a:t>
            </a:r>
          </a:p>
          <a:p>
            <a:r>
              <a:rPr lang="en-GB" sz="2000" dirty="0"/>
              <a:t>There’s no visible map between PHW priorities and our research</a:t>
            </a:r>
          </a:p>
          <a:p>
            <a:r>
              <a:rPr lang="en-GB" sz="2000" dirty="0"/>
              <a:t>We are very diverse and our work covers the remit of many of the research: ESCR, MRC, BBSRC, STRC, NERC, Innovate UK and to a lesser extent AHRC </a:t>
            </a:r>
          </a:p>
          <a:p>
            <a:pPr marL="0" indent="0">
              <a:buNone/>
            </a:pPr>
            <a:endParaRPr lang="en-GB" sz="2000" dirty="0"/>
          </a:p>
          <a:p>
            <a:r>
              <a:rPr lang="en-GB" sz="2000" dirty="0"/>
              <a:t>We will never be a research funder but:</a:t>
            </a:r>
          </a:p>
          <a:p>
            <a:pPr lvl="1"/>
            <a:r>
              <a:rPr lang="en-GB" sz="2000" dirty="0"/>
              <a:t>Should we fund more ourselves?</a:t>
            </a:r>
          </a:p>
          <a:p>
            <a:pPr lvl="1"/>
            <a:r>
              <a:rPr lang="en-GB" sz="2000" dirty="0"/>
              <a:t>We need to </a:t>
            </a:r>
            <a:r>
              <a:rPr lang="en-GB" sz="2000" dirty="0">
                <a:solidFill>
                  <a:schemeClr val="tx1"/>
                </a:solidFill>
              </a:rPr>
              <a:t>influence the funders to fund our priority areas?</a:t>
            </a:r>
          </a:p>
          <a:p>
            <a:pPr lvl="1"/>
            <a:r>
              <a:rPr lang="en-GB" sz="2000" dirty="0">
                <a:solidFill>
                  <a:schemeClr val="tx1"/>
                </a:solidFill>
              </a:rPr>
              <a:t>Fit-for-purpose governance beyond </a:t>
            </a:r>
            <a:r>
              <a:rPr lang="en-GB" sz="2000" dirty="0"/>
              <a:t>just HCRW/MRC work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D47668-7EFF-4B9A-9F5B-C40D93375D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348620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6689355-460C-4A0A-B47C-1C69A0876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457" y="1137270"/>
            <a:ext cx="10492882" cy="830997"/>
          </a:xfrm>
        </p:spPr>
        <p:txBody>
          <a:bodyPr/>
          <a:lstStyle/>
          <a:p>
            <a:r>
              <a:rPr lang="en-GB" b="0" i="0" dirty="0">
                <a:effectLst/>
                <a:latin typeface="Ubuntu" panose="020B0504030602030204" pitchFamily="34" charset="0"/>
              </a:rPr>
              <a:t>User research</a:t>
            </a:r>
            <a:endParaRPr lang="en-GB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7910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97F38C5-709D-4206-BF93-171313FF3D52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0" y="0"/>
            <a:ext cx="10652554" cy="581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704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ublic Health Wales Theme">
      <a:dk1>
        <a:srgbClr val="000000"/>
      </a:dk1>
      <a:lt1>
        <a:srgbClr val="FFFFFF"/>
      </a:lt1>
      <a:dk2>
        <a:srgbClr val="324F82"/>
      </a:dk2>
      <a:lt2>
        <a:srgbClr val="E7E6E6"/>
      </a:lt2>
      <a:accent1>
        <a:srgbClr val="324F82"/>
      </a:accent1>
      <a:accent2>
        <a:srgbClr val="28B8CE"/>
      </a:accent2>
      <a:accent3>
        <a:srgbClr val="4FB9AB"/>
      </a:accent3>
      <a:accent4>
        <a:srgbClr val="F8C402"/>
      </a:accent4>
      <a:accent5>
        <a:srgbClr val="DF3782"/>
      </a:accent5>
      <a:accent6>
        <a:srgbClr val="70AD47"/>
      </a:accent6>
      <a:hlink>
        <a:srgbClr val="28B8CE"/>
      </a:hlink>
      <a:folHlink>
        <a:srgbClr val="DF378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3000" b="0" i="0" dirty="0" smtClean="0">
            <a:solidFill>
              <a:schemeClr val="bg1"/>
            </a:solidFill>
            <a:latin typeface="Ubuntu" charset="0"/>
            <a:ea typeface="Ubuntu" charset="0"/>
            <a:cs typeface="Ubuntu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HW PPT Template" id="{CF5567AB-625C-CB4D-8AD5-4A60DD3D97F6}" vid="{EBA284EE-FC4C-2544-8931-2A4AC163670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3146</TotalTime>
  <Words>902</Words>
  <Application>Microsoft Office PowerPoint</Application>
  <PresentationFormat>Widescreen</PresentationFormat>
  <Paragraphs>115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4" baseType="lpstr">
      <vt:lpstr>Arial</vt:lpstr>
      <vt:lpstr>Calibri</vt:lpstr>
      <vt:lpstr>Calibri bold</vt:lpstr>
      <vt:lpstr>Calibri Light</vt:lpstr>
      <vt:lpstr>Courier New</vt:lpstr>
      <vt:lpstr>Segoe UI</vt:lpstr>
      <vt:lpstr>Times New Roman</vt:lpstr>
      <vt:lpstr>Ubuntu</vt:lpstr>
      <vt:lpstr>Ubuntu Light</vt:lpstr>
      <vt:lpstr>Verdana</vt:lpstr>
      <vt:lpstr>Wingdings</vt:lpstr>
      <vt:lpstr>Office Theme</vt:lpstr>
      <vt:lpstr>Towards a Public Health Wales Research &amp; Evaluation Strategy</vt:lpstr>
      <vt:lpstr>PowerPoint Presentation</vt:lpstr>
      <vt:lpstr>PowerPoint Presentation</vt:lpstr>
      <vt:lpstr>Research mapping</vt:lpstr>
      <vt:lpstr>PowerPoint Presentation</vt:lpstr>
      <vt:lpstr>PowerPoint Presentation</vt:lpstr>
      <vt:lpstr>PowerPoint Presentation</vt:lpstr>
      <vt:lpstr>User research</vt:lpstr>
      <vt:lpstr>PowerPoint Presentation</vt:lpstr>
      <vt:lpstr>PowerPoint Presentation</vt:lpstr>
      <vt:lpstr>User priorities</vt:lpstr>
      <vt:lpstr>PowerPoint Presentation</vt:lpstr>
      <vt:lpstr>PowerPoint Presentation</vt:lpstr>
      <vt:lpstr>So what might this mean for our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Cadywould</dc:creator>
  <cp:lastModifiedBy>Liz Blayney (Public Health Wales - No. 2 Capital Quarter)</cp:lastModifiedBy>
  <cp:revision>60</cp:revision>
  <cp:lastPrinted>2018-02-28T08:37:13Z</cp:lastPrinted>
  <dcterms:created xsi:type="dcterms:W3CDTF">2017-10-31T10:35:26Z</dcterms:created>
  <dcterms:modified xsi:type="dcterms:W3CDTF">2022-09-20T10:03:56Z</dcterms:modified>
</cp:coreProperties>
</file>