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8" r:id="rId2"/>
    <p:sldId id="259" r:id="rId3"/>
    <p:sldId id="260" r:id="rId4"/>
    <p:sldId id="273" r:id="rId5"/>
    <p:sldId id="262" r:id="rId6"/>
    <p:sldId id="270" r:id="rId7"/>
    <p:sldId id="271" r:id="rId8"/>
    <p:sldId id="272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C402"/>
    <a:srgbClr val="E03882"/>
    <a:srgbClr val="324F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BB3E93-9672-4CB4-A35E-4042E572183E}" v="16" dt="2022-09-13T14:30:21.8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7"/>
    <p:restoredTop sz="94660"/>
  </p:normalViewPr>
  <p:slideViewPr>
    <p:cSldViewPr snapToGrid="0" snapToObjects="1" showGuides="1">
      <p:cViewPr varScale="1">
        <p:scale>
          <a:sx n="108" d="100"/>
          <a:sy n="108" d="100"/>
        </p:scale>
        <p:origin x="101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AD584-A538-444F-AC58-E835AFC764E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269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nphi.org/tools-resources/nphi-framework.html" TargetMode="External"/><Relationship Id="rId2" Type="http://schemas.openxmlformats.org/officeDocument/2006/relationships/hyperlink" Target="https://www.legislation.gov.uk/wsi/2009/2058/article/3/made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acmedsci.ac.uk/publications" TargetMode="External"/><Relationship Id="rId4" Type="http://schemas.openxmlformats.org/officeDocument/2006/relationships/hyperlink" Target="https://www.nihr.ac.uk/health-and-care-professionals/engagement-and-participation-in-research/embedding-a-research-culture.htm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500" b="0" i="0" u="none" strike="noStrike" dirty="0">
                <a:effectLst/>
                <a:latin typeface="Ubuntu" panose="020B0504030602030204" pitchFamily="34" charset="0"/>
              </a:rPr>
              <a:t>Towards a Public Health Wales Research &amp; Evaluation Strategy</a:t>
            </a:r>
            <a:endParaRPr lang="en-US" sz="4500" dirty="0">
              <a:latin typeface="Ubuntu" panose="020B05040306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September 2022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Iain Bell</a:t>
            </a:r>
          </a:p>
        </p:txBody>
      </p:sp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DC861119-ED6C-40B9-A4A8-05A37CF4CEFB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01" y="0"/>
            <a:ext cx="11447538" cy="594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870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F331795-0815-46D4-B955-1F575F22A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57" y="1137270"/>
            <a:ext cx="10492882" cy="830997"/>
          </a:xfrm>
        </p:spPr>
        <p:txBody>
          <a:bodyPr/>
          <a:lstStyle/>
          <a:p>
            <a:r>
              <a:rPr lang="en-GB" b="0" dirty="0"/>
              <a:t>User priorities</a:t>
            </a:r>
          </a:p>
        </p:txBody>
      </p:sp>
    </p:spTree>
    <p:extLst>
      <p:ext uri="{BB962C8B-B14F-4D97-AF65-F5344CB8AC3E}">
        <p14:creationId xmlns:p14="http://schemas.microsoft.com/office/powerpoint/2010/main" val="1216654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280A5-60BC-4264-B964-74C37FB006A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2" y="2045709"/>
            <a:ext cx="10760075" cy="3724096"/>
          </a:xfrm>
        </p:spPr>
        <p:txBody>
          <a:bodyPr/>
          <a:lstStyle/>
          <a:p>
            <a:r>
              <a:rPr lang="en-GB" dirty="0"/>
              <a:t>Unclear how all our work fits together​</a:t>
            </a:r>
          </a:p>
          <a:p>
            <a:endParaRPr lang="en-GB" dirty="0"/>
          </a:p>
          <a:p>
            <a:r>
              <a:rPr lang="en-GB" dirty="0"/>
              <a:t>Alignment with Government priorities​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Equality and protected characteristics are vital​</a:t>
            </a:r>
          </a:p>
          <a:p>
            <a:pPr marL="0" indent="0">
              <a:buNone/>
            </a:pPr>
            <a:endParaRPr lang="en-GB" dirty="0">
              <a:solidFill>
                <a:srgbClr val="FFC000"/>
              </a:solidFill>
            </a:endParaRPr>
          </a:p>
          <a:p>
            <a:r>
              <a:rPr lang="en-GB" dirty="0"/>
              <a:t>A greater focus on evaluation, </a:t>
            </a:r>
            <a:r>
              <a:rPr lang="en-GB" dirty="0">
                <a:solidFill>
                  <a:schemeClr val="tx2"/>
                </a:solidFill>
              </a:rPr>
              <a:t>impact and service delivery – the “how?” and “why?” change achieved or not​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2EF27C-3E3C-4569-92D6-FBCD38DA52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Key findings​</a:t>
            </a:r>
          </a:p>
        </p:txBody>
      </p:sp>
    </p:spTree>
    <p:extLst>
      <p:ext uri="{BB962C8B-B14F-4D97-AF65-F5344CB8AC3E}">
        <p14:creationId xmlns:p14="http://schemas.microsoft.com/office/powerpoint/2010/main" val="1484514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83E3D7-C25B-44F9-AE64-EDB27D19F30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32226" y="842782"/>
            <a:ext cx="11127547" cy="5001732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C65A0E-F368-42A9-A738-1786E54596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0205" y="319703"/>
            <a:ext cx="10760075" cy="393542"/>
          </a:xfrm>
        </p:spPr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  <a:t>Considerations for research strategy</a:t>
            </a:r>
            <a:r>
              <a:rPr lang="en-GB" b="0" i="0" dirty="0">
                <a:solidFill>
                  <a:srgbClr val="000000"/>
                </a:solidFill>
                <a:effectLst/>
                <a:latin typeface="Calibri Light" panose="020F0302020204030204" pitchFamily="34" charset="0"/>
              </a:rPr>
              <a:t>​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8919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E4990DC-982F-43F6-B26E-C4B866220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So what might this mean for our strategy</a:t>
            </a:r>
          </a:p>
        </p:txBody>
      </p:sp>
    </p:spTree>
    <p:extLst>
      <p:ext uri="{BB962C8B-B14F-4D97-AF65-F5344CB8AC3E}">
        <p14:creationId xmlns:p14="http://schemas.microsoft.com/office/powerpoint/2010/main" val="196888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1120A86-0882-4113-BE6F-F456A5A06A7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65774" y="452214"/>
            <a:ext cx="10540590" cy="5103596"/>
          </a:xfrm>
        </p:spPr>
      </p:pic>
    </p:spTree>
    <p:extLst>
      <p:ext uri="{BB962C8B-B14F-4D97-AF65-F5344CB8AC3E}">
        <p14:creationId xmlns:p14="http://schemas.microsoft.com/office/powerpoint/2010/main" val="1510336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EA2B7-7715-49A6-86B0-1F3DC43B37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0480" y="1850500"/>
            <a:ext cx="10760075" cy="406265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Open about our priorities​</a:t>
            </a:r>
          </a:p>
          <a:p>
            <a:pPr>
              <a:spcBef>
                <a:spcPts val="0"/>
              </a:spcBef>
            </a:pPr>
            <a:r>
              <a:rPr lang="en-GB" dirty="0"/>
              <a:t>Develop and share areas of research interest within and external to PHW​</a:t>
            </a:r>
          </a:p>
          <a:p>
            <a:pPr>
              <a:spcBef>
                <a:spcPts val="0"/>
              </a:spcBef>
            </a:pPr>
            <a:r>
              <a:rPr lang="en-GB" dirty="0"/>
              <a:t>Publish outputs targeted to user needs​</a:t>
            </a:r>
          </a:p>
          <a:p>
            <a:pPr>
              <a:spcBef>
                <a:spcPts val="0"/>
              </a:spcBef>
            </a:pPr>
            <a:r>
              <a:rPr lang="en-GB" dirty="0"/>
              <a:t>Be clear about what we are leading/supporting ourselves​</a:t>
            </a:r>
          </a:p>
          <a:p>
            <a:pPr>
              <a:spcBef>
                <a:spcPts val="0"/>
              </a:spcBef>
            </a:pPr>
            <a:r>
              <a:rPr lang="en-GB" dirty="0"/>
              <a:t>Open with the public about what we are doing​</a:t>
            </a:r>
          </a:p>
          <a:p>
            <a:pPr>
              <a:spcBef>
                <a:spcPts val="0"/>
              </a:spcBef>
            </a:pPr>
            <a:r>
              <a:rPr lang="en-GB" dirty="0"/>
              <a:t>Open about our methods, ​</a:t>
            </a:r>
          </a:p>
          <a:p>
            <a:pPr>
              <a:spcBef>
                <a:spcPts val="0"/>
              </a:spcBef>
            </a:pPr>
            <a:r>
              <a:rPr lang="en-GB" dirty="0"/>
              <a:t>Open data or TREs​</a:t>
            </a:r>
          </a:p>
          <a:p>
            <a:pPr>
              <a:spcBef>
                <a:spcPts val="0"/>
              </a:spcBef>
            </a:pPr>
            <a:r>
              <a:rPr lang="en-GB" dirty="0"/>
              <a:t>Open source​</a:t>
            </a:r>
          </a:p>
          <a:p>
            <a:pPr>
              <a:spcBef>
                <a:spcPts val="0"/>
              </a:spcBef>
            </a:pPr>
            <a:r>
              <a:rPr lang="en-GB" dirty="0"/>
              <a:t>Replicability​</a:t>
            </a:r>
          </a:p>
          <a:p>
            <a:pPr>
              <a:spcBef>
                <a:spcPts val="0"/>
              </a:spcBef>
            </a:pPr>
            <a:r>
              <a:rPr lang="en-GB" dirty="0"/>
              <a:t>Open on non-findings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872A7A-7CCB-4E89-820B-104AEAC3C06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Open by default​</a:t>
            </a:r>
          </a:p>
        </p:txBody>
      </p:sp>
    </p:spTree>
    <p:extLst>
      <p:ext uri="{BB962C8B-B14F-4D97-AF65-F5344CB8AC3E}">
        <p14:creationId xmlns:p14="http://schemas.microsoft.com/office/powerpoint/2010/main" val="3672254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AB755-6C7F-4A28-843E-BC126D93DBF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3770" y="2086806"/>
            <a:ext cx="10760075" cy="3724096"/>
          </a:xfrm>
        </p:spPr>
        <p:txBody>
          <a:bodyPr/>
          <a:lstStyle/>
          <a:p>
            <a:r>
              <a:rPr lang="en-GB" dirty="0"/>
              <a:t>Co-design with communities when working with them​</a:t>
            </a:r>
          </a:p>
          <a:p>
            <a:endParaRPr lang="en-GB" dirty="0"/>
          </a:p>
          <a:p>
            <a:r>
              <a:rPr lang="en-GB" dirty="0"/>
              <a:t>Ensure we capture and are representative of all areas of society​</a:t>
            </a:r>
          </a:p>
          <a:p>
            <a:endParaRPr lang="en-GB" dirty="0"/>
          </a:p>
          <a:p>
            <a:r>
              <a:rPr lang="en-GB" dirty="0"/>
              <a:t>Capture equalities information systematically to enable evaluation​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Work with communities to reach out and include those whose trust we don’t have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0898E0-B916-465B-BA43-AD38620F2E2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Inclusive</a:t>
            </a:r>
          </a:p>
        </p:txBody>
      </p:sp>
    </p:spTree>
    <p:extLst>
      <p:ext uri="{BB962C8B-B14F-4D97-AF65-F5344CB8AC3E}">
        <p14:creationId xmlns:p14="http://schemas.microsoft.com/office/powerpoint/2010/main" val="3493443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C214A3-BF91-4E12-BD82-52B26054A8A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9931" y="2117629"/>
            <a:ext cx="10760075" cy="3524042"/>
          </a:xfrm>
        </p:spPr>
        <p:txBody>
          <a:bodyPr/>
          <a:lstStyle/>
          <a:p>
            <a:r>
              <a:rPr lang="en-GB" sz="1400" dirty="0"/>
              <a:t>Celebrate the breadth of our agenda from microbiology and pathogen genomics to panel surveys and everything in between​</a:t>
            </a:r>
          </a:p>
          <a:p>
            <a:r>
              <a:rPr lang="en-GB" sz="1400" dirty="0"/>
              <a:t>Pull together the skills we need and the diverse expertise across PHW and externally where there are gaps​</a:t>
            </a:r>
          </a:p>
          <a:p>
            <a:r>
              <a:rPr lang="en-GB" sz="1400" dirty="0"/>
              <a:t>Statistical design​</a:t>
            </a:r>
          </a:p>
          <a:p>
            <a:r>
              <a:rPr lang="en-GB" sz="1400" dirty="0"/>
              <a:t>Subject matter expertise​</a:t>
            </a:r>
          </a:p>
          <a:p>
            <a:r>
              <a:rPr lang="en-GB" sz="1400" dirty="0"/>
              <a:t>Bioinformatics​</a:t>
            </a:r>
          </a:p>
          <a:p>
            <a:r>
              <a:rPr lang="en-GB" sz="1400" dirty="0"/>
              <a:t>Evaluation methods​</a:t>
            </a:r>
          </a:p>
          <a:p>
            <a:r>
              <a:rPr lang="en-GB" sz="1400" dirty="0"/>
              <a:t>Economics​</a:t>
            </a:r>
          </a:p>
          <a:p>
            <a:r>
              <a:rPr lang="en-GB" sz="1400" dirty="0"/>
              <a:t>Questionnaire design​</a:t>
            </a:r>
          </a:p>
          <a:p>
            <a:r>
              <a:rPr lang="en-GB" sz="1400" dirty="0"/>
              <a:t>And much, much more​</a:t>
            </a:r>
          </a:p>
          <a:p>
            <a:r>
              <a:rPr lang="en-GB" sz="1400" dirty="0"/>
              <a:t>Integrated model of R&amp;E development and delivery which achieves joint success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2D3C58-DC71-4273-B67E-3ADDD2730F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Multi-disciplinary</a:t>
            </a:r>
          </a:p>
        </p:txBody>
      </p:sp>
    </p:spTree>
    <p:extLst>
      <p:ext uri="{BB962C8B-B14F-4D97-AF65-F5344CB8AC3E}">
        <p14:creationId xmlns:p14="http://schemas.microsoft.com/office/powerpoint/2010/main" val="277302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DC90A-5E9A-4C1D-859C-007DACAB989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354765"/>
          </a:xfrm>
        </p:spPr>
        <p:txBody>
          <a:bodyPr/>
          <a:lstStyle/>
          <a:p>
            <a:r>
              <a:rPr lang="en-GB" dirty="0"/>
              <a:t>Common standards for PHW products​</a:t>
            </a:r>
          </a:p>
          <a:p>
            <a:r>
              <a:rPr lang="en-GB" dirty="0"/>
              <a:t>A coherent and comprehensive package of research​</a:t>
            </a:r>
          </a:p>
          <a:p>
            <a:r>
              <a:rPr lang="en-GB" dirty="0"/>
              <a:t>Partnering with others to deliver​</a:t>
            </a:r>
          </a:p>
          <a:p>
            <a:r>
              <a:rPr lang="en-GB" dirty="0"/>
              <a:t>Academics​</a:t>
            </a:r>
          </a:p>
          <a:p>
            <a:r>
              <a:rPr lang="en-GB" dirty="0"/>
              <a:t>Local Health Boards​</a:t>
            </a:r>
          </a:p>
          <a:p>
            <a:r>
              <a:rPr lang="en-GB" dirty="0"/>
              <a:t>Third sector​</a:t>
            </a:r>
          </a:p>
          <a:p>
            <a:r>
              <a:rPr lang="en-GB" dirty="0"/>
              <a:t>Local Authorities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52D2CE-B78F-4F36-B153-D6E733216A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Joined-up</a:t>
            </a:r>
          </a:p>
        </p:txBody>
      </p:sp>
    </p:spTree>
    <p:extLst>
      <p:ext uri="{BB962C8B-B14F-4D97-AF65-F5344CB8AC3E}">
        <p14:creationId xmlns:p14="http://schemas.microsoft.com/office/powerpoint/2010/main" val="1481087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600986"/>
          </a:xfrm>
        </p:spPr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Core function of public health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Evaluate and conduct research is a defined function of Public health Wales outlined in </a:t>
            </a:r>
            <a:r>
              <a:rPr lang="en-GB" sz="20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2"/>
              </a:rPr>
              <a:t>legislation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Core function of </a:t>
            </a:r>
            <a:r>
              <a:rPr lang="en-GB" sz="20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3"/>
              </a:rPr>
              <a:t>IANPHI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"Public health Institute”  - and highlighted in IANPHI review of PHW 2019(?)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“Evaluation and analysis of health status; Public health research”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Learning and developing organisation – research =&gt; better care, better recruitment and retention, Transforming public health  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Eg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here with focus on “health care” settings </a:t>
            </a:r>
            <a:r>
              <a:rPr lang="en-GB" sz="20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4"/>
              </a:rPr>
              <a:t>NIHR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;  or </a:t>
            </a:r>
            <a:r>
              <a:rPr lang="en-GB" sz="20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5"/>
              </a:rPr>
              <a:t>Academy of Med Sciences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(innovation report Jan 2020)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“Why value / do research?”</a:t>
            </a:r>
          </a:p>
        </p:txBody>
      </p:sp>
    </p:spTree>
    <p:extLst>
      <p:ext uri="{BB962C8B-B14F-4D97-AF65-F5344CB8AC3E}">
        <p14:creationId xmlns:p14="http://schemas.microsoft.com/office/powerpoint/2010/main" val="43698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E9AA2-2F92-482B-8EF9-D982F250ADF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2" y="1963516"/>
            <a:ext cx="10760075" cy="3965188"/>
          </a:xfrm>
        </p:spPr>
        <p:txBody>
          <a:bodyPr/>
          <a:lstStyle/>
          <a:p>
            <a:r>
              <a:rPr lang="en-GB" dirty="0"/>
              <a:t>Influencing funders to address evidence gaps/R&amp;E needs for pop health ​</a:t>
            </a:r>
          </a:p>
          <a:p>
            <a:r>
              <a:rPr lang="en-GB" dirty="0"/>
              <a:t>A stronger focus on “what works” for who in the population and why ​</a:t>
            </a:r>
          </a:p>
          <a:p>
            <a:r>
              <a:rPr lang="en-GB" dirty="0"/>
              <a:t>Be clear on actions and what could be done to improve things​</a:t>
            </a:r>
          </a:p>
          <a:p>
            <a:r>
              <a:rPr lang="en-GB" dirty="0"/>
              <a:t>Support effective operational delivery​</a:t>
            </a:r>
          </a:p>
          <a:p>
            <a:r>
              <a:rPr lang="en-GB" dirty="0"/>
              <a:t>Concrete and implementable conclusions and findings​</a:t>
            </a:r>
          </a:p>
          <a:p>
            <a:r>
              <a:rPr lang="en-GB" dirty="0"/>
              <a:t>Identify audience and deliver products that maximise impact for that audience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87EEE-AB21-483A-9593-3FDFDB77592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Influential</a:t>
            </a:r>
          </a:p>
        </p:txBody>
      </p:sp>
    </p:spTree>
    <p:extLst>
      <p:ext uri="{BB962C8B-B14F-4D97-AF65-F5344CB8AC3E}">
        <p14:creationId xmlns:p14="http://schemas.microsoft.com/office/powerpoint/2010/main" val="1001271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75315-C04D-42CF-9E22-109F8478B7E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1973790"/>
            <a:ext cx="10760075" cy="3857466"/>
          </a:xfrm>
        </p:spPr>
        <p:txBody>
          <a:bodyPr/>
          <a:lstStyle/>
          <a:p>
            <a:r>
              <a:rPr lang="en-GB" sz="1600" dirty="0"/>
              <a:t>Need further work on our priorities​</a:t>
            </a:r>
          </a:p>
          <a:p>
            <a:r>
              <a:rPr lang="en-GB" sz="1600" dirty="0"/>
              <a:t>Research governance will need to be strengthened​</a:t>
            </a:r>
          </a:p>
          <a:p>
            <a:r>
              <a:rPr lang="en-GB" sz="1600" dirty="0"/>
              <a:t>Integrated with corporate, finance (</a:t>
            </a:r>
            <a:r>
              <a:rPr lang="en-GB" sz="1600" dirty="0" err="1"/>
              <a:t>eg</a:t>
            </a:r>
            <a:r>
              <a:rPr lang="en-GB" sz="1600" dirty="0"/>
              <a:t> grant management), legal, information, data governance….ethics? ​</a:t>
            </a:r>
          </a:p>
          <a:p>
            <a:r>
              <a:rPr lang="en-GB" sz="1600" dirty="0"/>
              <a:t>Data infrastructure/TRE to enable access to data for research(when appropriate)​</a:t>
            </a:r>
          </a:p>
          <a:p>
            <a:r>
              <a:rPr lang="en-GB" sz="1600" dirty="0"/>
              <a:t>Enabling model/approach to support multi-dis teams R&amp;E </a:t>
            </a:r>
            <a:r>
              <a:rPr lang="en-GB" sz="1600" dirty="0" err="1"/>
              <a:t>inc</a:t>
            </a:r>
            <a:r>
              <a:rPr lang="en-GB" sz="1600" dirty="0"/>
              <a:t> external partners (</a:t>
            </a:r>
            <a:r>
              <a:rPr lang="en-GB" sz="1600" dirty="0" err="1"/>
              <a:t>ie</a:t>
            </a:r>
            <a:r>
              <a:rPr lang="en-GB" sz="1600" dirty="0"/>
              <a:t> hon contracts, partnerships, staffing models)​</a:t>
            </a:r>
          </a:p>
          <a:p>
            <a:r>
              <a:rPr lang="en-GB" sz="1600" dirty="0"/>
              <a:t>Need to develop an influencing network on funders​</a:t>
            </a:r>
          </a:p>
          <a:p>
            <a:r>
              <a:rPr lang="en-GB" sz="1600" dirty="0"/>
              <a:t>A fundamental culture shift from behind closed door research to an open-by-default policy​</a:t>
            </a:r>
          </a:p>
          <a:p>
            <a:r>
              <a:rPr lang="en-GB" sz="1600" dirty="0"/>
              <a:t>Developing blog space with Comms for this​</a:t>
            </a:r>
          </a:p>
          <a:p>
            <a:r>
              <a:rPr lang="en-GB" sz="1600" dirty="0"/>
              <a:t>Effective links to public involvement/co-production </a:t>
            </a:r>
            <a:r>
              <a:rPr lang="en-GB" dirty="0"/>
              <a:t>​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B856C-DD4A-451E-8B1A-9C92FA747DB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Implications</a:t>
            </a:r>
          </a:p>
        </p:txBody>
      </p:sp>
    </p:spTree>
    <p:extLst>
      <p:ext uri="{BB962C8B-B14F-4D97-AF65-F5344CB8AC3E}">
        <p14:creationId xmlns:p14="http://schemas.microsoft.com/office/powerpoint/2010/main" val="3904387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3B1DF-B09E-4156-A796-8DDAAEFAE94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2" y="2231646"/>
            <a:ext cx="10760075" cy="3354765"/>
          </a:xfrm>
        </p:spPr>
        <p:txBody>
          <a:bodyPr/>
          <a:lstStyle/>
          <a:p>
            <a:r>
              <a:rPr lang="en-GB" dirty="0"/>
              <a:t>Further discussion amongst executives on priority areas​</a:t>
            </a:r>
          </a:p>
          <a:p>
            <a:endParaRPr lang="en-GB" dirty="0"/>
          </a:p>
          <a:p>
            <a:r>
              <a:rPr lang="en-GB" dirty="0"/>
              <a:t>Discuss with research teams for input​</a:t>
            </a:r>
          </a:p>
          <a:p>
            <a:endParaRPr lang="en-GB" dirty="0"/>
          </a:p>
          <a:p>
            <a:r>
              <a:rPr lang="en-GB" dirty="0"/>
              <a:t>Iterate and develop in line with long-term strategy​</a:t>
            </a:r>
          </a:p>
          <a:p>
            <a:endParaRPr lang="en-GB" dirty="0"/>
          </a:p>
          <a:p>
            <a:r>
              <a:rPr lang="en-GB" dirty="0"/>
              <a:t>Discuss with stakeholders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FF7213-AEDD-4282-AA30-A915A058181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787382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43AB1-706D-4C03-9FFB-5A96752E988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226524"/>
          </a:xfrm>
        </p:spPr>
        <p:txBody>
          <a:bodyPr/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Undertaken a research mapping exercise across Public Health Wales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Undertaken user research with users of our data and evidence products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Undertaken research priorities questionnaires with stakeholders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Reviewed/reflected on 2019/25 PHW R&amp;E Strategy 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will, in future, assess the academic public health research landscape but this is not in scope just now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A5B1D-3953-4316-BF12-0732010BF54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To support the development of the strategy we have</a:t>
            </a:r>
          </a:p>
        </p:txBody>
      </p:sp>
    </p:spTree>
    <p:extLst>
      <p:ext uri="{BB962C8B-B14F-4D97-AF65-F5344CB8AC3E}">
        <p14:creationId xmlns:p14="http://schemas.microsoft.com/office/powerpoint/2010/main" val="1741879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9470764-546D-42D6-A9C8-8A2F0D7C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57" y="1137270"/>
            <a:ext cx="10492882" cy="830997"/>
          </a:xfrm>
        </p:spPr>
        <p:txBody>
          <a:bodyPr/>
          <a:lstStyle/>
          <a:p>
            <a:r>
              <a:rPr lang="en-GB" b="0" dirty="0"/>
              <a:t>Research</a:t>
            </a:r>
            <a:r>
              <a:rPr lang="en-GB" dirty="0"/>
              <a:t> </a:t>
            </a:r>
            <a:r>
              <a:rPr lang="en-GB" b="0" dirty="0"/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4161567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AB6E6-0764-4D33-8631-CE9204A8251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5964" y="2230643"/>
            <a:ext cx="3383426" cy="1642713"/>
          </a:xfrm>
        </p:spPr>
        <p:txBody>
          <a:bodyPr/>
          <a:lstStyle/>
          <a:p>
            <a:pPr marL="0" indent="0" algn="l" rtl="0" fontAlgn="base">
              <a:buNone/>
            </a:pPr>
            <a:r>
              <a:rPr lang="en-GB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39C542-6D56-4B45-A7AF-838A801898B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RESEARCH SPEND 2016-2021​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049807-4F73-45BF-9C0F-6CDA85A11C85}"/>
              </a:ext>
            </a:extLst>
          </p:cNvPr>
          <p:cNvSpPr txBox="1"/>
          <p:nvPr/>
        </p:nvSpPr>
        <p:spPr>
          <a:xfrm>
            <a:off x="715964" y="2179419"/>
            <a:ext cx="348293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u="none" strike="noStrike" dirty="0">
                <a:solidFill>
                  <a:srgbClr val="203864"/>
                </a:solidFill>
                <a:effectLst/>
                <a:latin typeface="Calibri bold" panose="020F0702030404030204" pitchFamily="34" charset="0"/>
                <a:cs typeface="Calibri bold" panose="020F0702030404030204" pitchFamily="34" charset="0"/>
              </a:rPr>
              <a:t>INTERNAL SPEND ~£750,000 </a:t>
            </a:r>
          </a:p>
          <a:p>
            <a:r>
              <a:rPr lang="en-GB" b="1" i="0" u="none" strike="noStrike" dirty="0">
                <a:solidFill>
                  <a:srgbClr val="203864"/>
                </a:solidFill>
                <a:effectLst/>
                <a:latin typeface="Calibri bold" panose="020F0702030404030204" pitchFamily="34" charset="0"/>
                <a:cs typeface="Calibri bold" panose="020F0702030404030204" pitchFamily="34" charset="0"/>
              </a:rPr>
              <a:t>(hard to discern exact amount) </a:t>
            </a:r>
          </a:p>
          <a:p>
            <a:endParaRPr lang="en-GB" b="1" dirty="0">
              <a:solidFill>
                <a:srgbClr val="203864"/>
              </a:solidFill>
              <a:latin typeface="Calibri bold" panose="020F0702030404030204" pitchFamily="34" charset="0"/>
              <a:cs typeface="Calibri bold" panose="020F0702030404030204" pitchFamily="34" charset="0"/>
            </a:endParaRPr>
          </a:p>
          <a:p>
            <a:endParaRPr lang="en-GB" b="1" dirty="0">
              <a:solidFill>
                <a:srgbClr val="203864"/>
              </a:solidFill>
              <a:latin typeface="Calibri bold" panose="020F0702030404030204" pitchFamily="34" charset="0"/>
              <a:cs typeface="Calibri bold" panose="020F0702030404030204" pitchFamily="34" charset="0"/>
            </a:endParaRPr>
          </a:p>
          <a:p>
            <a:r>
              <a:rPr lang="en-GB" b="1" i="0" dirty="0">
                <a:solidFill>
                  <a:srgbClr val="203864"/>
                </a:solidFill>
                <a:effectLst/>
                <a:latin typeface="Calibri" panose="020F0502020204030204" pitchFamily="34" charset="0"/>
              </a:rPr>
              <a:t>EXTERNAL INCOME ~£6 Million</a:t>
            </a:r>
            <a:endParaRPr lang="en-GB" dirty="0">
              <a:latin typeface="Calibri bold" panose="020F0702030404030204" pitchFamily="34" charset="0"/>
              <a:cs typeface="Calibri bold" panose="020F070203040403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ECADF2F-EE92-42B7-B899-ABBBA923F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187" y="1178238"/>
            <a:ext cx="2638425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B361D3F-A5ED-4014-9DF9-10D0F6AB42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14" b="5304"/>
          <a:stretch/>
        </p:blipFill>
        <p:spPr>
          <a:xfrm>
            <a:off x="4712610" y="3770841"/>
            <a:ext cx="3095625" cy="207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427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602946" y="1982914"/>
            <a:ext cx="10760075" cy="359072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b="1" dirty="0"/>
              <a:t>HPSS, WHO CC &amp; KNOWLEDGE (R&amp;E) MOST ACTIVE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WHO CC and R&amp;E have formed service/academic models </a:t>
            </a:r>
            <a:r>
              <a:rPr lang="en-GB" sz="2000" dirty="0">
                <a:solidFill>
                  <a:schemeClr val="accent2"/>
                </a:solidFill>
              </a:rPr>
              <a:t>and collaborations</a:t>
            </a:r>
            <a:r>
              <a:rPr lang="en-GB" sz="2000" dirty="0"/>
              <a:t> with welsh universities – Bangor and Swansea, </a:t>
            </a:r>
            <a:r>
              <a:rPr lang="en-GB" sz="2000" dirty="0">
                <a:solidFill>
                  <a:schemeClr val="accent2"/>
                </a:solidFill>
              </a:rPr>
              <a:t>and others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/>
              <a:t>WHO CC </a:t>
            </a:r>
            <a:r>
              <a:rPr lang="en-GB" sz="2000" dirty="0"/>
              <a:t>well funded to deliver programme of work - service evaluation/ literature review type ‘research’ and funding streams outside of health (police force funding streams </a:t>
            </a:r>
            <a:r>
              <a:rPr lang="en-GB" sz="2000" dirty="0" err="1"/>
              <a:t>etc</a:t>
            </a:r>
            <a:r>
              <a:rPr lang="en-GB" sz="2000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/>
              <a:t>R&amp;E</a:t>
            </a:r>
            <a:r>
              <a:rPr lang="en-GB" sz="2000" dirty="0"/>
              <a:t> collaborating in the population health/inequalities system arena – Health Foundation (NDL </a:t>
            </a:r>
            <a:r>
              <a:rPr lang="en-GB" sz="2000" dirty="0" err="1"/>
              <a:t>etc</a:t>
            </a:r>
            <a:r>
              <a:rPr lang="en-GB" sz="2000" dirty="0"/>
              <a:t>)/ NCPHWR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/>
              <a:t>HPSS</a:t>
            </a:r>
            <a:r>
              <a:rPr lang="en-GB" sz="2000" dirty="0"/>
              <a:t> – Handful of researchers bringing in larger pots – Chris Williams/Josie Smith/Tom Connor/ Lim Jones/ Rachel Chalmers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RESEARCH ACTIVITY BY DIRECTORATE 2016-2021</a:t>
            </a:r>
          </a:p>
        </p:txBody>
      </p:sp>
    </p:spTree>
    <p:extLst>
      <p:ext uri="{BB962C8B-B14F-4D97-AF65-F5344CB8AC3E}">
        <p14:creationId xmlns:p14="http://schemas.microsoft.com/office/powerpoint/2010/main" val="843147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1F5B01-5867-4E9F-B9C5-B2AFBDFE159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1456" y="2223642"/>
            <a:ext cx="10760075" cy="4193969"/>
          </a:xfrm>
        </p:spPr>
        <p:txBody>
          <a:bodyPr/>
          <a:lstStyle/>
          <a:p>
            <a:r>
              <a:rPr lang="en-GB" sz="2000" dirty="0"/>
              <a:t>Our research activity mirrors the profile of the researcher</a:t>
            </a:r>
          </a:p>
          <a:p>
            <a:r>
              <a:rPr lang="en-GB" sz="2000" dirty="0"/>
              <a:t>There’s no visible map between PHW priorities and our research</a:t>
            </a:r>
          </a:p>
          <a:p>
            <a:r>
              <a:rPr lang="en-GB" sz="2000" dirty="0"/>
              <a:t>We are very diverse and our work covers the remit of many of the research: ESCR, MRC, BBSRC, STRC, NERC, Innovate UK and to a lesser extent AHRC 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We will never be a research funder but:</a:t>
            </a:r>
          </a:p>
          <a:p>
            <a:pPr lvl="1"/>
            <a:r>
              <a:rPr lang="en-GB" sz="2000" dirty="0"/>
              <a:t>Should we fund more ourselves?</a:t>
            </a:r>
          </a:p>
          <a:p>
            <a:pPr lvl="1"/>
            <a:r>
              <a:rPr lang="en-GB" sz="2000" dirty="0"/>
              <a:t>We need to </a:t>
            </a:r>
            <a:r>
              <a:rPr lang="en-GB" sz="2000" dirty="0">
                <a:solidFill>
                  <a:schemeClr val="tx1"/>
                </a:solidFill>
              </a:rPr>
              <a:t>influence the funders to fund our priority areas?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Fit-for-purpose governance beyond </a:t>
            </a:r>
            <a:r>
              <a:rPr lang="en-GB" sz="2000" dirty="0"/>
              <a:t>just HCRW/MRC work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D47668-7EFF-4B9A-9F5B-C40D93375D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348620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689355-460C-4A0A-B47C-1C69A0876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57" y="1137270"/>
            <a:ext cx="10492882" cy="830997"/>
          </a:xfrm>
        </p:spPr>
        <p:txBody>
          <a:bodyPr/>
          <a:lstStyle/>
          <a:p>
            <a:r>
              <a:rPr lang="en-GB" b="0" i="0" dirty="0">
                <a:effectLst/>
                <a:latin typeface="Ubuntu" panose="020B0504030602030204" pitchFamily="34" charset="0"/>
              </a:rPr>
              <a:t>User research</a:t>
            </a:r>
            <a:endParaRPr lang="en-GB" dirty="0"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791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97F38C5-709D-4206-BF93-171313FF3D52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0" y="0"/>
            <a:ext cx="10652554" cy="581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704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3146</TotalTime>
  <Words>902</Words>
  <Application>Microsoft Office PowerPoint</Application>
  <PresentationFormat>Widescreen</PresentationFormat>
  <Paragraphs>115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Arial</vt:lpstr>
      <vt:lpstr>Calibri</vt:lpstr>
      <vt:lpstr>Calibri bold</vt:lpstr>
      <vt:lpstr>Calibri Light</vt:lpstr>
      <vt:lpstr>Courier New</vt:lpstr>
      <vt:lpstr>Segoe UI</vt:lpstr>
      <vt:lpstr>Times New Roman</vt:lpstr>
      <vt:lpstr>Ubuntu</vt:lpstr>
      <vt:lpstr>Ubuntu Light</vt:lpstr>
      <vt:lpstr>Verdana</vt:lpstr>
      <vt:lpstr>Wingdings</vt:lpstr>
      <vt:lpstr>Office Theme</vt:lpstr>
      <vt:lpstr>Towards a Public Health Wales Research &amp; Evaluation Strategy</vt:lpstr>
      <vt:lpstr>PowerPoint Presentation</vt:lpstr>
      <vt:lpstr>PowerPoint Presentation</vt:lpstr>
      <vt:lpstr>Research mapping</vt:lpstr>
      <vt:lpstr>PowerPoint Presentation</vt:lpstr>
      <vt:lpstr>PowerPoint Presentation</vt:lpstr>
      <vt:lpstr>PowerPoint Presentation</vt:lpstr>
      <vt:lpstr>User research</vt:lpstr>
      <vt:lpstr>PowerPoint Presentation</vt:lpstr>
      <vt:lpstr>PowerPoint Presentation</vt:lpstr>
      <vt:lpstr>User priorities</vt:lpstr>
      <vt:lpstr>PowerPoint Presentation</vt:lpstr>
      <vt:lpstr>PowerPoint Presentation</vt:lpstr>
      <vt:lpstr>So what might this mean for our strategy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Liz Blayney (Public Health Wales - No. 2 Capital Quarter)</cp:lastModifiedBy>
  <cp:revision>60</cp:revision>
  <cp:lastPrinted>2018-02-28T08:37:13Z</cp:lastPrinted>
  <dcterms:created xsi:type="dcterms:W3CDTF">2017-10-31T10:35:26Z</dcterms:created>
  <dcterms:modified xsi:type="dcterms:W3CDTF">2022-09-20T10:03:56Z</dcterms:modified>
</cp:coreProperties>
</file>